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879" r:id="rId2"/>
    <p:sldMasterId id="2147483931" r:id="rId3"/>
    <p:sldMasterId id="2147485602" r:id="rId4"/>
    <p:sldMasterId id="2147485615" r:id="rId5"/>
    <p:sldMasterId id="2147485628" r:id="rId6"/>
    <p:sldMasterId id="2147485640" r:id="rId7"/>
  </p:sldMasterIdLst>
  <p:notesMasterIdLst>
    <p:notesMasterId r:id="rId45"/>
  </p:notesMasterIdLst>
  <p:sldIdLst>
    <p:sldId id="466" r:id="rId8"/>
    <p:sldId id="643" r:id="rId9"/>
    <p:sldId id="624" r:id="rId10"/>
    <p:sldId id="625" r:id="rId11"/>
    <p:sldId id="626" r:id="rId12"/>
    <p:sldId id="632" r:id="rId13"/>
    <p:sldId id="623" r:id="rId14"/>
    <p:sldId id="627" r:id="rId15"/>
    <p:sldId id="591" r:id="rId16"/>
    <p:sldId id="634" r:id="rId17"/>
    <p:sldId id="645" r:id="rId18"/>
    <p:sldId id="639" r:id="rId19"/>
    <p:sldId id="629" r:id="rId20"/>
    <p:sldId id="646" r:id="rId21"/>
    <p:sldId id="510" r:id="rId22"/>
    <p:sldId id="497" r:id="rId23"/>
    <p:sldId id="631" r:id="rId24"/>
    <p:sldId id="610" r:id="rId25"/>
    <p:sldId id="636" r:id="rId26"/>
    <p:sldId id="630" r:id="rId27"/>
    <p:sldId id="647" r:id="rId28"/>
    <p:sldId id="596" r:id="rId29"/>
    <p:sldId id="638" r:id="rId30"/>
    <p:sldId id="640" r:id="rId31"/>
    <p:sldId id="586" r:id="rId32"/>
    <p:sldId id="613" r:id="rId33"/>
    <p:sldId id="614" r:id="rId34"/>
    <p:sldId id="615" r:id="rId35"/>
    <p:sldId id="616" r:id="rId36"/>
    <p:sldId id="617" r:id="rId37"/>
    <p:sldId id="618" r:id="rId38"/>
    <p:sldId id="619" r:id="rId39"/>
    <p:sldId id="641" r:id="rId40"/>
    <p:sldId id="604" r:id="rId41"/>
    <p:sldId id="642" r:id="rId42"/>
    <p:sldId id="570" r:id="rId43"/>
    <p:sldId id="379" r:id="rId44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FF0000"/>
    <a:srgbClr val="3399FF"/>
    <a:srgbClr val="0066FF"/>
    <a:srgbClr val="FFFF00"/>
    <a:srgbClr val="0099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06" autoAdjust="0"/>
    <p:restoredTop sz="99231" autoAdjust="0"/>
  </p:normalViewPr>
  <p:slideViewPr>
    <p:cSldViewPr showGuides="1">
      <p:cViewPr varScale="1">
        <p:scale>
          <a:sx n="51" d="100"/>
          <a:sy n="51" d="100"/>
        </p:scale>
        <p:origin x="47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1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C1C581-F1D0-42CA-B5AB-0B1081808E7C}" type="doc">
      <dgm:prSet loTypeId="urn:microsoft.com/office/officeart/2005/8/layout/vList2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CEF424A-4F41-4237-A478-2DB27EE1E6B1}">
      <dgm:prSet phldrT="[Текст]"/>
      <dgm:spPr>
        <a:xfrm>
          <a:off x="0" y="1708420"/>
          <a:ext cx="8229600" cy="1566337"/>
        </a:xfrm>
        <a:solidFill>
          <a:srgbClr val="C0504D">
            <a:hueOff val="2340759"/>
            <a:satOff val="-2919"/>
            <a:lumOff val="686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ctr"/>
          <a:r>
            <a:rPr lang="ru-RU" b="1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rPr>
            <a:t>Отбор перспективных спортсменов для комплектования групп спортивной подготовки по видам спорта</a:t>
          </a:r>
        </a:p>
      </dgm:t>
    </dgm:pt>
    <dgm:pt modelId="{8D40D170-CECB-45FD-BCD9-762A4744EF49}" type="parTrans" cxnId="{E299A43D-A88B-4E4D-9143-CC3C1A68E4CE}">
      <dgm:prSet/>
      <dgm:spPr/>
      <dgm:t>
        <a:bodyPr/>
        <a:lstStyle/>
        <a:p>
          <a:endParaRPr lang="ru-RU"/>
        </a:p>
      </dgm:t>
    </dgm:pt>
    <dgm:pt modelId="{28723C74-BD6C-472A-98F3-40A1AE26E913}" type="sibTrans" cxnId="{E299A43D-A88B-4E4D-9143-CC3C1A68E4CE}">
      <dgm:prSet/>
      <dgm:spPr/>
      <dgm:t>
        <a:bodyPr/>
        <a:lstStyle/>
        <a:p>
          <a:endParaRPr lang="ru-RU"/>
        </a:p>
      </dgm:t>
    </dgm:pt>
    <dgm:pt modelId="{0452FBAB-2BBC-4984-8E8D-ABF6BAFCD65B}">
      <dgm:prSet phldrT="[Текст]"/>
      <dgm:spPr>
        <a:xfrm>
          <a:off x="0" y="3355398"/>
          <a:ext cx="8229600" cy="1566337"/>
        </a:xfrm>
        <a:solidFill>
          <a:srgbClr val="C0504D">
            <a:hueOff val="4681519"/>
            <a:satOff val="-5839"/>
            <a:lumOff val="1373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ctr"/>
          <a:r>
            <a:rPr lang="ru-RU" b="1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rPr>
            <a:t>Просмотр и отбор перспективных спортсменов на тренировочных сборах и соревнованиях</a:t>
          </a:r>
        </a:p>
      </dgm:t>
    </dgm:pt>
    <dgm:pt modelId="{57E92C1D-4777-40AE-A0CC-E5C9F2C48375}" type="parTrans" cxnId="{77B3F440-339D-488D-BA69-CF63F656FBBA}">
      <dgm:prSet/>
      <dgm:spPr/>
      <dgm:t>
        <a:bodyPr/>
        <a:lstStyle/>
        <a:p>
          <a:endParaRPr lang="ru-RU"/>
        </a:p>
      </dgm:t>
    </dgm:pt>
    <dgm:pt modelId="{1CD0203C-F17F-4D5E-9B6F-73E3A7CE9137}" type="sibTrans" cxnId="{77B3F440-339D-488D-BA69-CF63F656FBBA}">
      <dgm:prSet/>
      <dgm:spPr/>
      <dgm:t>
        <a:bodyPr/>
        <a:lstStyle/>
        <a:p>
          <a:endParaRPr lang="ru-RU"/>
        </a:p>
      </dgm:t>
    </dgm:pt>
    <dgm:pt modelId="{8CD360C1-2666-4A28-9BEE-D6722733B5EC}">
      <dgm:prSet phldrT="[Текст]"/>
      <dgm:spPr>
        <a:xfrm>
          <a:off x="0" y="61443"/>
          <a:ext cx="8229600" cy="1566337"/>
        </a:xfr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ctr"/>
          <a:r>
            <a:rPr lang="ru-RU" b="1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rPr>
            <a:t> Отбор учащихся  с целью ориентирования их на занятия физической культурой и спортом</a:t>
          </a:r>
        </a:p>
      </dgm:t>
    </dgm:pt>
    <dgm:pt modelId="{15D5AB8D-F963-48C1-BB26-CCCEF79475AD}" type="sibTrans" cxnId="{E2061B2A-FCBE-4DC8-ABEC-2E271A13DA74}">
      <dgm:prSet/>
      <dgm:spPr/>
      <dgm:t>
        <a:bodyPr/>
        <a:lstStyle/>
        <a:p>
          <a:endParaRPr lang="ru-RU"/>
        </a:p>
      </dgm:t>
    </dgm:pt>
    <dgm:pt modelId="{55F6AB10-DE2F-44FF-952B-8E11C1A38FAF}" type="parTrans" cxnId="{E2061B2A-FCBE-4DC8-ABEC-2E271A13DA74}">
      <dgm:prSet/>
      <dgm:spPr/>
      <dgm:t>
        <a:bodyPr/>
        <a:lstStyle/>
        <a:p>
          <a:endParaRPr lang="ru-RU"/>
        </a:p>
      </dgm:t>
    </dgm:pt>
    <dgm:pt modelId="{D0106791-AE62-4D29-A31C-534AC43A3FDF}" type="pres">
      <dgm:prSet presAssocID="{21C1C581-F1D0-42CA-B5AB-0B1081808E7C}" presName="linear" presStyleCnt="0">
        <dgm:presLayoutVars>
          <dgm:animLvl val="lvl"/>
          <dgm:resizeHandles val="exact"/>
        </dgm:presLayoutVars>
      </dgm:prSet>
      <dgm:spPr/>
    </dgm:pt>
    <dgm:pt modelId="{43EA18AC-14F0-4960-B687-3CFBF559BCDB}" type="pres">
      <dgm:prSet presAssocID="{8CD360C1-2666-4A28-9BEE-D6722733B5EC}" presName="parentText" presStyleLbl="node1" presStyleIdx="0" presStyleCnt="3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064ACF66-90F2-4914-A087-9B22067D4F42}" type="pres">
      <dgm:prSet presAssocID="{15D5AB8D-F963-48C1-BB26-CCCEF79475AD}" presName="spacer" presStyleCnt="0"/>
      <dgm:spPr/>
    </dgm:pt>
    <dgm:pt modelId="{C076AFA9-05E1-46CE-BAED-D6DC3D5F159C}" type="pres">
      <dgm:prSet presAssocID="{6CEF424A-4F41-4237-A478-2DB27EE1E6B1}" presName="parentText" presStyleLbl="node1" presStyleIdx="1" presStyleCnt="3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EC313DA5-A329-4B19-BA01-DB4520FB3A7C}" type="pres">
      <dgm:prSet presAssocID="{28723C74-BD6C-472A-98F3-40A1AE26E913}" presName="spacer" presStyleCnt="0"/>
      <dgm:spPr/>
    </dgm:pt>
    <dgm:pt modelId="{65FC8399-45BF-4C1E-BC5E-52C373B33320}" type="pres">
      <dgm:prSet presAssocID="{0452FBAB-2BBC-4984-8E8D-ABF6BAFCD65B}" presName="parentText" presStyleLbl="node1" presStyleIdx="2" presStyleCnt="3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</dgm:ptLst>
  <dgm:cxnLst>
    <dgm:cxn modelId="{E2061B2A-FCBE-4DC8-ABEC-2E271A13DA74}" srcId="{21C1C581-F1D0-42CA-B5AB-0B1081808E7C}" destId="{8CD360C1-2666-4A28-9BEE-D6722733B5EC}" srcOrd="0" destOrd="0" parTransId="{55F6AB10-DE2F-44FF-952B-8E11C1A38FAF}" sibTransId="{15D5AB8D-F963-48C1-BB26-CCCEF79475AD}"/>
    <dgm:cxn modelId="{E299A43D-A88B-4E4D-9143-CC3C1A68E4CE}" srcId="{21C1C581-F1D0-42CA-B5AB-0B1081808E7C}" destId="{6CEF424A-4F41-4237-A478-2DB27EE1E6B1}" srcOrd="1" destOrd="0" parTransId="{8D40D170-CECB-45FD-BCD9-762A4744EF49}" sibTransId="{28723C74-BD6C-472A-98F3-40A1AE26E913}"/>
    <dgm:cxn modelId="{77B3F440-339D-488D-BA69-CF63F656FBBA}" srcId="{21C1C581-F1D0-42CA-B5AB-0B1081808E7C}" destId="{0452FBAB-2BBC-4984-8E8D-ABF6BAFCD65B}" srcOrd="2" destOrd="0" parTransId="{57E92C1D-4777-40AE-A0CC-E5C9F2C48375}" sibTransId="{1CD0203C-F17F-4D5E-9B6F-73E3A7CE9137}"/>
    <dgm:cxn modelId="{865B4B49-1BC8-4C8F-A567-D6F060F3F9F9}" type="presOf" srcId="{21C1C581-F1D0-42CA-B5AB-0B1081808E7C}" destId="{D0106791-AE62-4D29-A31C-534AC43A3FDF}" srcOrd="0" destOrd="0" presId="urn:microsoft.com/office/officeart/2005/8/layout/vList2"/>
    <dgm:cxn modelId="{08F8A195-D1BC-41D3-9B1D-4D39289FE7F1}" type="presOf" srcId="{6CEF424A-4F41-4237-A478-2DB27EE1E6B1}" destId="{C076AFA9-05E1-46CE-BAED-D6DC3D5F159C}" srcOrd="0" destOrd="0" presId="urn:microsoft.com/office/officeart/2005/8/layout/vList2"/>
    <dgm:cxn modelId="{777DDBBC-618F-4898-9C56-53CFBD0D970C}" type="presOf" srcId="{0452FBAB-2BBC-4984-8E8D-ABF6BAFCD65B}" destId="{65FC8399-45BF-4C1E-BC5E-52C373B33320}" srcOrd="0" destOrd="0" presId="urn:microsoft.com/office/officeart/2005/8/layout/vList2"/>
    <dgm:cxn modelId="{B249C1D8-AB2D-4119-A37B-7ABF0E443AC9}" type="presOf" srcId="{8CD360C1-2666-4A28-9BEE-D6722733B5EC}" destId="{43EA18AC-14F0-4960-B687-3CFBF559BCDB}" srcOrd="0" destOrd="0" presId="urn:microsoft.com/office/officeart/2005/8/layout/vList2"/>
    <dgm:cxn modelId="{BC7EB003-B24B-447E-ABF3-46E1AFDECF32}" type="presParOf" srcId="{D0106791-AE62-4D29-A31C-534AC43A3FDF}" destId="{43EA18AC-14F0-4960-B687-3CFBF559BCDB}" srcOrd="0" destOrd="0" presId="urn:microsoft.com/office/officeart/2005/8/layout/vList2"/>
    <dgm:cxn modelId="{75ED8408-A7EF-49C6-811F-9F74B74367C1}" type="presParOf" srcId="{D0106791-AE62-4D29-A31C-534AC43A3FDF}" destId="{064ACF66-90F2-4914-A087-9B22067D4F42}" srcOrd="1" destOrd="0" presId="urn:microsoft.com/office/officeart/2005/8/layout/vList2"/>
    <dgm:cxn modelId="{554A0CCF-AC75-4CE4-8643-3FF551D58A61}" type="presParOf" srcId="{D0106791-AE62-4D29-A31C-534AC43A3FDF}" destId="{C076AFA9-05E1-46CE-BAED-D6DC3D5F159C}" srcOrd="2" destOrd="0" presId="urn:microsoft.com/office/officeart/2005/8/layout/vList2"/>
    <dgm:cxn modelId="{EA4D5C1A-DC71-4647-942F-DAC10E10814B}" type="presParOf" srcId="{D0106791-AE62-4D29-A31C-534AC43A3FDF}" destId="{EC313DA5-A329-4B19-BA01-DB4520FB3A7C}" srcOrd="3" destOrd="0" presId="urn:microsoft.com/office/officeart/2005/8/layout/vList2"/>
    <dgm:cxn modelId="{3B6F5517-EB4A-4B38-BB7D-642058EC29D1}" type="presParOf" srcId="{D0106791-AE62-4D29-A31C-534AC43A3FDF}" destId="{65FC8399-45BF-4C1E-BC5E-52C373B3332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FD626F-4C1C-40FF-AE5D-ED6652755FA1}" type="doc">
      <dgm:prSet loTypeId="urn:microsoft.com/office/officeart/2005/8/layout/default#8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92DE8B1-76BB-4A56-85A0-466227C784D4}">
      <dgm:prSet phldrT="[Текст]" custT="1"/>
      <dgm:spPr>
        <a:xfrm>
          <a:off x="7070917" y="715635"/>
          <a:ext cx="2141884" cy="1285130"/>
        </a:xfrm>
        <a:solidFill>
          <a:srgbClr val="9BBB59">
            <a:hueOff val="3750088"/>
            <a:satOff val="-5627"/>
            <a:lumOff val="-915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Статистические методы сбора и анализа данных, анализ и  экспертные оценки</a:t>
          </a:r>
          <a:endParaRPr lang="ru-RU" sz="1800" b="1" dirty="0">
            <a:solidFill>
              <a:srgbClr val="0000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7BBB38A8-33E6-478B-ABEF-C022CAF5CA60}" type="parTrans" cxnId="{FDAA2381-E218-4ABD-978D-BA37352629AF}">
      <dgm:prSet/>
      <dgm:spPr/>
      <dgm:t>
        <a:bodyPr/>
        <a:lstStyle/>
        <a:p>
          <a:endParaRPr lang="ru-RU"/>
        </a:p>
      </dgm:t>
    </dgm:pt>
    <dgm:pt modelId="{21D5486B-AD12-4DCF-B05A-9FB96EF48D7C}" type="sibTrans" cxnId="{FDAA2381-E218-4ABD-978D-BA37352629AF}">
      <dgm:prSet/>
      <dgm:spPr/>
      <dgm:t>
        <a:bodyPr/>
        <a:lstStyle/>
        <a:p>
          <a:endParaRPr lang="ru-RU"/>
        </a:p>
      </dgm:t>
    </dgm:pt>
    <dgm:pt modelId="{3668530C-6723-4138-A739-F04DD2D7327A}">
      <dgm:prSet/>
      <dgm:spPr/>
      <dgm:t>
        <a:bodyPr/>
        <a:lstStyle/>
        <a:p>
          <a:r>
            <a: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Теоретический анализ психолого-педагогической и учебно-методической литературы</a:t>
          </a:r>
          <a:endParaRPr lang="ru-RU" dirty="0"/>
        </a:p>
      </dgm:t>
    </dgm:pt>
    <dgm:pt modelId="{3B419CB7-43A2-4017-8FD9-B8E1E4B1B02B}" type="parTrans" cxnId="{8B70E101-F497-43F9-8EF3-8DE5280D7E7C}">
      <dgm:prSet/>
      <dgm:spPr/>
      <dgm:t>
        <a:bodyPr/>
        <a:lstStyle/>
        <a:p>
          <a:endParaRPr lang="ru-RU"/>
        </a:p>
      </dgm:t>
    </dgm:pt>
    <dgm:pt modelId="{3B818548-AA0E-4C3F-9559-01F7AB62AE6D}" type="sibTrans" cxnId="{8B70E101-F497-43F9-8EF3-8DE5280D7E7C}">
      <dgm:prSet/>
      <dgm:spPr/>
      <dgm:t>
        <a:bodyPr/>
        <a:lstStyle/>
        <a:p>
          <a:endParaRPr lang="ru-RU"/>
        </a:p>
      </dgm:t>
    </dgm:pt>
    <dgm:pt modelId="{DFC40F19-56F6-4989-9FE8-303855EA5278}">
      <dgm:prSet/>
      <dgm:spPr/>
      <dgm:t>
        <a:bodyPr/>
        <a:lstStyle/>
        <a:p>
          <a:r>
            <a: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Целевые проекты спортивной подготовки спортсменов высокого мастерства     </a:t>
          </a:r>
        </a:p>
      </dgm:t>
    </dgm:pt>
    <dgm:pt modelId="{A77BADCB-4838-4171-850E-B771E5A0EC6A}" type="parTrans" cxnId="{DF5018EA-BAE7-48B4-A2F7-03E45D2E6B74}">
      <dgm:prSet/>
      <dgm:spPr/>
      <dgm:t>
        <a:bodyPr/>
        <a:lstStyle/>
        <a:p>
          <a:endParaRPr lang="ru-RU"/>
        </a:p>
      </dgm:t>
    </dgm:pt>
    <dgm:pt modelId="{E0A17DBD-5C1C-43E2-9AD7-48FFE236ECB8}" type="sibTrans" cxnId="{DF5018EA-BAE7-48B4-A2F7-03E45D2E6B74}">
      <dgm:prSet/>
      <dgm:spPr/>
      <dgm:t>
        <a:bodyPr/>
        <a:lstStyle/>
        <a:p>
          <a:endParaRPr lang="ru-RU"/>
        </a:p>
      </dgm:t>
    </dgm:pt>
    <dgm:pt modelId="{F7A47056-B83F-4739-A6E8-0758F5EDCE55}">
      <dgm:prSet/>
      <dgm:spPr/>
      <dgm:t>
        <a:bodyPr/>
        <a:lstStyle/>
        <a:p>
          <a:r>
            <a: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Методы функционального, сравнительного и логического анализа и синтеза</a:t>
          </a:r>
        </a:p>
      </dgm:t>
    </dgm:pt>
    <dgm:pt modelId="{65105A72-01D5-453C-92FB-E722B0A2A75F}" type="parTrans" cxnId="{01BEA1B3-251E-4F4A-8A37-EB939E453B58}">
      <dgm:prSet/>
      <dgm:spPr/>
      <dgm:t>
        <a:bodyPr/>
        <a:lstStyle/>
        <a:p>
          <a:endParaRPr lang="ru-RU"/>
        </a:p>
      </dgm:t>
    </dgm:pt>
    <dgm:pt modelId="{D9261534-4ECC-49D9-9071-24A0EF33E312}" type="sibTrans" cxnId="{01BEA1B3-251E-4F4A-8A37-EB939E453B58}">
      <dgm:prSet/>
      <dgm:spPr/>
      <dgm:t>
        <a:bodyPr/>
        <a:lstStyle/>
        <a:p>
          <a:endParaRPr lang="ru-RU"/>
        </a:p>
      </dgm:t>
    </dgm:pt>
    <dgm:pt modelId="{056C6736-FB34-454B-A277-610B72E968EB}">
      <dgm:prSet/>
      <dgm:spPr/>
      <dgm:t>
        <a:bodyPr/>
        <a:lstStyle/>
        <a:p>
          <a:r>
            <a: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Творческий отчет, публичные доклады, презентации, публикации, статьи</a:t>
          </a:r>
        </a:p>
      </dgm:t>
    </dgm:pt>
    <dgm:pt modelId="{81A0A52D-1FC2-4EAC-B3B2-89887F8112C3}" type="parTrans" cxnId="{76130155-2E3F-4F2F-9247-D677925F7F59}">
      <dgm:prSet/>
      <dgm:spPr/>
      <dgm:t>
        <a:bodyPr/>
        <a:lstStyle/>
        <a:p>
          <a:endParaRPr lang="ru-RU"/>
        </a:p>
      </dgm:t>
    </dgm:pt>
    <dgm:pt modelId="{29B43454-4435-4588-BF6F-840F61CB898A}" type="sibTrans" cxnId="{76130155-2E3F-4F2F-9247-D677925F7F59}">
      <dgm:prSet/>
      <dgm:spPr/>
      <dgm:t>
        <a:bodyPr/>
        <a:lstStyle/>
        <a:p>
          <a:endParaRPr lang="ru-RU"/>
        </a:p>
      </dgm:t>
    </dgm:pt>
    <dgm:pt modelId="{9B2C128D-B5E4-48F5-8531-81FC8017A4CD}">
      <dgm:prSet/>
      <dgm:spPr/>
      <dgm:t>
        <a:bodyPr/>
        <a:lstStyle/>
        <a:p>
          <a:r>
            <a: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Моделирование и обобщение опыта работы</a:t>
          </a:r>
        </a:p>
      </dgm:t>
    </dgm:pt>
    <dgm:pt modelId="{36DB8BF8-FA7F-462A-8890-BA0E8EC60690}" type="parTrans" cxnId="{1D4F209C-E9B1-406E-8643-4B900DF92B16}">
      <dgm:prSet/>
      <dgm:spPr/>
      <dgm:t>
        <a:bodyPr/>
        <a:lstStyle/>
        <a:p>
          <a:endParaRPr lang="ru-RU"/>
        </a:p>
      </dgm:t>
    </dgm:pt>
    <dgm:pt modelId="{27D4A96E-6B16-4925-9019-5145DBB15BC4}" type="sibTrans" cxnId="{1D4F209C-E9B1-406E-8643-4B900DF92B16}">
      <dgm:prSet/>
      <dgm:spPr/>
      <dgm:t>
        <a:bodyPr/>
        <a:lstStyle/>
        <a:p>
          <a:endParaRPr lang="ru-RU"/>
        </a:p>
      </dgm:t>
    </dgm:pt>
    <dgm:pt modelId="{B358DD03-7245-432C-BAC1-A4E5E460A6F7}">
      <dgm:prSet/>
      <dgm:spPr/>
      <dgm:t>
        <a:bodyPr/>
        <a:lstStyle/>
        <a:p>
          <a:r>
            <a: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Отчет  о ходе эксперимента в Минспорт России</a:t>
          </a:r>
        </a:p>
      </dgm:t>
    </dgm:pt>
    <dgm:pt modelId="{5E0770E9-7E66-4E71-954A-6777D4D843DC}" type="parTrans" cxnId="{6A52E4BC-CA11-4C76-887D-9074F1DD03B1}">
      <dgm:prSet/>
      <dgm:spPr/>
      <dgm:t>
        <a:bodyPr/>
        <a:lstStyle/>
        <a:p>
          <a:endParaRPr lang="ru-RU"/>
        </a:p>
      </dgm:t>
    </dgm:pt>
    <dgm:pt modelId="{A368F9AF-A37A-42BF-8212-089BF06FA59B}" type="sibTrans" cxnId="{6A52E4BC-CA11-4C76-887D-9074F1DD03B1}">
      <dgm:prSet/>
      <dgm:spPr/>
      <dgm:t>
        <a:bodyPr/>
        <a:lstStyle/>
        <a:p>
          <a:endParaRPr lang="ru-RU"/>
        </a:p>
      </dgm:t>
    </dgm:pt>
    <dgm:pt modelId="{E57D8D83-0ECF-4B2B-BCA6-1701F9484E55}">
      <dgm:prSet/>
      <dgm:spPr/>
      <dgm:t>
        <a:bodyPr/>
        <a:lstStyle/>
        <a:p>
          <a:r>
            <a: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Педагогические измерения: наблюдение, опрос, анкетирование, беседа, сравнение, систематизация, тестирование </a:t>
          </a:r>
          <a:endParaRPr lang="ru-RU" dirty="0"/>
        </a:p>
      </dgm:t>
    </dgm:pt>
    <dgm:pt modelId="{F2A8FC80-7ACC-413B-ABF6-B01388BB565D}" type="parTrans" cxnId="{F524F9F6-690E-4064-9E3C-4BAA99CCF934}">
      <dgm:prSet/>
      <dgm:spPr/>
      <dgm:t>
        <a:bodyPr/>
        <a:lstStyle/>
        <a:p>
          <a:endParaRPr lang="ru-RU"/>
        </a:p>
      </dgm:t>
    </dgm:pt>
    <dgm:pt modelId="{1B03A4F4-5D94-4AEF-B9D1-82EAE6826343}" type="sibTrans" cxnId="{F524F9F6-690E-4064-9E3C-4BAA99CCF934}">
      <dgm:prSet/>
      <dgm:spPr/>
      <dgm:t>
        <a:bodyPr/>
        <a:lstStyle/>
        <a:p>
          <a:endParaRPr lang="ru-RU"/>
        </a:p>
      </dgm:t>
    </dgm:pt>
    <dgm:pt modelId="{8276DC50-5416-4E47-BB64-988D34070319}">
      <dgm:prSet/>
      <dgm:spPr/>
      <dgm:t>
        <a:bodyPr/>
        <a:lstStyle/>
        <a:p>
          <a:r>
            <a: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Педагогический эксперимент</a:t>
          </a:r>
        </a:p>
        <a:p>
          <a:r>
            <a: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(ФЭП) </a:t>
          </a:r>
          <a:endParaRPr lang="ru-RU" dirty="0"/>
        </a:p>
      </dgm:t>
    </dgm:pt>
    <dgm:pt modelId="{17661034-8184-4288-9525-923AC2C61135}" type="parTrans" cxnId="{D8928C45-4123-4C8A-AA67-FD6D7DBBEDF5}">
      <dgm:prSet/>
      <dgm:spPr/>
      <dgm:t>
        <a:bodyPr/>
        <a:lstStyle/>
        <a:p>
          <a:endParaRPr lang="ru-RU"/>
        </a:p>
      </dgm:t>
    </dgm:pt>
    <dgm:pt modelId="{8A3BCF52-0A4A-4AEE-BA0E-2517D55F1391}" type="sibTrans" cxnId="{D8928C45-4123-4C8A-AA67-FD6D7DBBEDF5}">
      <dgm:prSet/>
      <dgm:spPr/>
      <dgm:t>
        <a:bodyPr/>
        <a:lstStyle/>
        <a:p>
          <a:endParaRPr lang="ru-RU"/>
        </a:p>
      </dgm:t>
    </dgm:pt>
    <dgm:pt modelId="{65A0716A-E7B5-4CE9-BFD6-FA09498D3E09}" type="pres">
      <dgm:prSet presAssocID="{ACFD626F-4C1C-40FF-AE5D-ED6652755FA1}" presName="diagram" presStyleCnt="0">
        <dgm:presLayoutVars>
          <dgm:dir/>
          <dgm:resizeHandles val="exact"/>
        </dgm:presLayoutVars>
      </dgm:prSet>
      <dgm:spPr/>
    </dgm:pt>
    <dgm:pt modelId="{898E8934-A439-4BDE-8701-E269D7D1D78E}" type="pres">
      <dgm:prSet presAssocID="{8276DC50-5416-4E47-BB64-988D34070319}" presName="node" presStyleLbl="node1" presStyleIdx="0" presStyleCnt="9">
        <dgm:presLayoutVars>
          <dgm:bulletEnabled val="1"/>
        </dgm:presLayoutVars>
      </dgm:prSet>
      <dgm:spPr/>
    </dgm:pt>
    <dgm:pt modelId="{26517453-D2E6-49DF-8FD1-5F805B8FFA7B}" type="pres">
      <dgm:prSet presAssocID="{8A3BCF52-0A4A-4AEE-BA0E-2517D55F1391}" presName="sibTrans" presStyleCnt="0"/>
      <dgm:spPr/>
    </dgm:pt>
    <dgm:pt modelId="{66AD78A6-0924-46E0-B51A-1AE4BD3653E6}" type="pres">
      <dgm:prSet presAssocID="{3668530C-6723-4138-A739-F04DD2D7327A}" presName="node" presStyleLbl="node1" presStyleIdx="1" presStyleCnt="9">
        <dgm:presLayoutVars>
          <dgm:bulletEnabled val="1"/>
        </dgm:presLayoutVars>
      </dgm:prSet>
      <dgm:spPr/>
    </dgm:pt>
    <dgm:pt modelId="{8AF4E2B0-24CF-4FB6-A6D3-B0D58C9E73DA}" type="pres">
      <dgm:prSet presAssocID="{3B818548-AA0E-4C3F-9559-01F7AB62AE6D}" presName="sibTrans" presStyleCnt="0"/>
      <dgm:spPr/>
    </dgm:pt>
    <dgm:pt modelId="{52134CF9-AF52-4FE8-86DD-7AA44549A39A}" type="pres">
      <dgm:prSet presAssocID="{DFC40F19-56F6-4989-9FE8-303855EA5278}" presName="node" presStyleLbl="node1" presStyleIdx="2" presStyleCnt="9">
        <dgm:presLayoutVars>
          <dgm:bulletEnabled val="1"/>
        </dgm:presLayoutVars>
      </dgm:prSet>
      <dgm:spPr/>
    </dgm:pt>
    <dgm:pt modelId="{7AC7F1DC-B5A1-4A1F-A6AE-A5E102429C58}" type="pres">
      <dgm:prSet presAssocID="{E0A17DBD-5C1C-43E2-9AD7-48FFE236ECB8}" presName="sibTrans" presStyleCnt="0"/>
      <dgm:spPr/>
    </dgm:pt>
    <dgm:pt modelId="{8CB5D357-94B9-4B8A-AC61-D4FE8EA40822}" type="pres">
      <dgm:prSet presAssocID="{E57D8D83-0ECF-4B2B-BCA6-1701F9484E55}" presName="node" presStyleLbl="node1" presStyleIdx="3" presStyleCnt="9">
        <dgm:presLayoutVars>
          <dgm:bulletEnabled val="1"/>
        </dgm:presLayoutVars>
      </dgm:prSet>
      <dgm:spPr/>
    </dgm:pt>
    <dgm:pt modelId="{5F7A8F38-3D5F-40E6-A670-9DA43B766815}" type="pres">
      <dgm:prSet presAssocID="{1B03A4F4-5D94-4AEF-B9D1-82EAE6826343}" presName="sibTrans" presStyleCnt="0"/>
      <dgm:spPr/>
    </dgm:pt>
    <dgm:pt modelId="{F6112B73-F915-43D6-AB0C-C6CDD25E85CB}" type="pres">
      <dgm:prSet presAssocID="{F7A47056-B83F-4739-A6E8-0758F5EDCE55}" presName="node" presStyleLbl="node1" presStyleIdx="4" presStyleCnt="9">
        <dgm:presLayoutVars>
          <dgm:bulletEnabled val="1"/>
        </dgm:presLayoutVars>
      </dgm:prSet>
      <dgm:spPr/>
    </dgm:pt>
    <dgm:pt modelId="{0DAD335C-7AB0-4511-81EE-5131B0F92092}" type="pres">
      <dgm:prSet presAssocID="{D9261534-4ECC-49D9-9071-24A0EF33E312}" presName="sibTrans" presStyleCnt="0"/>
      <dgm:spPr/>
    </dgm:pt>
    <dgm:pt modelId="{DD3D7D5F-0E12-4F8A-9973-849E44DDB008}" type="pres">
      <dgm:prSet presAssocID="{592DE8B1-76BB-4A56-85A0-466227C784D4}" presName="node" presStyleLbl="node1" presStyleIdx="5" presStyleCnt="9" custLinFactNeighborX="-126" custLinFactNeighborY="1797">
        <dgm:presLayoutVars>
          <dgm:bulletEnabled val="1"/>
        </dgm:presLayoutVars>
      </dgm:prSet>
      <dgm:spPr>
        <a:prstGeom prst="flowChartAlternateProcess">
          <a:avLst/>
        </a:prstGeom>
      </dgm:spPr>
    </dgm:pt>
    <dgm:pt modelId="{EB187486-E788-4E64-8993-E0091F941320}" type="pres">
      <dgm:prSet presAssocID="{21D5486B-AD12-4DCF-B05A-9FB96EF48D7C}" presName="sibTrans" presStyleCnt="0"/>
      <dgm:spPr/>
    </dgm:pt>
    <dgm:pt modelId="{B3130325-F948-4D46-9001-DF24E3E0E84C}" type="pres">
      <dgm:prSet presAssocID="{9B2C128D-B5E4-48F5-8531-81FC8017A4CD}" presName="node" presStyleLbl="node1" presStyleIdx="6" presStyleCnt="9">
        <dgm:presLayoutVars>
          <dgm:bulletEnabled val="1"/>
        </dgm:presLayoutVars>
      </dgm:prSet>
      <dgm:spPr/>
    </dgm:pt>
    <dgm:pt modelId="{4B58E65A-ED85-477F-89BD-54090AF7C95D}" type="pres">
      <dgm:prSet presAssocID="{27D4A96E-6B16-4925-9019-5145DBB15BC4}" presName="sibTrans" presStyleCnt="0"/>
      <dgm:spPr/>
    </dgm:pt>
    <dgm:pt modelId="{4B491C51-7069-4FF0-B380-523D251D19FB}" type="pres">
      <dgm:prSet presAssocID="{056C6736-FB34-454B-A277-610B72E968EB}" presName="node" presStyleLbl="node1" presStyleIdx="7" presStyleCnt="9">
        <dgm:presLayoutVars>
          <dgm:bulletEnabled val="1"/>
        </dgm:presLayoutVars>
      </dgm:prSet>
      <dgm:spPr/>
    </dgm:pt>
    <dgm:pt modelId="{80205B49-ECE8-493B-9ABA-34BE2F50B9CC}" type="pres">
      <dgm:prSet presAssocID="{29B43454-4435-4588-BF6F-840F61CB898A}" presName="sibTrans" presStyleCnt="0"/>
      <dgm:spPr/>
    </dgm:pt>
    <dgm:pt modelId="{3DA70AE0-6858-406F-BBE5-E33434BE5DB4}" type="pres">
      <dgm:prSet presAssocID="{B358DD03-7245-432C-BAC1-A4E5E460A6F7}" presName="node" presStyleLbl="node1" presStyleIdx="8" presStyleCnt="9">
        <dgm:presLayoutVars>
          <dgm:bulletEnabled val="1"/>
        </dgm:presLayoutVars>
      </dgm:prSet>
      <dgm:spPr/>
    </dgm:pt>
  </dgm:ptLst>
  <dgm:cxnLst>
    <dgm:cxn modelId="{8B70E101-F497-43F9-8EF3-8DE5280D7E7C}" srcId="{ACFD626F-4C1C-40FF-AE5D-ED6652755FA1}" destId="{3668530C-6723-4138-A739-F04DD2D7327A}" srcOrd="1" destOrd="0" parTransId="{3B419CB7-43A2-4017-8FD9-B8E1E4B1B02B}" sibTransId="{3B818548-AA0E-4C3F-9559-01F7AB62AE6D}"/>
    <dgm:cxn modelId="{5B96DB2C-767A-420C-A3AA-C30E024AB267}" type="presOf" srcId="{B358DD03-7245-432C-BAC1-A4E5E460A6F7}" destId="{3DA70AE0-6858-406F-BBE5-E33434BE5DB4}" srcOrd="0" destOrd="0" presId="urn:microsoft.com/office/officeart/2005/8/layout/default#8"/>
    <dgm:cxn modelId="{D770C136-8206-409C-B4A3-085490527307}" type="presOf" srcId="{ACFD626F-4C1C-40FF-AE5D-ED6652755FA1}" destId="{65A0716A-E7B5-4CE9-BFD6-FA09498D3E09}" srcOrd="0" destOrd="0" presId="urn:microsoft.com/office/officeart/2005/8/layout/default#8"/>
    <dgm:cxn modelId="{DED27137-0909-4543-A120-C8040EA0FBC9}" type="presOf" srcId="{DFC40F19-56F6-4989-9FE8-303855EA5278}" destId="{52134CF9-AF52-4FE8-86DD-7AA44549A39A}" srcOrd="0" destOrd="0" presId="urn:microsoft.com/office/officeart/2005/8/layout/default#8"/>
    <dgm:cxn modelId="{1985743F-4858-4154-B174-DFF3D1C515C2}" type="presOf" srcId="{8276DC50-5416-4E47-BB64-988D34070319}" destId="{898E8934-A439-4BDE-8701-E269D7D1D78E}" srcOrd="0" destOrd="0" presId="urn:microsoft.com/office/officeart/2005/8/layout/default#8"/>
    <dgm:cxn modelId="{F7853E44-A64C-4AB7-B1E3-ECD174CDA3B3}" type="presOf" srcId="{9B2C128D-B5E4-48F5-8531-81FC8017A4CD}" destId="{B3130325-F948-4D46-9001-DF24E3E0E84C}" srcOrd="0" destOrd="0" presId="urn:microsoft.com/office/officeart/2005/8/layout/default#8"/>
    <dgm:cxn modelId="{D8928C45-4123-4C8A-AA67-FD6D7DBBEDF5}" srcId="{ACFD626F-4C1C-40FF-AE5D-ED6652755FA1}" destId="{8276DC50-5416-4E47-BB64-988D34070319}" srcOrd="0" destOrd="0" parTransId="{17661034-8184-4288-9525-923AC2C61135}" sibTransId="{8A3BCF52-0A4A-4AEE-BA0E-2517D55F1391}"/>
    <dgm:cxn modelId="{5A6EBF4B-017F-48AA-B100-4C4AD3282257}" type="presOf" srcId="{E57D8D83-0ECF-4B2B-BCA6-1701F9484E55}" destId="{8CB5D357-94B9-4B8A-AC61-D4FE8EA40822}" srcOrd="0" destOrd="0" presId="urn:microsoft.com/office/officeart/2005/8/layout/default#8"/>
    <dgm:cxn modelId="{0920A44D-A4DF-4748-B147-5B70E1A2BE94}" type="presOf" srcId="{056C6736-FB34-454B-A277-610B72E968EB}" destId="{4B491C51-7069-4FF0-B380-523D251D19FB}" srcOrd="0" destOrd="0" presId="urn:microsoft.com/office/officeart/2005/8/layout/default#8"/>
    <dgm:cxn modelId="{478B474E-4527-4615-A18C-EE0EBD622D39}" type="presOf" srcId="{3668530C-6723-4138-A739-F04DD2D7327A}" destId="{66AD78A6-0924-46E0-B51A-1AE4BD3653E6}" srcOrd="0" destOrd="0" presId="urn:microsoft.com/office/officeart/2005/8/layout/default#8"/>
    <dgm:cxn modelId="{76130155-2E3F-4F2F-9247-D677925F7F59}" srcId="{ACFD626F-4C1C-40FF-AE5D-ED6652755FA1}" destId="{056C6736-FB34-454B-A277-610B72E968EB}" srcOrd="7" destOrd="0" parTransId="{81A0A52D-1FC2-4EAC-B3B2-89887F8112C3}" sibTransId="{29B43454-4435-4588-BF6F-840F61CB898A}"/>
    <dgm:cxn modelId="{FDAA2381-E218-4ABD-978D-BA37352629AF}" srcId="{ACFD626F-4C1C-40FF-AE5D-ED6652755FA1}" destId="{592DE8B1-76BB-4A56-85A0-466227C784D4}" srcOrd="5" destOrd="0" parTransId="{7BBB38A8-33E6-478B-ABEF-C022CAF5CA60}" sibTransId="{21D5486B-AD12-4DCF-B05A-9FB96EF48D7C}"/>
    <dgm:cxn modelId="{894AB68E-7CB8-4935-8B24-BBE77C6C8975}" type="presOf" srcId="{592DE8B1-76BB-4A56-85A0-466227C784D4}" destId="{DD3D7D5F-0E12-4F8A-9973-849E44DDB008}" srcOrd="0" destOrd="0" presId="urn:microsoft.com/office/officeart/2005/8/layout/default#8"/>
    <dgm:cxn modelId="{1D4F209C-E9B1-406E-8643-4B900DF92B16}" srcId="{ACFD626F-4C1C-40FF-AE5D-ED6652755FA1}" destId="{9B2C128D-B5E4-48F5-8531-81FC8017A4CD}" srcOrd="6" destOrd="0" parTransId="{36DB8BF8-FA7F-462A-8890-BA0E8EC60690}" sibTransId="{27D4A96E-6B16-4925-9019-5145DBB15BC4}"/>
    <dgm:cxn modelId="{11EC66AC-5CDB-4625-8001-51DE3B3BB2B8}" type="presOf" srcId="{F7A47056-B83F-4739-A6E8-0758F5EDCE55}" destId="{F6112B73-F915-43D6-AB0C-C6CDD25E85CB}" srcOrd="0" destOrd="0" presId="urn:microsoft.com/office/officeart/2005/8/layout/default#8"/>
    <dgm:cxn modelId="{01BEA1B3-251E-4F4A-8A37-EB939E453B58}" srcId="{ACFD626F-4C1C-40FF-AE5D-ED6652755FA1}" destId="{F7A47056-B83F-4739-A6E8-0758F5EDCE55}" srcOrd="4" destOrd="0" parTransId="{65105A72-01D5-453C-92FB-E722B0A2A75F}" sibTransId="{D9261534-4ECC-49D9-9071-24A0EF33E312}"/>
    <dgm:cxn modelId="{6A52E4BC-CA11-4C76-887D-9074F1DD03B1}" srcId="{ACFD626F-4C1C-40FF-AE5D-ED6652755FA1}" destId="{B358DD03-7245-432C-BAC1-A4E5E460A6F7}" srcOrd="8" destOrd="0" parTransId="{5E0770E9-7E66-4E71-954A-6777D4D843DC}" sibTransId="{A368F9AF-A37A-42BF-8212-089BF06FA59B}"/>
    <dgm:cxn modelId="{DF5018EA-BAE7-48B4-A2F7-03E45D2E6B74}" srcId="{ACFD626F-4C1C-40FF-AE5D-ED6652755FA1}" destId="{DFC40F19-56F6-4989-9FE8-303855EA5278}" srcOrd="2" destOrd="0" parTransId="{A77BADCB-4838-4171-850E-B771E5A0EC6A}" sibTransId="{E0A17DBD-5C1C-43E2-9AD7-48FFE236ECB8}"/>
    <dgm:cxn modelId="{F524F9F6-690E-4064-9E3C-4BAA99CCF934}" srcId="{ACFD626F-4C1C-40FF-AE5D-ED6652755FA1}" destId="{E57D8D83-0ECF-4B2B-BCA6-1701F9484E55}" srcOrd="3" destOrd="0" parTransId="{F2A8FC80-7ACC-413B-ABF6-B01388BB565D}" sibTransId="{1B03A4F4-5D94-4AEF-B9D1-82EAE6826343}"/>
    <dgm:cxn modelId="{A5A51DD2-3338-43EF-84D1-AD41B2FCB6F1}" type="presParOf" srcId="{65A0716A-E7B5-4CE9-BFD6-FA09498D3E09}" destId="{898E8934-A439-4BDE-8701-E269D7D1D78E}" srcOrd="0" destOrd="0" presId="urn:microsoft.com/office/officeart/2005/8/layout/default#8"/>
    <dgm:cxn modelId="{68B11FD7-5ED8-4969-B604-9375EC83B5B3}" type="presParOf" srcId="{65A0716A-E7B5-4CE9-BFD6-FA09498D3E09}" destId="{26517453-D2E6-49DF-8FD1-5F805B8FFA7B}" srcOrd="1" destOrd="0" presId="urn:microsoft.com/office/officeart/2005/8/layout/default#8"/>
    <dgm:cxn modelId="{153C9EF6-3690-455E-A2D5-9E168028B648}" type="presParOf" srcId="{65A0716A-E7B5-4CE9-BFD6-FA09498D3E09}" destId="{66AD78A6-0924-46E0-B51A-1AE4BD3653E6}" srcOrd="2" destOrd="0" presId="urn:microsoft.com/office/officeart/2005/8/layout/default#8"/>
    <dgm:cxn modelId="{F0C8A8EC-BAB9-4F00-B130-0676008DE474}" type="presParOf" srcId="{65A0716A-E7B5-4CE9-BFD6-FA09498D3E09}" destId="{8AF4E2B0-24CF-4FB6-A6D3-B0D58C9E73DA}" srcOrd="3" destOrd="0" presId="urn:microsoft.com/office/officeart/2005/8/layout/default#8"/>
    <dgm:cxn modelId="{EEE0D505-B635-43BD-810A-6C5CB73BA1F6}" type="presParOf" srcId="{65A0716A-E7B5-4CE9-BFD6-FA09498D3E09}" destId="{52134CF9-AF52-4FE8-86DD-7AA44549A39A}" srcOrd="4" destOrd="0" presId="urn:microsoft.com/office/officeart/2005/8/layout/default#8"/>
    <dgm:cxn modelId="{0EC6DCD1-3546-4912-93A9-8C7F7E4C9682}" type="presParOf" srcId="{65A0716A-E7B5-4CE9-BFD6-FA09498D3E09}" destId="{7AC7F1DC-B5A1-4A1F-A6AE-A5E102429C58}" srcOrd="5" destOrd="0" presId="urn:microsoft.com/office/officeart/2005/8/layout/default#8"/>
    <dgm:cxn modelId="{3F84E179-5637-4B5A-B08D-311C170F26CD}" type="presParOf" srcId="{65A0716A-E7B5-4CE9-BFD6-FA09498D3E09}" destId="{8CB5D357-94B9-4B8A-AC61-D4FE8EA40822}" srcOrd="6" destOrd="0" presId="urn:microsoft.com/office/officeart/2005/8/layout/default#8"/>
    <dgm:cxn modelId="{C913462E-B0FD-4541-B2E4-1F3E63CCB8EB}" type="presParOf" srcId="{65A0716A-E7B5-4CE9-BFD6-FA09498D3E09}" destId="{5F7A8F38-3D5F-40E6-A670-9DA43B766815}" srcOrd="7" destOrd="0" presId="urn:microsoft.com/office/officeart/2005/8/layout/default#8"/>
    <dgm:cxn modelId="{5ED064EB-29AC-422B-9FC5-4463A57D324B}" type="presParOf" srcId="{65A0716A-E7B5-4CE9-BFD6-FA09498D3E09}" destId="{F6112B73-F915-43D6-AB0C-C6CDD25E85CB}" srcOrd="8" destOrd="0" presId="urn:microsoft.com/office/officeart/2005/8/layout/default#8"/>
    <dgm:cxn modelId="{C4F3C0FB-675A-49CB-9538-2F3CBB9D90C1}" type="presParOf" srcId="{65A0716A-E7B5-4CE9-BFD6-FA09498D3E09}" destId="{0DAD335C-7AB0-4511-81EE-5131B0F92092}" srcOrd="9" destOrd="0" presId="urn:microsoft.com/office/officeart/2005/8/layout/default#8"/>
    <dgm:cxn modelId="{1814F5D0-67FE-4632-B53A-6B0BF617B1B7}" type="presParOf" srcId="{65A0716A-E7B5-4CE9-BFD6-FA09498D3E09}" destId="{DD3D7D5F-0E12-4F8A-9973-849E44DDB008}" srcOrd="10" destOrd="0" presId="urn:microsoft.com/office/officeart/2005/8/layout/default#8"/>
    <dgm:cxn modelId="{33C1F6E3-4CB1-4207-90AB-92F4AB504D85}" type="presParOf" srcId="{65A0716A-E7B5-4CE9-BFD6-FA09498D3E09}" destId="{EB187486-E788-4E64-8993-E0091F941320}" srcOrd="11" destOrd="0" presId="urn:microsoft.com/office/officeart/2005/8/layout/default#8"/>
    <dgm:cxn modelId="{50C2618A-8EB0-4991-BBAC-2BE8560E6AE3}" type="presParOf" srcId="{65A0716A-E7B5-4CE9-BFD6-FA09498D3E09}" destId="{B3130325-F948-4D46-9001-DF24E3E0E84C}" srcOrd="12" destOrd="0" presId="urn:microsoft.com/office/officeart/2005/8/layout/default#8"/>
    <dgm:cxn modelId="{AD44A3CC-CF4A-475F-A13F-E4D4B6C1BB35}" type="presParOf" srcId="{65A0716A-E7B5-4CE9-BFD6-FA09498D3E09}" destId="{4B58E65A-ED85-477F-89BD-54090AF7C95D}" srcOrd="13" destOrd="0" presId="urn:microsoft.com/office/officeart/2005/8/layout/default#8"/>
    <dgm:cxn modelId="{B3910223-7B40-4641-B7D2-E1828BD49D30}" type="presParOf" srcId="{65A0716A-E7B5-4CE9-BFD6-FA09498D3E09}" destId="{4B491C51-7069-4FF0-B380-523D251D19FB}" srcOrd="14" destOrd="0" presId="urn:microsoft.com/office/officeart/2005/8/layout/default#8"/>
    <dgm:cxn modelId="{04C660EA-2EA8-4571-80F7-16367B26354A}" type="presParOf" srcId="{65A0716A-E7B5-4CE9-BFD6-FA09498D3E09}" destId="{80205B49-ECE8-493B-9ABA-34BE2F50B9CC}" srcOrd="15" destOrd="0" presId="urn:microsoft.com/office/officeart/2005/8/layout/default#8"/>
    <dgm:cxn modelId="{594C801F-D2BD-4BB3-9560-40C5BEB1D604}" type="presParOf" srcId="{65A0716A-E7B5-4CE9-BFD6-FA09498D3E09}" destId="{3DA70AE0-6858-406F-BBE5-E33434BE5DB4}" srcOrd="16" destOrd="0" presId="urn:microsoft.com/office/officeart/2005/8/layout/default#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9AE333-BEBD-469B-AE62-17DB315438D1}" type="doc">
      <dgm:prSet loTypeId="urn:microsoft.com/office/officeart/2005/8/layout/default#12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E189E53-2FA3-472F-A60B-F976F4BF00CB}">
      <dgm:prSet phldrT="[Текст]"/>
      <dgm:spPr>
        <a:xfrm>
          <a:off x="553756" y="2302"/>
          <a:ext cx="2355151" cy="1413091"/>
        </a:xfr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dirty="0">
              <a:solidFill>
                <a:sysClr val="windowText" lastClr="000000"/>
              </a:solidFill>
              <a:latin typeface="Constantia" pitchFamily="18" charset="0"/>
              <a:ea typeface="+mn-ea"/>
              <a:cs typeface="+mn-cs"/>
            </a:rPr>
            <a:t>Групповые и индивидуальные тренировочные и теоретические занятия</a:t>
          </a:r>
        </a:p>
      </dgm:t>
    </dgm:pt>
    <dgm:pt modelId="{3D3A6681-85CD-4A58-B75C-DB2497A340A7}" type="parTrans" cxnId="{F612AD59-24E3-4C21-916C-17E1094ABA35}">
      <dgm:prSet/>
      <dgm:spPr/>
      <dgm:t>
        <a:bodyPr/>
        <a:lstStyle/>
        <a:p>
          <a:endParaRPr lang="ru-RU"/>
        </a:p>
      </dgm:t>
    </dgm:pt>
    <dgm:pt modelId="{6DD7F5A2-13F8-4AA7-899E-A76744E2A1B8}" type="sibTrans" cxnId="{F612AD59-24E3-4C21-916C-17E1094ABA35}">
      <dgm:prSet/>
      <dgm:spPr/>
      <dgm:t>
        <a:bodyPr/>
        <a:lstStyle/>
        <a:p>
          <a:endParaRPr lang="ru-RU"/>
        </a:p>
      </dgm:t>
    </dgm:pt>
    <dgm:pt modelId="{0278CDC7-B640-401D-ABCF-2E585049B9A9}">
      <dgm:prSet phldrT="[Текст]"/>
      <dgm:spPr>
        <a:xfrm>
          <a:off x="3144423" y="2302"/>
          <a:ext cx="2355151" cy="1413091"/>
        </a:xfrm>
        <a:solidFill>
          <a:srgbClr val="9BBB59">
            <a:hueOff val="1875044"/>
            <a:satOff val="-2813"/>
            <a:lumOff val="-458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dirty="0">
              <a:solidFill>
                <a:sysClr val="windowText" lastClr="000000"/>
              </a:solidFill>
              <a:latin typeface="Constantia" pitchFamily="18" charset="0"/>
              <a:ea typeface="+mn-ea"/>
              <a:cs typeface="+mn-cs"/>
            </a:rPr>
            <a:t>Работа по индивидуальным планам</a:t>
          </a:r>
        </a:p>
      </dgm:t>
    </dgm:pt>
    <dgm:pt modelId="{FB9B6F0D-75E2-4D8D-80FD-A37B7249C442}" type="parTrans" cxnId="{EF5A0615-2E82-4D89-9C8C-9B4DEF135E9F}">
      <dgm:prSet/>
      <dgm:spPr/>
      <dgm:t>
        <a:bodyPr/>
        <a:lstStyle/>
        <a:p>
          <a:endParaRPr lang="ru-RU"/>
        </a:p>
      </dgm:t>
    </dgm:pt>
    <dgm:pt modelId="{57243DDC-7623-4367-A685-8D7252635824}" type="sibTrans" cxnId="{EF5A0615-2E82-4D89-9C8C-9B4DEF135E9F}">
      <dgm:prSet/>
      <dgm:spPr/>
      <dgm:t>
        <a:bodyPr/>
        <a:lstStyle/>
        <a:p>
          <a:endParaRPr lang="ru-RU"/>
        </a:p>
      </dgm:t>
    </dgm:pt>
    <dgm:pt modelId="{12AEF29D-4522-43C4-95A2-0AFBE120C125}">
      <dgm:prSet phldrT="[Текст]"/>
      <dgm:spPr>
        <a:xfrm>
          <a:off x="5735090" y="2302"/>
          <a:ext cx="2355151" cy="1413091"/>
        </a:xfrm>
        <a:solidFill>
          <a:srgbClr val="9BBB59">
            <a:hueOff val="3750088"/>
            <a:satOff val="-5627"/>
            <a:lumOff val="-915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dirty="0">
              <a:solidFill>
                <a:sysClr val="windowText" lastClr="000000"/>
              </a:solidFill>
              <a:latin typeface="Constantia" pitchFamily="18" charset="0"/>
              <a:ea typeface="+mn-ea"/>
              <a:cs typeface="+mn-cs"/>
            </a:rPr>
            <a:t>Тренировочные сборы</a:t>
          </a:r>
        </a:p>
      </dgm:t>
    </dgm:pt>
    <dgm:pt modelId="{28973EAD-03D4-40A7-AA43-7C213410C540}" type="parTrans" cxnId="{F6093D52-F852-4180-BB49-7D3D662B1A43}">
      <dgm:prSet/>
      <dgm:spPr/>
      <dgm:t>
        <a:bodyPr/>
        <a:lstStyle/>
        <a:p>
          <a:endParaRPr lang="ru-RU"/>
        </a:p>
      </dgm:t>
    </dgm:pt>
    <dgm:pt modelId="{55D3929A-1852-42A7-830A-53839E0674C8}" type="sibTrans" cxnId="{F6093D52-F852-4180-BB49-7D3D662B1A43}">
      <dgm:prSet/>
      <dgm:spPr/>
      <dgm:t>
        <a:bodyPr/>
        <a:lstStyle/>
        <a:p>
          <a:endParaRPr lang="ru-RU"/>
        </a:p>
      </dgm:t>
    </dgm:pt>
    <dgm:pt modelId="{261D9CC5-EBD0-435F-A733-25D67F8A4FD3}">
      <dgm:prSet phldrT="[Текст]"/>
      <dgm:spPr>
        <a:xfrm>
          <a:off x="553756" y="1650908"/>
          <a:ext cx="2355151" cy="1413091"/>
        </a:xfrm>
        <a:solidFill>
          <a:srgbClr val="9BBB59">
            <a:hueOff val="5625132"/>
            <a:satOff val="-8440"/>
            <a:lumOff val="-1373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dirty="0">
              <a:solidFill>
                <a:sysClr val="windowText" lastClr="000000"/>
              </a:solidFill>
              <a:latin typeface="Constantia" pitchFamily="18" charset="0"/>
              <a:ea typeface="+mn-ea"/>
              <a:cs typeface="+mn-cs"/>
            </a:rPr>
            <a:t>Участие в спортивных соревнованиях и иных мероприятиях</a:t>
          </a:r>
        </a:p>
      </dgm:t>
    </dgm:pt>
    <dgm:pt modelId="{B7706527-3C67-42EC-BC2A-95A2B989D531}" type="parTrans" cxnId="{BE3330B0-25A5-4302-8691-962384721AB1}">
      <dgm:prSet/>
      <dgm:spPr/>
      <dgm:t>
        <a:bodyPr/>
        <a:lstStyle/>
        <a:p>
          <a:endParaRPr lang="ru-RU"/>
        </a:p>
      </dgm:t>
    </dgm:pt>
    <dgm:pt modelId="{74884CAB-EB63-4ABF-9BE7-7B404EB6EDE0}" type="sibTrans" cxnId="{BE3330B0-25A5-4302-8691-962384721AB1}">
      <dgm:prSet/>
      <dgm:spPr/>
      <dgm:t>
        <a:bodyPr/>
        <a:lstStyle/>
        <a:p>
          <a:endParaRPr lang="ru-RU"/>
        </a:p>
      </dgm:t>
    </dgm:pt>
    <dgm:pt modelId="{538300D1-AFD0-4EB2-8474-9742A08254CB}">
      <dgm:prSet phldrT="[Текст]"/>
      <dgm:spPr>
        <a:xfrm>
          <a:off x="3144423" y="1650908"/>
          <a:ext cx="2355151" cy="1413091"/>
        </a:xfrm>
        <a:solidFill>
          <a:srgbClr val="9BBB59">
            <a:hueOff val="7500176"/>
            <a:satOff val="-11253"/>
            <a:lumOff val="-1830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dirty="0">
              <a:solidFill>
                <a:sysClr val="windowText" lastClr="000000"/>
              </a:solidFill>
              <a:latin typeface="Constantia" pitchFamily="18" charset="0"/>
              <a:ea typeface="+mn-ea"/>
              <a:cs typeface="+mn-cs"/>
            </a:rPr>
            <a:t>Инструкторская и судейская практика</a:t>
          </a:r>
        </a:p>
      </dgm:t>
    </dgm:pt>
    <dgm:pt modelId="{821972A3-98B2-40E7-B80D-91058F4916BB}" type="parTrans" cxnId="{714E2ADE-9BC3-4E1E-BA67-DEAF140F0F76}">
      <dgm:prSet/>
      <dgm:spPr/>
      <dgm:t>
        <a:bodyPr/>
        <a:lstStyle/>
        <a:p>
          <a:endParaRPr lang="ru-RU"/>
        </a:p>
      </dgm:t>
    </dgm:pt>
    <dgm:pt modelId="{2E7643D6-645C-48BC-9D17-38DBF3BC1DC7}" type="sibTrans" cxnId="{714E2ADE-9BC3-4E1E-BA67-DEAF140F0F76}">
      <dgm:prSet/>
      <dgm:spPr/>
      <dgm:t>
        <a:bodyPr/>
        <a:lstStyle/>
        <a:p>
          <a:endParaRPr lang="ru-RU"/>
        </a:p>
      </dgm:t>
    </dgm:pt>
    <dgm:pt modelId="{689BF9EB-4F72-4D7A-AA65-0D883F438285}">
      <dgm:prSet phldrT="[Текст]"/>
      <dgm:spPr>
        <a:xfrm>
          <a:off x="5735090" y="1650908"/>
          <a:ext cx="2355151" cy="1413091"/>
        </a:xfrm>
        <a:solidFill>
          <a:srgbClr val="9BBB59">
            <a:hueOff val="9375220"/>
            <a:satOff val="-14067"/>
            <a:lumOff val="-2288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dirty="0">
              <a:solidFill>
                <a:sysClr val="windowText" lastClr="000000"/>
              </a:solidFill>
              <a:latin typeface="Constantia" pitchFamily="18" charset="0"/>
              <a:ea typeface="+mn-ea"/>
              <a:cs typeface="+mn-cs"/>
            </a:rPr>
            <a:t>Медико-восстановительные мероприятия</a:t>
          </a:r>
        </a:p>
      </dgm:t>
    </dgm:pt>
    <dgm:pt modelId="{94930E98-BBCB-4461-8298-71862C810AE9}" type="parTrans" cxnId="{6D788A68-7290-418D-BDFD-96144FD8C973}">
      <dgm:prSet/>
      <dgm:spPr/>
      <dgm:t>
        <a:bodyPr/>
        <a:lstStyle/>
        <a:p>
          <a:endParaRPr lang="ru-RU"/>
        </a:p>
      </dgm:t>
    </dgm:pt>
    <dgm:pt modelId="{CEF3CE8F-FF4F-4EB8-90E4-758A820B34C6}" type="sibTrans" cxnId="{6D788A68-7290-418D-BDFD-96144FD8C973}">
      <dgm:prSet/>
      <dgm:spPr/>
      <dgm:t>
        <a:bodyPr/>
        <a:lstStyle/>
        <a:p>
          <a:endParaRPr lang="ru-RU"/>
        </a:p>
      </dgm:t>
    </dgm:pt>
    <dgm:pt modelId="{60796DAC-BED5-4C22-8ABD-EB7EF914682F}">
      <dgm:prSet phldrT="[Текст]"/>
      <dgm:spPr>
        <a:xfrm>
          <a:off x="3144423" y="3299514"/>
          <a:ext cx="2355151" cy="1413091"/>
        </a:xfrm>
        <a:solidFill>
          <a:srgbClr val="9BBB59">
            <a:hueOff val="11250264"/>
            <a:satOff val="-16880"/>
            <a:lumOff val="-2745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dirty="0">
              <a:solidFill>
                <a:sysClr val="windowText" lastClr="000000"/>
              </a:solidFill>
              <a:latin typeface="Constantia" pitchFamily="18" charset="0"/>
              <a:ea typeface="+mn-ea"/>
              <a:cs typeface="+mn-cs"/>
            </a:rPr>
            <a:t>Медицинское тестирование и контроль</a:t>
          </a:r>
        </a:p>
      </dgm:t>
    </dgm:pt>
    <dgm:pt modelId="{D33C13D3-2A6E-4820-9EA1-559BCDC4FC35}" type="parTrans" cxnId="{4215792E-3295-409B-98E6-F67B91E586A5}">
      <dgm:prSet/>
      <dgm:spPr/>
      <dgm:t>
        <a:bodyPr/>
        <a:lstStyle/>
        <a:p>
          <a:endParaRPr lang="ru-RU"/>
        </a:p>
      </dgm:t>
    </dgm:pt>
    <dgm:pt modelId="{31F9D40B-B2AA-4715-9EE5-9EF5B0162E03}" type="sibTrans" cxnId="{4215792E-3295-409B-98E6-F67B91E586A5}">
      <dgm:prSet/>
      <dgm:spPr/>
      <dgm:t>
        <a:bodyPr/>
        <a:lstStyle/>
        <a:p>
          <a:endParaRPr lang="ru-RU"/>
        </a:p>
      </dgm:t>
    </dgm:pt>
    <dgm:pt modelId="{6D56B30F-146C-4284-8A90-28A2722EB607}" type="pres">
      <dgm:prSet presAssocID="{969AE333-BEBD-469B-AE62-17DB315438D1}" presName="diagram" presStyleCnt="0">
        <dgm:presLayoutVars>
          <dgm:dir/>
          <dgm:resizeHandles val="exact"/>
        </dgm:presLayoutVars>
      </dgm:prSet>
      <dgm:spPr/>
    </dgm:pt>
    <dgm:pt modelId="{3EBACC0D-4CCF-4053-80D5-7DC6C6E5F2BF}" type="pres">
      <dgm:prSet presAssocID="{3E189E53-2FA3-472F-A60B-F976F4BF00CB}" presName="node" presStyleLbl="node1" presStyleIdx="0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00A6A025-3922-4A79-AA9A-426FD6D5D8DE}" type="pres">
      <dgm:prSet presAssocID="{6DD7F5A2-13F8-4AA7-899E-A76744E2A1B8}" presName="sibTrans" presStyleCnt="0"/>
      <dgm:spPr/>
    </dgm:pt>
    <dgm:pt modelId="{1C1458A3-3053-4F46-BD89-D956D2DA4FC2}" type="pres">
      <dgm:prSet presAssocID="{0278CDC7-B640-401D-ABCF-2E585049B9A9}" presName="node" presStyleLbl="node1" presStyleIdx="1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0A885BE2-2214-408B-BB30-00016B72389A}" type="pres">
      <dgm:prSet presAssocID="{57243DDC-7623-4367-A685-8D7252635824}" presName="sibTrans" presStyleCnt="0"/>
      <dgm:spPr/>
    </dgm:pt>
    <dgm:pt modelId="{947AB903-D4F8-478F-B10A-99ED2A88DC27}" type="pres">
      <dgm:prSet presAssocID="{12AEF29D-4522-43C4-95A2-0AFBE120C125}" presName="node" presStyleLbl="node1" presStyleIdx="2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20B2A6D9-B0D4-465D-A4EE-4A8134499E7E}" type="pres">
      <dgm:prSet presAssocID="{55D3929A-1852-42A7-830A-53839E0674C8}" presName="sibTrans" presStyleCnt="0"/>
      <dgm:spPr/>
    </dgm:pt>
    <dgm:pt modelId="{7145D38B-B2B6-4AC6-8380-CC4CCF898916}" type="pres">
      <dgm:prSet presAssocID="{261D9CC5-EBD0-435F-A733-25D67F8A4FD3}" presName="node" presStyleLbl="node1" presStyleIdx="3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ECF13EE3-4506-42CE-A84C-64CC13F78699}" type="pres">
      <dgm:prSet presAssocID="{74884CAB-EB63-4ABF-9BE7-7B404EB6EDE0}" presName="sibTrans" presStyleCnt="0"/>
      <dgm:spPr/>
    </dgm:pt>
    <dgm:pt modelId="{7A9861AD-5682-4398-8294-4EE4505BF6DC}" type="pres">
      <dgm:prSet presAssocID="{538300D1-AFD0-4EB2-8474-9742A08254CB}" presName="node" presStyleLbl="node1" presStyleIdx="4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787ED9D4-BE50-4E9A-9232-C146DA5824E6}" type="pres">
      <dgm:prSet presAssocID="{2E7643D6-645C-48BC-9D17-38DBF3BC1DC7}" presName="sibTrans" presStyleCnt="0"/>
      <dgm:spPr/>
    </dgm:pt>
    <dgm:pt modelId="{DB8012B9-DD0A-4FAB-B795-6E7C2F1D6A1F}" type="pres">
      <dgm:prSet presAssocID="{689BF9EB-4F72-4D7A-AA65-0D883F438285}" presName="node" presStyleLbl="node1" presStyleIdx="5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F87CE22E-515A-4577-A008-F5FD9130CC00}" type="pres">
      <dgm:prSet presAssocID="{CEF3CE8F-FF4F-4EB8-90E4-758A820B34C6}" presName="sibTrans" presStyleCnt="0"/>
      <dgm:spPr/>
    </dgm:pt>
    <dgm:pt modelId="{6F17C9DB-0BAF-4346-B0AF-75CE4CB7FD0D}" type="pres">
      <dgm:prSet presAssocID="{60796DAC-BED5-4C22-8ABD-EB7EF914682F}" presName="node" presStyleLbl="node1" presStyleIdx="6" presStyleCnt="7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6BFEBF01-2B88-4D6B-89A4-8A5B2CDDD4CA}" type="presOf" srcId="{689BF9EB-4F72-4D7A-AA65-0D883F438285}" destId="{DB8012B9-DD0A-4FAB-B795-6E7C2F1D6A1F}" srcOrd="0" destOrd="0" presId="urn:microsoft.com/office/officeart/2005/8/layout/default#12"/>
    <dgm:cxn modelId="{F5516F02-3CED-496A-A888-CFDFF27F96FF}" type="presOf" srcId="{969AE333-BEBD-469B-AE62-17DB315438D1}" destId="{6D56B30F-146C-4284-8A90-28A2722EB607}" srcOrd="0" destOrd="0" presId="urn:microsoft.com/office/officeart/2005/8/layout/default#12"/>
    <dgm:cxn modelId="{F5CA770C-A195-48DD-A747-7123F774C5F0}" type="presOf" srcId="{60796DAC-BED5-4C22-8ABD-EB7EF914682F}" destId="{6F17C9DB-0BAF-4346-B0AF-75CE4CB7FD0D}" srcOrd="0" destOrd="0" presId="urn:microsoft.com/office/officeart/2005/8/layout/default#12"/>
    <dgm:cxn modelId="{EF5A0615-2E82-4D89-9C8C-9B4DEF135E9F}" srcId="{969AE333-BEBD-469B-AE62-17DB315438D1}" destId="{0278CDC7-B640-401D-ABCF-2E585049B9A9}" srcOrd="1" destOrd="0" parTransId="{FB9B6F0D-75E2-4D8D-80FD-A37B7249C442}" sibTransId="{57243DDC-7623-4367-A685-8D7252635824}"/>
    <dgm:cxn modelId="{4215792E-3295-409B-98E6-F67B91E586A5}" srcId="{969AE333-BEBD-469B-AE62-17DB315438D1}" destId="{60796DAC-BED5-4C22-8ABD-EB7EF914682F}" srcOrd="6" destOrd="0" parTransId="{D33C13D3-2A6E-4820-9EA1-559BCDC4FC35}" sibTransId="{31F9D40B-B2AA-4715-9EE5-9EF5B0162E03}"/>
    <dgm:cxn modelId="{6D788A68-7290-418D-BDFD-96144FD8C973}" srcId="{969AE333-BEBD-469B-AE62-17DB315438D1}" destId="{689BF9EB-4F72-4D7A-AA65-0D883F438285}" srcOrd="5" destOrd="0" parTransId="{94930E98-BBCB-4461-8298-71862C810AE9}" sibTransId="{CEF3CE8F-FF4F-4EB8-90E4-758A820B34C6}"/>
    <dgm:cxn modelId="{C9A4594F-7898-43BE-BEA1-60EBC08F7657}" type="presOf" srcId="{538300D1-AFD0-4EB2-8474-9742A08254CB}" destId="{7A9861AD-5682-4398-8294-4EE4505BF6DC}" srcOrd="0" destOrd="0" presId="urn:microsoft.com/office/officeart/2005/8/layout/default#12"/>
    <dgm:cxn modelId="{F6093D52-F852-4180-BB49-7D3D662B1A43}" srcId="{969AE333-BEBD-469B-AE62-17DB315438D1}" destId="{12AEF29D-4522-43C4-95A2-0AFBE120C125}" srcOrd="2" destOrd="0" parTransId="{28973EAD-03D4-40A7-AA43-7C213410C540}" sibTransId="{55D3929A-1852-42A7-830A-53839E0674C8}"/>
    <dgm:cxn modelId="{9D3AF077-7A3E-4DAF-B895-76539C89EAA7}" type="presOf" srcId="{3E189E53-2FA3-472F-A60B-F976F4BF00CB}" destId="{3EBACC0D-4CCF-4053-80D5-7DC6C6E5F2BF}" srcOrd="0" destOrd="0" presId="urn:microsoft.com/office/officeart/2005/8/layout/default#12"/>
    <dgm:cxn modelId="{F612AD59-24E3-4C21-916C-17E1094ABA35}" srcId="{969AE333-BEBD-469B-AE62-17DB315438D1}" destId="{3E189E53-2FA3-472F-A60B-F976F4BF00CB}" srcOrd="0" destOrd="0" parTransId="{3D3A6681-85CD-4A58-B75C-DB2497A340A7}" sibTransId="{6DD7F5A2-13F8-4AA7-899E-A76744E2A1B8}"/>
    <dgm:cxn modelId="{E79C027F-2DE9-4390-801F-6069D8353BCA}" type="presOf" srcId="{261D9CC5-EBD0-435F-A733-25D67F8A4FD3}" destId="{7145D38B-B2B6-4AC6-8380-CC4CCF898916}" srcOrd="0" destOrd="0" presId="urn:microsoft.com/office/officeart/2005/8/layout/default#12"/>
    <dgm:cxn modelId="{C93CF79A-CFE3-4209-8CD6-010FB505A626}" type="presOf" srcId="{12AEF29D-4522-43C4-95A2-0AFBE120C125}" destId="{947AB903-D4F8-478F-B10A-99ED2A88DC27}" srcOrd="0" destOrd="0" presId="urn:microsoft.com/office/officeart/2005/8/layout/default#12"/>
    <dgm:cxn modelId="{876254A0-E228-4DE0-9974-035BEB98F056}" type="presOf" srcId="{0278CDC7-B640-401D-ABCF-2E585049B9A9}" destId="{1C1458A3-3053-4F46-BD89-D956D2DA4FC2}" srcOrd="0" destOrd="0" presId="urn:microsoft.com/office/officeart/2005/8/layout/default#12"/>
    <dgm:cxn modelId="{BE3330B0-25A5-4302-8691-962384721AB1}" srcId="{969AE333-BEBD-469B-AE62-17DB315438D1}" destId="{261D9CC5-EBD0-435F-A733-25D67F8A4FD3}" srcOrd="3" destOrd="0" parTransId="{B7706527-3C67-42EC-BC2A-95A2B989D531}" sibTransId="{74884CAB-EB63-4ABF-9BE7-7B404EB6EDE0}"/>
    <dgm:cxn modelId="{714E2ADE-9BC3-4E1E-BA67-DEAF140F0F76}" srcId="{969AE333-BEBD-469B-AE62-17DB315438D1}" destId="{538300D1-AFD0-4EB2-8474-9742A08254CB}" srcOrd="4" destOrd="0" parTransId="{821972A3-98B2-40E7-B80D-91058F4916BB}" sibTransId="{2E7643D6-645C-48BC-9D17-38DBF3BC1DC7}"/>
    <dgm:cxn modelId="{0ABC65AE-C435-4EF2-B8BB-10D0EB77F1EF}" type="presParOf" srcId="{6D56B30F-146C-4284-8A90-28A2722EB607}" destId="{3EBACC0D-4CCF-4053-80D5-7DC6C6E5F2BF}" srcOrd="0" destOrd="0" presId="urn:microsoft.com/office/officeart/2005/8/layout/default#12"/>
    <dgm:cxn modelId="{3A0C36BC-4AB4-4F1B-AFB6-F244BF6A82AF}" type="presParOf" srcId="{6D56B30F-146C-4284-8A90-28A2722EB607}" destId="{00A6A025-3922-4A79-AA9A-426FD6D5D8DE}" srcOrd="1" destOrd="0" presId="urn:microsoft.com/office/officeart/2005/8/layout/default#12"/>
    <dgm:cxn modelId="{93A59BF0-4AEF-4DBB-BB40-50F247A9FEA0}" type="presParOf" srcId="{6D56B30F-146C-4284-8A90-28A2722EB607}" destId="{1C1458A3-3053-4F46-BD89-D956D2DA4FC2}" srcOrd="2" destOrd="0" presId="urn:microsoft.com/office/officeart/2005/8/layout/default#12"/>
    <dgm:cxn modelId="{CB572787-B8D3-4722-8319-0889B1F354CB}" type="presParOf" srcId="{6D56B30F-146C-4284-8A90-28A2722EB607}" destId="{0A885BE2-2214-408B-BB30-00016B72389A}" srcOrd="3" destOrd="0" presId="urn:microsoft.com/office/officeart/2005/8/layout/default#12"/>
    <dgm:cxn modelId="{9242FC1D-1A3C-4BE5-A917-F3C7188E62A3}" type="presParOf" srcId="{6D56B30F-146C-4284-8A90-28A2722EB607}" destId="{947AB903-D4F8-478F-B10A-99ED2A88DC27}" srcOrd="4" destOrd="0" presId="urn:microsoft.com/office/officeart/2005/8/layout/default#12"/>
    <dgm:cxn modelId="{2151E2D1-2F34-480B-9002-C27F058A6753}" type="presParOf" srcId="{6D56B30F-146C-4284-8A90-28A2722EB607}" destId="{20B2A6D9-B0D4-465D-A4EE-4A8134499E7E}" srcOrd="5" destOrd="0" presId="urn:microsoft.com/office/officeart/2005/8/layout/default#12"/>
    <dgm:cxn modelId="{0882E9D3-C721-4FA7-9A78-EDD3EFFB6EE0}" type="presParOf" srcId="{6D56B30F-146C-4284-8A90-28A2722EB607}" destId="{7145D38B-B2B6-4AC6-8380-CC4CCF898916}" srcOrd="6" destOrd="0" presId="urn:microsoft.com/office/officeart/2005/8/layout/default#12"/>
    <dgm:cxn modelId="{151E55BE-BFF8-4004-A632-0317969279C5}" type="presParOf" srcId="{6D56B30F-146C-4284-8A90-28A2722EB607}" destId="{ECF13EE3-4506-42CE-A84C-64CC13F78699}" srcOrd="7" destOrd="0" presId="urn:microsoft.com/office/officeart/2005/8/layout/default#12"/>
    <dgm:cxn modelId="{2631A7AF-CD7F-4FDD-A6BE-F54A51E4A996}" type="presParOf" srcId="{6D56B30F-146C-4284-8A90-28A2722EB607}" destId="{7A9861AD-5682-4398-8294-4EE4505BF6DC}" srcOrd="8" destOrd="0" presId="urn:microsoft.com/office/officeart/2005/8/layout/default#12"/>
    <dgm:cxn modelId="{F01ABE48-7DB6-4294-9389-F766EE03A90F}" type="presParOf" srcId="{6D56B30F-146C-4284-8A90-28A2722EB607}" destId="{787ED9D4-BE50-4E9A-9232-C146DA5824E6}" srcOrd="9" destOrd="0" presId="urn:microsoft.com/office/officeart/2005/8/layout/default#12"/>
    <dgm:cxn modelId="{A662723F-61C2-4E8A-843C-351763A392CA}" type="presParOf" srcId="{6D56B30F-146C-4284-8A90-28A2722EB607}" destId="{DB8012B9-DD0A-4FAB-B795-6E7C2F1D6A1F}" srcOrd="10" destOrd="0" presId="urn:microsoft.com/office/officeart/2005/8/layout/default#12"/>
    <dgm:cxn modelId="{A6820483-CD05-4AA1-A9AA-41CDF5A7F99D}" type="presParOf" srcId="{6D56B30F-146C-4284-8A90-28A2722EB607}" destId="{F87CE22E-515A-4577-A008-F5FD9130CC00}" srcOrd="11" destOrd="0" presId="urn:microsoft.com/office/officeart/2005/8/layout/default#12"/>
    <dgm:cxn modelId="{2E3E78B8-3379-4A31-82C0-D788CB03AA46}" type="presParOf" srcId="{6D56B30F-146C-4284-8A90-28A2722EB607}" destId="{6F17C9DB-0BAF-4346-B0AF-75CE4CB7FD0D}" srcOrd="12" destOrd="0" presId="urn:microsoft.com/office/officeart/2005/8/layout/default#1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A18AC-14F0-4960-B687-3CFBF559BCDB}">
      <dsp:nvSpPr>
        <dsp:cNvPr id="0" name=""/>
        <dsp:cNvSpPr/>
      </dsp:nvSpPr>
      <dsp:spPr>
        <a:xfrm>
          <a:off x="0" y="35939"/>
          <a:ext cx="8229600" cy="1579500"/>
        </a:xfrm>
        <a:prstGeom prst="round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rPr>
            <a:t> Отбор учащихся  с целью ориентирования их на занятия физической культурой и спортом</a:t>
          </a:r>
        </a:p>
      </dsp:txBody>
      <dsp:txXfrm>
        <a:off x="77105" y="113044"/>
        <a:ext cx="8075390" cy="1425290"/>
      </dsp:txXfrm>
    </dsp:sp>
    <dsp:sp modelId="{C076AFA9-05E1-46CE-BAED-D6DC3D5F159C}">
      <dsp:nvSpPr>
        <dsp:cNvPr id="0" name=""/>
        <dsp:cNvSpPr/>
      </dsp:nvSpPr>
      <dsp:spPr>
        <a:xfrm>
          <a:off x="0" y="1701839"/>
          <a:ext cx="8229600" cy="1579500"/>
        </a:xfrm>
        <a:prstGeom prst="roundRect">
          <a:avLst/>
        </a:prstGeom>
        <a:solidFill>
          <a:srgbClr val="C0504D">
            <a:hueOff val="2340759"/>
            <a:satOff val="-2919"/>
            <a:lumOff val="686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rPr>
            <a:t>Отбор перспективных спортсменов для комплектования групп спортивной подготовки по видам спорта</a:t>
          </a:r>
        </a:p>
      </dsp:txBody>
      <dsp:txXfrm>
        <a:off x="77105" y="1778944"/>
        <a:ext cx="8075390" cy="1425290"/>
      </dsp:txXfrm>
    </dsp:sp>
    <dsp:sp modelId="{65FC8399-45BF-4C1E-BC5E-52C373B33320}">
      <dsp:nvSpPr>
        <dsp:cNvPr id="0" name=""/>
        <dsp:cNvSpPr/>
      </dsp:nvSpPr>
      <dsp:spPr>
        <a:xfrm>
          <a:off x="0" y="3367739"/>
          <a:ext cx="8229600" cy="1579500"/>
        </a:xfrm>
        <a:prstGeom prst="roundRect">
          <a:avLst/>
        </a:prstGeom>
        <a:solidFill>
          <a:srgbClr val="C0504D">
            <a:hueOff val="4681519"/>
            <a:satOff val="-5839"/>
            <a:lumOff val="1373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rPr>
            <a:t>Просмотр и отбор перспективных спортсменов на тренировочных сборах и соревнованиях</a:t>
          </a:r>
        </a:p>
      </dsp:txBody>
      <dsp:txXfrm>
        <a:off x="77105" y="3444844"/>
        <a:ext cx="8075390" cy="14252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E8934-A439-4BDE-8701-E269D7D1D78E}">
      <dsp:nvSpPr>
        <dsp:cNvPr id="0" name=""/>
        <dsp:cNvSpPr/>
      </dsp:nvSpPr>
      <dsp:spPr>
        <a:xfrm>
          <a:off x="76420" y="872"/>
          <a:ext cx="2731176" cy="16387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Педагогический эксперимент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(ФЭП) </a:t>
          </a:r>
          <a:endParaRPr lang="ru-RU" sz="1800" kern="1200" dirty="0"/>
        </a:p>
      </dsp:txBody>
      <dsp:txXfrm>
        <a:off x="76420" y="872"/>
        <a:ext cx="2731176" cy="1638705"/>
      </dsp:txXfrm>
    </dsp:sp>
    <dsp:sp modelId="{66AD78A6-0924-46E0-B51A-1AE4BD3653E6}">
      <dsp:nvSpPr>
        <dsp:cNvPr id="0" name=""/>
        <dsp:cNvSpPr/>
      </dsp:nvSpPr>
      <dsp:spPr>
        <a:xfrm>
          <a:off x="3080714" y="872"/>
          <a:ext cx="2731176" cy="1638705"/>
        </a:xfrm>
        <a:prstGeom prst="rect">
          <a:avLst/>
        </a:prstGeom>
        <a:solidFill>
          <a:schemeClr val="accent3">
            <a:hueOff val="1406283"/>
            <a:satOff val="-2110"/>
            <a:lumOff val="-34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Теоретический анализ психолого-педагогической и учебно-методической литературы</a:t>
          </a:r>
          <a:endParaRPr lang="ru-RU" sz="1800" kern="1200" dirty="0"/>
        </a:p>
      </dsp:txBody>
      <dsp:txXfrm>
        <a:off x="3080714" y="872"/>
        <a:ext cx="2731176" cy="1638705"/>
      </dsp:txXfrm>
    </dsp:sp>
    <dsp:sp modelId="{52134CF9-AF52-4FE8-86DD-7AA44549A39A}">
      <dsp:nvSpPr>
        <dsp:cNvPr id="0" name=""/>
        <dsp:cNvSpPr/>
      </dsp:nvSpPr>
      <dsp:spPr>
        <a:xfrm>
          <a:off x="6085008" y="872"/>
          <a:ext cx="2731176" cy="1638705"/>
        </a:xfrm>
        <a:prstGeom prst="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Целевые проекты спортивной подготовки спортсменов высокого мастерства     </a:t>
          </a:r>
        </a:p>
      </dsp:txBody>
      <dsp:txXfrm>
        <a:off x="6085008" y="872"/>
        <a:ext cx="2731176" cy="1638705"/>
      </dsp:txXfrm>
    </dsp:sp>
    <dsp:sp modelId="{8CB5D357-94B9-4B8A-AC61-D4FE8EA40822}">
      <dsp:nvSpPr>
        <dsp:cNvPr id="0" name=""/>
        <dsp:cNvSpPr/>
      </dsp:nvSpPr>
      <dsp:spPr>
        <a:xfrm>
          <a:off x="76420" y="1912695"/>
          <a:ext cx="2731176" cy="1638705"/>
        </a:xfrm>
        <a:prstGeom prst="rect">
          <a:avLst/>
        </a:prstGeom>
        <a:solidFill>
          <a:schemeClr val="accent3">
            <a:hueOff val="4218849"/>
            <a:satOff val="-6330"/>
            <a:lumOff val="-102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Педагогические измерения: наблюдение, опрос, анкетирование, беседа, сравнение, систематизация, тестирование </a:t>
          </a:r>
          <a:endParaRPr lang="ru-RU" sz="1800" kern="1200" dirty="0"/>
        </a:p>
      </dsp:txBody>
      <dsp:txXfrm>
        <a:off x="76420" y="1912695"/>
        <a:ext cx="2731176" cy="1638705"/>
      </dsp:txXfrm>
    </dsp:sp>
    <dsp:sp modelId="{F6112B73-F915-43D6-AB0C-C6CDD25E85CB}">
      <dsp:nvSpPr>
        <dsp:cNvPr id="0" name=""/>
        <dsp:cNvSpPr/>
      </dsp:nvSpPr>
      <dsp:spPr>
        <a:xfrm>
          <a:off x="3080714" y="1912695"/>
          <a:ext cx="2731176" cy="1638705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Методы функционального, сравнительного и логического анализа и синтеза</a:t>
          </a:r>
        </a:p>
      </dsp:txBody>
      <dsp:txXfrm>
        <a:off x="3080714" y="1912695"/>
        <a:ext cx="2731176" cy="1638705"/>
      </dsp:txXfrm>
    </dsp:sp>
    <dsp:sp modelId="{DD3D7D5F-0E12-4F8A-9973-849E44DDB008}">
      <dsp:nvSpPr>
        <dsp:cNvPr id="0" name=""/>
        <dsp:cNvSpPr/>
      </dsp:nvSpPr>
      <dsp:spPr>
        <a:xfrm>
          <a:off x="6081566" y="1942143"/>
          <a:ext cx="2731176" cy="1638705"/>
        </a:xfrm>
        <a:prstGeom prst="flowChartAlternateProcess">
          <a:avLst/>
        </a:prstGeom>
        <a:solidFill>
          <a:srgbClr val="9BBB59">
            <a:hueOff val="3750088"/>
            <a:satOff val="-5627"/>
            <a:lumOff val="-915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Статистические методы сбора и анализа данных, анализ и  экспертные оценки</a:t>
          </a:r>
          <a:endParaRPr lang="ru-RU" sz="1800" b="1" kern="1200" dirty="0">
            <a:solidFill>
              <a:srgbClr val="0000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6161559" y="2022136"/>
        <a:ext cx="2571190" cy="1478719"/>
      </dsp:txXfrm>
    </dsp:sp>
    <dsp:sp modelId="{B3130325-F948-4D46-9001-DF24E3E0E84C}">
      <dsp:nvSpPr>
        <dsp:cNvPr id="0" name=""/>
        <dsp:cNvSpPr/>
      </dsp:nvSpPr>
      <dsp:spPr>
        <a:xfrm>
          <a:off x="76420" y="3824518"/>
          <a:ext cx="2731176" cy="1638705"/>
        </a:xfrm>
        <a:prstGeom prst="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Моделирование и обобщение опыта работы</a:t>
          </a:r>
        </a:p>
      </dsp:txBody>
      <dsp:txXfrm>
        <a:off x="76420" y="3824518"/>
        <a:ext cx="2731176" cy="1638705"/>
      </dsp:txXfrm>
    </dsp:sp>
    <dsp:sp modelId="{4B491C51-7069-4FF0-B380-523D251D19FB}">
      <dsp:nvSpPr>
        <dsp:cNvPr id="0" name=""/>
        <dsp:cNvSpPr/>
      </dsp:nvSpPr>
      <dsp:spPr>
        <a:xfrm>
          <a:off x="3080714" y="3824518"/>
          <a:ext cx="2731176" cy="1638705"/>
        </a:xfrm>
        <a:prstGeom prst="rect">
          <a:avLst/>
        </a:prstGeom>
        <a:solidFill>
          <a:schemeClr val="accent3">
            <a:hueOff val="9843981"/>
            <a:satOff val="-14770"/>
            <a:lumOff val="-24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Творческий отчет, публичные доклады, презентации, публикации, статьи</a:t>
          </a:r>
        </a:p>
      </dsp:txBody>
      <dsp:txXfrm>
        <a:off x="3080714" y="3824518"/>
        <a:ext cx="2731176" cy="1638705"/>
      </dsp:txXfrm>
    </dsp:sp>
    <dsp:sp modelId="{3DA70AE0-6858-406F-BBE5-E33434BE5DB4}">
      <dsp:nvSpPr>
        <dsp:cNvPr id="0" name=""/>
        <dsp:cNvSpPr/>
      </dsp:nvSpPr>
      <dsp:spPr>
        <a:xfrm>
          <a:off x="6085008" y="3824518"/>
          <a:ext cx="2731176" cy="1638705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Отчет  о ходе эксперимента в Минспорт России</a:t>
          </a:r>
        </a:p>
      </dsp:txBody>
      <dsp:txXfrm>
        <a:off x="6085008" y="3824518"/>
        <a:ext cx="2731176" cy="16387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ACC0D-4CCF-4053-80D5-7DC6C6E5F2BF}">
      <dsp:nvSpPr>
        <dsp:cNvPr id="0" name=""/>
        <dsp:cNvSpPr/>
      </dsp:nvSpPr>
      <dsp:spPr>
        <a:xfrm>
          <a:off x="174801" y="882"/>
          <a:ext cx="2580005" cy="1548003"/>
        </a:xfrm>
        <a:prstGeom prst="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/>
              </a:solidFill>
              <a:latin typeface="Constantia" pitchFamily="18" charset="0"/>
              <a:ea typeface="+mn-ea"/>
              <a:cs typeface="+mn-cs"/>
            </a:rPr>
            <a:t>Групповые и индивидуальные тренировочные и теоретические занятия</a:t>
          </a:r>
        </a:p>
      </dsp:txBody>
      <dsp:txXfrm>
        <a:off x="174801" y="882"/>
        <a:ext cx="2580005" cy="1548003"/>
      </dsp:txXfrm>
    </dsp:sp>
    <dsp:sp modelId="{1C1458A3-3053-4F46-BD89-D956D2DA4FC2}">
      <dsp:nvSpPr>
        <dsp:cNvPr id="0" name=""/>
        <dsp:cNvSpPr/>
      </dsp:nvSpPr>
      <dsp:spPr>
        <a:xfrm>
          <a:off x="3012807" y="882"/>
          <a:ext cx="2580005" cy="1548003"/>
        </a:xfrm>
        <a:prstGeom prst="rect">
          <a:avLst/>
        </a:prstGeom>
        <a:solidFill>
          <a:srgbClr val="9BBB59">
            <a:hueOff val="1875044"/>
            <a:satOff val="-2813"/>
            <a:lumOff val="-458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/>
              </a:solidFill>
              <a:latin typeface="Constantia" pitchFamily="18" charset="0"/>
              <a:ea typeface="+mn-ea"/>
              <a:cs typeface="+mn-cs"/>
            </a:rPr>
            <a:t>Работа по индивидуальным планам</a:t>
          </a:r>
        </a:p>
      </dsp:txBody>
      <dsp:txXfrm>
        <a:off x="3012807" y="882"/>
        <a:ext cx="2580005" cy="1548003"/>
      </dsp:txXfrm>
    </dsp:sp>
    <dsp:sp modelId="{947AB903-D4F8-478F-B10A-99ED2A88DC27}">
      <dsp:nvSpPr>
        <dsp:cNvPr id="0" name=""/>
        <dsp:cNvSpPr/>
      </dsp:nvSpPr>
      <dsp:spPr>
        <a:xfrm>
          <a:off x="5850813" y="882"/>
          <a:ext cx="2580005" cy="1548003"/>
        </a:xfrm>
        <a:prstGeom prst="rect">
          <a:avLst/>
        </a:prstGeom>
        <a:solidFill>
          <a:srgbClr val="9BBB59">
            <a:hueOff val="3750088"/>
            <a:satOff val="-5627"/>
            <a:lumOff val="-915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/>
              </a:solidFill>
              <a:latin typeface="Constantia" pitchFamily="18" charset="0"/>
              <a:ea typeface="+mn-ea"/>
              <a:cs typeface="+mn-cs"/>
            </a:rPr>
            <a:t>Тренировочные сборы</a:t>
          </a:r>
        </a:p>
      </dsp:txBody>
      <dsp:txXfrm>
        <a:off x="5850813" y="882"/>
        <a:ext cx="2580005" cy="1548003"/>
      </dsp:txXfrm>
    </dsp:sp>
    <dsp:sp modelId="{7145D38B-B2B6-4AC6-8380-CC4CCF898916}">
      <dsp:nvSpPr>
        <dsp:cNvPr id="0" name=""/>
        <dsp:cNvSpPr/>
      </dsp:nvSpPr>
      <dsp:spPr>
        <a:xfrm>
          <a:off x="174801" y="1806886"/>
          <a:ext cx="2580005" cy="1548003"/>
        </a:xfrm>
        <a:prstGeom prst="rect">
          <a:avLst/>
        </a:prstGeom>
        <a:solidFill>
          <a:srgbClr val="9BBB59">
            <a:hueOff val="5625132"/>
            <a:satOff val="-8440"/>
            <a:lumOff val="-1373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/>
              </a:solidFill>
              <a:latin typeface="Constantia" pitchFamily="18" charset="0"/>
              <a:ea typeface="+mn-ea"/>
              <a:cs typeface="+mn-cs"/>
            </a:rPr>
            <a:t>Участие в спортивных соревнованиях и иных мероприятиях</a:t>
          </a:r>
        </a:p>
      </dsp:txBody>
      <dsp:txXfrm>
        <a:off x="174801" y="1806886"/>
        <a:ext cx="2580005" cy="1548003"/>
      </dsp:txXfrm>
    </dsp:sp>
    <dsp:sp modelId="{7A9861AD-5682-4398-8294-4EE4505BF6DC}">
      <dsp:nvSpPr>
        <dsp:cNvPr id="0" name=""/>
        <dsp:cNvSpPr/>
      </dsp:nvSpPr>
      <dsp:spPr>
        <a:xfrm>
          <a:off x="3012807" y="1806886"/>
          <a:ext cx="2580005" cy="1548003"/>
        </a:xfrm>
        <a:prstGeom prst="rect">
          <a:avLst/>
        </a:prstGeom>
        <a:solidFill>
          <a:srgbClr val="9BBB59">
            <a:hueOff val="7500176"/>
            <a:satOff val="-11253"/>
            <a:lumOff val="-1830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/>
              </a:solidFill>
              <a:latin typeface="Constantia" pitchFamily="18" charset="0"/>
              <a:ea typeface="+mn-ea"/>
              <a:cs typeface="+mn-cs"/>
            </a:rPr>
            <a:t>Инструкторская и судейская практика</a:t>
          </a:r>
        </a:p>
      </dsp:txBody>
      <dsp:txXfrm>
        <a:off x="3012807" y="1806886"/>
        <a:ext cx="2580005" cy="1548003"/>
      </dsp:txXfrm>
    </dsp:sp>
    <dsp:sp modelId="{DB8012B9-DD0A-4FAB-B795-6E7C2F1D6A1F}">
      <dsp:nvSpPr>
        <dsp:cNvPr id="0" name=""/>
        <dsp:cNvSpPr/>
      </dsp:nvSpPr>
      <dsp:spPr>
        <a:xfrm>
          <a:off x="5850813" y="1806886"/>
          <a:ext cx="2580005" cy="1548003"/>
        </a:xfrm>
        <a:prstGeom prst="rect">
          <a:avLst/>
        </a:prstGeom>
        <a:solidFill>
          <a:srgbClr val="9BBB59">
            <a:hueOff val="9375220"/>
            <a:satOff val="-14067"/>
            <a:lumOff val="-2288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/>
              </a:solidFill>
              <a:latin typeface="Constantia" pitchFamily="18" charset="0"/>
              <a:ea typeface="+mn-ea"/>
              <a:cs typeface="+mn-cs"/>
            </a:rPr>
            <a:t>Медико-восстановительные мероприятия</a:t>
          </a:r>
        </a:p>
      </dsp:txBody>
      <dsp:txXfrm>
        <a:off x="5850813" y="1806886"/>
        <a:ext cx="2580005" cy="1548003"/>
      </dsp:txXfrm>
    </dsp:sp>
    <dsp:sp modelId="{6F17C9DB-0BAF-4346-B0AF-75CE4CB7FD0D}">
      <dsp:nvSpPr>
        <dsp:cNvPr id="0" name=""/>
        <dsp:cNvSpPr/>
      </dsp:nvSpPr>
      <dsp:spPr>
        <a:xfrm>
          <a:off x="3012807" y="3612890"/>
          <a:ext cx="2580005" cy="1548003"/>
        </a:xfrm>
        <a:prstGeom prst="rect">
          <a:avLst/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/>
              </a:solidFill>
              <a:latin typeface="Constantia" pitchFamily="18" charset="0"/>
              <a:ea typeface="+mn-ea"/>
              <a:cs typeface="+mn-cs"/>
            </a:rPr>
            <a:t>Медицинское тестирование и контроль</a:t>
          </a:r>
        </a:p>
      </dsp:txBody>
      <dsp:txXfrm>
        <a:off x="3012807" y="3612890"/>
        <a:ext cx="2580005" cy="1548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8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FEC0F33-E4E2-4E10-A2B3-7B3DEC3FBD40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4" name="Образ слайда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CCADFAF-7953-41CA-B660-4D6A921EA6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6530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208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4A2960-A375-48B0-8D05-CA94D07D972A}" type="slidenum">
              <a:rPr lang="ru-RU">
                <a:solidFill>
                  <a:srgbClr val="000000"/>
                </a:solidFill>
              </a:rPr>
              <a:pPr/>
              <a:t>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06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218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B2E9511-2922-45FA-8DF1-5B7DD9B2B18E}" type="slidenum">
              <a:rPr lang="ru-RU" altLang="ru-RU">
                <a:solidFill>
                  <a:srgbClr val="000000"/>
                </a:solidFill>
              </a:rPr>
              <a:pPr/>
              <a:t>16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54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228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3DCB936-61A5-42F5-9FE3-3B6F7290709D}" type="slidenum">
              <a:rPr lang="ru-RU" altLang="ru-RU">
                <a:solidFill>
                  <a:srgbClr val="000000"/>
                </a:solidFill>
              </a:rPr>
              <a:pPr/>
              <a:t>17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76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239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6E4528C-F337-4FAD-B637-290058660F97}" type="slidenum">
              <a:rPr lang="ru-RU" altLang="ru-RU">
                <a:solidFill>
                  <a:srgbClr val="000000"/>
                </a:solidFill>
              </a:rPr>
              <a:pPr/>
              <a:t>18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61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ru-RU">
              <a:latin typeface="Cambria" panose="02040503050406030204" pitchFamily="18" charset="0"/>
            </a:endParaRPr>
          </a:p>
        </p:txBody>
      </p:sp>
      <p:sp>
        <p:nvSpPr>
          <p:cNvPr id="1249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10C3FB-2721-453B-A35D-72627A441FAA}" type="slidenum">
              <a:rPr lang="ru-RU">
                <a:solidFill>
                  <a:srgbClr val="000000"/>
                </a:solidFill>
              </a:rPr>
              <a:pPr/>
              <a:t>35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2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/>
          </p:cNvPr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11">
            <a:extLst/>
          </p:cNvPr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12">
            <a:extLst/>
          </p:cNvPr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13">
            <a:extLst/>
          </p:cNvPr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0AD8A-CBE6-4A3D-9CDF-C88FC081CD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506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01607-04C8-4F05-ABA1-5E981647A9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93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F9980-AF21-47C0-9769-8854CE60B1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3482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E63C1658-9EED-4F8B-B5E2-E41E1160C6E9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9B3641D5-F35D-464C-A19E-42531CC136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80324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9DFC5D8F-3C4A-4B8D-AD75-C4B415692639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297B07A1-A610-4BE8-8A7E-EBFB34C2B9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059342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3CE99AD0-D9F3-4101-AAAA-7D847147E65C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AB195BC8-F130-4000-B540-3F88127056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553513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594F2C60-A0A2-462F-954F-12B157E756E2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0AC4DB5C-CF5B-46C6-9574-3492B9A2FD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393584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D74A1A95-F993-424D-A153-32FFC6B9DFB8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8" name="Нижний колонтитул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BEE560D8-6BC7-48AE-895D-47804026EE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268924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3D788DCC-08CD-4A24-A1DC-90D142BAA22C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4" name="Нижний колонтитул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8E02092F-14DE-414E-AF13-A1482CD7D9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583672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6FEBAEE8-065F-4A8A-BD03-21896E540AD7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3" name="Нижний колонтитул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BDD0CE66-C748-4037-9224-8429D24A22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270434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02D82059-2DFF-41B0-8B43-07A78257930A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1F187B6D-7B40-4C24-B028-A4517B2C7B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387103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90D44B6-34A8-4F25-86F7-C286FCE1B2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442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F9292D7A-7CEB-49BC-9B4A-680A1988DF62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E8BF6617-815D-4602-8D8F-34BF386506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115322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352FCE68-37A0-4C0D-97C9-45A1248C27EB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6A8399A4-2379-4FFD-A321-92B99E7AFC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46617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C3175FF0-077D-4661-8E89-0586BE4481E4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52D225F1-68C9-4547-A227-B3F6CAB6BC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382327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9915EEC9-5B37-4078-84BC-7C580A34A15F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31E9FC1F-30BF-4578-ACD3-33971FD272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179322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F37FAE48-DAF4-4CF8-A258-291CDD2F86D6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99D58636-444F-453C-910D-4F4612E2FD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669714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059EFA22-7CFD-4338-850A-E208D912A151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F364C985-17CC-4B06-BC7B-10F2826602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929126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95AB5A24-85CF-4097-BD87-3A0F0039DC72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2BDF2BC1-0A66-4112-9C3C-B628C85F8D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493240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E79250C4-6866-413F-990C-D36930330C13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8" name="Нижний колонтитул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AFA646ED-C7BF-40C5-B00D-44411D436F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566561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24FE0073-B975-46F1-A2DF-9EBAEE2A8A68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4" name="Нижний колонтитул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10AEB6F9-4C6F-4D35-8E41-91C4F52D9D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647851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7E5247E2-1C0F-4B93-A96B-9A1D5CE1F063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3" name="Нижний колонтитул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73382D67-3EAB-470A-A44B-8D22D44BDD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38518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/>
          </p:cNvPr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7">
            <a:extLst/>
          </p:cNvPr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8">
            <a:extLst/>
          </p:cNvPr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9">
            <a:extLst/>
          </p:cNvPr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94902-5C8C-4FB0-B726-CAD8D011C2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6953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B042475A-FC11-4C84-AE07-E4D42E72FBDE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51712B21-05DB-4A0D-8A6E-77943A548D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23344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21EB9545-F440-4852-8C89-A55AA423922A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2BDBEFFE-D637-45BA-832C-771F8AEC6E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895322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63F4838F-9897-4D8E-A7A3-33D681BE7FA3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8507F7B2-3512-41D1-9866-62779AD976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347075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C2405611-F380-461A-8CD8-A22DC182CAA2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Arial" panose="020B0604020202020204" pitchFamily="34" charset="0"/>
              </a:defRPr>
            </a:lvl1pPr>
          </a:lstStyle>
          <a:p>
            <a:fld id="{A7FF9D73-5846-4923-94D7-79F5D85AC3C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299563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9875EB9-079F-4177-A421-989AA5FB57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650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8F98D1B-B592-4626-B2AE-4C3150D695F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186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CB4E661-0B8C-441E-B195-B5FA16F8BAB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319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BD2960F-3787-4051-B0E8-0DAFEA88F05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1480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0CBD25D-366E-44EA-8568-457500E97F3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683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4563448-6332-4C65-9B78-9EC096758B1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45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03A6682-5F34-4C98-8F2F-36A84781E0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7749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E227A26-BA22-4709-B65F-6391D3473DE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090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737132D-F18D-477B-894F-53725E0D655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922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2AF1F45-0023-4EDF-BA6B-D964080C02A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292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6EE3A37-E51C-43C6-8E35-9592FB15F8D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584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6FFE0EB-6064-4301-84BD-3B70988A591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8446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29F59DA-8330-4245-AF37-37C3A338EF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4829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06DC29D-7762-4F45-AC18-3245340D8F5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7135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09B9889-4003-4824-85E9-F52E44248BD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4661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22B8539-BFE5-44DD-8897-5438F834DB9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499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E08564D-9F12-414C-A164-B0D14344A21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123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ABFE6-D273-458E-B08C-4A36130580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6019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BFD5F1C-EFE1-46C2-9F6A-9F1A1C31DE3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391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5983EAE-1E29-4B05-9A60-983A4B85128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305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44FE07E-D190-4C58-AF0A-3740ADB14CB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152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265422D-7F30-4358-86E5-C7B413068FC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633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3E1AAAE-E231-4EE3-BD97-B4BFD0DC63D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5493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E0A31A6-FC53-4EFE-9424-CE0AB21E3B3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7150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B62A728-58D2-4125-B7FD-9CCA35BAF9C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8863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B678851-7A8E-48C9-8BD2-ADBB46C8C81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9879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53A09BBE-644C-4DB0-BB1D-092565440A60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Arial" panose="020B0604020202020204" pitchFamily="34" charset="0"/>
              </a:defRPr>
            </a:lvl1pPr>
          </a:lstStyle>
          <a:p>
            <a:fld id="{D492E0A7-EE7A-415B-8CB1-F87BEDE1CFA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01258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97DCD5F8-E99D-49E7-9120-3FD88BD85A70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Arial" panose="020B0604020202020204" pitchFamily="34" charset="0"/>
              </a:defRPr>
            </a:lvl1pPr>
          </a:lstStyle>
          <a:p>
            <a:fld id="{8BEF7296-1DE6-4565-AA10-7A3E5B9BDD6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2662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B4B2D-05A3-4346-873E-3C0245C773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283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F614EF00-A686-4C81-A53A-BD198860F52E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Arial" panose="020B0604020202020204" pitchFamily="34" charset="0"/>
              </a:defRPr>
            </a:lvl1pPr>
          </a:lstStyle>
          <a:p>
            <a:fld id="{6BFCC40E-EA6B-4015-A7F2-8A7F035DED6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82597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665535BB-24A6-4477-8CF2-1E7E1C7A2EAF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Arial" panose="020B0604020202020204" pitchFamily="34" charset="0"/>
              </a:defRPr>
            </a:lvl1pPr>
          </a:lstStyle>
          <a:p>
            <a:fld id="{3F1F7FC7-9D4C-412D-A64D-63A15FCFDA7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2972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52F1FFD2-B1BB-4B2B-8B01-8611D4E14B90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Arial" panose="020B0604020202020204" pitchFamily="34" charset="0"/>
              </a:defRPr>
            </a:lvl1pPr>
          </a:lstStyle>
          <a:p>
            <a:fld id="{4848808A-617C-4FD4-A795-1EE311AF54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24961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B330FF96-D432-49A3-98CB-FE6032B06F79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Arial" panose="020B0604020202020204" pitchFamily="34" charset="0"/>
              </a:defRPr>
            </a:lvl1pPr>
          </a:lstStyle>
          <a:p>
            <a:fld id="{BDFC5034-8084-4750-9A3A-9D1A5399B9B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10358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D1FB0A66-7D04-4A60-9626-980746E07F92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Arial" panose="020B0604020202020204" pitchFamily="34" charset="0"/>
              </a:defRPr>
            </a:lvl1pPr>
          </a:lstStyle>
          <a:p>
            <a:fld id="{94FFEA5F-4492-49C7-BE03-0AAC479B5DC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92861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DFBBFEEE-45FC-484B-BA74-C1877D52497C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Arial" panose="020B0604020202020204" pitchFamily="34" charset="0"/>
              </a:defRPr>
            </a:lvl1pPr>
          </a:lstStyle>
          <a:p>
            <a:fld id="{5F6A258B-B173-4549-8212-D6E6C0885B7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20498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A1F98D0A-A70D-49C4-AB27-F7ADE6D2BC11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Arial" panose="020B0604020202020204" pitchFamily="34" charset="0"/>
              </a:defRPr>
            </a:lvl1pPr>
          </a:lstStyle>
          <a:p>
            <a:fld id="{30850C74-B41F-442A-8FFF-EAABD15E2AD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17857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E74338B0-E2A9-43BD-ADD7-92E74DA75466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Arial" panose="020B0604020202020204" pitchFamily="34" charset="0"/>
              </a:defRPr>
            </a:lvl1pPr>
          </a:lstStyle>
          <a:p>
            <a:fld id="{E20C8188-5D23-47CE-AF5F-3BE5603208E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25209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fld id="{FC43C53B-8664-4CA8-895C-0BA1C99FF0E6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latin typeface="Arial" panose="020B0604020202020204" pitchFamily="34" charset="0"/>
              </a:defRPr>
            </a:lvl1pPr>
          </a:lstStyle>
          <a:p>
            <a:fld id="{F4231C60-9CD3-4476-8361-C3ABF93FA79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32140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07740FE-39A9-4D5B-8279-26D3C7CAB08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514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875F5-9298-4F22-A189-973E36D6EF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58110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9236E6E-3296-4976-AE17-47FEFC7AC33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0487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8959FF2-8E97-4DB1-B2A0-144B5F4475C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2062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D5D3D1A-A2D4-46ED-B636-5679739A597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4996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34AD42E-3169-49E0-AD2B-027DD1200AB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9840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C624B94-4D25-438F-B9F3-E44939CEC27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663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B27A543-EEB3-4876-9E12-AAA8E6D4CC9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174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41C4BB5-79BC-44DF-949E-A90DCCEC898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1735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D41E7B4-1CAE-4288-9235-E0D6C175CA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0415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CADDDE6-2E5F-4D43-A915-6FEDC56A953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3395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41DE5C4-6476-4D59-863D-2F96024CBE6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982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2A794-0431-4E67-B60E-5AF3E51DFE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04644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7B1F5B8-FD8C-4237-A913-E306847F600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26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/>
          </p:cNvPr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8">
            <a:extLst/>
          </p:cNvPr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9">
            <a:extLst/>
          </p:cNvPr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10">
            <a:extLst/>
          </p:cNvPr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A6093-EDB2-4A14-90A7-6B884ED900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967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/>
          </p:cNvPr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/>
          </p:cNvPr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>
            <a:extLst/>
          </p:cNvPr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Oval 9">
            <a:extLst/>
          </p:cNvPr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fld id="{68A307E2-5CC6-4822-874A-3BCDB702CAB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3" r:id="rId1"/>
    <p:sldLayoutId id="2147485725" r:id="rId2"/>
    <p:sldLayoutId id="2147485734" r:id="rId3"/>
    <p:sldLayoutId id="2147485726" r:id="rId4"/>
    <p:sldLayoutId id="2147485727" r:id="rId5"/>
    <p:sldLayoutId id="2147485728" r:id="rId6"/>
    <p:sldLayoutId id="2147485729" r:id="rId7"/>
    <p:sldLayoutId id="2147485730" r:id="rId8"/>
    <p:sldLayoutId id="2147485735" r:id="rId9"/>
    <p:sldLayoutId id="2147485731" r:id="rId10"/>
    <p:sldLayoutId id="2147485732" r:id="rId11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mbria"/>
                <a:cs typeface="+mn-cs"/>
              </a:defRPr>
            </a:lvl1pPr>
          </a:lstStyle>
          <a:p>
            <a:pPr>
              <a:defRPr/>
            </a:pPr>
            <a:fld id="{E9BB3812-4CA3-4DDC-BA52-3B700F43EAAE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mbri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mbria" panose="02040503050406030204" pitchFamily="18" charset="0"/>
              </a:defRPr>
            </a:lvl1pPr>
          </a:lstStyle>
          <a:p>
            <a:fld id="{C1E23D1F-77F8-4482-B737-92F053225CE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6" r:id="rId1"/>
    <p:sldLayoutId id="2147485737" r:id="rId2"/>
    <p:sldLayoutId id="2147485738" r:id="rId3"/>
    <p:sldLayoutId id="2147485739" r:id="rId4"/>
    <p:sldLayoutId id="2147485740" r:id="rId5"/>
    <p:sldLayoutId id="2147485741" r:id="rId6"/>
    <p:sldLayoutId id="2147485742" r:id="rId7"/>
    <p:sldLayoutId id="2147485743" r:id="rId8"/>
    <p:sldLayoutId id="2147485744" r:id="rId9"/>
    <p:sldLayoutId id="2147485745" r:id="rId10"/>
    <p:sldLayoutId id="214748574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mbria"/>
                <a:cs typeface="+mn-cs"/>
              </a:defRPr>
            </a:lvl1pPr>
          </a:lstStyle>
          <a:p>
            <a:pPr>
              <a:defRPr/>
            </a:pPr>
            <a:fld id="{B6FB2ECB-0D8F-4404-A01E-E53168E163E2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mbri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mbria" panose="02040503050406030204" pitchFamily="18" charset="0"/>
              </a:defRPr>
            </a:lvl1pPr>
          </a:lstStyle>
          <a:p>
            <a:fld id="{9825855B-1518-47F2-89AD-DAE9626D2C0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7" r:id="rId1"/>
    <p:sldLayoutId id="2147485748" r:id="rId2"/>
    <p:sldLayoutId id="2147485749" r:id="rId3"/>
    <p:sldLayoutId id="2147485750" r:id="rId4"/>
    <p:sldLayoutId id="2147485751" r:id="rId5"/>
    <p:sldLayoutId id="2147485752" r:id="rId6"/>
    <p:sldLayoutId id="2147485753" r:id="rId7"/>
    <p:sldLayoutId id="2147485754" r:id="rId8"/>
    <p:sldLayoutId id="2147485755" r:id="rId9"/>
    <p:sldLayoutId id="2147485756" r:id="rId10"/>
    <p:sldLayoutId id="214748575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fld id="{8685F776-AC68-4064-ADD4-8EEBF35CF09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8" r:id="rId1"/>
    <p:sldLayoutId id="2147485759" r:id="rId2"/>
    <p:sldLayoutId id="2147485760" r:id="rId3"/>
    <p:sldLayoutId id="2147485761" r:id="rId4"/>
    <p:sldLayoutId id="2147485762" r:id="rId5"/>
    <p:sldLayoutId id="2147485763" r:id="rId6"/>
    <p:sldLayoutId id="2147485764" r:id="rId7"/>
    <p:sldLayoutId id="2147485765" r:id="rId8"/>
    <p:sldLayoutId id="2147485766" r:id="rId9"/>
    <p:sldLayoutId id="2147485767" r:id="rId10"/>
    <p:sldLayoutId id="2147485768" r:id="rId11"/>
    <p:sldLayoutId id="2147485769" r:id="rId12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13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fld id="{30ECD951-3150-42A6-A401-DD4F96EF8E6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0" r:id="rId1"/>
    <p:sldLayoutId id="2147485771" r:id="rId2"/>
    <p:sldLayoutId id="2147485772" r:id="rId3"/>
    <p:sldLayoutId id="2147485773" r:id="rId4"/>
    <p:sldLayoutId id="2147485774" r:id="rId5"/>
    <p:sldLayoutId id="2147485775" r:id="rId6"/>
    <p:sldLayoutId id="2147485776" r:id="rId7"/>
    <p:sldLayoutId id="2147485777" r:id="rId8"/>
    <p:sldLayoutId id="2147485778" r:id="rId9"/>
    <p:sldLayoutId id="2147485779" r:id="rId10"/>
    <p:sldLayoutId id="2147485780" r:id="rId11"/>
    <p:sldLayoutId id="2147485781" r:id="rId12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mbria"/>
                <a:cs typeface="+mn-cs"/>
              </a:defRPr>
            </a:lvl1pPr>
          </a:lstStyle>
          <a:p>
            <a:pPr>
              <a:defRPr/>
            </a:pPr>
            <a:fld id="{D550C296-06B8-43B8-BEAE-96D6EA574964}" type="datetimeFigureOut">
              <a:rPr lang="ru-RU"/>
              <a:pPr>
                <a:defRPr/>
              </a:pPr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mbri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mbria" panose="02040503050406030204" pitchFamily="18" charset="0"/>
              </a:defRPr>
            </a:lvl1pPr>
          </a:lstStyle>
          <a:p>
            <a:fld id="{3BD6A328-7430-4E14-A1C2-A0B9924FFBB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2" r:id="rId1"/>
    <p:sldLayoutId id="2147485783" r:id="rId2"/>
    <p:sldLayoutId id="2147485784" r:id="rId3"/>
    <p:sldLayoutId id="2147485785" r:id="rId4"/>
    <p:sldLayoutId id="2147485786" r:id="rId5"/>
    <p:sldLayoutId id="2147485787" r:id="rId6"/>
    <p:sldLayoutId id="2147485788" r:id="rId7"/>
    <p:sldLayoutId id="2147485789" r:id="rId8"/>
    <p:sldLayoutId id="2147485790" r:id="rId9"/>
    <p:sldLayoutId id="2147485791" r:id="rId10"/>
    <p:sldLayoutId id="214748579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18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fld id="{D9C16A69-2373-4781-8678-1893107967A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3" r:id="rId1"/>
    <p:sldLayoutId id="2147485794" r:id="rId2"/>
    <p:sldLayoutId id="2147485795" r:id="rId3"/>
    <p:sldLayoutId id="2147485796" r:id="rId4"/>
    <p:sldLayoutId id="2147485797" r:id="rId5"/>
    <p:sldLayoutId id="2147485798" r:id="rId6"/>
    <p:sldLayoutId id="2147485799" r:id="rId7"/>
    <p:sldLayoutId id="2147485800" r:id="rId8"/>
    <p:sldLayoutId id="2147485801" r:id="rId9"/>
    <p:sldLayoutId id="2147485802" r:id="rId10"/>
    <p:sldLayoutId id="2147485803" r:id="rId11"/>
    <p:sldLayoutId id="2147485804" r:id="rId12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>
            <a:extLst/>
          </p:cNvPr>
          <p:cNvSpPr txBox="1">
            <a:spLocks noChangeArrowheads="1"/>
          </p:cNvSpPr>
          <p:nvPr/>
        </p:nvSpPr>
        <p:spPr bwMode="auto">
          <a:xfrm>
            <a:off x="623392" y="476672"/>
            <a:ext cx="10801200" cy="123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306" tIns="32653" rIns="65306" bIns="32653">
            <a:spAutoFit/>
          </a:bodyPr>
          <a:lstStyle>
            <a:lvl1pPr defTabSz="6524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524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524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524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524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ru-RU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cs typeface="+mn-cs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1600" b="1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ГБОУ Республики Саха (Якутия)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1600" b="1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all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Чурапчинская</a:t>
            </a:r>
            <a:r>
              <a:rPr lang="ru-RU" sz="1600" b="1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республиканская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1600" b="1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 средняя школа-интернат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1600" b="1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олимпийского резерва имени Д.П. Коркина»</a:t>
            </a:r>
          </a:p>
        </p:txBody>
      </p:sp>
      <p:sp>
        <p:nvSpPr>
          <p:cNvPr id="14" name="Text Box 8">
            <a:extLst/>
          </p:cNvPr>
          <p:cNvSpPr txBox="1">
            <a:spLocks noChangeArrowheads="1"/>
          </p:cNvSpPr>
          <p:nvPr/>
        </p:nvSpPr>
        <p:spPr bwMode="auto">
          <a:xfrm>
            <a:off x="1847528" y="2060848"/>
            <a:ext cx="8568952" cy="354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306" tIns="32653" rIns="65306" bIns="32653">
            <a:spAutoFit/>
          </a:bodyPr>
          <a:lstStyle>
            <a:lvl1pPr defTabSz="6524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524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524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524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524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652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проекта ФЭП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3600" b="1" kern="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«Создание модели эффективной системы непрерывного физкультурного образования и спортивной подготовки олимпийского резерва»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2800" b="1" kern="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(на примере Республики Саха (Якутия)</a:t>
            </a:r>
          </a:p>
        </p:txBody>
      </p:sp>
      <p:pic>
        <p:nvPicPr>
          <p:cNvPr id="5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627534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748184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325" y="739800"/>
            <a:ext cx="1692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39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91140" name="Прямоугольник 6"/>
          <p:cNvSpPr>
            <a:spLocks noChangeArrowheads="1"/>
          </p:cNvSpPr>
          <p:nvPr/>
        </p:nvSpPr>
        <p:spPr bwMode="auto">
          <a:xfrm>
            <a:off x="1919289" y="1341438"/>
            <a:ext cx="835342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 ряду объективных и субъективных причин непрерывная физкультурная подготовка спортсменов олимпийского резерва   без отрыва от соревновательной деятельности протекает неравномерно и стихийно; </a:t>
            </a:r>
          </a:p>
          <a:p>
            <a:pPr algn="just" eaLnBrk="1" hangingPunct="1"/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недостаточно решаются вопросы повышения квалификации и переподготовки тренеров;</a:t>
            </a:r>
          </a:p>
          <a:p>
            <a:pPr algn="just" eaLnBrk="1" hangingPunct="1"/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выработки мотивов совершенствования тренеров, педагогов, что значительно усложняет  непрерывную образовательную деятельность  по достижению поставленных целей.</a:t>
            </a:r>
            <a:endParaRPr lang="ru-RU" altLang="ru-RU" sz="2800" b="1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0"/>
            <a:ext cx="9144000" cy="11255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Причины противоречия </a:t>
            </a:r>
          </a:p>
        </p:txBody>
      </p:sp>
      <p:pic>
        <p:nvPicPr>
          <p:cNvPr id="7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4"/>
          <p:cNvSpPr txBox="1">
            <a:spLocks noChangeArrowheads="1"/>
          </p:cNvSpPr>
          <p:nvPr/>
        </p:nvSpPr>
        <p:spPr bwMode="auto">
          <a:xfrm>
            <a:off x="1774825" y="1754188"/>
            <a:ext cx="9074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63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92164" name="Прямоугольник 6"/>
          <p:cNvSpPr>
            <a:spLocks noChangeArrowheads="1"/>
          </p:cNvSpPr>
          <p:nvPr/>
        </p:nvSpPr>
        <p:spPr bwMode="auto">
          <a:xfrm>
            <a:off x="1919288" y="1268414"/>
            <a:ext cx="842486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sz="2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47801" y="-27384"/>
            <a:ext cx="9144000" cy="1098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 ГБОУ РС (Я)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«ЧРССШИОР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им.Д.П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Коркина»</a:t>
            </a:r>
          </a:p>
        </p:txBody>
      </p:sp>
      <p:sp>
        <p:nvSpPr>
          <p:cNvPr id="92166" name="Прямоугольник 1"/>
          <p:cNvSpPr>
            <a:spLocks noChangeArrowheads="1"/>
          </p:cNvSpPr>
          <p:nvPr/>
        </p:nvSpPr>
        <p:spPr bwMode="auto">
          <a:xfrm>
            <a:off x="5238751" y="1247776"/>
            <a:ext cx="1965325" cy="449263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0" lang="ru-RU" sz="11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ДИРЕКТОР-1шт.ед</a:t>
            </a:r>
            <a:endParaRPr kumimoji="0" lang="ru-RU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167" name="Прямоугольник 2"/>
          <p:cNvSpPr>
            <a:spLocks noChangeArrowheads="1"/>
          </p:cNvSpPr>
          <p:nvPr/>
        </p:nvSpPr>
        <p:spPr bwMode="auto">
          <a:xfrm>
            <a:off x="5375275" y="5013325"/>
            <a:ext cx="1576388" cy="1511300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Столовая – 17 шт. ед.</a:t>
            </a:r>
            <a:endParaRPr kumimoji="0" lang="ru-RU" sz="8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Заведующая – 1 шт. ед.</a:t>
            </a:r>
            <a:endParaRPr kumimoji="0" lang="ru-RU" sz="80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Кладовщик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Повар – 5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Пекарь – 2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Кондитер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Посудомойка – 3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Уборщица – 2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Подобный рабочий – 2 шт. ед.</a:t>
            </a:r>
            <a:endParaRPr kumimoji="0" lang="ru-RU">
              <a:solidFill>
                <a:srgbClr val="000000"/>
              </a:solidFill>
            </a:endParaRPr>
          </a:p>
        </p:txBody>
      </p:sp>
      <p:sp>
        <p:nvSpPr>
          <p:cNvPr id="92168" name="Прямоугольник 5"/>
          <p:cNvSpPr>
            <a:spLocks noChangeArrowheads="1"/>
          </p:cNvSpPr>
          <p:nvPr/>
        </p:nvSpPr>
        <p:spPr bwMode="auto">
          <a:xfrm>
            <a:off x="1703388" y="1196975"/>
            <a:ext cx="1230312" cy="889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директора по спортивной работе –                 1 шт. ед.</a:t>
            </a:r>
            <a:endParaRPr kumimoji="0" lang="ru-RU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169" name="Прямоугольник 6"/>
          <p:cNvSpPr>
            <a:spLocks noChangeArrowheads="1"/>
          </p:cNvSpPr>
          <p:nvPr/>
        </p:nvSpPr>
        <p:spPr bwMode="auto">
          <a:xfrm>
            <a:off x="1703388" y="2165351"/>
            <a:ext cx="1350962" cy="1355725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Тренерско-преподавательский состав – 39 шт. ед.</a:t>
            </a:r>
            <a:endParaRPr kumimoji="0" lang="ru-RU" sz="8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Ст. тренер-преподаватель – 4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Тренер-преподаватель –    35 шт. ед.</a:t>
            </a:r>
            <a:endParaRPr kumimoji="0" lang="ru-RU">
              <a:solidFill>
                <a:srgbClr val="000000"/>
              </a:solidFill>
            </a:endParaRPr>
          </a:p>
        </p:txBody>
      </p:sp>
      <p:sp>
        <p:nvSpPr>
          <p:cNvPr id="92170" name="Прямоугольник 9"/>
          <p:cNvSpPr>
            <a:spLocks noChangeArrowheads="1"/>
          </p:cNvSpPr>
          <p:nvPr/>
        </p:nvSpPr>
        <p:spPr bwMode="auto">
          <a:xfrm>
            <a:off x="3627438" y="5084763"/>
            <a:ext cx="1397000" cy="1439862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Учебно-вспомогательный персонал – 3 шт. ед.</a:t>
            </a:r>
            <a:endParaRPr kumimoji="0" lang="ru-RU" sz="8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Начальник ОК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Инженер по ТБ, ОТ, ПБ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Секретарь-референт – 1 шт. ед.</a:t>
            </a:r>
            <a:endParaRPr kumimoji="0" lang="ru-RU">
              <a:solidFill>
                <a:srgbClr val="000000"/>
              </a:solidFill>
            </a:endParaRPr>
          </a:p>
        </p:txBody>
      </p:sp>
      <p:sp>
        <p:nvSpPr>
          <p:cNvPr id="92171" name="Прямоугольник 4"/>
          <p:cNvSpPr>
            <a:spLocks noChangeArrowheads="1"/>
          </p:cNvSpPr>
          <p:nvPr/>
        </p:nvSpPr>
        <p:spPr bwMode="auto">
          <a:xfrm rot="10800000" flipV="1">
            <a:off x="4833938" y="3822701"/>
            <a:ext cx="830262" cy="938213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Методист – 2 шт. ед.</a:t>
            </a:r>
            <a:endParaRPr kumimoji="0" lang="ru-RU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172" name="Прямоугольник 7"/>
          <p:cNvSpPr>
            <a:spLocks noChangeArrowheads="1"/>
          </p:cNvSpPr>
          <p:nvPr/>
        </p:nvSpPr>
        <p:spPr bwMode="auto">
          <a:xfrm>
            <a:off x="3287713" y="3371850"/>
            <a:ext cx="1308100" cy="1531938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kumimoji="0" lang="ru-RU" sz="800" b="1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endParaRPr kumimoji="0" lang="ru-RU" sz="800" b="1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Отдел учебной деятельности – 48 шт. ед.</a:t>
            </a:r>
            <a:endParaRPr kumimoji="0" lang="ru-RU" sz="80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</a:rPr>
              <a:t>Учитель –44 шт. ед.</a:t>
            </a:r>
            <a:endParaRPr kumimoji="0" lang="ru-RU" sz="80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</a:rPr>
              <a:t>Зав. инф. пунктам – 1 шт. ед.</a:t>
            </a:r>
            <a:endParaRPr kumimoji="0" lang="ru-RU" sz="80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</a:rPr>
              <a:t>Педагог-библиотекарь – 1 шт. ед.</a:t>
            </a:r>
            <a:endParaRPr kumimoji="0" lang="ru-RU" sz="80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</a:rPr>
              <a:t>Лаборант – 2 шт. ед.</a:t>
            </a:r>
            <a:endParaRPr kumimoji="0" lang="ru-RU" sz="80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kumimoji="0" lang="ru-RU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92173" name="Прямоугольник 8"/>
          <p:cNvSpPr>
            <a:spLocks noChangeArrowheads="1"/>
          </p:cNvSpPr>
          <p:nvPr/>
        </p:nvSpPr>
        <p:spPr bwMode="auto">
          <a:xfrm>
            <a:off x="1774825" y="5084763"/>
            <a:ext cx="1657350" cy="1439862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Музей спортивной славы –       6 шт. ед.</a:t>
            </a:r>
            <a:endParaRPr kumimoji="0" lang="ru-RU" sz="8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Директор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Научный  сотрудник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Смотритель музея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Зав. архивом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Охранник – 2 шт. ед.</a:t>
            </a:r>
            <a:endParaRPr kumimoji="0" lang="ru-RU" sz="800">
              <a:solidFill>
                <a:srgbClr val="000000"/>
              </a:solidFill>
            </a:endParaRPr>
          </a:p>
          <a:p>
            <a:endParaRPr kumimoji="0" lang="ru-RU">
              <a:solidFill>
                <a:srgbClr val="000000"/>
              </a:solidFill>
            </a:endParaRPr>
          </a:p>
        </p:txBody>
      </p:sp>
      <p:sp>
        <p:nvSpPr>
          <p:cNvPr id="92174" name="Прямоугольник 12"/>
          <p:cNvSpPr>
            <a:spLocks noChangeArrowheads="1"/>
          </p:cNvSpPr>
          <p:nvPr/>
        </p:nvSpPr>
        <p:spPr bwMode="auto">
          <a:xfrm>
            <a:off x="6456363" y="3314701"/>
            <a:ext cx="1727200" cy="1698625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Отдел по воспитанию личности – 29 шт. ед.</a:t>
            </a:r>
            <a:endParaRPr kumimoji="0" lang="ru-RU" sz="8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Воспитатель – 17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Педагог-психолог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Социальный педагог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Зав. интернатом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Пом. воспитателя – 6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Уборщица – 2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Дворник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endParaRPr kumimoji="0" lang="ru-RU">
              <a:solidFill>
                <a:srgbClr val="000000"/>
              </a:solidFill>
            </a:endParaRPr>
          </a:p>
        </p:txBody>
      </p:sp>
      <p:sp>
        <p:nvSpPr>
          <p:cNvPr id="92175" name="Прямоугольник 13"/>
          <p:cNvSpPr>
            <a:spLocks noChangeArrowheads="1"/>
          </p:cNvSpPr>
          <p:nvPr/>
        </p:nvSpPr>
        <p:spPr bwMode="auto">
          <a:xfrm>
            <a:off x="8434388" y="3255964"/>
            <a:ext cx="1549400" cy="955675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Педагоги дополнительного образования – 6 шт. ед.</a:t>
            </a:r>
            <a:endParaRPr kumimoji="0" lang="ru-RU" sz="8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kumimoji="0" lang="ru-RU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176" name="Прямоугольник 16"/>
          <p:cNvSpPr>
            <a:spLocks noChangeArrowheads="1"/>
          </p:cNvSpPr>
          <p:nvPr/>
        </p:nvSpPr>
        <p:spPr bwMode="auto">
          <a:xfrm>
            <a:off x="8875714" y="2106613"/>
            <a:ext cx="1512887" cy="901700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директора по административно-хозяйственной работе</a:t>
            </a:r>
            <a:r>
              <a:rPr kumimoji="0" lang="ru-RU" sz="11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шт. ед</a:t>
            </a:r>
            <a:r>
              <a:rPr kumimoji="0" lang="ru-RU" sz="11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177" name="Прямая соединительная линия 34"/>
          <p:cNvSpPr>
            <a:spLocks noChangeShapeType="1"/>
          </p:cNvSpPr>
          <p:nvPr/>
        </p:nvSpPr>
        <p:spPr bwMode="auto">
          <a:xfrm flipH="1">
            <a:off x="-476250" y="1577976"/>
            <a:ext cx="0" cy="3325813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78" name="Прямоугольник 11"/>
          <p:cNvSpPr>
            <a:spLocks noChangeArrowheads="1"/>
          </p:cNvSpPr>
          <p:nvPr/>
        </p:nvSpPr>
        <p:spPr bwMode="auto">
          <a:xfrm>
            <a:off x="7165976" y="5084763"/>
            <a:ext cx="1268413" cy="1439862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Банно-прачечный комплекс – 4 шт. ед.</a:t>
            </a:r>
            <a:endParaRPr kumimoji="0" lang="ru-RU" sz="8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Рабочий производственных бань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Оператор в прачечной – 2 шт. ед. 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Кастелянша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endParaRPr kumimoji="0" lang="ru-RU">
              <a:solidFill>
                <a:srgbClr val="000000"/>
              </a:solidFill>
            </a:endParaRPr>
          </a:p>
        </p:txBody>
      </p:sp>
      <p:sp>
        <p:nvSpPr>
          <p:cNvPr id="92179" name="Прямая соединительная линия 43"/>
          <p:cNvSpPr>
            <a:spLocks noChangeShapeType="1"/>
          </p:cNvSpPr>
          <p:nvPr/>
        </p:nvSpPr>
        <p:spPr bwMode="auto">
          <a:xfrm>
            <a:off x="8183563" y="1446214"/>
            <a:ext cx="0" cy="1438275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80" name="Прямоугольник 14"/>
          <p:cNvSpPr>
            <a:spLocks noChangeArrowheads="1"/>
          </p:cNvSpPr>
          <p:nvPr/>
        </p:nvSpPr>
        <p:spPr bwMode="auto">
          <a:xfrm>
            <a:off x="8183564" y="1268413"/>
            <a:ext cx="2205037" cy="779462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kumimoji="0" lang="ru-RU" sz="8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endParaRPr kumimoji="0" lang="ru-RU" sz="8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endParaRPr kumimoji="0" lang="ru-RU" sz="8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kumimoji="0" lang="ru-RU" sz="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Финансово-экономический отдел – 6 шт. ед.</a:t>
            </a:r>
            <a:endParaRPr kumimoji="0" lang="ru-RU" sz="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kumimoji="0" lang="ru-RU" sz="800" b="1" dirty="0">
                <a:solidFill>
                  <a:srgbClr val="000000"/>
                </a:solidFill>
                <a:ea typeface="Calibri" panose="020F0502020204030204" pitchFamily="34" charset="0"/>
              </a:rPr>
              <a:t>Главный бухгалтер – 1 шт. ед.</a:t>
            </a:r>
            <a:endParaRPr kumimoji="0" lang="ru-RU" sz="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kumimoji="0" lang="ru-RU" sz="800" b="1" dirty="0">
                <a:solidFill>
                  <a:srgbClr val="000000"/>
                </a:solidFill>
                <a:ea typeface="Calibri" panose="020F0502020204030204" pitchFamily="34" charset="0"/>
              </a:rPr>
              <a:t>Экономист – 1 шт. ед.</a:t>
            </a:r>
            <a:endParaRPr kumimoji="0" lang="ru-RU" sz="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kumimoji="0" lang="ru-RU" sz="800" b="1" dirty="0">
                <a:solidFill>
                  <a:srgbClr val="000000"/>
                </a:solidFill>
                <a:ea typeface="Calibri" panose="020F0502020204030204" pitchFamily="34" charset="0"/>
              </a:rPr>
              <a:t>Бухгалтер – 4  шт. ед.</a:t>
            </a:r>
            <a:endParaRPr kumimoji="0" lang="ru-RU" sz="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kumimoji="0" lang="ru-RU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92181" name="Прямоугольник 15"/>
          <p:cNvSpPr>
            <a:spLocks noChangeArrowheads="1"/>
          </p:cNvSpPr>
          <p:nvPr/>
        </p:nvSpPr>
        <p:spPr bwMode="auto">
          <a:xfrm>
            <a:off x="3287713" y="2165350"/>
            <a:ext cx="844550" cy="939800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директора по учебной работе –         1 шт. ед.</a:t>
            </a:r>
            <a:endParaRPr kumimoji="0" lang="ru-RU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182" name="Прямоугольник 17"/>
          <p:cNvSpPr>
            <a:spLocks noChangeArrowheads="1"/>
          </p:cNvSpPr>
          <p:nvPr/>
        </p:nvSpPr>
        <p:spPr bwMode="auto">
          <a:xfrm>
            <a:off x="7110413" y="2130425"/>
            <a:ext cx="1554162" cy="914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директора по внеклассной  - внешкольной воспитательной работе – 1 шт. ед.</a:t>
            </a:r>
            <a:endParaRPr kumimoji="0" lang="ru-RU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183" name="Прямоугольник 18"/>
          <p:cNvSpPr>
            <a:spLocks noChangeArrowheads="1"/>
          </p:cNvSpPr>
          <p:nvPr/>
        </p:nvSpPr>
        <p:spPr bwMode="auto">
          <a:xfrm>
            <a:off x="5735638" y="2130425"/>
            <a:ext cx="1219200" cy="915988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директора по воспитательной работе – 1</a:t>
            </a:r>
            <a:r>
              <a:rPr kumimoji="0" lang="ru-RU" sz="11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шт. ед.</a:t>
            </a:r>
            <a:endParaRPr kumimoji="0" lang="ru-RU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184" name="Прямоугольник 19"/>
          <p:cNvSpPr>
            <a:spLocks noChangeArrowheads="1"/>
          </p:cNvSpPr>
          <p:nvPr/>
        </p:nvSpPr>
        <p:spPr bwMode="auto">
          <a:xfrm>
            <a:off x="4325939" y="2138363"/>
            <a:ext cx="1265237" cy="914400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директора по научно-экспериментальной</a:t>
            </a:r>
            <a:r>
              <a:rPr kumimoji="0" lang="ru-RU" sz="11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работе – 1 шт. ед.</a:t>
            </a:r>
            <a:endParaRPr kumimoji="0" lang="ru-RU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185" name="Прямоугольник 20"/>
          <p:cNvSpPr>
            <a:spLocks noChangeArrowheads="1"/>
          </p:cNvSpPr>
          <p:nvPr/>
        </p:nvSpPr>
        <p:spPr bwMode="auto">
          <a:xfrm>
            <a:off x="8664576" y="4381501"/>
            <a:ext cx="1608137" cy="2476499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kumimoji="0" lang="ru-RU" sz="9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kumimoji="0" lang="ru-RU" sz="9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kumimoji="0" lang="ru-RU" sz="9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kumimoji="0" lang="ru-RU" sz="9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Отдел по хозяйственной работе – 31 шт. ед.</a:t>
            </a:r>
            <a:endParaRPr kumimoji="0" lang="ru-RU" sz="8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kumimoji="0" lang="ru-RU" sz="9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Водитель – 6 шт. ед.</a:t>
            </a:r>
            <a:endParaRPr kumimoji="0" lang="ru-RU" sz="800" dirty="0">
              <a:solidFill>
                <a:srgbClr val="000000"/>
              </a:solidFill>
            </a:endParaRPr>
          </a:p>
          <a:p>
            <a:pPr algn="just"/>
            <a:r>
              <a:rPr kumimoji="0" lang="ru-RU" sz="900" b="1" dirty="0">
                <a:solidFill>
                  <a:srgbClr val="000000"/>
                </a:solidFill>
                <a:cs typeface="Calibri" panose="020F0502020204030204" pitchFamily="34" charset="0"/>
              </a:rPr>
              <a:t>Тракторист – 1 шт. ед.</a:t>
            </a:r>
            <a:endParaRPr kumimoji="0" lang="ru-RU" sz="800" dirty="0">
              <a:solidFill>
                <a:srgbClr val="000000"/>
              </a:solidFill>
            </a:endParaRPr>
          </a:p>
          <a:p>
            <a:pPr algn="just"/>
            <a:r>
              <a:rPr kumimoji="0" lang="ru-RU" sz="900" b="1" dirty="0">
                <a:solidFill>
                  <a:srgbClr val="000000"/>
                </a:solidFill>
                <a:cs typeface="Calibri" panose="020F0502020204030204" pitchFamily="34" charset="0"/>
              </a:rPr>
              <a:t>Сторож-вахтер – 4 шт. ед.</a:t>
            </a:r>
            <a:endParaRPr kumimoji="0" lang="ru-RU" sz="800" dirty="0">
              <a:solidFill>
                <a:srgbClr val="000000"/>
              </a:solidFill>
            </a:endParaRPr>
          </a:p>
          <a:p>
            <a:pPr algn="just"/>
            <a:r>
              <a:rPr kumimoji="0" lang="ru-RU" sz="900" b="1" dirty="0">
                <a:solidFill>
                  <a:srgbClr val="000000"/>
                </a:solidFill>
                <a:cs typeface="Calibri" panose="020F0502020204030204" pitchFamily="34" charset="0"/>
              </a:rPr>
              <a:t>Электрик – 1 шт. ед.</a:t>
            </a:r>
            <a:endParaRPr kumimoji="0" lang="ru-RU" sz="800" dirty="0">
              <a:solidFill>
                <a:srgbClr val="000000"/>
              </a:solidFill>
            </a:endParaRPr>
          </a:p>
          <a:p>
            <a:pPr algn="just"/>
            <a:r>
              <a:rPr kumimoji="0" lang="ru-RU" sz="900" b="1" dirty="0">
                <a:solidFill>
                  <a:srgbClr val="000000"/>
                </a:solidFill>
                <a:cs typeface="Calibri" panose="020F0502020204030204" pitchFamily="34" charset="0"/>
              </a:rPr>
              <a:t>Слесарь-сантехник – 3 шт. ед.</a:t>
            </a:r>
            <a:endParaRPr kumimoji="0" lang="ru-RU" sz="800" dirty="0">
              <a:solidFill>
                <a:srgbClr val="000000"/>
              </a:solidFill>
            </a:endParaRPr>
          </a:p>
          <a:p>
            <a:pPr algn="just"/>
            <a:r>
              <a:rPr kumimoji="0" lang="ru-RU" sz="900" b="1" dirty="0">
                <a:solidFill>
                  <a:srgbClr val="000000"/>
                </a:solidFill>
                <a:cs typeface="Calibri" panose="020F0502020204030204" pitchFamily="34" charset="0"/>
              </a:rPr>
              <a:t>Дворник – 1 шт. ед.</a:t>
            </a:r>
            <a:endParaRPr kumimoji="0" lang="ru-RU" sz="800" dirty="0">
              <a:solidFill>
                <a:srgbClr val="000000"/>
              </a:solidFill>
            </a:endParaRPr>
          </a:p>
          <a:p>
            <a:pPr algn="just"/>
            <a:r>
              <a:rPr kumimoji="0" lang="ru-RU" sz="900" b="1" dirty="0">
                <a:solidFill>
                  <a:srgbClr val="000000"/>
                </a:solidFill>
                <a:cs typeface="Calibri" panose="020F0502020204030204" pitchFamily="34" charset="0"/>
              </a:rPr>
              <a:t>Гардеробщица – 1 шт. ед.</a:t>
            </a:r>
            <a:endParaRPr kumimoji="0" lang="ru-RU" sz="800" dirty="0">
              <a:solidFill>
                <a:srgbClr val="000000"/>
              </a:solidFill>
            </a:endParaRPr>
          </a:p>
          <a:p>
            <a:pPr algn="just"/>
            <a:r>
              <a:rPr kumimoji="0" lang="ru-RU" sz="900" b="1" dirty="0">
                <a:solidFill>
                  <a:srgbClr val="000000"/>
                </a:solidFill>
                <a:cs typeface="Calibri" panose="020F0502020204030204" pitchFamily="34" charset="0"/>
              </a:rPr>
              <a:t>Уборщики – 6 шт. ед.</a:t>
            </a:r>
            <a:endParaRPr kumimoji="0" lang="ru-RU" sz="800" dirty="0">
              <a:solidFill>
                <a:srgbClr val="000000"/>
              </a:solidFill>
            </a:endParaRPr>
          </a:p>
          <a:p>
            <a:pPr algn="just"/>
            <a:r>
              <a:rPr kumimoji="0" lang="ru-RU" sz="900" b="1" dirty="0">
                <a:solidFill>
                  <a:srgbClr val="000000"/>
                </a:solidFill>
                <a:cs typeface="Calibri" panose="020F0502020204030204" pitchFamily="34" charset="0"/>
              </a:rPr>
              <a:t>Рабочий – 3 шт. ед.</a:t>
            </a:r>
            <a:endParaRPr kumimoji="0" lang="ru-RU" sz="800" dirty="0">
              <a:solidFill>
                <a:srgbClr val="000000"/>
              </a:solidFill>
            </a:endParaRPr>
          </a:p>
          <a:p>
            <a:pPr algn="just"/>
            <a:r>
              <a:rPr kumimoji="0" lang="ru-RU" sz="900" b="1" dirty="0">
                <a:solidFill>
                  <a:srgbClr val="000000"/>
                </a:solidFill>
                <a:cs typeface="Calibri" panose="020F0502020204030204" pitchFamily="34" charset="0"/>
              </a:rPr>
              <a:t>Ст. кочегар – 1 шт. ед.</a:t>
            </a:r>
            <a:endParaRPr kumimoji="0" lang="ru-RU" sz="800" dirty="0">
              <a:solidFill>
                <a:srgbClr val="000000"/>
              </a:solidFill>
            </a:endParaRPr>
          </a:p>
          <a:p>
            <a:pPr algn="just"/>
            <a:r>
              <a:rPr kumimoji="0" lang="ru-RU" sz="900" b="1" dirty="0">
                <a:solidFill>
                  <a:srgbClr val="000000"/>
                </a:solidFill>
                <a:cs typeface="Calibri" panose="020F0502020204030204" pitchFamily="34" charset="0"/>
              </a:rPr>
              <a:t>Кочегар –4 шт. ед.</a:t>
            </a:r>
            <a:endParaRPr kumimoji="0" lang="ru-RU" sz="800" dirty="0">
              <a:solidFill>
                <a:srgbClr val="000000"/>
              </a:solidFill>
            </a:endParaRPr>
          </a:p>
          <a:p>
            <a:endParaRPr kumimoji="0" lang="ru-RU" dirty="0">
              <a:solidFill>
                <a:srgbClr val="000000"/>
              </a:solidFill>
            </a:endParaRPr>
          </a:p>
        </p:txBody>
      </p:sp>
      <p:sp>
        <p:nvSpPr>
          <p:cNvPr id="92186" name="Прямая соединительная линия 21"/>
          <p:cNvSpPr>
            <a:spLocks noChangeShapeType="1"/>
          </p:cNvSpPr>
          <p:nvPr/>
        </p:nvSpPr>
        <p:spPr bwMode="auto">
          <a:xfrm flipH="1">
            <a:off x="2905126" y="1482726"/>
            <a:ext cx="2454275" cy="333375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87" name="Прямоугольник 3"/>
          <p:cNvSpPr>
            <a:spLocks noChangeArrowheads="1"/>
          </p:cNvSpPr>
          <p:nvPr/>
        </p:nvSpPr>
        <p:spPr bwMode="auto">
          <a:xfrm>
            <a:off x="1774826" y="3603625"/>
            <a:ext cx="1279525" cy="1409700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Медицинское обеспечение   – 5 шт. ед.</a:t>
            </a:r>
            <a:endParaRPr kumimoji="0" lang="ru-RU" sz="8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kumimoji="0" lang="ru-RU" sz="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Врач педиатр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Врач стоматолог – 1 шт. ед. 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Фельдшер – 1 шт. ед.</a:t>
            </a:r>
            <a:endParaRPr kumimoji="0" lang="ru-RU" sz="800">
              <a:solidFill>
                <a:srgbClr val="000000"/>
              </a:solidFill>
            </a:endParaRPr>
          </a:p>
          <a:p>
            <a:r>
              <a:rPr kumimoji="0" lang="ru-RU" sz="800" b="1">
                <a:solidFill>
                  <a:srgbClr val="000000"/>
                </a:solidFill>
                <a:cs typeface="Calibri" panose="020F0502020204030204" pitchFamily="34" charset="0"/>
              </a:rPr>
              <a:t>Медсестра – 2 шт. ед. </a:t>
            </a:r>
            <a:endParaRPr kumimoji="0" lang="ru-RU">
              <a:solidFill>
                <a:srgbClr val="000000"/>
              </a:solidFill>
            </a:endParaRPr>
          </a:p>
        </p:txBody>
      </p:sp>
      <p:sp>
        <p:nvSpPr>
          <p:cNvPr id="92188" name="Прямая соединительная линия 22"/>
          <p:cNvSpPr>
            <a:spLocks noChangeShapeType="1"/>
          </p:cNvSpPr>
          <p:nvPr/>
        </p:nvSpPr>
        <p:spPr bwMode="auto">
          <a:xfrm>
            <a:off x="6456363" y="3032125"/>
            <a:ext cx="654050" cy="223838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89" name="Прямая соединительная линия 26"/>
          <p:cNvSpPr>
            <a:spLocks noChangeShapeType="1"/>
          </p:cNvSpPr>
          <p:nvPr/>
        </p:nvSpPr>
        <p:spPr bwMode="auto">
          <a:xfrm flipH="1">
            <a:off x="3906839" y="1689100"/>
            <a:ext cx="1379537" cy="80010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0" name="Прямая соединительная линия 23"/>
          <p:cNvSpPr>
            <a:spLocks noChangeShapeType="1"/>
          </p:cNvSpPr>
          <p:nvPr/>
        </p:nvSpPr>
        <p:spPr bwMode="auto">
          <a:xfrm flipV="1">
            <a:off x="7204075" y="1471613"/>
            <a:ext cx="979488" cy="11112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1" name="Прямая соединительная линия 33"/>
          <p:cNvSpPr>
            <a:spLocks noChangeShapeType="1"/>
          </p:cNvSpPr>
          <p:nvPr/>
        </p:nvSpPr>
        <p:spPr bwMode="auto">
          <a:xfrm>
            <a:off x="-428625" y="1601788"/>
            <a:ext cx="125412" cy="87312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2" name="Прямая соединительная линия 39"/>
          <p:cNvSpPr>
            <a:spLocks noChangeShapeType="1"/>
          </p:cNvSpPr>
          <p:nvPr/>
        </p:nvSpPr>
        <p:spPr bwMode="auto">
          <a:xfrm>
            <a:off x="6853238" y="1697039"/>
            <a:ext cx="0" cy="388937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3" name="Прямая соединительная линия 25"/>
          <p:cNvSpPr>
            <a:spLocks noChangeShapeType="1"/>
          </p:cNvSpPr>
          <p:nvPr/>
        </p:nvSpPr>
        <p:spPr bwMode="auto">
          <a:xfrm flipH="1">
            <a:off x="1992313" y="1711325"/>
            <a:ext cx="3294062" cy="87630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4" name="Прямая соединительная линия 27"/>
          <p:cNvSpPr>
            <a:spLocks noChangeShapeType="1"/>
          </p:cNvSpPr>
          <p:nvPr/>
        </p:nvSpPr>
        <p:spPr bwMode="auto">
          <a:xfrm>
            <a:off x="6943725" y="1658939"/>
            <a:ext cx="1239838" cy="479425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5" name="Прямая соединительная линия 28"/>
          <p:cNvSpPr>
            <a:spLocks noChangeShapeType="1"/>
          </p:cNvSpPr>
          <p:nvPr/>
        </p:nvSpPr>
        <p:spPr bwMode="auto">
          <a:xfrm>
            <a:off x="7204075" y="1482725"/>
            <a:ext cx="1771650" cy="64770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6" name="Прямая соединительная линия 30"/>
          <p:cNvSpPr>
            <a:spLocks noChangeShapeType="1"/>
          </p:cNvSpPr>
          <p:nvPr/>
        </p:nvSpPr>
        <p:spPr bwMode="auto">
          <a:xfrm>
            <a:off x="5735639" y="1579564"/>
            <a:ext cx="73025" cy="3495675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7" name="Прямая соединительная линия 31"/>
          <p:cNvSpPr>
            <a:spLocks noChangeShapeType="1"/>
          </p:cNvSpPr>
          <p:nvPr/>
        </p:nvSpPr>
        <p:spPr bwMode="auto">
          <a:xfrm flipH="1">
            <a:off x="10029826" y="3032125"/>
            <a:ext cx="188913" cy="143510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8" name="Прямая соединительная линия 32"/>
          <p:cNvSpPr>
            <a:spLocks noChangeShapeType="1"/>
          </p:cNvSpPr>
          <p:nvPr/>
        </p:nvSpPr>
        <p:spPr bwMode="auto">
          <a:xfrm>
            <a:off x="2155825" y="1876425"/>
            <a:ext cx="0" cy="115888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99" name="Прямая соединительная линия 35"/>
          <p:cNvSpPr>
            <a:spLocks noChangeShapeType="1"/>
          </p:cNvSpPr>
          <p:nvPr/>
        </p:nvSpPr>
        <p:spPr bwMode="auto">
          <a:xfrm>
            <a:off x="-476250" y="4381500"/>
            <a:ext cx="96837" cy="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00" name="Прямая соединительная линия 36"/>
          <p:cNvSpPr>
            <a:spLocks noChangeShapeType="1"/>
          </p:cNvSpPr>
          <p:nvPr/>
        </p:nvSpPr>
        <p:spPr bwMode="auto">
          <a:xfrm>
            <a:off x="-476250" y="3394075"/>
            <a:ext cx="173037" cy="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01" name="Прямая соединительная линия 37"/>
          <p:cNvSpPr>
            <a:spLocks noChangeShapeType="1"/>
          </p:cNvSpPr>
          <p:nvPr/>
        </p:nvSpPr>
        <p:spPr bwMode="auto">
          <a:xfrm>
            <a:off x="3627438" y="2398714"/>
            <a:ext cx="0" cy="136525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02" name="Прямая соединительная линия 38"/>
          <p:cNvSpPr>
            <a:spLocks noChangeShapeType="1"/>
          </p:cNvSpPr>
          <p:nvPr/>
        </p:nvSpPr>
        <p:spPr bwMode="auto">
          <a:xfrm flipH="1">
            <a:off x="5519738" y="1673225"/>
            <a:ext cx="0" cy="42545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03" name="Прямая соединительная линия 40"/>
          <p:cNvSpPr>
            <a:spLocks noChangeShapeType="1"/>
          </p:cNvSpPr>
          <p:nvPr/>
        </p:nvSpPr>
        <p:spPr bwMode="auto">
          <a:xfrm flipH="1">
            <a:off x="5200650" y="3105150"/>
            <a:ext cx="0" cy="71755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04" name="Прямая соединительная линия 41"/>
          <p:cNvSpPr>
            <a:spLocks noChangeShapeType="1"/>
          </p:cNvSpPr>
          <p:nvPr/>
        </p:nvSpPr>
        <p:spPr bwMode="auto">
          <a:xfrm flipV="1">
            <a:off x="8377239" y="5013326"/>
            <a:ext cx="287337" cy="123825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05" name="Прямая соединительная линия 42"/>
          <p:cNvSpPr>
            <a:spLocks noChangeShapeType="1"/>
          </p:cNvSpPr>
          <p:nvPr/>
        </p:nvSpPr>
        <p:spPr bwMode="auto">
          <a:xfrm flipH="1" flipV="1">
            <a:off x="8183563" y="3032125"/>
            <a:ext cx="241300" cy="223838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06" name="Rectangle 63"/>
          <p:cNvSpPr>
            <a:spLocks noChangeArrowheads="1"/>
          </p:cNvSpPr>
          <p:nvPr/>
        </p:nvSpPr>
        <p:spPr bwMode="auto">
          <a:xfrm>
            <a:off x="15240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>
              <a:solidFill>
                <a:srgbClr val="000000"/>
              </a:solidFill>
            </a:endParaRPr>
          </a:p>
        </p:txBody>
      </p:sp>
      <p:pic>
        <p:nvPicPr>
          <p:cNvPr id="92207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165323"/>
            <a:ext cx="1692275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8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88640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1"/>
            <a:ext cx="9144000" cy="10525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Система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спортивного отбора: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67385045"/>
              </p:ext>
            </p:extLst>
          </p:nvPr>
        </p:nvGraphicFramePr>
        <p:xfrm>
          <a:off x="1981200" y="1326141"/>
          <a:ext cx="8229600" cy="4983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WordArt 4"/>
          <p:cNvSpPr>
            <a:spLocks noChangeArrowheads="1" noChangeShapeType="1" noTextEdit="1"/>
          </p:cNvSpPr>
          <p:nvPr/>
        </p:nvSpPr>
        <p:spPr bwMode="auto">
          <a:xfrm>
            <a:off x="2640013" y="836613"/>
            <a:ext cx="7696200" cy="925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 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школ РС(Я) </a:t>
            </a:r>
          </a:p>
        </p:txBody>
      </p:sp>
      <p:grpSp>
        <p:nvGrpSpPr>
          <p:cNvPr id="94211" name="Group 5"/>
          <p:cNvGrpSpPr>
            <a:grpSpLocks/>
          </p:cNvGrpSpPr>
          <p:nvPr/>
        </p:nvGrpSpPr>
        <p:grpSpPr bwMode="auto">
          <a:xfrm>
            <a:off x="3346451" y="1762125"/>
            <a:ext cx="6048375" cy="4464050"/>
            <a:chOff x="1111" y="1117"/>
            <a:chExt cx="3810" cy="2812"/>
          </a:xfrm>
        </p:grpSpPr>
        <p:sp>
          <p:nvSpPr>
            <p:cNvPr id="94215" name="AutoShape 6"/>
            <p:cNvSpPr>
              <a:spLocks noChangeArrowheads="1"/>
            </p:cNvSpPr>
            <p:nvPr/>
          </p:nvSpPr>
          <p:spPr bwMode="auto">
            <a:xfrm rot="-3234331">
              <a:off x="1246" y="2206"/>
              <a:ext cx="1633" cy="18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7 h 21600"/>
                <a:gd name="T20" fmla="*/ 18439 w 21600"/>
                <a:gd name="T21" fmla="*/ 18433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2715" y="5126"/>
                  </a:moveTo>
                  <a:cubicBezTo>
                    <a:pt x="12098" y="4918"/>
                    <a:pt x="11451" y="4812"/>
                    <a:pt x="10800" y="4812"/>
                  </a:cubicBezTo>
                  <a:cubicBezTo>
                    <a:pt x="7492" y="4812"/>
                    <a:pt x="4812" y="7492"/>
                    <a:pt x="4812" y="10800"/>
                  </a:cubicBezTo>
                  <a:cubicBezTo>
                    <a:pt x="4811" y="13887"/>
                    <a:pt x="7159" y="16469"/>
                    <a:pt x="10233" y="16761"/>
                  </a:cubicBezTo>
                  <a:lnTo>
                    <a:pt x="9778" y="21551"/>
                  </a:lnTo>
                  <a:cubicBezTo>
                    <a:pt x="4234" y="21025"/>
                    <a:pt x="0" y="16369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1974" y="-1"/>
                    <a:pt x="13142" y="191"/>
                    <a:pt x="14255" y="567"/>
                  </a:cubicBezTo>
                  <a:lnTo>
                    <a:pt x="15119" y="-1991"/>
                  </a:lnTo>
                  <a:lnTo>
                    <a:pt x="18322" y="4481"/>
                  </a:lnTo>
                  <a:lnTo>
                    <a:pt x="11851" y="7684"/>
                  </a:lnTo>
                  <a:lnTo>
                    <a:pt x="12715" y="5126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94216" name="AutoShape 7"/>
            <p:cNvSpPr>
              <a:spLocks noChangeArrowheads="1"/>
            </p:cNvSpPr>
            <p:nvPr/>
          </p:nvSpPr>
          <p:spPr bwMode="auto">
            <a:xfrm>
              <a:off x="2200" y="1117"/>
              <a:ext cx="1497" cy="13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0 w 21600"/>
                <a:gd name="T19" fmla="*/ 3170 h 21600"/>
                <a:gd name="T20" fmla="*/ 18440 w 21600"/>
                <a:gd name="T21" fmla="*/ 1843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3" y="9428"/>
                  </a:moveTo>
                  <a:cubicBezTo>
                    <a:pt x="15575" y="6955"/>
                    <a:pt x="13350" y="5225"/>
                    <a:pt x="10800" y="5225"/>
                  </a:cubicBezTo>
                  <a:cubicBezTo>
                    <a:pt x="7721" y="5225"/>
                    <a:pt x="5225" y="7721"/>
                    <a:pt x="5225" y="10800"/>
                  </a:cubicBezTo>
                  <a:cubicBezTo>
                    <a:pt x="5224" y="11141"/>
                    <a:pt x="5256" y="11482"/>
                    <a:pt x="5318" y="11818"/>
                  </a:cubicBezTo>
                  <a:lnTo>
                    <a:pt x="181" y="12773"/>
                  </a:lnTo>
                  <a:cubicBezTo>
                    <a:pt x="60" y="12122"/>
                    <a:pt x="0" y="1146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5741" y="-1"/>
                    <a:pt x="20052" y="3353"/>
                    <a:pt x="21267" y="8142"/>
                  </a:cubicBezTo>
                  <a:lnTo>
                    <a:pt x="23884" y="7477"/>
                  </a:lnTo>
                  <a:lnTo>
                    <a:pt x="20043" y="13935"/>
                  </a:lnTo>
                  <a:lnTo>
                    <a:pt x="13586" y="10092"/>
                  </a:lnTo>
                  <a:lnTo>
                    <a:pt x="16203" y="9428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17" name="Text Box 8"/>
            <p:cNvSpPr txBox="1">
              <a:spLocks noChangeArrowheads="1"/>
            </p:cNvSpPr>
            <p:nvPr/>
          </p:nvSpPr>
          <p:spPr bwMode="auto">
            <a:xfrm>
              <a:off x="1973" y="1661"/>
              <a:ext cx="285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AutoNum type="arabicPeriod"/>
              </a:pPr>
              <a:endParaRPr lang="ru-RU" sz="1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eaLnBrk="1" hangingPunct="1">
                <a:buFontTx/>
                <a:buAutoNum type="arabicPeriod"/>
              </a:pPr>
              <a:endParaRPr lang="ru-RU" sz="1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4218" name="AutoShape 9"/>
            <p:cNvSpPr>
              <a:spLocks noChangeArrowheads="1"/>
            </p:cNvSpPr>
            <p:nvPr/>
          </p:nvSpPr>
          <p:spPr bwMode="auto">
            <a:xfrm>
              <a:off x="1247" y="1298"/>
              <a:ext cx="3266" cy="254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sz="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endParaRPr lang="ru-RU" sz="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endParaRPr lang="ru-RU" sz="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r>
                <a:rPr lang="ru-RU" sz="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Учебно - воспитательная, </a:t>
              </a:r>
            </a:p>
            <a:p>
              <a:pPr algn="ctr" eaLnBrk="1" hangingPunct="1"/>
              <a:r>
                <a:rPr lang="ru-RU" sz="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методическая работа </a:t>
              </a:r>
            </a:p>
            <a:p>
              <a:pPr algn="ctr" eaLnBrk="1" hangingPunct="1"/>
              <a:r>
                <a:rPr lang="ru-RU" sz="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(обмен опытом работы);</a:t>
              </a:r>
            </a:p>
            <a:p>
              <a:pPr algn="ctr" eaLnBrk="1" hangingPunct="1"/>
              <a:r>
                <a:rPr lang="ru-RU" sz="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Сеть школ довузовской </a:t>
              </a:r>
            </a:p>
            <a:p>
              <a:pPr algn="ctr" eaLnBrk="1" hangingPunct="1"/>
              <a:r>
                <a:rPr lang="ru-RU" sz="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подготовки</a:t>
              </a:r>
            </a:p>
            <a:p>
              <a:pPr algn="ctr" eaLnBrk="1" hangingPunct="1"/>
              <a:r>
                <a:rPr lang="ru-RU" sz="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Товарищеские встречи;</a:t>
              </a:r>
            </a:p>
            <a:p>
              <a:pPr algn="ctr" eaLnBrk="1" hangingPunct="1"/>
              <a:r>
                <a:rPr lang="ru-RU" sz="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Школа молодого учителя;</a:t>
              </a:r>
            </a:p>
            <a:p>
              <a:pPr algn="ctr" eaLnBrk="1" hangingPunct="1"/>
              <a:r>
                <a:rPr lang="ru-RU" sz="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НПК «Я-лидер 21 века»», </a:t>
              </a:r>
            </a:p>
            <a:p>
              <a:pPr algn="ctr" eaLnBrk="1" hangingPunct="1"/>
              <a:r>
                <a:rPr lang="ru-RU" sz="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«Я выбираю ЗОЖ»</a:t>
              </a:r>
            </a:p>
            <a:p>
              <a:pPr algn="ctr" eaLnBrk="1" hangingPunct="1"/>
              <a:r>
                <a:rPr lang="ru-RU" sz="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Летний оздоровительный спортивный</a:t>
              </a:r>
            </a:p>
            <a:p>
              <a:pPr algn="ctr" eaLnBrk="1" hangingPunct="1"/>
              <a:r>
                <a:rPr lang="ru-RU" sz="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лагерь «Дабан» (обмен учащимися);</a:t>
              </a:r>
            </a:p>
            <a:p>
              <a:pPr algn="ctr" eaLnBrk="1" hangingPunct="1"/>
              <a:r>
                <a:rPr lang="ru-RU" sz="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Совместное проведение </a:t>
              </a:r>
            </a:p>
            <a:p>
              <a:pPr algn="ctr" eaLnBrk="1" hangingPunct="1"/>
              <a:r>
                <a:rPr lang="ru-RU" sz="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праздников, ысыаха, </a:t>
              </a:r>
            </a:p>
            <a:p>
              <a:pPr algn="ctr" eaLnBrk="1" hangingPunct="1"/>
              <a:endParaRPr lang="ru-RU" sz="8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endParaRPr lang="ru-RU" sz="12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endParaRPr lang="ru-RU" sz="12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4219" name="Text Box 10"/>
            <p:cNvSpPr txBox="1">
              <a:spLocks noChangeArrowheads="1"/>
            </p:cNvSpPr>
            <p:nvPr/>
          </p:nvSpPr>
          <p:spPr bwMode="auto">
            <a:xfrm>
              <a:off x="1111" y="2840"/>
              <a:ext cx="448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b="1">
                  <a:solidFill>
                    <a:srgbClr val="FF0066"/>
                  </a:solidFill>
                  <a:latin typeface="Times New Roman" panose="02020603050405020304" pitchFamily="18" charset="0"/>
                </a:rPr>
                <a:t>УОР</a:t>
              </a:r>
            </a:p>
            <a:p>
              <a:pPr eaLnBrk="1" hangingPunct="1"/>
              <a:r>
                <a:rPr lang="ru-RU" b="1">
                  <a:solidFill>
                    <a:srgbClr val="FF0066"/>
                  </a:solidFill>
                  <a:latin typeface="Times New Roman" panose="02020603050405020304" pitchFamily="18" charset="0"/>
                </a:rPr>
                <a:t>ВУЗ</a:t>
              </a:r>
            </a:p>
            <a:p>
              <a:pPr eaLnBrk="1" hangingPunct="1"/>
              <a:r>
                <a:rPr lang="ru-RU" b="1">
                  <a:solidFill>
                    <a:srgbClr val="FF0066"/>
                  </a:solidFill>
                  <a:latin typeface="Times New Roman" panose="02020603050405020304" pitchFamily="18" charset="0"/>
                </a:rPr>
                <a:t>ЦСП</a:t>
              </a:r>
            </a:p>
          </p:txBody>
        </p:sp>
        <p:sp>
          <p:nvSpPr>
            <p:cNvPr id="94220" name="AutoShape 11"/>
            <p:cNvSpPr>
              <a:spLocks noChangeArrowheads="1"/>
            </p:cNvSpPr>
            <p:nvPr/>
          </p:nvSpPr>
          <p:spPr bwMode="auto">
            <a:xfrm rot="6828715">
              <a:off x="2947" y="1957"/>
              <a:ext cx="1543" cy="18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4 w 21600"/>
                <a:gd name="T19" fmla="*/ 3160 h 21600"/>
                <a:gd name="T20" fmla="*/ 18436 w 21600"/>
                <a:gd name="T21" fmla="*/ 1844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043" y="8821"/>
                  </a:moveTo>
                  <a:cubicBezTo>
                    <a:pt x="15219" y="6639"/>
                    <a:pt x="13131" y="5196"/>
                    <a:pt x="10800" y="5196"/>
                  </a:cubicBezTo>
                  <a:cubicBezTo>
                    <a:pt x="7741" y="5195"/>
                    <a:pt x="5248" y="7648"/>
                    <a:pt x="5196" y="10706"/>
                  </a:cubicBezTo>
                  <a:lnTo>
                    <a:pt x="1" y="10619"/>
                  </a:lnTo>
                  <a:cubicBezTo>
                    <a:pt x="100" y="4725"/>
                    <a:pt x="4905" y="-1"/>
                    <a:pt x="10800" y="0"/>
                  </a:cubicBezTo>
                  <a:cubicBezTo>
                    <a:pt x="15293" y="0"/>
                    <a:pt x="19317" y="2782"/>
                    <a:pt x="20904" y="6986"/>
                  </a:cubicBezTo>
                  <a:lnTo>
                    <a:pt x="23430" y="6033"/>
                  </a:lnTo>
                  <a:lnTo>
                    <a:pt x="20343" y="12861"/>
                  </a:lnTo>
                  <a:lnTo>
                    <a:pt x="13516" y="9774"/>
                  </a:lnTo>
                  <a:lnTo>
                    <a:pt x="16043" y="8821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/>
            </a:p>
          </p:txBody>
        </p:sp>
        <p:sp>
          <p:nvSpPr>
            <p:cNvPr id="94221" name="Text Box 12"/>
            <p:cNvSpPr txBox="1">
              <a:spLocks noChangeArrowheads="1"/>
            </p:cNvSpPr>
            <p:nvPr/>
          </p:nvSpPr>
          <p:spPr bwMode="auto">
            <a:xfrm>
              <a:off x="4001" y="2516"/>
              <a:ext cx="920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b="1">
                  <a:solidFill>
                    <a:srgbClr val="FF0066"/>
                  </a:solidFill>
                  <a:latin typeface="Times New Roman" panose="02020603050405020304" pitchFamily="18" charset="0"/>
                </a:rPr>
                <a:t>РДЮСШОР</a:t>
              </a:r>
            </a:p>
            <a:p>
              <a:pPr eaLnBrk="1" hangingPunct="1"/>
              <a:r>
                <a:rPr lang="ru-RU" b="1">
                  <a:solidFill>
                    <a:srgbClr val="FF0066"/>
                  </a:solidFill>
                  <a:latin typeface="Times New Roman" panose="02020603050405020304" pitchFamily="18" charset="0"/>
                </a:rPr>
                <a:t>ДЮСШ</a:t>
              </a:r>
            </a:p>
            <a:p>
              <a:pPr eaLnBrk="1" hangingPunct="1"/>
              <a:r>
                <a:rPr lang="ru-RU" b="1">
                  <a:solidFill>
                    <a:srgbClr val="FF0066"/>
                  </a:solidFill>
                  <a:latin typeface="Times New Roman" panose="02020603050405020304" pitchFamily="18" charset="0"/>
                </a:rPr>
                <a:t>Школа –</a:t>
              </a:r>
            </a:p>
            <a:p>
              <a:pPr eaLnBrk="1" hangingPunct="1"/>
              <a:r>
                <a:rPr lang="ru-RU" b="1">
                  <a:solidFill>
                    <a:srgbClr val="FF0066"/>
                  </a:solidFill>
                  <a:latin typeface="Times New Roman" panose="02020603050405020304" pitchFamily="18" charset="0"/>
                </a:rPr>
                <a:t> лицей </a:t>
              </a:r>
            </a:p>
            <a:p>
              <a:pPr eaLnBrk="1" hangingPunct="1"/>
              <a:r>
                <a:rPr lang="ru-RU" b="1">
                  <a:solidFill>
                    <a:srgbClr val="FF0066"/>
                  </a:solidFill>
                  <a:latin typeface="Times New Roman" panose="02020603050405020304" pitchFamily="18" charset="0"/>
                </a:rPr>
                <a:t>здоровья </a:t>
              </a:r>
            </a:p>
            <a:p>
              <a:pPr eaLnBrk="1" hangingPunct="1"/>
              <a:r>
                <a:rPr lang="ru-RU" b="1">
                  <a:solidFill>
                    <a:srgbClr val="FF0066"/>
                  </a:solidFill>
                  <a:latin typeface="Times New Roman" panose="02020603050405020304" pitchFamily="18" charset="0"/>
                </a:rPr>
                <a:t>и спорта</a:t>
              </a:r>
            </a:p>
          </p:txBody>
        </p:sp>
        <p:sp>
          <p:nvSpPr>
            <p:cNvPr id="94222" name="Text Box 13"/>
            <p:cNvSpPr txBox="1">
              <a:spLocks noChangeArrowheads="1"/>
            </p:cNvSpPr>
            <p:nvPr/>
          </p:nvSpPr>
          <p:spPr bwMode="auto">
            <a:xfrm>
              <a:off x="2426" y="1117"/>
              <a:ext cx="9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b="1">
                  <a:solidFill>
                    <a:srgbClr val="FF0066"/>
                  </a:solidFill>
                  <a:latin typeface="Times New Roman" panose="02020603050405020304" pitchFamily="18" charset="0"/>
                </a:rPr>
                <a:t>ЧРССШИОР</a:t>
              </a:r>
            </a:p>
          </p:txBody>
        </p:sp>
      </p:grpSp>
      <p:pic>
        <p:nvPicPr>
          <p:cNvPr id="94212" name="Picture 14" descr="E:\Documents and Settings\1\Рабочий стол\раб стол\Эмблемы\Копия Эмблема школы+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255588"/>
            <a:ext cx="857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54616"/>
            <a:ext cx="925684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3175"/>
            <a:ext cx="1935163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35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95236" name="Прямоугольник 6"/>
          <p:cNvSpPr>
            <a:spLocks noChangeArrowheads="1"/>
          </p:cNvSpPr>
          <p:nvPr/>
        </p:nvSpPr>
        <p:spPr bwMode="auto">
          <a:xfrm>
            <a:off x="1919288" y="1341438"/>
            <a:ext cx="8424862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 теоретическом и практическом обосновании непрерывного физкультурного образования и спортивной подготовки олимпийского резерва»;</a:t>
            </a:r>
          </a:p>
          <a:p>
            <a:pPr algn="just" eaLnBrk="1" hangingPunct="1">
              <a:lnSpc>
                <a:spcPct val="115000"/>
              </a:lnSpc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 определении содержания преемственных программ обучения и воспитания на всех ступенях образования и спортивной подготовки олимпийского резерва»;</a:t>
            </a:r>
          </a:p>
          <a:p>
            <a:pPr algn="just" eaLnBrk="1" hangingPunct="1">
              <a:lnSpc>
                <a:spcPct val="115000"/>
              </a:lnSpc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 организации активной непрерывной педагогической практики студентов в сфере физической культуры и спорта;</a:t>
            </a:r>
          </a:p>
          <a:p>
            <a:pPr algn="just" eaLnBrk="1" hangingPunct="1">
              <a:lnSpc>
                <a:spcPct val="115000"/>
              </a:lnSpc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 обосновании организации вуза в сельской местности.</a:t>
            </a: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kumimoji="0" lang="ru-RU" altLang="ru-RU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95759" y="0"/>
            <a:ext cx="8748713" cy="11255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Новизна исследования </a:t>
            </a:r>
          </a:p>
        </p:txBody>
      </p:sp>
      <p:pic>
        <p:nvPicPr>
          <p:cNvPr id="7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9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654" y="90840"/>
            <a:ext cx="1556059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259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96260" name="Прямоугольник 6"/>
          <p:cNvSpPr>
            <a:spLocks noChangeArrowheads="1"/>
          </p:cNvSpPr>
          <p:nvPr/>
        </p:nvSpPr>
        <p:spPr bwMode="auto">
          <a:xfrm>
            <a:off x="1919288" y="1773238"/>
            <a:ext cx="84248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исследования:</a:t>
            </a: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непрерывного  </a:t>
            </a:r>
          </a:p>
          <a:p>
            <a:pPr algn="ctr" eaLnBrk="1" hangingPunct="1"/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процесса </a:t>
            </a:r>
          </a:p>
          <a:p>
            <a:pPr algn="ctr" eaLnBrk="1" hangingPunct="1"/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физической культуры и спорта.</a:t>
            </a:r>
          </a:p>
          <a:p>
            <a:pPr algn="ctr" eaLnBrk="1" hangingPunct="1"/>
            <a:endParaRPr lang="ru-RU" altLang="ru-RU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 исследования:</a:t>
            </a: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организационные    формы функционирования непрерывного образовательного процесса   и спортивной подготовки олимпийского резерва.</a:t>
            </a:r>
          </a:p>
          <a:p>
            <a:pPr algn="just" eaLnBrk="1" hangingPunct="1"/>
            <a:r>
              <a:rPr 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1600"/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0"/>
            <a:ext cx="9144000" cy="11255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ОБЪЕКТ, ПРЕДМЕТ</a:t>
            </a:r>
          </a:p>
        </p:txBody>
      </p:sp>
      <p:pic>
        <p:nvPicPr>
          <p:cNvPr id="7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3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524000" y="0"/>
            <a:ext cx="9180512" cy="11255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ru-RU" sz="2000" b="1" dirty="0">
                <a:solidFill>
                  <a:prstClr val="black"/>
                </a:solidFill>
                <a:cs typeface="Microsoft New Tai Lue" pitchFamily="34" charset="0"/>
              </a:rPr>
              <a:t>         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ГИПОТЕЗА ИССЛЕДОВАНИЯ </a:t>
            </a:r>
            <a:endParaRPr kumimoji="0"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3" name="Прямоугольник 5"/>
          <p:cNvSpPr>
            <a:spLocks noChangeArrowheads="1"/>
          </p:cNvSpPr>
          <p:nvPr/>
        </p:nvSpPr>
        <p:spPr bwMode="auto">
          <a:xfrm>
            <a:off x="1919289" y="1341439"/>
            <a:ext cx="835342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/>
              <a:t>         </a:t>
            </a:r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Становление, развитие и воспитание  юного спортсмена путем  раскрытия его личностных качеств возможны, если:</a:t>
            </a:r>
          </a:p>
          <a:p>
            <a:pPr algn="just" eaLnBrk="1" hangingPunct="1"/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для развития личности каждого будет создана система специальных педагогических условий в образовательном процессе на базе  непрерывного физкультурного образования;</a:t>
            </a:r>
          </a:p>
          <a:p>
            <a:pPr algn="just" eaLnBrk="1" hangingPunct="1"/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внедряются программы по сохранению здоровья и по здоровому образу жизни;</a:t>
            </a:r>
          </a:p>
          <a:p>
            <a:pPr algn="just" eaLnBrk="1" hangingPunct="1"/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соблюдаются организационно-педагогические условия, направленные на стимулирование мотивационно-ценностной ориентации  на спортивные и образовательные достижения юных спортсменов;</a:t>
            </a:r>
          </a:p>
          <a:p>
            <a:pPr algn="just" eaLnBrk="1" hangingPunct="1"/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обеспечиваются условий обучения, воспитания и  тренировок учитывающих особенности систематических занятий спортом; </a:t>
            </a:r>
          </a:p>
          <a:p>
            <a:pPr algn="just" eaLnBrk="1" hangingPunct="1"/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реализуется процесс непрерывной профессиональной подготовки всех участников учебно-тренировочного процесса</a:t>
            </a:r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524001" y="0"/>
            <a:ext cx="9180511" cy="11255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 </a:t>
            </a:r>
          </a:p>
          <a:p>
            <a:pPr algn="ctr" eaLnBrk="1" hangingPunct="1">
              <a:defRPr/>
            </a:pPr>
            <a:r>
              <a:rPr kumimoji="0"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ЭКСПЕРИМЕНТАЛЬНОГО ПРОЕКТА </a:t>
            </a:r>
          </a:p>
        </p:txBody>
      </p:sp>
      <p:sp>
        <p:nvSpPr>
          <p:cNvPr id="98307" name="Прямоугольник 1"/>
          <p:cNvSpPr>
            <a:spLocks noChangeArrowheads="1"/>
          </p:cNvSpPr>
          <p:nvPr/>
        </p:nvSpPr>
        <p:spPr bwMode="auto">
          <a:xfrm>
            <a:off x="2063751" y="1196976"/>
            <a:ext cx="8208963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1. Выявить и обосновать принципы и формы управления  к подготовке спортсменов олимпийского резерва в современных социально-экономических условиях;   </a:t>
            </a:r>
          </a:p>
          <a:p>
            <a:pPr algn="just" eaLnBrk="1" hangingPunct="1"/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</a:rPr>
              <a:t>2. Совершенствовать систему здоровьесбережения и спортивной подготовки олимпийского резерва;</a:t>
            </a:r>
          </a:p>
          <a:p>
            <a:pPr algn="just" eaLnBrk="1" hangingPunct="1"/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</a:rPr>
              <a:t>3. Формировать устойчивую мотивацию на ведение ЗОЖ и высокой двигательной активности;</a:t>
            </a:r>
          </a:p>
          <a:p>
            <a:pPr algn="just" eaLnBrk="1" hangingPunct="1"/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4. Определить организационно-педагогические условия подготовки спортсменов олимпийского резерва; </a:t>
            </a:r>
          </a:p>
          <a:p>
            <a:pPr algn="just" eaLnBrk="1" hangingPunct="1"/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</a:rPr>
              <a:t>5. Разработать модель  непрерывного физкультурного образования и механизм ее реализации  спортивной  подготовки олимпийского резерва, экспериментально доказать эффективность ее функционирования. </a:t>
            </a:r>
            <a:endParaRPr lang="ru-RU" altLang="ru-RU" sz="2400" b="1">
              <a:solidFill>
                <a:srgbClr val="0000FF"/>
              </a:solidFill>
            </a:endParaRPr>
          </a:p>
        </p:txBody>
      </p:sp>
      <p:pic>
        <p:nvPicPr>
          <p:cNvPr id="5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524000" y="0"/>
            <a:ext cx="9144000" cy="11255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ru-RU" sz="2000" b="1" dirty="0">
                <a:solidFill>
                  <a:srgbClr val="000000"/>
                </a:solidFill>
                <a:cs typeface="Arial" charset="0"/>
              </a:rPr>
              <a:t>       </a:t>
            </a:r>
            <a:r>
              <a:rPr kumimoji="0"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    ПРОЕКТА </a:t>
            </a:r>
          </a:p>
        </p:txBody>
      </p:sp>
      <p:sp>
        <p:nvSpPr>
          <p:cNvPr id="99331" name="Прямоугольник 5"/>
          <p:cNvSpPr>
            <a:spLocks noChangeArrowheads="1"/>
          </p:cNvSpPr>
          <p:nvPr/>
        </p:nvSpPr>
        <p:spPr bwMode="auto">
          <a:xfrm>
            <a:off x="1919289" y="1341438"/>
            <a:ext cx="835342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/>
              <a:t>         </a:t>
            </a:r>
            <a:r>
              <a:rPr lang="ru-RU" altLang="ru-RU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максимально комфортных педагогических и социально-психологических условий для интеллектуального и нравственного развития учащихся, для поддержки и развития юных спортсменов, для удовлетворения потребности в личностном росте каждого участника педагогического процесса  разработать и апробировать модель системы  непрерывного физкультурного образования и спортивной  подготовки олимпийского резерва.</a:t>
            </a:r>
            <a:endParaRPr kumimoji="0" lang="ru-RU" altLang="ru-RU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kumimoji="0" lang="ru-RU" altLang="ru-RU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3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355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100356" name="Прямоугольник 6"/>
          <p:cNvSpPr>
            <a:spLocks noChangeArrowheads="1"/>
          </p:cNvSpPr>
          <p:nvPr/>
        </p:nvSpPr>
        <p:spPr bwMode="auto">
          <a:xfrm>
            <a:off x="1919288" y="1268413"/>
            <a:ext cx="8424862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Проект рассчитан на  5 лет. </a:t>
            </a:r>
          </a:p>
          <a:p>
            <a:pPr algn="ctr" eaLnBrk="1" hangingPunct="1"/>
            <a:endParaRPr lang="ru-RU" altLang="ru-RU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этап. </a:t>
            </a:r>
            <a:r>
              <a:rPr lang="en-US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Начало:   2015-2016 учебный год;  </a:t>
            </a:r>
          </a:p>
          <a:p>
            <a:pPr algn="ctr" eaLnBrk="1" hangingPunct="1"/>
            <a:endParaRPr lang="ru-RU" altLang="ru-RU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этап:  2016-2019гг.</a:t>
            </a:r>
            <a:endParaRPr lang="ru-RU" altLang="ru-RU" sz="24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-реализация мероприятий  проекта;</a:t>
            </a:r>
          </a:p>
          <a:p>
            <a:pPr algn="ctr" eaLnBrk="1" hangingPunct="1"/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-разработка  плана совместных мероприятий по реализации  проекта;</a:t>
            </a:r>
          </a:p>
          <a:p>
            <a:pPr algn="ctr" eaLnBrk="1" hangingPunct="1"/>
            <a:endParaRPr lang="ru-RU" altLang="ru-RU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этап.  Завершение:  2019-2020  учебный год.</a:t>
            </a:r>
          </a:p>
          <a:p>
            <a:pPr algn="ctr" eaLnBrk="1" hangingPunct="1"/>
            <a:endParaRPr lang="ru-RU" altLang="ru-RU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1"/>
            <a:ext cx="9144000" cy="1196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СРОКИ РЕАЛИЗАЦИИ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</p:txBody>
      </p:sp>
      <p:pic>
        <p:nvPicPr>
          <p:cNvPr id="7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9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плакат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t="12814" r="383" b="311"/>
          <a:stretch>
            <a:fillRect/>
          </a:stretch>
        </p:blipFill>
        <p:spPr bwMode="auto">
          <a:xfrm>
            <a:off x="1487488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79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101380" name="Прямоугольник 6"/>
          <p:cNvSpPr>
            <a:spLocks noChangeArrowheads="1"/>
          </p:cNvSpPr>
          <p:nvPr/>
        </p:nvSpPr>
        <p:spPr bwMode="auto">
          <a:xfrm>
            <a:off x="1919288" y="1773238"/>
            <a:ext cx="8424862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Подготовка   юных спортсменов по видам  спорта;</a:t>
            </a:r>
          </a:p>
          <a:p>
            <a:pPr algn="just" eaLnBrk="1" hangingPunct="1"/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Организация методической и инновационной работы в сфере физической культуры и спорта; </a:t>
            </a:r>
          </a:p>
          <a:p>
            <a:pPr algn="just" eaLnBrk="1" hangingPunct="1"/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штатных  тренеров ;</a:t>
            </a:r>
          </a:p>
          <a:p>
            <a:pPr algn="just" eaLnBrk="1" hangingPunct="1"/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Обеспечение отбора  и подготовки спортивного резерва для сборных команд Республики Саха (Якутия и Российской Федерации;</a:t>
            </a:r>
          </a:p>
          <a:p>
            <a:pPr algn="just" eaLnBrk="1" hangingPunct="1"/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5.Обеспечение спортивной подготовки на основе общеобразовательного процесса интегрированного с тренировочным процессом;</a:t>
            </a:r>
          </a:p>
          <a:p>
            <a:pPr algn="just" eaLnBrk="1" hangingPunct="1"/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6.Организации и  проведение республиканских спортивно-массовых мероприятий;</a:t>
            </a:r>
          </a:p>
          <a:p>
            <a:pPr algn="just" eaLnBrk="1" hangingPunct="1"/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7.Включение в списки кандидатов в члены спортивных сборных команд  Республики Саха (Якутия) и РФ;</a:t>
            </a:r>
          </a:p>
          <a:p>
            <a:pPr algn="just" eaLnBrk="1" hangingPunct="1"/>
            <a:r>
              <a:rPr lang="ru-RU" altLang="ru-RU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Совершенствование материально-технической  базы.</a:t>
            </a:r>
          </a:p>
          <a:p>
            <a:pPr algn="just"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0"/>
            <a:ext cx="9468544" cy="11255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спортивной подготовки</a:t>
            </a:r>
          </a:p>
        </p:txBody>
      </p:sp>
      <p:pic>
        <p:nvPicPr>
          <p:cNvPr id="7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3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22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/>
          </p:cNvPr>
          <p:cNvSpPr>
            <a:spLocks noChangeArrowheads="1"/>
          </p:cNvSpPr>
          <p:nvPr/>
        </p:nvSpPr>
        <p:spPr bwMode="auto">
          <a:xfrm>
            <a:off x="5240339" y="1258888"/>
            <a:ext cx="1781175" cy="6905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Министерство спорта 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Республики Саха (Якутия)</a:t>
            </a:r>
          </a:p>
        </p:txBody>
      </p:sp>
      <p:cxnSp>
        <p:nvCxnSpPr>
          <p:cNvPr id="5" name="AutoShape 3">
            <a:extLst/>
          </p:cNvPr>
          <p:cNvCxnSpPr>
            <a:cxnSpLocks noChangeShapeType="1"/>
            <a:stCxn id="4" idx="2"/>
          </p:cNvCxnSpPr>
          <p:nvPr/>
        </p:nvCxnSpPr>
        <p:spPr bwMode="auto">
          <a:xfrm>
            <a:off x="6130925" y="1949451"/>
            <a:ext cx="6350" cy="690563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6" name="AutoShape 4">
            <a:extLst/>
          </p:cNvPr>
          <p:cNvCxnSpPr>
            <a:cxnSpLocks noChangeShapeType="1"/>
          </p:cNvCxnSpPr>
          <p:nvPr/>
        </p:nvCxnSpPr>
        <p:spPr bwMode="auto">
          <a:xfrm flipH="1" flipV="1">
            <a:off x="1919289" y="4003675"/>
            <a:ext cx="3175" cy="2559050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7" name="AutoShape 5">
            <a:extLst/>
          </p:cNvPr>
          <p:cNvCxnSpPr>
            <a:cxnSpLocks noChangeShapeType="1"/>
          </p:cNvCxnSpPr>
          <p:nvPr/>
        </p:nvCxnSpPr>
        <p:spPr bwMode="auto">
          <a:xfrm flipH="1" flipV="1">
            <a:off x="1919289" y="4003676"/>
            <a:ext cx="3889375" cy="73025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sp>
        <p:nvSpPr>
          <p:cNvPr id="8" name="Rectangle 6">
            <a:extLst/>
          </p:cNvPr>
          <p:cNvSpPr>
            <a:spLocks noChangeArrowheads="1"/>
          </p:cNvSpPr>
          <p:nvPr/>
        </p:nvSpPr>
        <p:spPr bwMode="auto">
          <a:xfrm>
            <a:off x="3746501" y="4579939"/>
            <a:ext cx="765175" cy="14065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900" b="1" dirty="0">
                <a:solidFill>
                  <a:srgbClr val="0000FF"/>
                </a:solidFill>
                <a:cs typeface="Arial" charset="0"/>
              </a:rPr>
              <a:t>Спортивное отделение по шашкам</a:t>
            </a:r>
          </a:p>
        </p:txBody>
      </p:sp>
      <p:sp>
        <p:nvSpPr>
          <p:cNvPr id="9" name="Rectangle 7">
            <a:extLst/>
          </p:cNvPr>
          <p:cNvSpPr>
            <a:spLocks noChangeArrowheads="1"/>
          </p:cNvSpPr>
          <p:nvPr/>
        </p:nvSpPr>
        <p:spPr bwMode="auto">
          <a:xfrm>
            <a:off x="7454901" y="2082800"/>
            <a:ext cx="2327275" cy="2019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-Попечительский  Совет;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-Управляющий совет;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-Педагогический совет;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-Родительский комитет;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-Профсоюзный комитет;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-Общественные организации, ассоциации, союзы;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-Общественные физкультурно-спортивные объединения  </a:t>
            </a:r>
            <a:endParaRPr lang="ru-RU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" name="Rectangle 8">
            <a:extLst/>
          </p:cNvPr>
          <p:cNvSpPr>
            <a:spLocks noChangeArrowheads="1"/>
          </p:cNvSpPr>
          <p:nvPr/>
        </p:nvSpPr>
        <p:spPr bwMode="auto">
          <a:xfrm>
            <a:off x="5303839" y="2698751"/>
            <a:ext cx="1938337" cy="8794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ГБОУ РС (Я) 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«ЧРССШИОР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им. Д.П. Коркина»</a:t>
            </a:r>
          </a:p>
        </p:txBody>
      </p:sp>
      <p:sp>
        <p:nvSpPr>
          <p:cNvPr id="12" name="Rectangle 10">
            <a:extLst/>
          </p:cNvPr>
          <p:cNvSpPr>
            <a:spLocks noChangeArrowheads="1"/>
          </p:cNvSpPr>
          <p:nvPr/>
        </p:nvSpPr>
        <p:spPr bwMode="auto">
          <a:xfrm>
            <a:off x="7237414" y="1330326"/>
            <a:ext cx="2473325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МБОУ ЦРР детский сад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«</a:t>
            </a:r>
            <a:r>
              <a:rPr lang="ru-RU" sz="1200" b="1" dirty="0" err="1">
                <a:solidFill>
                  <a:srgbClr val="0000FF"/>
                </a:solidFill>
                <a:cs typeface="Arial" charset="0"/>
              </a:rPr>
              <a:t>Чуораанчык</a:t>
            </a: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» </a:t>
            </a:r>
            <a:endParaRPr lang="ru-RU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3" name="Rectangle 11">
            <a:extLst/>
          </p:cNvPr>
          <p:cNvSpPr>
            <a:spLocks noChangeArrowheads="1"/>
          </p:cNvSpPr>
          <p:nvPr/>
        </p:nvSpPr>
        <p:spPr bwMode="auto">
          <a:xfrm>
            <a:off x="2566988" y="1195389"/>
            <a:ext cx="2449512" cy="5048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Региональный Центр спортивной подготовки</a:t>
            </a:r>
          </a:p>
        </p:txBody>
      </p:sp>
      <p:sp>
        <p:nvSpPr>
          <p:cNvPr id="14" name="Rectangle 12">
            <a:extLst/>
          </p:cNvPr>
          <p:cNvSpPr>
            <a:spLocks noChangeArrowheads="1"/>
          </p:cNvSpPr>
          <p:nvPr/>
        </p:nvSpPr>
        <p:spPr bwMode="auto">
          <a:xfrm>
            <a:off x="6456363" y="4572001"/>
            <a:ext cx="781050" cy="13874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900" b="1" dirty="0" err="1">
                <a:solidFill>
                  <a:srgbClr val="0000FF"/>
                </a:solidFill>
                <a:cs typeface="Arial" charset="0"/>
              </a:rPr>
              <a:t>Спортив</a:t>
            </a:r>
            <a:endParaRPr lang="ru-RU" sz="900" b="1" dirty="0">
              <a:solidFill>
                <a:srgbClr val="0000FF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ru-RU" sz="900" b="1" dirty="0" err="1">
                <a:solidFill>
                  <a:srgbClr val="0000FF"/>
                </a:solidFill>
                <a:cs typeface="Arial" charset="0"/>
              </a:rPr>
              <a:t>ное</a:t>
            </a:r>
            <a:r>
              <a:rPr lang="ru-RU" sz="900" b="1" dirty="0">
                <a:solidFill>
                  <a:srgbClr val="0000FF"/>
                </a:solidFill>
                <a:cs typeface="Arial" charset="0"/>
              </a:rPr>
              <a:t> отделение по стрельбе из лука</a:t>
            </a:r>
          </a:p>
        </p:txBody>
      </p:sp>
      <p:sp>
        <p:nvSpPr>
          <p:cNvPr id="15" name="Rectangle 13">
            <a:extLst/>
          </p:cNvPr>
          <p:cNvSpPr>
            <a:spLocks noChangeArrowheads="1"/>
          </p:cNvSpPr>
          <p:nvPr/>
        </p:nvSpPr>
        <p:spPr bwMode="auto">
          <a:xfrm>
            <a:off x="3319464" y="6181726"/>
            <a:ext cx="6269037" cy="4873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Структура  в области физической культуры и спорта</a:t>
            </a:r>
            <a:endParaRPr lang="en-US" sz="1200" b="1" dirty="0">
              <a:solidFill>
                <a:srgbClr val="0000FF"/>
              </a:solidFill>
              <a:cs typeface="Arial" charset="0"/>
            </a:endParaRP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ru-RU" sz="1200" b="1" dirty="0" err="1">
                <a:solidFill>
                  <a:srgbClr val="0000FF"/>
                </a:solidFill>
                <a:cs typeface="Arial" charset="0"/>
              </a:rPr>
              <a:t>Чурапчинского</a:t>
            </a: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улуса (район)  Республики Саха (Якутия)  </a:t>
            </a:r>
          </a:p>
          <a:p>
            <a:pPr eaLnBrk="1" hangingPunct="1">
              <a:defRPr/>
            </a:pP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Rectangle 14">
            <a:extLst/>
          </p:cNvPr>
          <p:cNvSpPr>
            <a:spLocks noChangeArrowheads="1"/>
          </p:cNvSpPr>
          <p:nvPr/>
        </p:nvSpPr>
        <p:spPr bwMode="auto">
          <a:xfrm>
            <a:off x="4633913" y="4568825"/>
            <a:ext cx="882650" cy="13604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900" b="1" dirty="0">
                <a:solidFill>
                  <a:srgbClr val="0000FF"/>
                </a:solidFill>
                <a:cs typeface="Arial" charset="0"/>
              </a:rPr>
              <a:t>Спортивное отделение </a:t>
            </a:r>
          </a:p>
          <a:p>
            <a:pPr algn="ctr" eaLnBrk="1" hangingPunct="1">
              <a:defRPr/>
            </a:pPr>
            <a:r>
              <a:rPr lang="ru-RU" sz="900" b="1" dirty="0">
                <a:solidFill>
                  <a:srgbClr val="0000FF"/>
                </a:solidFill>
                <a:cs typeface="Arial" charset="0"/>
              </a:rPr>
              <a:t>по легкой атлетике</a:t>
            </a:r>
          </a:p>
        </p:txBody>
      </p:sp>
      <p:sp>
        <p:nvSpPr>
          <p:cNvPr id="17" name="Rectangle 15">
            <a:extLst/>
          </p:cNvPr>
          <p:cNvSpPr>
            <a:spLocks noChangeArrowheads="1"/>
          </p:cNvSpPr>
          <p:nvPr/>
        </p:nvSpPr>
        <p:spPr bwMode="auto">
          <a:xfrm>
            <a:off x="2933700" y="4591050"/>
            <a:ext cx="654050" cy="14287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900" b="1" dirty="0">
                <a:solidFill>
                  <a:srgbClr val="0000FF"/>
                </a:solidFill>
                <a:cs typeface="Arial" charset="0"/>
              </a:rPr>
              <a:t>Спортивное отделение по вольной борьбе</a:t>
            </a:r>
          </a:p>
        </p:txBody>
      </p:sp>
      <p:sp>
        <p:nvSpPr>
          <p:cNvPr id="18" name="Rectangle 16">
            <a:extLst/>
          </p:cNvPr>
          <p:cNvSpPr>
            <a:spLocks noChangeArrowheads="1"/>
          </p:cNvSpPr>
          <p:nvPr/>
        </p:nvSpPr>
        <p:spPr bwMode="auto">
          <a:xfrm>
            <a:off x="2063751" y="4562476"/>
            <a:ext cx="815975" cy="1457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0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 учителей</a:t>
            </a:r>
          </a:p>
          <a:p>
            <a:pPr algn="ctr" eaLnBrk="1" hangingPunct="1">
              <a:defRPr/>
            </a:pPr>
            <a:r>
              <a:rPr lang="ru-RU" sz="10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Воспитателей, ДОП</a:t>
            </a:r>
            <a:endParaRPr lang="ru-RU" sz="1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7">
            <a:extLst/>
          </p:cNvPr>
          <p:cNvSpPr>
            <a:spLocks noChangeArrowheads="1"/>
          </p:cNvSpPr>
          <p:nvPr/>
        </p:nvSpPr>
        <p:spPr bwMode="auto">
          <a:xfrm>
            <a:off x="5591175" y="4562476"/>
            <a:ext cx="681038" cy="13874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900" b="1" dirty="0">
                <a:solidFill>
                  <a:srgbClr val="0000FF"/>
                </a:solidFill>
                <a:cs typeface="Arial" charset="0"/>
              </a:rPr>
              <a:t>Спортивное отделение по </a:t>
            </a:r>
            <a:r>
              <a:rPr lang="ru-RU" sz="900" b="1" dirty="0" err="1">
                <a:solidFill>
                  <a:srgbClr val="0000FF"/>
                </a:solidFill>
                <a:cs typeface="Arial" charset="0"/>
              </a:rPr>
              <a:t>акроба</a:t>
            </a:r>
            <a:endParaRPr lang="ru-RU" sz="900" b="1" dirty="0">
              <a:solidFill>
                <a:srgbClr val="0000FF"/>
              </a:solidFill>
              <a:cs typeface="Arial" charset="0"/>
            </a:endParaRPr>
          </a:p>
          <a:p>
            <a:pPr algn="ctr" eaLnBrk="1" hangingPunct="1">
              <a:defRPr/>
            </a:pPr>
            <a:r>
              <a:rPr lang="ru-RU" sz="900" b="1" dirty="0">
                <a:solidFill>
                  <a:srgbClr val="0000FF"/>
                </a:solidFill>
                <a:cs typeface="Arial" charset="0"/>
              </a:rPr>
              <a:t>тике</a:t>
            </a:r>
          </a:p>
        </p:txBody>
      </p:sp>
      <p:cxnSp>
        <p:nvCxnSpPr>
          <p:cNvPr id="22" name="AutoShape 20">
            <a:extLst/>
          </p:cNvPr>
          <p:cNvCxnSpPr>
            <a:cxnSpLocks noChangeShapeType="1"/>
          </p:cNvCxnSpPr>
          <p:nvPr/>
        </p:nvCxnSpPr>
        <p:spPr bwMode="auto">
          <a:xfrm>
            <a:off x="2576513" y="4178301"/>
            <a:ext cx="0" cy="385763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3" name="AutoShape 21">
            <a:extLst/>
          </p:cNvPr>
          <p:cNvCxnSpPr>
            <a:cxnSpLocks noChangeShapeType="1"/>
          </p:cNvCxnSpPr>
          <p:nvPr/>
        </p:nvCxnSpPr>
        <p:spPr bwMode="auto">
          <a:xfrm>
            <a:off x="6805613" y="3275014"/>
            <a:ext cx="0" cy="93503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4" name="AutoShape 22">
            <a:extLst/>
          </p:cNvPr>
          <p:cNvCxnSpPr>
            <a:cxnSpLocks noChangeShapeType="1"/>
          </p:cNvCxnSpPr>
          <p:nvPr/>
        </p:nvCxnSpPr>
        <p:spPr bwMode="auto">
          <a:xfrm flipH="1">
            <a:off x="4999039" y="1544639"/>
            <a:ext cx="231775" cy="158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6" name="AutoShape 25">
            <a:extLst/>
          </p:cNvPr>
          <p:cNvCxnSpPr>
            <a:cxnSpLocks noChangeShapeType="1"/>
          </p:cNvCxnSpPr>
          <p:nvPr/>
        </p:nvCxnSpPr>
        <p:spPr bwMode="auto">
          <a:xfrm flipH="1">
            <a:off x="1919289" y="4202113"/>
            <a:ext cx="8143875" cy="19050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7" name="AutoShape 27">
            <a:extLst/>
          </p:cNvPr>
          <p:cNvCxnSpPr>
            <a:cxnSpLocks noChangeShapeType="1"/>
          </p:cNvCxnSpPr>
          <p:nvPr/>
        </p:nvCxnSpPr>
        <p:spPr bwMode="auto">
          <a:xfrm>
            <a:off x="3319463" y="4210051"/>
            <a:ext cx="0" cy="385763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8" name="AutoShape 28">
            <a:extLst/>
          </p:cNvPr>
          <p:cNvCxnSpPr>
            <a:cxnSpLocks noChangeShapeType="1"/>
          </p:cNvCxnSpPr>
          <p:nvPr/>
        </p:nvCxnSpPr>
        <p:spPr bwMode="auto">
          <a:xfrm>
            <a:off x="5026025" y="4240213"/>
            <a:ext cx="0" cy="385762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9" name="AutoShape 32">
            <a:extLst/>
          </p:cNvPr>
          <p:cNvCxnSpPr>
            <a:cxnSpLocks noChangeShapeType="1"/>
            <a:stCxn id="15" idx="1"/>
          </p:cNvCxnSpPr>
          <p:nvPr/>
        </p:nvCxnSpPr>
        <p:spPr bwMode="auto">
          <a:xfrm flipH="1">
            <a:off x="2166939" y="6426201"/>
            <a:ext cx="1152525" cy="87313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1" name="AutoShape 35">
            <a:extLst/>
          </p:cNvPr>
          <p:cNvCxnSpPr>
            <a:cxnSpLocks noChangeShapeType="1"/>
          </p:cNvCxnSpPr>
          <p:nvPr/>
        </p:nvCxnSpPr>
        <p:spPr bwMode="auto">
          <a:xfrm>
            <a:off x="5894388" y="4197351"/>
            <a:ext cx="0" cy="385763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2" name="AutoShape 36">
            <a:extLst/>
          </p:cNvPr>
          <p:cNvCxnSpPr>
            <a:cxnSpLocks noChangeShapeType="1"/>
          </p:cNvCxnSpPr>
          <p:nvPr/>
        </p:nvCxnSpPr>
        <p:spPr bwMode="auto">
          <a:xfrm flipH="1">
            <a:off x="5840413" y="3263901"/>
            <a:ext cx="4762" cy="823913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3" name="AutoShape 37">
            <a:extLst/>
          </p:cNvPr>
          <p:cNvCxnSpPr>
            <a:cxnSpLocks noChangeShapeType="1"/>
          </p:cNvCxnSpPr>
          <p:nvPr/>
        </p:nvCxnSpPr>
        <p:spPr bwMode="auto">
          <a:xfrm flipH="1">
            <a:off x="4943475" y="2779713"/>
            <a:ext cx="369888" cy="0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4" name="AutoShape 38">
            <a:extLst/>
          </p:cNvPr>
          <p:cNvCxnSpPr>
            <a:cxnSpLocks noChangeShapeType="1"/>
          </p:cNvCxnSpPr>
          <p:nvPr/>
        </p:nvCxnSpPr>
        <p:spPr bwMode="auto">
          <a:xfrm flipH="1">
            <a:off x="7237413" y="2770188"/>
            <a:ext cx="227012" cy="0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sp>
        <p:nvSpPr>
          <p:cNvPr id="35" name="Rectangle 39">
            <a:extLst/>
          </p:cNvPr>
          <p:cNvSpPr>
            <a:spLocks noChangeArrowheads="1"/>
          </p:cNvSpPr>
          <p:nvPr/>
        </p:nvSpPr>
        <p:spPr bwMode="auto">
          <a:xfrm>
            <a:off x="2566989" y="2203450"/>
            <a:ext cx="2359025" cy="7826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ФГБОУ ВО «</a:t>
            </a:r>
            <a:r>
              <a:rPr lang="ru-RU" sz="1200" b="1" dirty="0" err="1">
                <a:solidFill>
                  <a:srgbClr val="0000FF"/>
                </a:solidFill>
                <a:cs typeface="Arial" charset="0"/>
              </a:rPr>
              <a:t>Чурапчинский</a:t>
            </a:r>
            <a:r>
              <a:rPr lang="ru-RU" sz="1200" b="1" dirty="0">
                <a:solidFill>
                  <a:srgbClr val="0000FF"/>
                </a:solidFill>
                <a:cs typeface="Arial" charset="0"/>
              </a:rPr>
              <a:t> государственный институт физической культуры и спорта</a:t>
            </a:r>
            <a:endParaRPr lang="ru-RU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36" name="Rectangle 40">
            <a:extLst/>
          </p:cNvPr>
          <p:cNvSpPr>
            <a:spLocks noChangeArrowheads="1"/>
          </p:cNvSpPr>
          <p:nvPr/>
        </p:nvSpPr>
        <p:spPr bwMode="auto">
          <a:xfrm>
            <a:off x="2492376" y="3211513"/>
            <a:ext cx="2390775" cy="588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ГБПОУ РС (Я) </a:t>
            </a:r>
          </a:p>
          <a:p>
            <a:pPr algn="ctr" eaLnBrk="1" hangingPunct="1">
              <a:defRPr/>
            </a:pPr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«УР(К) ОР</a:t>
            </a:r>
          </a:p>
        </p:txBody>
      </p:sp>
      <p:cxnSp>
        <p:nvCxnSpPr>
          <p:cNvPr id="38" name="AutoShape 47">
            <a:extLst/>
          </p:cNvPr>
          <p:cNvCxnSpPr>
            <a:cxnSpLocks noChangeShapeType="1"/>
          </p:cNvCxnSpPr>
          <p:nvPr/>
        </p:nvCxnSpPr>
        <p:spPr bwMode="auto">
          <a:xfrm>
            <a:off x="6805613" y="4217988"/>
            <a:ext cx="0" cy="385762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sp>
        <p:nvSpPr>
          <p:cNvPr id="43" name="Rectangle 12">
            <a:extLst/>
          </p:cNvPr>
          <p:cNvSpPr>
            <a:spLocks noChangeArrowheads="1"/>
          </p:cNvSpPr>
          <p:nvPr/>
        </p:nvSpPr>
        <p:spPr bwMode="auto">
          <a:xfrm>
            <a:off x="9191626" y="4549775"/>
            <a:ext cx="792163" cy="13652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900" b="1" dirty="0">
                <a:solidFill>
                  <a:srgbClr val="0000FF"/>
                </a:solidFill>
                <a:cs typeface="Arial" charset="0"/>
              </a:rPr>
              <a:t>Спортивное отделение по </a:t>
            </a:r>
          </a:p>
          <a:p>
            <a:pPr eaLnBrk="1" hangingPunct="1">
              <a:defRPr/>
            </a:pPr>
            <a:r>
              <a:rPr lang="ru-RU" sz="900" b="1" dirty="0">
                <a:solidFill>
                  <a:srgbClr val="0000FF"/>
                </a:solidFill>
                <a:cs typeface="Arial" charset="0"/>
              </a:rPr>
              <a:t>волей</a:t>
            </a:r>
          </a:p>
          <a:p>
            <a:pPr eaLnBrk="1" hangingPunct="1">
              <a:defRPr/>
            </a:pPr>
            <a:r>
              <a:rPr lang="ru-RU" sz="900" b="1" dirty="0">
                <a:solidFill>
                  <a:srgbClr val="0000FF"/>
                </a:solidFill>
                <a:cs typeface="Arial" charset="0"/>
              </a:rPr>
              <a:t>болу </a:t>
            </a:r>
          </a:p>
        </p:txBody>
      </p:sp>
      <p:cxnSp>
        <p:nvCxnSpPr>
          <p:cNvPr id="48" name="AutoShape 46">
            <a:extLst/>
          </p:cNvPr>
          <p:cNvCxnSpPr>
            <a:cxnSpLocks noChangeShapeType="1"/>
          </p:cNvCxnSpPr>
          <p:nvPr/>
        </p:nvCxnSpPr>
        <p:spPr bwMode="auto">
          <a:xfrm>
            <a:off x="7691438" y="4202113"/>
            <a:ext cx="0" cy="385762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49" name="AutoShape 46">
            <a:extLst/>
          </p:cNvPr>
          <p:cNvCxnSpPr>
            <a:cxnSpLocks noChangeShapeType="1"/>
          </p:cNvCxnSpPr>
          <p:nvPr/>
        </p:nvCxnSpPr>
        <p:spPr bwMode="auto">
          <a:xfrm>
            <a:off x="8796338" y="4211638"/>
            <a:ext cx="0" cy="385762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sp>
        <p:nvSpPr>
          <p:cNvPr id="52" name="Rectangle 12">
            <a:extLst/>
          </p:cNvPr>
          <p:cNvSpPr>
            <a:spLocks noChangeArrowheads="1"/>
          </p:cNvSpPr>
          <p:nvPr/>
        </p:nvSpPr>
        <p:spPr bwMode="auto">
          <a:xfrm>
            <a:off x="7350125" y="4554538"/>
            <a:ext cx="762000" cy="1389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900" b="1" dirty="0">
                <a:solidFill>
                  <a:srgbClr val="0000FF"/>
                </a:solidFill>
                <a:cs typeface="Arial" charset="0"/>
              </a:rPr>
              <a:t>Спортивное отделение по пулевой стрельбе </a:t>
            </a:r>
          </a:p>
        </p:txBody>
      </p:sp>
      <p:sp>
        <p:nvSpPr>
          <p:cNvPr id="54" name="Rectangle 12">
            <a:extLst/>
          </p:cNvPr>
          <p:cNvSpPr>
            <a:spLocks noChangeArrowheads="1"/>
          </p:cNvSpPr>
          <p:nvPr/>
        </p:nvSpPr>
        <p:spPr bwMode="auto">
          <a:xfrm>
            <a:off x="8328026" y="4549775"/>
            <a:ext cx="720725" cy="1409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900" b="1" dirty="0">
                <a:solidFill>
                  <a:srgbClr val="0000FF"/>
                </a:solidFill>
                <a:cs typeface="Arial" charset="0"/>
              </a:rPr>
              <a:t>Спортивное отделение по боксу</a:t>
            </a:r>
            <a:endParaRPr lang="ru-RU" sz="9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cxnSp>
        <p:nvCxnSpPr>
          <p:cNvPr id="57" name="AutoShape 46">
            <a:extLst/>
          </p:cNvPr>
          <p:cNvCxnSpPr>
            <a:cxnSpLocks noChangeShapeType="1"/>
            <a:endCxn id="43" idx="0"/>
          </p:cNvCxnSpPr>
          <p:nvPr/>
        </p:nvCxnSpPr>
        <p:spPr bwMode="auto">
          <a:xfrm flipH="1">
            <a:off x="9588501" y="4168775"/>
            <a:ext cx="498475" cy="381000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65" name="AutoShape 3">
            <a:extLst/>
          </p:cNvPr>
          <p:cNvCxnSpPr>
            <a:cxnSpLocks noChangeShapeType="1"/>
            <a:stCxn id="13" idx="2"/>
            <a:endCxn id="35" idx="0"/>
          </p:cNvCxnSpPr>
          <p:nvPr/>
        </p:nvCxnSpPr>
        <p:spPr bwMode="auto">
          <a:xfrm flipH="1">
            <a:off x="3746500" y="1700214"/>
            <a:ext cx="46038" cy="50323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71" name="AutoShape 3">
            <a:extLst/>
          </p:cNvPr>
          <p:cNvCxnSpPr>
            <a:cxnSpLocks noChangeShapeType="1"/>
          </p:cNvCxnSpPr>
          <p:nvPr/>
        </p:nvCxnSpPr>
        <p:spPr bwMode="auto">
          <a:xfrm flipH="1">
            <a:off x="3868738" y="3022600"/>
            <a:ext cx="6350" cy="223838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74" name="AutoShape 3">
            <a:extLst/>
          </p:cNvPr>
          <p:cNvCxnSpPr>
            <a:cxnSpLocks noChangeShapeType="1"/>
          </p:cNvCxnSpPr>
          <p:nvPr/>
        </p:nvCxnSpPr>
        <p:spPr bwMode="auto">
          <a:xfrm flipH="1">
            <a:off x="6221414" y="1758950"/>
            <a:ext cx="1487487" cy="941388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76" name="AutoShape 3">
            <a:extLst/>
          </p:cNvPr>
          <p:cNvCxnSpPr>
            <a:cxnSpLocks noChangeShapeType="1"/>
          </p:cNvCxnSpPr>
          <p:nvPr/>
        </p:nvCxnSpPr>
        <p:spPr bwMode="auto">
          <a:xfrm>
            <a:off x="4656139" y="1700214"/>
            <a:ext cx="1108075" cy="1006475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sp>
        <p:nvSpPr>
          <p:cNvPr id="56" name="Rectangle 4">
            <a:extLst/>
          </p:cNvPr>
          <p:cNvSpPr>
            <a:spLocks noChangeArrowheads="1"/>
          </p:cNvSpPr>
          <p:nvPr/>
        </p:nvSpPr>
        <p:spPr bwMode="auto">
          <a:xfrm>
            <a:off x="2782888" y="384175"/>
            <a:ext cx="7200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СИСТЕМА ПОДГОТОВКИ СПОРТИВНОГО </a:t>
            </a:r>
          </a:p>
          <a:p>
            <a:pPr algn="ctr" eaLnBrk="1" hangingPunct="1">
              <a:defRPr/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РЕЗЕРВА  В ЧРССШИОР </a:t>
            </a:r>
          </a:p>
        </p:txBody>
      </p:sp>
      <p:cxnSp>
        <p:nvCxnSpPr>
          <p:cNvPr id="75" name="AutoShape 37">
            <a:extLst/>
          </p:cNvPr>
          <p:cNvCxnSpPr>
            <a:cxnSpLocks noChangeShapeType="1"/>
            <a:endCxn id="36" idx="3"/>
          </p:cNvCxnSpPr>
          <p:nvPr/>
        </p:nvCxnSpPr>
        <p:spPr bwMode="auto">
          <a:xfrm flipH="1">
            <a:off x="4883151" y="3138488"/>
            <a:ext cx="633413" cy="366712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pic>
        <p:nvPicPr>
          <p:cNvPr id="102443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4210051"/>
            <a:ext cx="14605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5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6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27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66863" y="-219993"/>
            <a:ext cx="8993633" cy="11287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МЕТОДЫ ПРОЕКТА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3">
            <a:extLst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5748607"/>
              </p:ext>
            </p:extLst>
          </p:nvPr>
        </p:nvGraphicFramePr>
        <p:xfrm>
          <a:off x="1633963" y="1074441"/>
          <a:ext cx="8892605" cy="5464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366" y="51470"/>
            <a:ext cx="785242" cy="7852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1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59" y="103188"/>
            <a:ext cx="1044737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81" y="68430"/>
            <a:ext cx="1368424" cy="7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451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1"/>
            <a:ext cx="9144000" cy="10525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КВАЛИФИКАЦИОННАЯ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КАТЕГОРИЯ ТРЕНЕРОВ</a:t>
            </a:r>
          </a:p>
        </p:txBody>
      </p:sp>
      <p:graphicFrame>
        <p:nvGraphicFramePr>
          <p:cNvPr id="2" name="Таблица 1">
            <a:extLst/>
          </p:cNvPr>
          <p:cNvGraphicFramePr>
            <a:graphicFrameLocks noGrp="1"/>
          </p:cNvGraphicFramePr>
          <p:nvPr/>
        </p:nvGraphicFramePr>
        <p:xfrm>
          <a:off x="1992313" y="1484313"/>
          <a:ext cx="8280399" cy="5110163"/>
        </p:xfrm>
        <a:graphic>
          <a:graphicData uri="http://schemas.openxmlformats.org/drawingml/2006/table">
            <a:tbl>
              <a:tblPr firstRow="1" firstCol="1" bandRow="1"/>
              <a:tblGrid>
                <a:gridCol w="503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16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93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40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48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48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041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Виды спорта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Кол-во трене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Квалификационная категория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95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Высшая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Первая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Заслуж</a:t>
                      </a:r>
                      <a:r>
                        <a:rPr lang="ru-RU" sz="1600" b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тренер ЯАССР»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Засл</a:t>
                      </a:r>
                      <a:r>
                        <a:rPr lang="ru-RU" sz="1600" b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тре</a:t>
                      </a:r>
                      <a:endParaRPr lang="ru-RU" sz="1600" b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нер</a:t>
                      </a:r>
                      <a:r>
                        <a:rPr lang="ru-RU" sz="1600" b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РС (Я)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Засл</a:t>
                      </a:r>
                      <a:r>
                        <a:rPr lang="ru-RU" sz="1600" b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тре</a:t>
                      </a:r>
                      <a:endParaRPr lang="ru-RU" sz="1600" b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нер</a:t>
                      </a:r>
                      <a:r>
                        <a:rPr lang="ru-RU" sz="1600" b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РФ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Отличник </a:t>
                      </a:r>
                      <a:r>
                        <a:rPr lang="ru-RU" sz="1600" b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ФКиС</a:t>
                      </a:r>
                      <a:r>
                        <a:rPr lang="ru-RU" sz="1600" b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РФ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Отличник </a:t>
                      </a:r>
                      <a:r>
                        <a:rPr lang="ru-RU" sz="1600" b="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ФКиС</a:t>
                      </a:r>
                      <a:endParaRPr lang="ru-RU" sz="1600" b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РС(Я)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В/борьба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Л/атлетика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Шашки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Акробатика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8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Пулевая стрельба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Стрельба из лука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Волейбол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Бокс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08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Всего: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7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78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79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475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105476" name="Прямоугольник 6"/>
          <p:cNvSpPr>
            <a:spLocks noChangeArrowheads="1"/>
          </p:cNvSpPr>
          <p:nvPr/>
        </p:nvSpPr>
        <p:spPr bwMode="auto">
          <a:xfrm>
            <a:off x="1919288" y="1268413"/>
            <a:ext cx="842486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1.Спортивно-оздоровительный </a:t>
            </a:r>
          </a:p>
          <a:p>
            <a:pPr eaLnBrk="1" hangingPunct="1"/>
            <a:endParaRPr lang="ru-RU" alt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2.Начальная подготовка</a:t>
            </a:r>
          </a:p>
          <a:p>
            <a:pPr eaLnBrk="1" hangingPunct="1"/>
            <a:endParaRPr lang="ru-RU" alt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3.Тренировочный </a:t>
            </a:r>
          </a:p>
          <a:p>
            <a:pPr eaLnBrk="1" hangingPunct="1"/>
            <a:endParaRPr lang="ru-RU" alt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4.Совершенсвования спортивного мастерства</a:t>
            </a:r>
          </a:p>
          <a:p>
            <a:pPr eaLnBrk="1" hangingPunct="1"/>
            <a:endParaRPr lang="ru-RU" alt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5.Высшего спортивного мастерства   </a:t>
            </a:r>
          </a:p>
          <a:p>
            <a:pPr algn="just" eaLnBrk="1" hangingPunct="1"/>
            <a:endParaRPr lang="ru-RU" alt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1"/>
            <a:ext cx="9144000" cy="1196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СПОРТИВНОЙ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ПОДГОТОВКИ</a:t>
            </a:r>
          </a:p>
        </p:txBody>
      </p:sp>
      <p:pic>
        <p:nvPicPr>
          <p:cNvPr id="7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6499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65540" name="Прямоугольник 6">
            <a:extLst/>
          </p:cNvPr>
          <p:cNvSpPr>
            <a:spLocks noChangeArrowheads="1"/>
          </p:cNvSpPr>
          <p:nvPr/>
        </p:nvSpPr>
        <p:spPr bwMode="auto">
          <a:xfrm>
            <a:off x="1774826" y="1484313"/>
            <a:ext cx="8569325" cy="969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спорта </a:t>
            </a: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спортивная борьба (вольная борьба)</a:t>
            </a:r>
          </a:p>
          <a:p>
            <a:pPr algn="just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 тренер Афанасьев Ю.В.)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Количество занимающихся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alt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1"/>
            <a:ext cx="9144000" cy="10525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 </a:t>
            </a:r>
          </a:p>
          <a:p>
            <a:pPr algn="ctr" eaLnBrk="1" hangingPunct="1">
              <a:defRPr/>
            </a:pP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видам спорта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183063" y="3573463"/>
          <a:ext cx="6069013" cy="925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91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4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24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24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5528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ЭНП-1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ЭНП-2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ЭНП-3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ТЭ-1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ТЭ-2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ТЭ-3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ССМ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ВСМ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3" marR="91433" marT="45644" marB="4564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2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3" marR="91433" marT="45644" marB="45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344</a:t>
                      </a:r>
                    </a:p>
                  </a:txBody>
                  <a:tcPr marL="91433" marR="91433" marT="45644" marB="4564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38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39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2" descr="C:\Users\admin\Desktop\фотки\портрет\Интернат 2017\DSC_65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067" y="2060849"/>
            <a:ext cx="1679190" cy="2521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41" name="Picture 43" descr="C:\Users\admin\Desktop\jMutq_WkHj8-e1515547840443-706x4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8139" r="8240" b="17500"/>
          <a:stretch>
            <a:fillRect/>
          </a:stretch>
        </p:blipFill>
        <p:spPr bwMode="auto">
          <a:xfrm>
            <a:off x="2157413" y="4703764"/>
            <a:ext cx="3600450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42" name="Picture 44" descr="C:\Users\admin\Desktop\фотки\фотки 2015-2016\сентябрь\21 сентября ТРЕНИРОВКИ\IMG_607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9" y="4600576"/>
            <a:ext cx="30241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523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65540" name="Прямоугольник 6">
            <a:extLst/>
          </p:cNvPr>
          <p:cNvSpPr>
            <a:spLocks noChangeArrowheads="1"/>
          </p:cNvSpPr>
          <p:nvPr/>
        </p:nvSpPr>
        <p:spPr bwMode="auto">
          <a:xfrm>
            <a:off x="1774826" y="1484313"/>
            <a:ext cx="8569325" cy="1006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спорта </a:t>
            </a: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шашки</a:t>
            </a:r>
          </a:p>
          <a:p>
            <a:pPr algn="just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 тренер </a:t>
            </a:r>
            <a:r>
              <a:rPr lang="ru-RU" alt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Кычкин</a:t>
            </a: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Н.Н.-</a:t>
            </a:r>
            <a:r>
              <a:rPr lang="en-US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Количество занимающихся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alt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1"/>
            <a:ext cx="9144000" cy="10525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 по </a:t>
            </a:r>
          </a:p>
          <a:p>
            <a:pPr algn="ctr" eaLnBrk="1" hangingPunct="1">
              <a:defRPr/>
            </a:pP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видам спорта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792539" y="3429000"/>
          <a:ext cx="6499223" cy="103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8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16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16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16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53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8319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ЭНП-1</a:t>
                      </a: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ЭНП-2</a:t>
                      </a: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ТЭ-1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ТЭ-3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ТЭ-4</a:t>
                      </a: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ТЭ-5</a:t>
                      </a: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ССМ</a:t>
                      </a: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ВСМ</a:t>
                      </a: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18" marR="91418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18" marR="91418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164</a:t>
                      </a:r>
                    </a:p>
                  </a:txBody>
                  <a:tcPr marL="91418" marR="91418" marT="45734" marB="457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62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63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5" descr="C:\Users\admin\Desktop\фотки\портрет\Интернат 2017\DSC_61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2099016"/>
            <a:ext cx="1582779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65" name="Picture 42" descr="C:\Users\admin\Desktop\фотки\фотки 2015-2016\сентябрь\21 сентября ТРЕНИРОВКИ\IMG_62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9" y="4594226"/>
            <a:ext cx="3113087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66" name="Picture 43" descr="C:\Users\admin\Desktop\IMG_4075-14-09-18-11-4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494213"/>
            <a:ext cx="299561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8547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65540" name="Прямоугольник 6">
            <a:extLst/>
          </p:cNvPr>
          <p:cNvSpPr>
            <a:spLocks noChangeArrowheads="1"/>
          </p:cNvSpPr>
          <p:nvPr/>
        </p:nvSpPr>
        <p:spPr bwMode="auto">
          <a:xfrm>
            <a:off x="1774826" y="1484313"/>
            <a:ext cx="8569325" cy="1006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спорта </a:t>
            </a: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легкая атлетика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 тренер </a:t>
            </a:r>
            <a:r>
              <a:rPr lang="ru-RU" alt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Кардашевский</a:t>
            </a: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А.К.)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занимающихся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alt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1"/>
            <a:ext cx="9144000" cy="10525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 </a:t>
            </a:r>
          </a:p>
          <a:p>
            <a:pPr algn="ctr" eaLnBrk="1" hangingPunct="1">
              <a:defRPr/>
            </a:pP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видам спорта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773489" y="3849688"/>
          <a:ext cx="6156325" cy="742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52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8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0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ЭНП-1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ЭНП-2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ТЭ-1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ТЭ-2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ТЭ-3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ТЭ-4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ССМ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5" marR="91435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228</a:t>
                      </a:r>
                    </a:p>
                  </a:txBody>
                  <a:tcPr marL="91435" marR="91435" marT="45798" marB="457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83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84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6" descr="C:\Users\admin\Desktop\фотки\портрет\Интернат 2017\DSC_66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2060120"/>
            <a:ext cx="1679191" cy="2521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86" name="Picture 39" descr="C:\Users\admin\Desktop\фотки\фотки 2015-2016\сентябрь\21 сентября ТРЕНИРОВКИ\IMG_63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3" b="10034"/>
          <a:stretch>
            <a:fillRect/>
          </a:stretch>
        </p:blipFill>
        <p:spPr bwMode="auto">
          <a:xfrm>
            <a:off x="3527425" y="4797426"/>
            <a:ext cx="38877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9571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65540" name="Прямоугольник 6">
            <a:extLst/>
          </p:cNvPr>
          <p:cNvSpPr>
            <a:spLocks noChangeArrowheads="1"/>
          </p:cNvSpPr>
          <p:nvPr/>
        </p:nvSpPr>
        <p:spPr bwMode="auto">
          <a:xfrm>
            <a:off x="1774826" y="1484313"/>
            <a:ext cx="8569325" cy="1006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спорта </a:t>
            </a: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волейбол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 тренер Оконешникова С.С.) 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Количество занимающихся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alt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1"/>
            <a:ext cx="9144000" cy="10525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 </a:t>
            </a:r>
          </a:p>
          <a:p>
            <a:pPr algn="ctr" eaLnBrk="1" hangingPunct="1">
              <a:defRPr/>
            </a:pP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видам спорта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116389" y="3789363"/>
          <a:ext cx="6156325" cy="741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52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8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0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ЭНП-1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ЭНП-2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ТЭ-1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ТЭ-2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ТЭ-3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ТЭ-4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ССМ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5" marR="91435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91435" marR="91435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07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608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1" descr="C:\Users\admin\Desktop\фотки\портрет\Интернат 2017\DSC_67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64" y="1988841"/>
            <a:ext cx="1679191" cy="2521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10" name="Picture 40" descr="C:\Users\admin\Desktop\заготовки\2013-2014\Буклеты\Буклет\Спортивные виды ФОТО\Волейбол\волейбол\IMG-20140401-WA00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15971" b="9535"/>
          <a:stretch>
            <a:fillRect/>
          </a:stretch>
        </p:blipFill>
        <p:spPr bwMode="auto">
          <a:xfrm>
            <a:off x="6456363" y="4641850"/>
            <a:ext cx="33655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6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6" b="11945"/>
          <a:stretch>
            <a:fillRect/>
          </a:stretch>
        </p:blipFill>
        <p:spPr bwMode="auto">
          <a:xfrm>
            <a:off x="2208213" y="4641851"/>
            <a:ext cx="3636962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0595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65540" name="Прямоугольник 6">
            <a:extLst/>
          </p:cNvPr>
          <p:cNvSpPr>
            <a:spLocks noChangeArrowheads="1"/>
          </p:cNvSpPr>
          <p:nvPr/>
        </p:nvSpPr>
        <p:spPr bwMode="auto">
          <a:xfrm>
            <a:off x="1774826" y="1484313"/>
            <a:ext cx="8569325" cy="1006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спорта </a:t>
            </a: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стрельба из лука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(тренер Майоров С.З.) 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Количество занимающихся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alt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1"/>
            <a:ext cx="9144000" cy="10525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 </a:t>
            </a:r>
          </a:p>
          <a:p>
            <a:pPr algn="ctr" eaLnBrk="1" hangingPunct="1">
              <a:defRPr/>
            </a:pP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видам спорта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367214" y="3716338"/>
          <a:ext cx="6156325" cy="741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52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8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0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ЭНП-1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ЭНП-2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ТЭ-1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ТЭ-2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ТЭ-3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ТЭ-4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ССМ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5" marR="91435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91435" marR="91435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42" descr="C:\Users\admin\Desktop\фотки\портрет\Интернат 2017\DSC_6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2027151"/>
            <a:ext cx="1679191" cy="2521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31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t="4735" r="15450" b="17445"/>
          <a:stretch>
            <a:fillRect/>
          </a:stretch>
        </p:blipFill>
        <p:spPr bwMode="auto">
          <a:xfrm>
            <a:off x="7104063" y="4548189"/>
            <a:ext cx="300831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32" name="Picture 39" descr="C:\Users\admin\Desktop\фотки\фотки 2015-2016\сентябрь\21 сентября ТРЕНИРОВКИ\IMG_62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5" b="17882"/>
          <a:stretch>
            <a:fillRect/>
          </a:stretch>
        </p:blipFill>
        <p:spPr bwMode="auto">
          <a:xfrm>
            <a:off x="1941513" y="4548189"/>
            <a:ext cx="494665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34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35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971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83972" name="Прямоугольник 6"/>
          <p:cNvSpPr>
            <a:spLocks noChangeArrowheads="1"/>
          </p:cNvSpPr>
          <p:nvPr/>
        </p:nvSpPr>
        <p:spPr bwMode="auto">
          <a:xfrm>
            <a:off x="1919289" y="1341438"/>
            <a:ext cx="8353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kumimoji="0"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altLang="ru-RU" sz="2800">
              <a:solidFill>
                <a:srgbClr val="000000"/>
              </a:solidFill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-670"/>
            <a:ext cx="9144000" cy="13414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Дмитрий Петрович Коркин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1001266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5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9" y="193675"/>
            <a:ext cx="94773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03188"/>
            <a:ext cx="13319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571626"/>
            <a:ext cx="7488237" cy="488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20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916114"/>
            <a:ext cx="2439987" cy="3095625"/>
          </a:xfrm>
          <a:prstGeom prst="rect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619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65540" name="Прямоугольник 6">
            <a:extLst/>
          </p:cNvPr>
          <p:cNvSpPr>
            <a:spLocks noChangeArrowheads="1"/>
          </p:cNvSpPr>
          <p:nvPr/>
        </p:nvSpPr>
        <p:spPr bwMode="auto">
          <a:xfrm>
            <a:off x="1774826" y="1484313"/>
            <a:ext cx="8569325" cy="1006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спорта </a:t>
            </a: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пулевая стрельба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(тренер Петрова С.А.) 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Количество занимающихся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alt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1"/>
            <a:ext cx="9144000" cy="10525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 </a:t>
            </a:r>
          </a:p>
          <a:p>
            <a:pPr algn="ctr" eaLnBrk="1" hangingPunct="1">
              <a:defRPr/>
            </a:pP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видам спорта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95776" y="3789363"/>
          <a:ext cx="6156325" cy="741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52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8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0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ЭНП-1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ЭНП-2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ТЭ-1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ТЭ-2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ТЭ-3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ТЭ-4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ССМ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5" marR="91435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91435" marR="91435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55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6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" descr="C:\Users\admin\Desktop\фотки\портрет\30,09,16\DSC_6588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2027151"/>
            <a:ext cx="1605225" cy="2409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58" name="Picture 39" descr="C:\Users\admin\Desktop\заготовки\2013-2014\Буклеты\Буклет\Пулевая стрельба\фото\РеспубликанскиеСоревнования в Чурапче 26.12.2015г.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77" b="29324"/>
          <a:stretch>
            <a:fillRect/>
          </a:stretch>
        </p:blipFill>
        <p:spPr bwMode="auto">
          <a:xfrm>
            <a:off x="6096001" y="4602164"/>
            <a:ext cx="37941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9" name="Picture 40" descr="C:\Users\admin\Desktop\заготовки\2013-2014\Буклеты\Буклет\Пулевая стрельба\фото\Победитель соревнований Первенства России А.Петров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18164" b="21236"/>
          <a:stretch>
            <a:fillRect/>
          </a:stretch>
        </p:blipFill>
        <p:spPr bwMode="auto">
          <a:xfrm>
            <a:off x="2711450" y="4602164"/>
            <a:ext cx="2979738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43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65540" name="Прямоугольник 6">
            <a:extLst/>
          </p:cNvPr>
          <p:cNvSpPr>
            <a:spLocks noChangeArrowheads="1"/>
          </p:cNvSpPr>
          <p:nvPr/>
        </p:nvSpPr>
        <p:spPr bwMode="auto">
          <a:xfrm>
            <a:off x="1774826" y="1484313"/>
            <a:ext cx="8569325" cy="1006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спорта </a:t>
            </a: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бокс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(тренер Павлов Н.В.) 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Количество занимающихся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alt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1"/>
            <a:ext cx="9144000" cy="10525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 </a:t>
            </a:r>
          </a:p>
          <a:p>
            <a:pPr algn="ctr" eaLnBrk="1" hangingPunct="1">
              <a:defRPr/>
            </a:pP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видам спорта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367214" y="3849688"/>
          <a:ext cx="6156325" cy="742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52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8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0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ЭНП-1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ЭНП-2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ТЭ-1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ТЭ-2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ТЭ-3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ТЭ-4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ССМ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5" marR="91435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91435" marR="91435" marT="45798" marB="457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9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0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1" descr="C:\Users\admin\Desktop\фотки\портрет\Интернат 2017\DSC_65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056153"/>
            <a:ext cx="1605225" cy="2409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2" name="Picture 39" descr="C:\Users\admin\Desktop\фотки\фотки 2018-2019\сентябрь\5 сентября юбилей ДП Коркин\IMGM43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95"/>
          <a:stretch>
            <a:fillRect/>
          </a:stretch>
        </p:blipFill>
        <p:spPr bwMode="auto">
          <a:xfrm>
            <a:off x="6256338" y="4729164"/>
            <a:ext cx="4303712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3" name="Picture 40" descr="C:\Users\admin\Desktop\фотки\фотки 2018-2019\сентябрь\5 сентября юбилей ДП Коркин\IMGM429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6" b="16872"/>
          <a:stretch>
            <a:fillRect/>
          </a:stretch>
        </p:blipFill>
        <p:spPr bwMode="auto">
          <a:xfrm>
            <a:off x="1774826" y="4729163"/>
            <a:ext cx="43211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667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65540" name="Прямоугольник 6">
            <a:extLst/>
          </p:cNvPr>
          <p:cNvSpPr>
            <a:spLocks noChangeArrowheads="1"/>
          </p:cNvSpPr>
          <p:nvPr/>
        </p:nvSpPr>
        <p:spPr bwMode="auto">
          <a:xfrm>
            <a:off x="1774826" y="1484313"/>
            <a:ext cx="8569325" cy="1043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спорта </a:t>
            </a: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спортивная акробатика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(тренер </a:t>
            </a:r>
            <a:r>
              <a:rPr lang="ru-RU" alt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Аммосов</a:t>
            </a: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Э.В.) 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Количество занимающихся</a:t>
            </a: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Tx/>
              <a:buAutoNum type="arabicPeriod"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alt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1"/>
            <a:ext cx="9144000" cy="10525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 </a:t>
            </a:r>
          </a:p>
          <a:p>
            <a:pPr algn="ctr" eaLnBrk="1" hangingPunct="1">
              <a:defRPr/>
            </a:pPr>
            <a:r>
              <a:rPr lang="ru-RU" sz="24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видам спорта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367214" y="3789363"/>
          <a:ext cx="6156325" cy="741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52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8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0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ЭНП-1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ЭНП-2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ТЭ-1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ТЭ-2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ТЭ-3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ТЭ-4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ССМ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5" marR="91435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5" marR="91435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91435" marR="91435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03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04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1" descr="C:\Users\admin\Desktop\фотки\портрет\Интернат 2017\DSC_67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661" y="2056154"/>
            <a:ext cx="1605225" cy="2409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06" name="Picture 5" descr="DSCF41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t="4250" r="5399" b="11697"/>
          <a:stretch>
            <a:fillRect/>
          </a:stretch>
        </p:blipFill>
        <p:spPr bwMode="auto">
          <a:xfrm>
            <a:off x="6076950" y="4652964"/>
            <a:ext cx="38354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3707" name="Picture 39" descr="C:\Users\admin\Desktop\заготовки\2013-2014\Буклеты\Буклет\Спортивные виды ФОТО\Акробатика\стенда\DSCF417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6" y="4665664"/>
            <a:ext cx="3813175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4691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114692" name="Прямоугольник 5"/>
          <p:cNvSpPr>
            <a:spLocks noChangeArrowheads="1"/>
          </p:cNvSpPr>
          <p:nvPr/>
        </p:nvSpPr>
        <p:spPr bwMode="auto">
          <a:xfrm>
            <a:off x="3503613" y="262608"/>
            <a:ext cx="6769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МИНСПОРТА РФ</a:t>
            </a:r>
          </a:p>
        </p:txBody>
      </p:sp>
      <p:sp>
        <p:nvSpPr>
          <p:cNvPr id="114693" name="Прямоугольник 6"/>
          <p:cNvSpPr>
            <a:spLocks noChangeArrowheads="1"/>
          </p:cNvSpPr>
          <p:nvPr/>
        </p:nvSpPr>
        <p:spPr bwMode="auto">
          <a:xfrm>
            <a:off x="1919288" y="1196976"/>
            <a:ext cx="8424862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sz="2400">
              <a:solidFill>
                <a:srgbClr val="000000"/>
              </a:solidFill>
            </a:endParaRPr>
          </a:p>
          <a:p>
            <a:pPr eaLnBrk="1" hangingPunct="1"/>
            <a:endParaRPr lang="ru-RU" sz="2400">
              <a:solidFill>
                <a:srgbClr val="000000"/>
              </a:solidFill>
            </a:endParaRPr>
          </a:p>
          <a:p>
            <a:pPr eaLnBrk="1" hangingPunct="1"/>
            <a:endParaRPr lang="ru-RU" sz="2400">
              <a:solidFill>
                <a:srgbClr val="000000"/>
              </a:solidFill>
            </a:endParaRPr>
          </a:p>
          <a:p>
            <a:pPr algn="just" eaLnBrk="1" hangingPunct="1"/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sz="2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4" name="Прямоугольник 7"/>
          <p:cNvSpPr>
            <a:spLocks noChangeArrowheads="1"/>
          </p:cNvSpPr>
          <p:nvPr/>
        </p:nvSpPr>
        <p:spPr bwMode="auto">
          <a:xfrm>
            <a:off x="2063751" y="1052513"/>
            <a:ext cx="83534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учреждения дополнительного образования детей – специализированные детско-юношеские спортивные школы олимпийского резерва</a:t>
            </a:r>
          </a:p>
          <a:p>
            <a:pPr algn="ctr" eaLnBrk="1" hangingPunct="1"/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«01» августа 2014года  № 661</a:t>
            </a:r>
          </a:p>
          <a:p>
            <a:pPr algn="ctr" eaLnBrk="1" hangingPunct="1"/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sz="2400">
              <a:solidFill>
                <a:srgbClr val="000000"/>
              </a:solidFill>
            </a:endParaRPr>
          </a:p>
          <a:p>
            <a:pPr algn="just" eaLnBrk="1" hangingPunct="1"/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992314" y="3284538"/>
          <a:ext cx="8351837" cy="2952927"/>
        </p:xfrm>
        <a:graphic>
          <a:graphicData uri="http://schemas.openxmlformats.org/drawingml/2006/table">
            <a:tbl>
              <a:tblPr/>
              <a:tblGrid>
                <a:gridCol w="105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3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7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</a:p>
                  </a:txBody>
                  <a:tcPr marL="15631" marR="156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Субъект Российской Федерации</a:t>
                      </a:r>
                    </a:p>
                  </a:txBody>
                  <a:tcPr marL="15631" marR="156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организации, учреждения</a:t>
                      </a:r>
                    </a:p>
                  </a:txBody>
                  <a:tcPr marL="60290" marR="602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Юридический адрес</a:t>
                      </a:r>
                    </a:p>
                  </a:txBody>
                  <a:tcPr marL="60290" marR="602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9967">
                <a:tc>
                  <a:txBody>
                    <a:bodyPr/>
                    <a:lstStyle/>
                    <a:p>
                      <a:pPr marL="449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</a:p>
                  </a:txBody>
                  <a:tcPr marL="15631" marR="156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 Саха (Якутия)</a:t>
                      </a:r>
                    </a:p>
                  </a:txBody>
                  <a:tcPr marL="15631" marR="156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 учреждение Республики Саха (Якутия) «Чурапчинская республиканская спортивная  средняя  общеобразовательная школа-интернат им. Д.П. Коркина»</a:t>
                      </a:r>
                    </a:p>
                  </a:txBody>
                  <a:tcPr marL="60290" marR="60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678671, Республика Саха (Якутия), Чурапчинский улус, с.Чурапча,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 Спортивная 2</a:t>
                      </a:r>
                    </a:p>
                  </a:txBody>
                  <a:tcPr marL="60290" marR="602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4712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88913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0"/>
            <a:ext cx="9144000" cy="9461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Формы организации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тренировочного процесса   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одержимое 3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919536" y="1124744"/>
          <a:ext cx="8605620" cy="5161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5147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8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16632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9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297" y="103188"/>
            <a:ext cx="1512191" cy="79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07768" y="40506"/>
            <a:ext cx="6337300" cy="6207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Модель  системы непрерывного физкультурного образования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11676" y="1412876"/>
            <a:ext cx="2447925" cy="12239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100" dirty="0">
                <a:solidFill>
                  <a:prstClr val="black"/>
                </a:solidFill>
                <a:latin typeface="Cambria" pitchFamily="18" charset="0"/>
              </a:rPr>
              <a:t>профессиональный отбор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prstClr val="black"/>
                </a:solidFill>
                <a:latin typeface="Cambria" pitchFamily="18" charset="0"/>
              </a:rPr>
              <a:t>ФГБОУ ВО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prstClr val="black"/>
                </a:solidFill>
                <a:latin typeface="Cambria" pitchFamily="18" charset="0"/>
              </a:rPr>
              <a:t>«</a:t>
            </a:r>
            <a:r>
              <a:rPr lang="ru-RU" b="1" dirty="0" err="1">
                <a:solidFill>
                  <a:prstClr val="black"/>
                </a:solidFill>
                <a:latin typeface="Cambria" pitchFamily="18" charset="0"/>
              </a:rPr>
              <a:t>ЧГИФКиС</a:t>
            </a:r>
            <a:r>
              <a:rPr lang="ru-RU" b="1" dirty="0">
                <a:solidFill>
                  <a:prstClr val="black"/>
                </a:solidFill>
                <a:latin typeface="Cambria" pitchFamily="18" charset="0"/>
              </a:rPr>
              <a:t>»</a:t>
            </a:r>
          </a:p>
          <a:p>
            <a:pPr algn="ctr" eaLnBrk="1" hangingPunct="1">
              <a:defRPr/>
            </a:pPr>
            <a:r>
              <a:rPr lang="ru-RU" sz="1100" dirty="0">
                <a:solidFill>
                  <a:prstClr val="black"/>
                </a:solidFill>
                <a:latin typeface="Cambria" pitchFamily="18" charset="0"/>
              </a:rPr>
              <a:t>профессиональный отбор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47851" y="2216150"/>
            <a:ext cx="2409825" cy="1073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Cambria" pitchFamily="18" charset="0"/>
              </a:rPr>
              <a:t>профессиональный отбор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prstClr val="black"/>
                </a:solidFill>
                <a:latin typeface="Cambria" pitchFamily="18" charset="0"/>
              </a:rPr>
              <a:t>УОР   СПО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27575" y="2879725"/>
            <a:ext cx="3168650" cy="5032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i="1" dirty="0">
                <a:solidFill>
                  <a:prstClr val="black"/>
                </a:solidFill>
                <a:latin typeface="Cambria" pitchFamily="18" charset="0"/>
              </a:rPr>
              <a:t>Профессиональный отбор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79876" y="6069014"/>
            <a:ext cx="5903913" cy="5286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ЦРР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/с «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Чуораанчык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1" hangingPunct="1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Сохранение и укрепление здоровья детей.</a:t>
            </a:r>
          </a:p>
          <a:p>
            <a:pPr algn="ctr" eaLnBrk="1" hangingPunct="1">
              <a:defRPr/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19663" y="3624263"/>
            <a:ext cx="5156200" cy="10080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prstClr val="black"/>
                </a:solidFill>
                <a:latin typeface="Cambria" pitchFamily="18" charset="0"/>
              </a:rPr>
              <a:t>профессиональный отбор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ГБОУ РС (Я) «ЧРССШИОР им. Д.П. Коркина»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(среднее общее образование)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59150" y="768351"/>
            <a:ext cx="6408738" cy="5000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prstClr val="black"/>
                </a:solidFill>
                <a:latin typeface="Cambria" pitchFamily="18" charset="0"/>
              </a:rPr>
              <a:t>Региональный Центр спортивной подготовки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prstClr val="black"/>
                </a:solidFill>
                <a:latin typeface="Cambria" pitchFamily="18" charset="0"/>
              </a:rPr>
              <a:t> (спорт высшего мастерства)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4267200" y="2400300"/>
            <a:ext cx="2349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7" idx="1"/>
          </p:cNvCxnSpPr>
          <p:nvPr/>
        </p:nvCxnSpPr>
        <p:spPr>
          <a:xfrm flipH="1">
            <a:off x="4257675" y="3132138"/>
            <a:ext cx="469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0" idx="0"/>
            <a:endCxn id="42" idx="2"/>
          </p:cNvCxnSpPr>
          <p:nvPr/>
        </p:nvCxnSpPr>
        <p:spPr>
          <a:xfrm flipV="1">
            <a:off x="7032625" y="5805489"/>
            <a:ext cx="522288" cy="263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6997700" y="3382963"/>
            <a:ext cx="0" cy="241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5" idx="2"/>
          </p:cNvCxnSpPr>
          <p:nvPr/>
        </p:nvCxnSpPr>
        <p:spPr>
          <a:xfrm flipV="1">
            <a:off x="5735638" y="2636839"/>
            <a:ext cx="0" cy="2428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959600" y="1484313"/>
            <a:ext cx="844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6959600" y="1916113"/>
            <a:ext cx="844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959600" y="2205038"/>
            <a:ext cx="844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962776" y="2473325"/>
            <a:ext cx="8413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754" name="TextBox 36"/>
          <p:cNvSpPr txBox="1">
            <a:spLocks noChangeArrowheads="1"/>
          </p:cNvSpPr>
          <p:nvPr/>
        </p:nvSpPr>
        <p:spPr bwMode="auto">
          <a:xfrm>
            <a:off x="7804150" y="1247776"/>
            <a:ext cx="28638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1200" b="1">
                <a:solidFill>
                  <a:srgbClr val="000000"/>
                </a:solidFill>
                <a:latin typeface="Cambria" panose="02040503050406030204" pitchFamily="18" charset="0"/>
              </a:rPr>
              <a:t>Мастер спорта международного  </a:t>
            </a:r>
            <a:r>
              <a:rPr lang="ru-RU" sz="1300" b="1">
                <a:solidFill>
                  <a:srgbClr val="000000"/>
                </a:solidFill>
                <a:latin typeface="Cambria" panose="02040503050406030204" pitchFamily="18" charset="0"/>
              </a:rPr>
              <a:t>класса</a:t>
            </a:r>
          </a:p>
        </p:txBody>
      </p:sp>
      <p:sp>
        <p:nvSpPr>
          <p:cNvPr id="116755" name="TextBox 37"/>
          <p:cNvSpPr txBox="1">
            <a:spLocks noChangeArrowheads="1"/>
          </p:cNvSpPr>
          <p:nvPr/>
        </p:nvSpPr>
        <p:spPr bwMode="auto">
          <a:xfrm>
            <a:off x="7804150" y="1785939"/>
            <a:ext cx="2863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1200" b="1">
                <a:solidFill>
                  <a:srgbClr val="000000"/>
                </a:solidFill>
                <a:latin typeface="Cambria" panose="02040503050406030204" pitchFamily="18" charset="0"/>
              </a:rPr>
              <a:t>Квалифицированный спортсмен</a:t>
            </a:r>
          </a:p>
        </p:txBody>
      </p:sp>
      <p:sp>
        <p:nvSpPr>
          <p:cNvPr id="116756" name="TextBox 38"/>
          <p:cNvSpPr txBox="1">
            <a:spLocks noChangeArrowheads="1"/>
          </p:cNvSpPr>
          <p:nvPr/>
        </p:nvSpPr>
        <p:spPr bwMode="auto">
          <a:xfrm>
            <a:off x="7804150" y="2014538"/>
            <a:ext cx="132238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1300" b="1">
                <a:solidFill>
                  <a:srgbClr val="000000"/>
                </a:solidFill>
                <a:latin typeface="Cambria" panose="02040503050406030204" pitchFamily="18" charset="0"/>
              </a:rPr>
              <a:t>Магистр</a:t>
            </a:r>
          </a:p>
        </p:txBody>
      </p:sp>
      <p:sp>
        <p:nvSpPr>
          <p:cNvPr id="116757" name="TextBox 39"/>
          <p:cNvSpPr txBox="1">
            <a:spLocks noChangeArrowheads="1"/>
          </p:cNvSpPr>
          <p:nvPr/>
        </p:nvSpPr>
        <p:spPr bwMode="auto">
          <a:xfrm>
            <a:off x="7804151" y="2249489"/>
            <a:ext cx="28035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1300" b="1">
                <a:solidFill>
                  <a:srgbClr val="000000"/>
                </a:solidFill>
                <a:latin typeface="Cambria" panose="02040503050406030204" pitchFamily="18" charset="0"/>
              </a:rPr>
              <a:t>Бакалавр (педагог,  тренер, спорт инструктор)</a:t>
            </a:r>
          </a:p>
        </p:txBody>
      </p:sp>
      <p:cxnSp>
        <p:nvCxnSpPr>
          <p:cNvPr id="44" name="Соединительная линия уступом 43"/>
          <p:cNvCxnSpPr>
            <a:stCxn id="6" idx="0"/>
          </p:cNvCxnSpPr>
          <p:nvPr/>
        </p:nvCxnSpPr>
        <p:spPr>
          <a:xfrm rot="16200000" flipV="1">
            <a:off x="2200276" y="1363663"/>
            <a:ext cx="176212" cy="152876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759" name="TextBox 45"/>
          <p:cNvSpPr txBox="1">
            <a:spLocks noChangeArrowheads="1"/>
          </p:cNvSpPr>
          <p:nvPr/>
        </p:nvSpPr>
        <p:spPr bwMode="auto">
          <a:xfrm>
            <a:off x="1992314" y="1757364"/>
            <a:ext cx="8794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1400" b="1">
                <a:solidFill>
                  <a:srgbClr val="000000"/>
                </a:solidFill>
                <a:latin typeface="Cambria" panose="02040503050406030204" pitchFamily="18" charset="0"/>
              </a:rPr>
              <a:t>Педагог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703389" y="4129088"/>
            <a:ext cx="2879725" cy="1244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err="1">
                <a:solidFill>
                  <a:prstClr val="black"/>
                </a:solidFill>
                <a:latin typeface="Cambria" pitchFamily="18" charset="0"/>
              </a:rPr>
              <a:t>Колледжная</a:t>
            </a:r>
            <a:r>
              <a:rPr lang="ru-RU" b="1" dirty="0">
                <a:solidFill>
                  <a:prstClr val="black"/>
                </a:solidFill>
                <a:latin typeface="Cambria" pitchFamily="18" charset="0"/>
              </a:rPr>
              <a:t> группа</a:t>
            </a:r>
          </a:p>
          <a:p>
            <a:pPr algn="ctr" eaLnBrk="1" hangingPunct="1">
              <a:defRPr/>
            </a:pPr>
            <a:r>
              <a:rPr lang="ru-RU" dirty="0">
                <a:solidFill>
                  <a:prstClr val="black"/>
                </a:solidFill>
                <a:latin typeface="Cambria" pitchFamily="18" charset="0"/>
              </a:rPr>
              <a:t>(резерв высшего мастерства)</a:t>
            </a:r>
            <a:endParaRPr lang="ru-RU" sz="1500" dirty="0">
              <a:solidFill>
                <a:prstClr val="black"/>
              </a:solidFill>
              <a:latin typeface="Cambria" pitchFamily="18" charset="0"/>
            </a:endParaRPr>
          </a:p>
        </p:txBody>
      </p:sp>
      <p:cxnSp>
        <p:nvCxnSpPr>
          <p:cNvPr id="12" name="Прямая со стрелкой 11"/>
          <p:cNvCxnSpPr>
            <a:endCxn id="6" idx="2"/>
          </p:cNvCxnSpPr>
          <p:nvPr/>
        </p:nvCxnSpPr>
        <p:spPr>
          <a:xfrm flipV="1">
            <a:off x="3052763" y="3289300"/>
            <a:ext cx="0" cy="839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583114" y="4452938"/>
            <a:ext cx="3270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4919664" y="4632325"/>
            <a:ext cx="1646237" cy="1244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Спортивный класс 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(резерв высшего мастерства)</a:t>
            </a:r>
          </a:p>
          <a:p>
            <a:pPr algn="ctr" eaLnBrk="1" hangingPunct="1">
              <a:defRPr/>
            </a:pPr>
            <a:endParaRPr lang="ru-RU" sz="12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565901" y="4632326"/>
            <a:ext cx="1978025" cy="11731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Спортивный </a:t>
            </a:r>
          </a:p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класс  </a:t>
            </a:r>
          </a:p>
          <a:p>
            <a:pPr marL="92075" indent="-92075" eaLnBrk="1" hangingPunct="1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Вольная борьба</a:t>
            </a:r>
          </a:p>
          <a:p>
            <a:pPr marL="92075" indent="-92075" eaLnBrk="1" hangingPunct="1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Бокс</a:t>
            </a:r>
          </a:p>
          <a:p>
            <a:pPr marL="92075" indent="-92075" eaLnBrk="1" hangingPunct="1">
              <a:buFont typeface="Arial" pitchFamily="34" charset="0"/>
              <a:buChar char="•"/>
              <a:defRPr/>
            </a:pPr>
            <a:r>
              <a:rPr lang="ru-RU" sz="1400" dirty="0" err="1">
                <a:solidFill>
                  <a:prstClr val="black"/>
                </a:solidFill>
                <a:latin typeface="Cambria" pitchFamily="18" charset="0"/>
              </a:rPr>
              <a:t>Нац</a:t>
            </a:r>
            <a:r>
              <a:rPr lang="ru-RU" sz="1400" dirty="0">
                <a:solidFill>
                  <a:prstClr val="black"/>
                </a:solidFill>
                <a:latin typeface="Cambria" pitchFamily="18" charset="0"/>
              </a:rPr>
              <a:t>. виды спорта</a:t>
            </a:r>
            <a:endParaRPr lang="ru-RU" sz="140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543926" y="4652964"/>
            <a:ext cx="1565275" cy="11525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prstClr val="black"/>
                </a:solidFill>
                <a:latin typeface="Cambria" pitchFamily="18" charset="0"/>
              </a:rPr>
              <a:t>Шашки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prstClr val="black"/>
                </a:solidFill>
                <a:latin typeface="Cambria" pitchFamily="18" charset="0"/>
              </a:rPr>
              <a:t>Аэробика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prstClr val="black"/>
                </a:solidFill>
                <a:latin typeface="Cambria" pitchFamily="18" charset="0"/>
              </a:rPr>
              <a:t>Стрельба из лука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prstClr val="black"/>
                </a:solidFill>
                <a:latin typeface="Cambria" pitchFamily="18" charset="0"/>
              </a:rPr>
              <a:t>Пул. стрельба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prstClr val="black"/>
                </a:solidFill>
                <a:latin typeface="Cambria" pitchFamily="18" charset="0"/>
              </a:rPr>
              <a:t>Легкая атлетика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prstClr val="black"/>
                </a:solidFill>
                <a:latin typeface="Cambria" pitchFamily="18" charset="0"/>
              </a:rPr>
              <a:t>Теннис</a:t>
            </a:r>
          </a:p>
        </p:txBody>
      </p:sp>
      <p:pic>
        <p:nvPicPr>
          <p:cNvPr id="1167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140"/>
            <a:ext cx="1689100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7763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117764" name="Прямоугольник 5"/>
          <p:cNvSpPr>
            <a:spLocks noChangeArrowheads="1"/>
          </p:cNvSpPr>
          <p:nvPr/>
        </p:nvSpPr>
        <p:spPr bwMode="auto">
          <a:xfrm>
            <a:off x="2971800" y="116632"/>
            <a:ext cx="67691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КОНЕЧНЫЕ РЕЗУЛЬТАТЫ  ПРОЕКТА</a:t>
            </a:r>
          </a:p>
        </p:txBody>
      </p:sp>
      <p:sp>
        <p:nvSpPr>
          <p:cNvPr id="117765" name="Прямоугольник 6"/>
          <p:cNvSpPr>
            <a:spLocks noChangeArrowheads="1"/>
          </p:cNvSpPr>
          <p:nvPr/>
        </p:nvSpPr>
        <p:spPr bwMode="auto">
          <a:xfrm>
            <a:off x="1919288" y="1412876"/>
            <a:ext cx="8424862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ru-RU" alt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400"/>
          </a:p>
          <a:p>
            <a:pPr eaLnBrk="1" hangingPunct="1"/>
            <a:endParaRPr lang="ru-RU" altLang="ru-RU" sz="2400"/>
          </a:p>
          <a:p>
            <a:pPr eaLnBrk="1" hangingPunct="1"/>
            <a:endParaRPr lang="ru-RU" altLang="ru-RU" sz="2400"/>
          </a:p>
          <a:p>
            <a:pPr algn="just" eaLnBrk="1" hangingPunct="1"/>
            <a:endParaRPr lang="ru-RU" alt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2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66" name="Прямоугольник 7"/>
          <p:cNvSpPr>
            <a:spLocks noChangeArrowheads="1"/>
          </p:cNvSpPr>
          <p:nvPr/>
        </p:nvSpPr>
        <p:spPr bwMode="auto">
          <a:xfrm>
            <a:off x="1847850" y="1341439"/>
            <a:ext cx="84963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Формирование конкурентоспособной  спортивной школы с современной</a:t>
            </a:r>
            <a:r>
              <a:rPr kumimoji="0"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материально-технической базой, системой подготовки спортивного резерва,  методическим и кадровым обеспечением, современными механизмами управления.</a:t>
            </a: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Совершенствование </a:t>
            </a:r>
            <a:r>
              <a:rPr lang="ru-RU" alt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</a:t>
            </a:r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-педагогических  методов исследования личностных качеств юных спортсменов.</a:t>
            </a:r>
          </a:p>
          <a:p>
            <a:pPr algn="just" eaLnBrk="1" hangingPunct="1"/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Повышение компетентности и уровня профессиональной деятельности педагогов и тренеров;</a:t>
            </a:r>
          </a:p>
          <a:p>
            <a:pPr algn="just" eaLnBrk="1" hangingPunct="1"/>
            <a:r>
              <a:rPr lang="ru-RU" alt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Повышение  социальной активности родителей</a:t>
            </a:r>
            <a:r>
              <a:rPr lang="ru-RU" alt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8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9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65324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2038350" y="2250951"/>
            <a:ext cx="8229600" cy="962025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Желаю всем плодотворной работы!</a:t>
            </a:r>
          </a:p>
        </p:txBody>
      </p:sp>
      <p:sp>
        <p:nvSpPr>
          <p:cNvPr id="5" name="Прямоугольник 4">
            <a:extLst/>
          </p:cNvPr>
          <p:cNvSpPr/>
          <p:nvPr/>
        </p:nvSpPr>
        <p:spPr>
          <a:xfrm>
            <a:off x="1504156" y="3146192"/>
            <a:ext cx="9148497" cy="1938992"/>
          </a:xfrm>
          <a:prstGeom prst="rect">
            <a:avLst/>
          </a:prstGeom>
          <a:noFill/>
          <a:effectLst>
            <a:glow rad="127000">
              <a:schemeClr val="accent1">
                <a:lumMod val="75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  <p:pic>
        <p:nvPicPr>
          <p:cNvPr id="6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211" y="411510"/>
            <a:ext cx="1433314" cy="14333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9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261" y="569590"/>
            <a:ext cx="1939683" cy="120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554799"/>
            <a:ext cx="2455655" cy="129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Oval 3"/>
          <p:cNvSpPr>
            <a:spLocks noChangeArrowheads="1"/>
          </p:cNvSpPr>
          <p:nvPr/>
        </p:nvSpPr>
        <p:spPr bwMode="auto">
          <a:xfrm>
            <a:off x="7475539" y="687388"/>
            <a:ext cx="2447925" cy="2519362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>
              <a:solidFill>
                <a:srgbClr val="000000"/>
              </a:solidFill>
            </a:endParaRPr>
          </a:p>
        </p:txBody>
      </p:sp>
      <p:pic>
        <p:nvPicPr>
          <p:cNvPr id="84995" name="Picture 4" descr="Коркин 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4" y="687389"/>
            <a:ext cx="254793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" descr="Лис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8041">
            <a:off x="8543926" y="1716088"/>
            <a:ext cx="19589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6" descr="Лис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40435">
            <a:off x="6776244" y="1697832"/>
            <a:ext cx="2100263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Rectangle 8"/>
          <p:cNvSpPr>
            <a:spLocks noChangeArrowheads="1"/>
          </p:cNvSpPr>
          <p:nvPr/>
        </p:nvSpPr>
        <p:spPr bwMode="auto">
          <a:xfrm rot="5400000">
            <a:off x="6059488" y="2239963"/>
            <a:ext cx="73025" cy="8642350"/>
          </a:xfrm>
          <a:prstGeom prst="rect">
            <a:avLst/>
          </a:prstGeom>
          <a:solidFill>
            <a:srgbClr val="FFFF00"/>
          </a:solidFill>
          <a:ln w="9525">
            <a:solidFill>
              <a:srgbClr val="F4B056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>
              <a:solidFill>
                <a:srgbClr val="000000"/>
              </a:solidFill>
            </a:endParaRPr>
          </a:p>
        </p:txBody>
      </p:sp>
      <p:sp>
        <p:nvSpPr>
          <p:cNvPr id="84999" name="WordArt 9"/>
          <p:cNvSpPr>
            <a:spLocks noChangeArrowheads="1" noChangeShapeType="1" noTextEdit="1"/>
          </p:cNvSpPr>
          <p:nvPr/>
        </p:nvSpPr>
        <p:spPr bwMode="auto">
          <a:xfrm>
            <a:off x="7104063" y="3213100"/>
            <a:ext cx="3098800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Д.П.Коркин</a:t>
            </a:r>
          </a:p>
        </p:txBody>
      </p:sp>
      <p:sp>
        <p:nvSpPr>
          <p:cNvPr id="85000" name="Text Box 4"/>
          <p:cNvSpPr txBox="1">
            <a:spLocks noChangeArrowheads="1"/>
          </p:cNvSpPr>
          <p:nvPr/>
        </p:nvSpPr>
        <p:spPr bwMode="auto">
          <a:xfrm>
            <a:off x="6456364" y="3789364"/>
            <a:ext cx="42116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sz="2400">
              <a:solidFill>
                <a:srgbClr val="000099"/>
              </a:solidFill>
              <a:latin typeface="Monotype Corsiva" panose="03010101010201010101" pitchFamily="66" charset="0"/>
            </a:endParaRPr>
          </a:p>
          <a:p>
            <a:pPr algn="ctr" eaLnBrk="1" hangingPunct="1"/>
            <a:r>
              <a:rPr lang="ru-RU" sz="2400">
                <a:solidFill>
                  <a:srgbClr val="000099"/>
                </a:solidFill>
                <a:latin typeface="Monotype Corsiva" panose="03010101010201010101" pitchFamily="66" charset="0"/>
              </a:rPr>
              <a:t>Заслуженный тренер ЯАССР, РСФСР, СССР</a:t>
            </a:r>
          </a:p>
          <a:p>
            <a:pPr algn="ctr" eaLnBrk="1" hangingPunct="1"/>
            <a:r>
              <a:rPr lang="ru-RU" sz="2400">
                <a:solidFill>
                  <a:srgbClr val="000099"/>
                </a:solidFill>
                <a:latin typeface="Monotype Corsiva" panose="03010101010201010101" pitchFamily="66" charset="0"/>
              </a:rPr>
              <a:t>Заслуженный учитель школ ЯАССР</a:t>
            </a:r>
          </a:p>
          <a:p>
            <a:pPr algn="ctr" eaLnBrk="1" hangingPunct="1"/>
            <a:endParaRPr lang="ru-RU" sz="2400" b="1" i="1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5001" name="Picture 17" descr="7 мая 2006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628775"/>
            <a:ext cx="453548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2" name="Picture 18" descr="2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908051"/>
            <a:ext cx="11620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3" name="Picture 19" descr="1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898526"/>
            <a:ext cx="11620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4" name="Picture 20" descr="3-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49313"/>
            <a:ext cx="11620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5" name="Picture 14" descr="E:\Documents and Settings\1\Рабочий стол\раб стол\Эмблемы\Копия Эмблема школы+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155575"/>
            <a:ext cx="857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9" y="185739"/>
            <a:ext cx="8540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00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82550"/>
            <a:ext cx="1689100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8"/>
          <p:cNvSpPr>
            <a:spLocks noChangeArrowheads="1"/>
          </p:cNvSpPr>
          <p:nvPr/>
        </p:nvSpPr>
        <p:spPr bwMode="auto">
          <a:xfrm rot="5400000">
            <a:off x="6059488" y="2239963"/>
            <a:ext cx="73025" cy="8642350"/>
          </a:xfrm>
          <a:prstGeom prst="rect">
            <a:avLst/>
          </a:prstGeom>
          <a:solidFill>
            <a:srgbClr val="FFFF00"/>
          </a:solidFill>
          <a:ln w="9525">
            <a:solidFill>
              <a:srgbClr val="F4B056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>
              <a:solidFill>
                <a:srgbClr val="000000"/>
              </a:solidFill>
            </a:endParaRPr>
          </a:p>
        </p:txBody>
      </p:sp>
      <p:pic>
        <p:nvPicPr>
          <p:cNvPr id="86019" name="Picture 14" descr="E:\Documents and Settings\1\Рабочий стол\раб стол\Эмблемы\Копия Эмблема школы+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188913"/>
            <a:ext cx="1081087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78873" y="87610"/>
            <a:ext cx="7849567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Традиция педагогического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Наследия  Д.П. Коркина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847851" y="1412875"/>
          <a:ext cx="8499475" cy="4845050"/>
        </p:xfrm>
        <a:graphic>
          <a:graphicData uri="http://schemas.openxmlformats.org/drawingml/2006/table">
            <a:tbl>
              <a:tblPr firstRow="1" firstCol="1" bandRow="1"/>
              <a:tblGrid>
                <a:gridCol w="849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45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              </a:t>
                      </a: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135560" y="1628800"/>
            <a:ext cx="3816424" cy="4608512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Содержимое 2"/>
          <p:cNvSpPr>
            <a:spLocks noGrp="1"/>
          </p:cNvSpPr>
          <p:nvPr>
            <p:ph idx="4294967295"/>
          </p:nvPr>
        </p:nvSpPr>
        <p:spPr>
          <a:xfrm>
            <a:off x="6240464" y="1412875"/>
            <a:ext cx="3970337" cy="4248150"/>
          </a:xfrm>
        </p:spPr>
        <p:txBody>
          <a:bodyPr>
            <a:normAutofit fontScale="62500" lnSpcReduction="20000"/>
          </a:bodyPr>
          <a:lstStyle/>
          <a:p>
            <a:pPr algn="just">
              <a:defRPr/>
            </a:pPr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pPr marL="46037" indent="0" algn="just">
              <a:buNone/>
              <a:defRPr/>
            </a:pPr>
            <a:r>
              <a:rPr lang="ru-RU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Исторически Чурапча является центром подготовки педагогических кадров на базе первого Педагогического училища еще в далекие 30 годы. Опыт работы сельского тренера, учителя Дмитрия Петровича Коркина стал мировым и получил всеобщее признание благодаря его воспитанникам первым Олимпийским чемпионам Р.Дмитриева, </a:t>
            </a:r>
            <a:r>
              <a:rPr lang="ru-RU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П.Пинигина</a:t>
            </a:r>
            <a:r>
              <a:rPr lang="ru-RU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призера А.Иванова, многочисленным чемпионам международных и всесоюзных соревнованиях.</a:t>
            </a:r>
            <a:r>
              <a:rPr lang="ru-RU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86031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188913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935" y="188913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0"/>
            <a:ext cx="9144000" cy="285293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3673" y="259896"/>
            <a:ext cx="5832647" cy="243143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b="1" cap="all" dirty="0">
                <a:ln/>
                <a:solidFill>
                  <a:srgbClr val="0F6FC6">
                    <a:lumMod val="50000"/>
                  </a:srgbClr>
                </a:solidFill>
                <a:effectLst>
                  <a:outerShdw blurRad="19685" dist="12700" dir="5400000" algn="tl" rotWithShape="0">
                    <a:srgbClr val="0F6FC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 pitchFamily="18" charset="0"/>
              </a:rPr>
              <a:t>МИНИСТЕРСТВО СПОРТА РОССИЙСКОЙ ФЕДЕРАЦИИ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ru-RU" b="1" cap="all" dirty="0">
              <a:ln/>
              <a:solidFill>
                <a:srgbClr val="0F6FC6">
                  <a:lumMod val="50000"/>
                </a:srgbClr>
              </a:solidFill>
              <a:effectLst>
                <a:outerShdw blurRad="19685" dist="12700" dir="5400000" algn="tl" rotWithShape="0">
                  <a:srgbClr val="0F6FC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ru-RU" b="1" cap="all" dirty="0">
              <a:ln/>
              <a:solidFill>
                <a:srgbClr val="0F6FC6">
                  <a:lumMod val="50000"/>
                </a:srgbClr>
              </a:solidFill>
              <a:effectLst>
                <a:outerShdw blurRad="19685" dist="12700" dir="5400000" algn="tl" rotWithShape="0">
                  <a:srgbClr val="0F6FC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000" b="1" cap="all" dirty="0">
                <a:ln/>
                <a:solidFill>
                  <a:srgbClr val="0F6FC6">
                    <a:lumMod val="50000"/>
                  </a:srgbClr>
                </a:solidFill>
                <a:effectLst>
                  <a:outerShdw blurRad="19685" dist="12700" dir="5400000" algn="tl" rotWithShape="0">
                    <a:srgbClr val="0F6FC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 pitchFamily="18" charset="0"/>
              </a:rPr>
              <a:t>ФЕДЕРАЛЬНОЕ ГОСУДАРСТВЕННОЕ БЮДЖЕТНОЕ ОБРАЗОВАТЕЛЬНОЕ УЧРЕЖДЕНИЕ</a:t>
            </a:r>
            <a:br>
              <a:rPr kumimoji="0" lang="en-US" sz="2000" b="1" cap="all" dirty="0">
                <a:ln/>
                <a:solidFill>
                  <a:srgbClr val="0F6FC6">
                    <a:lumMod val="50000"/>
                  </a:srgbClr>
                </a:solidFill>
                <a:effectLst>
                  <a:outerShdw blurRad="19685" dist="12700" dir="5400000" algn="tl" rotWithShape="0">
                    <a:srgbClr val="0F6FC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 pitchFamily="18" charset="0"/>
              </a:rPr>
            </a:br>
            <a:r>
              <a:rPr kumimoji="0" lang="ru-RU" sz="2000" b="1" cap="all" dirty="0">
                <a:ln/>
                <a:solidFill>
                  <a:srgbClr val="0F6FC6">
                    <a:lumMod val="50000"/>
                  </a:srgbClr>
                </a:solidFill>
                <a:effectLst>
                  <a:outerShdw blurRad="19685" dist="12700" dir="5400000" algn="tl" rotWithShape="0">
                    <a:srgbClr val="0F6FC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 pitchFamily="18" charset="0"/>
              </a:rPr>
              <a:t>ВЫСШЕГО   ОБРАЗОВАНИЯ</a:t>
            </a:r>
            <a:endParaRPr kumimoji="0" lang="ru-RU" sz="3200" b="1" cap="all" dirty="0">
              <a:ln/>
              <a:solidFill>
                <a:srgbClr val="0F6FC6">
                  <a:lumMod val="50000"/>
                </a:srgbClr>
              </a:solidFill>
              <a:effectLst>
                <a:outerShdw blurRad="19685" dist="12700" dir="5400000" algn="tl" rotWithShape="0">
                  <a:srgbClr val="0F6FC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0" y="3016250"/>
            <a:ext cx="91440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400" b="1" cap="all" dirty="0">
                <a:ln/>
                <a:solidFill>
                  <a:srgbClr val="0F6FC6">
                    <a:lumMod val="50000"/>
                  </a:srgbClr>
                </a:solidFill>
                <a:effectLst>
                  <a:glow rad="1181100">
                    <a:prstClr val="white">
                      <a:alpha val="16000"/>
                    </a:prstClr>
                  </a:glow>
                  <a:outerShdw blurRad="19685" dist="12700" dir="5400000" algn="tl" rotWithShape="0">
                    <a:srgbClr val="0F6FC6">
                      <a:satMod val="130000"/>
                      <a:alpha val="60000"/>
                    </a:srgbClr>
                  </a:outerShdw>
                  <a:reflection blurRad="10000" stA="29000" endPos="48000" dist="500" dir="5400000" sy="-100000" algn="bl" rotWithShape="0"/>
                </a:effectLst>
                <a:latin typeface="Times New Roman"/>
                <a:cs typeface="Times New Roman" pitchFamily="18" charset="0"/>
              </a:rPr>
              <a:t>«ЧУРАПЧИНСКИЙ ГОСУДАРСТВЕННЫЙ ИНСТИТУТ ФИЗИЧЕСКОЙ КУЛЬТУРЫ И СПОРТА»</a:t>
            </a:r>
            <a:endParaRPr kumimoji="0" lang="ru-RU" sz="2400" b="1" cap="all" dirty="0">
              <a:ln/>
              <a:solidFill>
                <a:srgbClr val="0F6FC6">
                  <a:lumMod val="50000"/>
                </a:srgbClr>
              </a:solidFill>
              <a:effectLst>
                <a:glow rad="1181100">
                  <a:prstClr val="white">
                    <a:alpha val="16000"/>
                  </a:prstClr>
                </a:glow>
                <a:outerShdw blurRad="19685" dist="12700" dir="5400000" algn="tl" rotWithShape="0">
                  <a:srgbClr val="0F6FC6">
                    <a:satMod val="130000"/>
                    <a:alpha val="60000"/>
                  </a:srgbClr>
                </a:outerShdw>
                <a:reflection blurRad="10000" stA="29000" endPos="48000" dist="500" dir="5400000" sy="-100000" algn="bl" rotWithShape="0"/>
              </a:effectLst>
              <a:latin typeface="Times New Roman"/>
              <a:cs typeface="Arial" charset="0"/>
            </a:endParaRPr>
          </a:p>
        </p:txBody>
      </p:sp>
      <p:pic>
        <p:nvPicPr>
          <p:cNvPr id="8704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131764"/>
            <a:ext cx="12001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9" y="142876"/>
            <a:ext cx="113823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67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88068" name="Прямоугольник 6"/>
          <p:cNvSpPr>
            <a:spLocks noChangeArrowheads="1"/>
          </p:cNvSpPr>
          <p:nvPr/>
        </p:nvSpPr>
        <p:spPr bwMode="auto">
          <a:xfrm>
            <a:off x="1919289" y="1341438"/>
            <a:ext cx="8353425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kumimoji="0"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Физическая культура и спорт как самостоятельная отрасль с его составляющей – системой физкультурного образования выходит на новый качественный виток своего развития. </a:t>
            </a:r>
          </a:p>
          <a:p>
            <a:pPr algn="just" eaLnBrk="1" hangingPunct="1">
              <a:spcBef>
                <a:spcPct val="20000"/>
              </a:spcBef>
            </a:pPr>
            <a:r>
              <a:rPr kumimoji="0"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На современном этапе мирового экономического и общественного развития наиболее важным направлением развития является непрерывность образования.</a:t>
            </a:r>
          </a:p>
          <a:p>
            <a:pPr algn="just" eaLnBrk="1" hangingPunct="1">
              <a:spcBef>
                <a:spcPct val="20000"/>
              </a:spcBef>
            </a:pPr>
            <a:r>
              <a:rPr kumimoji="0" lang="ru-RU" alt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Непрерывность образования способствует скоординированной целенаправленной деятельности в области физической культуры и спорта, создает предпосылки и условия для реализации личностной потребности «образование через всю жизнь»</a:t>
            </a:r>
            <a:endParaRPr lang="ru-RU" altLang="ru-RU" sz="2800"/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0"/>
            <a:ext cx="9144000" cy="11255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 </a:t>
            </a:r>
          </a:p>
        </p:txBody>
      </p:sp>
      <p:pic>
        <p:nvPicPr>
          <p:cNvPr id="7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1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24000" y="1628775"/>
            <a:ext cx="9144000" cy="3671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Президентом страны Владимиром Путиным и Президентом РС (Я) Егором Борисовым большое внимание уделяется социально-экономическому развитию сел регионов, культурно-духовному оздоровлению местных жителей, приобщению к ценностям здорового образа жизни, повышению роли физической культуры и спорта, возрождения и перспектив развития исконных традиционных игр и состязаний народов России.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89091" name="Picture 2" descr="E:\фото от алевтины\спорт\ВОЛЬНАЯ борьба\тусту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8" b="24236"/>
          <a:stretch>
            <a:fillRect/>
          </a:stretch>
        </p:blipFill>
        <p:spPr bwMode="auto">
          <a:xfrm>
            <a:off x="1524000" y="-17463"/>
            <a:ext cx="32766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 descr="IMG_0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7"/>
          <a:stretch>
            <a:fillRect/>
          </a:stretch>
        </p:blipFill>
        <p:spPr bwMode="auto">
          <a:xfrm>
            <a:off x="4776789" y="1"/>
            <a:ext cx="27209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Рисунок 8" descr="Алдан 07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9" t="24023" r="7451" b="28331"/>
          <a:stretch>
            <a:fillRect/>
          </a:stretch>
        </p:blipFill>
        <p:spPr bwMode="auto">
          <a:xfrm>
            <a:off x="7497764" y="11113"/>
            <a:ext cx="3170237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Рисунок 10" descr="IMG_233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5"/>
          <a:stretch>
            <a:fillRect/>
          </a:stretch>
        </p:blipFill>
        <p:spPr bwMode="auto">
          <a:xfrm>
            <a:off x="1524000" y="5300664"/>
            <a:ext cx="270033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3" descr="Изображение 5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 r="9006"/>
          <a:stretch>
            <a:fillRect/>
          </a:stretch>
        </p:blipFill>
        <p:spPr bwMode="auto">
          <a:xfrm>
            <a:off x="4224338" y="5300663"/>
            <a:ext cx="2227262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7"/>
          <a:srcRect t="6999"/>
          <a:stretch/>
        </p:blipFill>
        <p:spPr bwMode="auto">
          <a:xfrm>
            <a:off x="6451601" y="5297489"/>
            <a:ext cx="2232025" cy="155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097" name="Рисунок 17" descr="Манчаары 2009 15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06"/>
          <a:stretch>
            <a:fillRect/>
          </a:stretch>
        </p:blipFill>
        <p:spPr bwMode="auto">
          <a:xfrm>
            <a:off x="8683626" y="5300663"/>
            <a:ext cx="198437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2424113" y="4221163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kumimoji="0" lang="ru-RU" altLang="ru-RU" sz="2000" b="1" i="1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5" name="WordArt 6"/>
          <p:cNvSpPr>
            <a:spLocks noChangeArrowheads="1" noChangeShapeType="1" noTextEdit="1"/>
          </p:cNvSpPr>
          <p:nvPr/>
        </p:nvSpPr>
        <p:spPr bwMode="auto">
          <a:xfrm>
            <a:off x="3432175" y="549275"/>
            <a:ext cx="6840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</a:endParaRPr>
          </a:p>
        </p:txBody>
      </p:sp>
      <p:sp>
        <p:nvSpPr>
          <p:cNvPr id="55300" name="Прямоугольник 6">
            <a:extLst/>
          </p:cNvPr>
          <p:cNvSpPr>
            <a:spLocks noChangeArrowheads="1"/>
          </p:cNvSpPr>
          <p:nvPr/>
        </p:nvSpPr>
        <p:spPr bwMode="auto">
          <a:xfrm>
            <a:off x="1919288" y="1341438"/>
            <a:ext cx="842486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defRPr/>
            </a:pPr>
            <a:r>
              <a:rPr lang="ru-RU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just" eaLnBrk="1" hangingPunct="1">
              <a:lnSpc>
                <a:spcPct val="115000"/>
              </a:lnSpc>
              <a:defRPr/>
            </a:pPr>
            <a:r>
              <a:rPr lang="ru-RU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Основной замысел эксперимента состоит в основу концепции – формирование компетентной, духовно и физически здоровой личности, способной к самоопределению и самореализации в современном обществе.</a:t>
            </a:r>
            <a:endParaRPr lang="ru-RU" altLang="ru-RU" sz="20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5600" algn="just" eaLnBrk="1" hangingPunct="1">
              <a:lnSpc>
                <a:spcPct val="115000"/>
              </a:lnSpc>
              <a:defRPr/>
            </a:pPr>
            <a:r>
              <a:rPr lang="ru-RU" alt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Функционированию системы модели  непрерывного физкультурного образования «ГБОУ РС (Я) «ЧРССШИОР им. Д.П. Коркина» - «СПО УОР» - ФГБОУ  ВО «</a:t>
            </a:r>
            <a:r>
              <a:rPr kumimoji="0" lang="ru-RU" altLang="ru-RU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ЧГИФКиС</a:t>
            </a:r>
            <a:r>
              <a:rPr kumimoji="0" lang="ru-RU" altLang="ru-RU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» - РЦСП».</a:t>
            </a:r>
          </a:p>
          <a:p>
            <a:pPr indent="355600" algn="just" eaLnBrk="1" hangingPunct="1">
              <a:defRPr/>
            </a:pPr>
            <a:r>
              <a:rPr kumimoji="0" lang="ru-RU" altLang="ru-RU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Основываясь на идеях Олимпизма и философии «кут-</a:t>
            </a:r>
            <a:r>
              <a:rPr kumimoji="0" lang="ru-RU" altLang="ru-RU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сюр</a:t>
            </a:r>
            <a:r>
              <a:rPr kumimoji="0" lang="ru-RU" altLang="ru-RU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» народа Саха, воспитать физически здоровой, интеллектуально и духовно-патриотически развитой способной к самосовершенствованию личности.</a:t>
            </a:r>
          </a:p>
          <a:p>
            <a:pPr algn="ctr" eaLnBrk="1" hangingPunct="1">
              <a:defRPr/>
            </a:pPr>
            <a:endParaRPr lang="ru-RU" altLang="ru-RU" sz="1600" dirty="0"/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1524000" y="0"/>
            <a:ext cx="9144000" cy="11255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ИДЕЯ ПРОЕКТА </a:t>
            </a:r>
          </a:p>
        </p:txBody>
      </p:sp>
      <p:pic>
        <p:nvPicPr>
          <p:cNvPr id="7" name="Picture 7" descr="C:\Users\admin\Desktop\заготовки\Эмблемы\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58" y="133700"/>
            <a:ext cx="857250" cy="857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9" name="Picture 8" descr="C:\Users\admin\Desktop\заготовки\Эмблемы\Эмблема школ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93675"/>
            <a:ext cx="11874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9" descr="C:\Users\admin\AppData\Local\Temp\Rar$DRa0.080\cover 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3188"/>
            <a:ext cx="16922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!My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!My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!My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7552</TotalTime>
  <Words>2595</Words>
  <Application>Microsoft Office PowerPoint</Application>
  <PresentationFormat>Широкоэкранный</PresentationFormat>
  <Paragraphs>886</Paragraphs>
  <Slides>37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37</vt:i4>
      </vt:variant>
    </vt:vector>
  </HeadingPairs>
  <TitlesOfParts>
    <vt:vector size="55" baseType="lpstr">
      <vt:lpstr>Arial</vt:lpstr>
      <vt:lpstr>Calibri</vt:lpstr>
      <vt:lpstr>Cambria</vt:lpstr>
      <vt:lpstr>Constantia</vt:lpstr>
      <vt:lpstr>Georgia</vt:lpstr>
      <vt:lpstr>Impact</vt:lpstr>
      <vt:lpstr>Microsoft New Tai Lue</vt:lpstr>
      <vt:lpstr>Monotype Corsiva</vt:lpstr>
      <vt:lpstr>Tahoma</vt:lpstr>
      <vt:lpstr>Times New Roman</vt:lpstr>
      <vt:lpstr>Trebuchet MS</vt:lpstr>
      <vt:lpstr>Воздушный поток</vt:lpstr>
      <vt:lpstr>Тема Office</vt:lpstr>
      <vt:lpstr>2_Тема Office</vt:lpstr>
      <vt:lpstr>1_Воздушный поток</vt:lpstr>
      <vt:lpstr>2_Воздушный поток</vt:lpstr>
      <vt:lpstr>3_Тема Office</vt:lpstr>
      <vt:lpstr>3_Воздушный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Павлов</dc:creator>
  <cp:lastModifiedBy>Другой пользователь</cp:lastModifiedBy>
  <cp:revision>285</cp:revision>
  <cp:lastPrinted>2018-09-01T03:39:20Z</cp:lastPrinted>
  <dcterms:created xsi:type="dcterms:W3CDTF">2007-09-13T02:50:00Z</dcterms:created>
  <dcterms:modified xsi:type="dcterms:W3CDTF">2018-11-01T12:41:06Z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