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3"/>
  </p:notesMasterIdLst>
  <p:handoutMasterIdLst>
    <p:handoutMasterId r:id="rId14"/>
  </p:handoutMasterIdLst>
  <p:sldIdLst>
    <p:sldId id="262" r:id="rId2"/>
    <p:sldId id="282" r:id="rId3"/>
    <p:sldId id="257" r:id="rId4"/>
    <p:sldId id="283" r:id="rId5"/>
    <p:sldId id="279" r:id="rId6"/>
    <p:sldId id="281" r:id="rId7"/>
    <p:sldId id="275" r:id="rId8"/>
    <p:sldId id="256" r:id="rId9"/>
    <p:sldId id="271" r:id="rId10"/>
    <p:sldId id="284" r:id="rId11"/>
    <p:sldId id="28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ечка" initials="А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93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51" d="100"/>
          <a:sy n="51" d="100"/>
        </p:scale>
        <p:origin x="1168" y="5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0115B0F-FDFB-494B-AC0A-E04A5EC234DA}">
      <dgm:prSet phldrT="[Text]" custT="1"/>
      <dgm:spPr/>
      <dgm:t>
        <a:bodyPr rtlCol="0"/>
        <a:lstStyle/>
        <a:p>
          <a:pPr rtl="0"/>
          <a:r>
            <a:rPr lang="ru-RU" sz="1600" b="1" noProof="0" dirty="0"/>
            <a:t>Научно-методическое</a:t>
          </a: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F3ECE90F-7A47-4472-9560-98DC857F992F}" type="parTrans" cxnId="{CD5AA65A-6000-4F48-85D3-EB084B6F41D0}">
      <dgm:prSet/>
      <dgm:spPr/>
      <dgm:t>
        <a:bodyPr rtlCol="0"/>
        <a:lstStyle/>
        <a:p>
          <a:pPr rtl="0"/>
          <a:endParaRPr lang="en-US" sz="1300"/>
        </a:p>
      </dgm:t>
    </dgm:pt>
    <dgm:pt modelId="{39A3B9F5-08CD-49EE-B590-A9FA60312E8F}" type="sibTrans" cxnId="{CD5AA65A-6000-4F48-85D3-EB084B6F41D0}">
      <dgm:prSet/>
      <dgm:spPr/>
      <dgm:t>
        <a:bodyPr rtlCol="0"/>
        <a:lstStyle/>
        <a:p>
          <a:pPr rtl="0"/>
          <a:endParaRPr lang="ru-RU" sz="1300" noProof="0" dirty="0"/>
        </a:p>
      </dgm:t>
      <dgm:extLst>
        <a:ext uri="{E40237B7-FDA0-4F09-8148-C483321AD2D9}">
          <dgm14:cNvPr xmlns:dgm14="http://schemas.microsoft.com/office/drawing/2010/diagram" id="0" name="" title="Arrow pointing in clockwise direction for step 3"/>
        </a:ext>
      </dgm:extLst>
    </dgm:pt>
    <dgm:pt modelId="{B294A45F-A097-47D5-8F55-FC668EB3C982}">
      <dgm:prSet phldrT="[Text]" custT="1"/>
      <dgm:spPr/>
      <dgm:t>
        <a:bodyPr rtlCol="0"/>
        <a:lstStyle/>
        <a:p>
          <a:pPr rtl="0"/>
          <a:r>
            <a:rPr lang="ru-RU" sz="1800" b="1" noProof="0" dirty="0"/>
            <a:t>Спортивное</a:t>
          </a:r>
          <a:endParaRPr lang="ru-RU" sz="1400" b="1" noProof="0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ACBA6356-2F80-466D-9121-489D204B80B8}" type="parTrans" cxnId="{38A955D8-3C8B-463D-BA25-2C9E34FDDEBB}">
      <dgm:prSet/>
      <dgm:spPr/>
      <dgm:t>
        <a:bodyPr rtlCol="0"/>
        <a:lstStyle/>
        <a:p>
          <a:pPr rtl="0"/>
          <a:endParaRPr lang="en-US" sz="1300"/>
        </a:p>
      </dgm:t>
    </dgm:pt>
    <dgm:pt modelId="{881A9571-C437-40E4-90E1-61734033862D}" type="sibTrans" cxnId="{38A955D8-3C8B-463D-BA25-2C9E34FDDEBB}">
      <dgm:prSet/>
      <dgm:spPr/>
      <dgm:t>
        <a:bodyPr rtlCol="0"/>
        <a:lstStyle/>
        <a:p>
          <a:pPr rtl="0"/>
          <a:endParaRPr lang="ru-RU" sz="1300" noProof="0" dirty="0"/>
        </a:p>
      </dgm:t>
      <dgm:extLst>
        <a:ext uri="{E40237B7-FDA0-4F09-8148-C483321AD2D9}">
          <dgm14:cNvPr xmlns:dgm14="http://schemas.microsoft.com/office/drawing/2010/diagram" id="0" name="" title="Arrow pointing in counterclockwise direction for step 2"/>
        </a:ext>
      </dgm:extLst>
    </dgm:pt>
    <dgm:pt modelId="{A72F579A-815F-4730-AEB0-052A4E2EADB2}">
      <dgm:prSet phldrT="[Text]" custT="1"/>
      <dgm:spPr/>
      <dgm:t>
        <a:bodyPr rtlCol="0"/>
        <a:lstStyle/>
        <a:p>
          <a:pPr rtl="0"/>
          <a:r>
            <a:rPr lang="ru-RU" sz="1600" b="1" noProof="0" dirty="0"/>
            <a:t>Образовательное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8EA6516C-EB3A-4FC0-BB44-265A3652D4BC}" type="parTrans" cxnId="{D2ECF758-131A-41EE-A789-9D6FDC186481}">
      <dgm:prSet/>
      <dgm:spPr/>
      <dgm:t>
        <a:bodyPr rtlCol="0"/>
        <a:lstStyle/>
        <a:p>
          <a:pPr rtl="0"/>
          <a:endParaRPr lang="en-US" sz="1300"/>
        </a:p>
      </dgm:t>
    </dgm:pt>
    <dgm:pt modelId="{6B184F14-5261-4D1F-8701-947EAF068BB3}" type="sibTrans" cxnId="{D2ECF758-131A-41EE-A789-9D6FDC186481}">
      <dgm:prSet/>
      <dgm:spPr/>
      <dgm:t>
        <a:bodyPr rtlCol="0"/>
        <a:lstStyle/>
        <a:p>
          <a:pPr rtl="0"/>
          <a:endParaRPr lang="ru-RU" sz="1300" noProof="0" dirty="0"/>
        </a:p>
      </dgm:t>
      <dgm:extLst>
        <a:ext uri="{E40237B7-FDA0-4F09-8148-C483321AD2D9}">
          <dgm14:cNvPr xmlns:dgm14="http://schemas.microsoft.com/office/drawing/2010/diagram" id="0" name="" title="Arrow pointing in clockwise direction for step 1"/>
        </a:ext>
      </dgm:extLst>
    </dgm:pt>
    <dgm:pt modelId="{843CC736-ACB2-46E2-AFAC-F24D3E80E509}">
      <dgm:prSet custT="1"/>
      <dgm:spPr/>
      <dgm:t>
        <a:bodyPr/>
        <a:lstStyle/>
        <a:p>
          <a:pPr marL="0" indent="0">
            <a:lnSpc>
              <a:spcPct val="90000"/>
            </a:lnSpc>
            <a:spcAft>
              <a:spcPts val="0"/>
            </a:spcAft>
            <a:buNone/>
          </a:pPr>
          <a:r>
            <a:rPr lang="ru-RU" sz="1300" dirty="0"/>
            <a:t>Организация и проведение учебно-тренировочных занятий и соревнований с учётом современных тенденций развития прыжков на лыжах с трамплина и лыжного двоеборья</a:t>
          </a:r>
        </a:p>
      </dgm:t>
    </dgm:pt>
    <dgm:pt modelId="{186207F6-009E-4DD4-9FE6-156B61466CCC}" type="parTrans" cxnId="{B46DF1FF-EB05-4579-B5E5-C463817E8B68}">
      <dgm:prSet/>
      <dgm:spPr/>
      <dgm:t>
        <a:bodyPr/>
        <a:lstStyle/>
        <a:p>
          <a:endParaRPr lang="ru-RU" sz="1300"/>
        </a:p>
      </dgm:t>
    </dgm:pt>
    <dgm:pt modelId="{7E60E4C4-ED86-4068-B5A0-3BC876EA6D2A}" type="sibTrans" cxnId="{B46DF1FF-EB05-4579-B5E5-C463817E8B68}">
      <dgm:prSet/>
      <dgm:spPr/>
      <dgm:t>
        <a:bodyPr/>
        <a:lstStyle/>
        <a:p>
          <a:endParaRPr lang="ru-RU" sz="1300"/>
        </a:p>
      </dgm:t>
    </dgm:pt>
    <dgm:pt modelId="{EDC7040D-C127-4193-A115-683D49930326}">
      <dgm:prSet custT="1"/>
      <dgm:spPr/>
      <dgm:t>
        <a:bodyPr/>
        <a:lstStyle/>
        <a:p>
          <a:pPr marL="0" indent="85725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tabLst>
              <a:tab pos="266700" algn="l"/>
            </a:tabLst>
          </a:pPr>
          <a:r>
            <a:rPr lang="ru-RU" sz="1300" dirty="0"/>
            <a:t> Модернизация учебных программ и учебного процесса в </a:t>
          </a:r>
          <a:r>
            <a:rPr lang="ru-RU" sz="1300" dirty="0" err="1"/>
            <a:t>КОРе</a:t>
          </a:r>
          <a:r>
            <a:rPr lang="ru-RU" sz="1300" dirty="0"/>
            <a:t> и ВУЗе; организация переподготовки и курсов повышения квалификации для тренерских кадров, судей. </a:t>
          </a:r>
        </a:p>
      </dgm:t>
    </dgm:pt>
    <dgm:pt modelId="{A0BB5D60-D1BE-402D-9C8B-A3C379EBDB22}" type="parTrans" cxnId="{957E48ED-28B6-4D6E-A90E-4EE3BADFEAD3}">
      <dgm:prSet/>
      <dgm:spPr/>
      <dgm:t>
        <a:bodyPr/>
        <a:lstStyle/>
        <a:p>
          <a:endParaRPr lang="ru-RU" sz="1300"/>
        </a:p>
      </dgm:t>
    </dgm:pt>
    <dgm:pt modelId="{DA3AE925-26AB-4612-B2AF-7DC48163D537}" type="sibTrans" cxnId="{957E48ED-28B6-4D6E-A90E-4EE3BADFEAD3}">
      <dgm:prSet/>
      <dgm:spPr/>
      <dgm:t>
        <a:bodyPr/>
        <a:lstStyle/>
        <a:p>
          <a:endParaRPr lang="ru-RU" sz="1300"/>
        </a:p>
      </dgm:t>
    </dgm:pt>
    <dgm:pt modelId="{3E334448-F2F0-4C98-BBD4-94A7BF5E8CDA}">
      <dgm:prSet custT="1"/>
      <dgm:spPr/>
      <dgm:t>
        <a:bodyPr/>
        <a:lstStyle/>
        <a:p>
          <a:pPr marL="0" indent="85725">
            <a:lnSpc>
              <a:spcPct val="90000"/>
            </a:lnSpc>
            <a:spcAft>
              <a:spcPts val="0"/>
            </a:spcAft>
            <a:buFont typeface="Arial" panose="020B0604020202020204" pitchFamily="34" charset="0"/>
            <a:buChar char="•"/>
            <a:tabLst>
              <a:tab pos="266700" algn="l"/>
            </a:tabLst>
          </a:pPr>
          <a:r>
            <a:rPr lang="ru-RU" sz="1300" dirty="0"/>
            <a:t> Проведение мастер-классов по организации тренировочного процесса ведущих специалистов по виду спорта.</a:t>
          </a:r>
        </a:p>
      </dgm:t>
    </dgm:pt>
    <dgm:pt modelId="{6F537916-37F4-408C-A3DF-5FA520DA588F}" type="parTrans" cxnId="{DF1D5F04-0777-45AC-91DF-C8F8094C239B}">
      <dgm:prSet/>
      <dgm:spPr/>
      <dgm:t>
        <a:bodyPr/>
        <a:lstStyle/>
        <a:p>
          <a:endParaRPr lang="ru-RU"/>
        </a:p>
      </dgm:t>
    </dgm:pt>
    <dgm:pt modelId="{B12D851B-557E-49B8-88DF-F89D30705FA3}" type="sibTrans" cxnId="{DF1D5F04-0777-45AC-91DF-C8F8094C239B}">
      <dgm:prSet/>
      <dgm:spPr/>
      <dgm:t>
        <a:bodyPr/>
        <a:lstStyle/>
        <a:p>
          <a:endParaRPr lang="ru-RU"/>
        </a:p>
      </dgm:t>
    </dgm:pt>
    <dgm:pt modelId="{E2764692-B746-45F6-8E33-568C5331B426}">
      <dgm:prSet custT="1"/>
      <dgm:spPr/>
      <dgm:t>
        <a:bodyPr/>
        <a:lstStyle/>
        <a:p>
          <a:r>
            <a:rPr lang="ru-RU" sz="1200" dirty="0"/>
            <a:t> Проведение научных исследований по актуальным направлениям, в том числе совместно с зарубежными партнёрами; разработка и обоснование программ спортивной подготовки</a:t>
          </a:r>
        </a:p>
      </dgm:t>
    </dgm:pt>
    <dgm:pt modelId="{3EB5BDF5-45CB-44BC-801F-6FD29C4EF5F4}" type="parTrans" cxnId="{7CC984B4-3419-44C5-83CE-C7258C7E8E3E}">
      <dgm:prSet/>
      <dgm:spPr/>
      <dgm:t>
        <a:bodyPr/>
        <a:lstStyle/>
        <a:p>
          <a:endParaRPr lang="ru-RU"/>
        </a:p>
      </dgm:t>
    </dgm:pt>
    <dgm:pt modelId="{C140DF74-8D7B-463C-9078-D664BFECA3DC}" type="sibTrans" cxnId="{7CC984B4-3419-44C5-83CE-C7258C7E8E3E}">
      <dgm:prSet/>
      <dgm:spPr/>
      <dgm:t>
        <a:bodyPr/>
        <a:lstStyle/>
        <a:p>
          <a:endParaRPr lang="ru-RU"/>
        </a:p>
      </dgm:t>
    </dgm:pt>
    <dgm:pt modelId="{1F1247F4-FAD1-455B-BE11-B2971A9B4BCD}">
      <dgm:prSet custT="1"/>
      <dgm:spPr/>
      <dgm:t>
        <a:bodyPr/>
        <a:lstStyle/>
        <a:p>
          <a:r>
            <a:rPr lang="ru-RU" sz="1200" dirty="0"/>
            <a:t> Организация научно-практических конференций по вопросам подготовки спортивного резерва в прыжках на лыжах с трамплина и лыжном двоеборье</a:t>
          </a:r>
        </a:p>
      </dgm:t>
    </dgm:pt>
    <dgm:pt modelId="{12A3AEFB-B285-4B16-8658-3452977A433E}" type="parTrans" cxnId="{C5803B1B-237A-4213-A787-87EA02EDC50F}">
      <dgm:prSet/>
      <dgm:spPr/>
      <dgm:t>
        <a:bodyPr/>
        <a:lstStyle/>
        <a:p>
          <a:endParaRPr lang="ru-RU"/>
        </a:p>
      </dgm:t>
    </dgm:pt>
    <dgm:pt modelId="{7FE8804B-A52E-498D-98B7-6F1A6FC9F4EA}" type="sibTrans" cxnId="{C5803B1B-237A-4213-A787-87EA02EDC50F}">
      <dgm:prSet/>
      <dgm:spPr/>
      <dgm:t>
        <a:bodyPr/>
        <a:lstStyle/>
        <a:p>
          <a:endParaRPr lang="ru-RU"/>
        </a:p>
      </dgm:t>
    </dgm:pt>
    <dgm:pt modelId="{C48DEC4A-1770-4994-AF3F-3266C4D79FEF}">
      <dgm:prSet custT="1"/>
      <dgm:spPr/>
      <dgm:t>
        <a:bodyPr/>
        <a:lstStyle/>
        <a:p>
          <a:r>
            <a:rPr lang="ru-RU" sz="1200" dirty="0"/>
            <a:t> Разработка и осуществление реабилитационно-восстановительных технологий</a:t>
          </a:r>
        </a:p>
      </dgm:t>
    </dgm:pt>
    <dgm:pt modelId="{4029AE49-FA92-4952-B7B5-3B5E7C4AB9EE}" type="parTrans" cxnId="{94F7CC59-AE7E-4151-BB6A-E9545A8496AE}">
      <dgm:prSet/>
      <dgm:spPr/>
      <dgm:t>
        <a:bodyPr/>
        <a:lstStyle/>
        <a:p>
          <a:endParaRPr lang="ru-RU"/>
        </a:p>
      </dgm:t>
    </dgm:pt>
    <dgm:pt modelId="{7F7CB56B-8145-433E-A4B9-C1B0C6640DD8}" type="sibTrans" cxnId="{94F7CC59-AE7E-4151-BB6A-E9545A8496AE}">
      <dgm:prSet/>
      <dgm:spPr/>
      <dgm:t>
        <a:bodyPr/>
        <a:lstStyle/>
        <a:p>
          <a:endParaRPr lang="ru-RU"/>
        </a:p>
      </dgm:t>
    </dgm:pt>
    <dgm:pt modelId="{993985C6-DA2E-4AFA-8F6C-67CC87F340A0}">
      <dgm:prSet custT="1"/>
      <dgm:spPr/>
      <dgm:t>
        <a:bodyPr/>
        <a:lstStyle/>
        <a:p>
          <a:r>
            <a:rPr lang="ru-RU" sz="1200" dirty="0"/>
            <a:t> Научно-методическое сопровождение сборных команд Пермского края по прыжкам на лыжах с трамплина и лыжному двоеборью</a:t>
          </a:r>
        </a:p>
      </dgm:t>
    </dgm:pt>
    <dgm:pt modelId="{6B226448-985F-4668-857F-9B80414AF7A3}" type="parTrans" cxnId="{6C1A7476-605F-45B3-B72D-643EAACCC97B}">
      <dgm:prSet/>
      <dgm:spPr/>
      <dgm:t>
        <a:bodyPr/>
        <a:lstStyle/>
        <a:p>
          <a:endParaRPr lang="ru-RU"/>
        </a:p>
      </dgm:t>
    </dgm:pt>
    <dgm:pt modelId="{7B87F2E5-805D-43D7-80D1-7910BF54C739}" type="sibTrans" cxnId="{6C1A7476-605F-45B3-B72D-643EAACCC97B}">
      <dgm:prSet/>
      <dgm:spPr/>
      <dgm:t>
        <a:bodyPr/>
        <a:lstStyle/>
        <a:p>
          <a:endParaRPr lang="ru-RU"/>
        </a:p>
      </dgm: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 custScaleX="91641" custScaleY="79099" custLinFactNeighborX="-75159" custLinFactNeighborY="13107">
        <dgm:presLayoutVars>
          <dgm:chMax val="1"/>
          <dgm:bulletEnabled val="1"/>
        </dgm:presLayoutVars>
      </dgm:prSet>
      <dgm:spPr/>
    </dgm:pt>
    <dgm:pt modelId="{491B49C7-064E-438E-A5AF-D06F604607BC}" type="pres">
      <dgm:prSet presAssocID="{D0115B0F-FDFB-494B-AC0A-E04A5EC234DA}" presName="gear1srcNode" presStyleLbl="node1" presStyleIdx="0" presStyleCnt="3"/>
      <dgm:spPr/>
    </dgm:pt>
    <dgm:pt modelId="{A8AE7A62-856E-43C0-A01E-AB2F291FD15A}" type="pres">
      <dgm:prSet presAssocID="{D0115B0F-FDFB-494B-AC0A-E04A5EC234DA}" presName="gear1dstNode" presStyleLbl="node1" presStyleIdx="0" presStyleCnt="3"/>
      <dgm:spPr/>
    </dgm:pt>
    <dgm:pt modelId="{8A39DE0A-23C5-4290-80CE-75EAA3ABF03A}" type="pres">
      <dgm:prSet presAssocID="{D0115B0F-FDFB-494B-AC0A-E04A5EC234DA}" presName="gear1ch" presStyleLbl="fgAcc1" presStyleIdx="0" presStyleCnt="3" custScaleX="162464" custScaleY="278113" custLinFactX="15038" custLinFactNeighborX="100000" custLinFactNeighborY="-67536">
        <dgm:presLayoutVars>
          <dgm:chMax val="0"/>
          <dgm:bulletEnabled val="1"/>
        </dgm:presLayoutVars>
      </dgm:prSet>
      <dgm:spPr/>
    </dgm:pt>
    <dgm:pt modelId="{1CA3202A-9CD1-47F7-9D42-23E46A72BBFC}" type="pres">
      <dgm:prSet presAssocID="{B294A45F-A097-47D5-8F55-FC668EB3C982}" presName="gear2" presStyleLbl="node1" presStyleIdx="1" presStyleCnt="3" custScaleX="85079" custScaleY="79244" custLinFactNeighborX="-50640" custLinFactNeighborY="-67963">
        <dgm:presLayoutVars>
          <dgm:chMax val="1"/>
          <dgm:bulletEnabled val="1"/>
        </dgm:presLayoutVars>
      </dgm:prSet>
      <dgm:spPr/>
    </dgm:pt>
    <dgm:pt modelId="{142EE68D-5808-445A-B73B-CEFF75A2773F}" type="pres">
      <dgm:prSet presAssocID="{B294A45F-A097-47D5-8F55-FC668EB3C982}" presName="gear2srcNode" presStyleLbl="node1" presStyleIdx="1" presStyleCnt="3"/>
      <dgm:spPr/>
    </dgm:pt>
    <dgm:pt modelId="{706E9A05-70AC-494E-B29F-F414922DE00D}" type="pres">
      <dgm:prSet presAssocID="{B294A45F-A097-47D5-8F55-FC668EB3C982}" presName="gear2dstNode" presStyleLbl="node1" presStyleIdx="1" presStyleCnt="3"/>
      <dgm:spPr/>
    </dgm:pt>
    <dgm:pt modelId="{4F9BB8D9-5E75-46F5-B0BD-5802A6993980}" type="pres">
      <dgm:prSet presAssocID="{B294A45F-A097-47D5-8F55-FC668EB3C982}" presName="gear2ch" presStyleLbl="fgAcc1" presStyleIdx="1" presStyleCnt="3" custScaleX="118199" custScaleY="132307" custLinFactNeighborX="-48787" custLinFactNeighborY="-50363">
        <dgm:presLayoutVars>
          <dgm:chMax val="0"/>
          <dgm:bulletEnabled val="1"/>
        </dgm:presLayoutVars>
      </dgm:prSet>
      <dgm:spPr/>
    </dgm:pt>
    <dgm:pt modelId="{11E70583-C9D9-4A1B-9215-04DC48DCBD8D}" type="pres">
      <dgm:prSet presAssocID="{A72F579A-815F-4730-AEB0-052A4E2EADB2}" presName="gear3" presStyleLbl="node1" presStyleIdx="2" presStyleCnt="3" custScaleX="85477" custScaleY="83483" custLinFactNeighborX="-37412" custLinFactNeighborY="39194"/>
      <dgm:spPr/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9EE43DE-00F8-4019-BA85-9AFF0B3069A7}" type="pres">
      <dgm:prSet presAssocID="{A72F579A-815F-4730-AEB0-052A4E2EADB2}" presName="gear3srcNode" presStyleLbl="node1" presStyleIdx="2" presStyleCnt="3"/>
      <dgm:spPr/>
    </dgm:pt>
    <dgm:pt modelId="{F86AD8D8-4A96-48C0-A843-3A718641AD56}" type="pres">
      <dgm:prSet presAssocID="{A72F579A-815F-4730-AEB0-052A4E2EADB2}" presName="gear3dstNode" presStyleLbl="node1" presStyleIdx="2" presStyleCnt="3"/>
      <dgm:spPr/>
    </dgm:pt>
    <dgm:pt modelId="{2BEB161E-C217-4251-ABBF-93D0F05B1656}" type="pres">
      <dgm:prSet presAssocID="{A72F579A-815F-4730-AEB0-052A4E2EADB2}" presName="gear3ch" presStyleLbl="fgAcc1" presStyleIdx="2" presStyleCnt="3" custScaleX="160355" custScaleY="151301" custLinFactNeighborX="10373" custLinFactNeighborY="-1366">
        <dgm:presLayoutVars>
          <dgm:chMax val="0"/>
          <dgm:bulletEnabled val="1"/>
        </dgm:presLayoutVars>
      </dgm:prSet>
      <dgm:spPr/>
    </dgm:pt>
    <dgm:pt modelId="{1E72715E-7366-4E78-A512-24F37F5D23DC}" type="pres">
      <dgm:prSet presAssocID="{39A3B9F5-08CD-49EE-B590-A9FA60312E8F}" presName="connector1" presStyleLbl="sibTrans2D1" presStyleIdx="0" presStyleCnt="3" custAng="462421" custScaleX="85887" custScaleY="88576" custLinFactNeighborX="-56735" custLinFactNeighborY="10340"/>
      <dgm:spPr/>
    </dgm:pt>
    <dgm:pt modelId="{BE287C59-37F8-4A31-B5A2-F56A3CB15957}" type="pres">
      <dgm:prSet presAssocID="{881A9571-C437-40E4-90E1-61734033862D}" presName="connector2" presStyleLbl="sibTrans2D1" presStyleIdx="1" presStyleCnt="3" custAng="20650652" custLinFactNeighborX="-39989" custLinFactNeighborY="-44530"/>
      <dgm:spPr/>
    </dgm:pt>
    <dgm:pt modelId="{2A80456C-D6A1-43C9-80B2-09334D6E033A}" type="pres">
      <dgm:prSet presAssocID="{6B184F14-5261-4D1F-8701-947EAF068BB3}" presName="connector3" presStyleLbl="sibTrans2D1" presStyleIdx="2" presStyleCnt="3" custAng="4678265" custLinFactNeighborX="-28059" custLinFactNeighborY="40733"/>
      <dgm:spPr/>
    </dgm:pt>
  </dgm:ptLst>
  <dgm:cxnLst>
    <dgm:cxn modelId="{C2825D01-7009-4C7A-9735-E3DA9B56907F}" type="presOf" srcId="{F1469E50-24C6-4156-8DAA-6DD0C1079C89}" destId="{DF72D2A9-E721-47DF-A758-78A445E0F3CE}" srcOrd="0" destOrd="0" presId="urn:microsoft.com/office/officeart/2005/8/layout/gear1"/>
    <dgm:cxn modelId="{DF1D5F04-0777-45AC-91DF-C8F8094C239B}" srcId="{A72F579A-815F-4730-AEB0-052A4E2EADB2}" destId="{3E334448-F2F0-4C98-BBD4-94A7BF5E8CDA}" srcOrd="1" destOrd="0" parTransId="{6F537916-37F4-408C-A3DF-5FA520DA588F}" sibTransId="{B12D851B-557E-49B8-88DF-F89D30705FA3}"/>
    <dgm:cxn modelId="{05A23107-95A6-48BA-9C15-320B2C8DBD9C}" type="presOf" srcId="{D0115B0F-FDFB-494B-AC0A-E04A5EC234DA}" destId="{A8AE7A62-856E-43C0-A01E-AB2F291FD15A}" srcOrd="2" destOrd="0" presId="urn:microsoft.com/office/officeart/2005/8/layout/gear1"/>
    <dgm:cxn modelId="{E0F29509-14D9-447A-A12F-C58EB915A87F}" type="presOf" srcId="{D0115B0F-FDFB-494B-AC0A-E04A5EC234DA}" destId="{519C9BB9-1ADD-4304-93EC-C9FE618B8492}" srcOrd="0" destOrd="0" presId="urn:microsoft.com/office/officeart/2005/8/layout/gear1"/>
    <dgm:cxn modelId="{71B8CD11-7E87-4A8C-A323-4345934AFE99}" type="presOf" srcId="{EDC7040D-C127-4193-A115-683D49930326}" destId="{2BEB161E-C217-4251-ABBF-93D0F05B1656}" srcOrd="0" destOrd="0" presId="urn:microsoft.com/office/officeart/2005/8/layout/gear1"/>
    <dgm:cxn modelId="{C5803B1B-237A-4213-A787-87EA02EDC50F}" srcId="{D0115B0F-FDFB-494B-AC0A-E04A5EC234DA}" destId="{1F1247F4-FAD1-455B-BE11-B2971A9B4BCD}" srcOrd="3" destOrd="0" parTransId="{12A3AEFB-B285-4B16-8658-3452977A433E}" sibTransId="{7FE8804B-A52E-498D-98B7-6F1A6FC9F4EA}"/>
    <dgm:cxn modelId="{A67BBC1F-E27A-45A3-97D8-DB5273212B10}" type="presOf" srcId="{B294A45F-A097-47D5-8F55-FC668EB3C982}" destId="{1CA3202A-9CD1-47F7-9D42-23E46A72BBFC}" srcOrd="0" destOrd="0" presId="urn:microsoft.com/office/officeart/2005/8/layout/gear1"/>
    <dgm:cxn modelId="{F848FB20-E105-42B8-A2CB-C9B380751AC8}" type="presOf" srcId="{B294A45F-A097-47D5-8F55-FC668EB3C982}" destId="{142EE68D-5808-445A-B73B-CEFF75A2773F}" srcOrd="1" destOrd="0" presId="urn:microsoft.com/office/officeart/2005/8/layout/gear1"/>
    <dgm:cxn modelId="{723C8F22-4AB3-42CC-89EC-756A6438D4F8}" type="presOf" srcId="{B294A45F-A097-47D5-8F55-FC668EB3C982}" destId="{706E9A05-70AC-494E-B29F-F414922DE00D}" srcOrd="2" destOrd="0" presId="urn:microsoft.com/office/officeart/2005/8/layout/gear1"/>
    <dgm:cxn modelId="{E8B0EA2C-3995-481C-A135-046E4DB50730}" type="presOf" srcId="{E2764692-B746-45F6-8E33-568C5331B426}" destId="{8A39DE0A-23C5-4290-80CE-75EAA3ABF03A}" srcOrd="0" destOrd="0" presId="urn:microsoft.com/office/officeart/2005/8/layout/gear1"/>
    <dgm:cxn modelId="{D3CAA15F-809B-449B-B4C7-F52EC4A84ECE}" type="presOf" srcId="{D0115B0F-FDFB-494B-AC0A-E04A5EC234DA}" destId="{491B49C7-064E-438E-A5AF-D06F604607BC}" srcOrd="1" destOrd="0" presId="urn:microsoft.com/office/officeart/2005/8/layout/gear1"/>
    <dgm:cxn modelId="{EBF6C241-6C40-4A2E-84BC-B52B0944EC7E}" type="presOf" srcId="{A72F579A-815F-4730-AEB0-052A4E2EADB2}" destId="{1DC90457-DB2A-4C95-A36F-0563F25B6D53}" srcOrd="1" destOrd="0" presId="urn:microsoft.com/office/officeart/2005/8/layout/gear1"/>
    <dgm:cxn modelId="{5C012A6F-492C-4216-8D98-1C9CED36B44C}" type="presOf" srcId="{A72F579A-815F-4730-AEB0-052A4E2EADB2}" destId="{E9EE43DE-00F8-4019-BA85-9AFF0B3069A7}" srcOrd="2" destOrd="0" presId="urn:microsoft.com/office/officeart/2005/8/layout/gear1"/>
    <dgm:cxn modelId="{64245054-BF6B-45A8-B6B4-5E3294B19593}" type="presOf" srcId="{A72F579A-815F-4730-AEB0-052A4E2EADB2}" destId="{11E70583-C9D9-4A1B-9215-04DC48DCBD8D}" srcOrd="0" destOrd="0" presId="urn:microsoft.com/office/officeart/2005/8/layout/gear1"/>
    <dgm:cxn modelId="{6C1A7476-605F-45B3-B72D-643EAACCC97B}" srcId="{D0115B0F-FDFB-494B-AC0A-E04A5EC234DA}" destId="{993985C6-DA2E-4AFA-8F6C-67CC87F340A0}" srcOrd="1" destOrd="0" parTransId="{6B226448-985F-4668-857F-9B80414AF7A3}" sibTransId="{7B87F2E5-805D-43D7-80D1-7910BF54C739}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94F7CC59-AE7E-4151-BB6A-E9545A8496AE}" srcId="{D0115B0F-FDFB-494B-AC0A-E04A5EC234DA}" destId="{C48DEC4A-1770-4994-AF3F-3266C4D79FEF}" srcOrd="2" destOrd="0" parTransId="{4029AE49-FA92-4952-B7B5-3B5E7C4AB9EE}" sibTransId="{7F7CB56B-8145-433E-A4B9-C1B0C6640DD8}"/>
    <dgm:cxn modelId="{B9B0E059-D79B-4376-8D5C-22FF356A77D3}" type="presOf" srcId="{881A9571-C437-40E4-90E1-61734033862D}" destId="{BE287C59-37F8-4A31-B5A2-F56A3CB15957}" srcOrd="0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14C5CF84-24EA-49F0-918B-65705106E071}" type="presOf" srcId="{993985C6-DA2E-4AFA-8F6C-67CC87F340A0}" destId="{8A39DE0A-23C5-4290-80CE-75EAA3ABF03A}" srcOrd="0" destOrd="1" presId="urn:microsoft.com/office/officeart/2005/8/layout/gear1"/>
    <dgm:cxn modelId="{800B6F93-8193-4153-A3A9-2333CC11326E}" type="presOf" srcId="{3E334448-F2F0-4C98-BBD4-94A7BF5E8CDA}" destId="{2BEB161E-C217-4251-ABBF-93D0F05B1656}" srcOrd="0" destOrd="1" presId="urn:microsoft.com/office/officeart/2005/8/layout/gear1"/>
    <dgm:cxn modelId="{A3665C9E-C3EB-4238-B293-85AEEDEECE5E}" type="presOf" srcId="{C48DEC4A-1770-4994-AF3F-3266C4D79FEF}" destId="{8A39DE0A-23C5-4290-80CE-75EAA3ABF03A}" srcOrd="0" destOrd="2" presId="urn:microsoft.com/office/officeart/2005/8/layout/gear1"/>
    <dgm:cxn modelId="{78D93DA3-71DA-4B27-AF7D-4F6F06818383}" type="presOf" srcId="{6B184F14-5261-4D1F-8701-947EAF068BB3}" destId="{2A80456C-D6A1-43C9-80B2-09334D6E033A}" srcOrd="0" destOrd="0" presId="urn:microsoft.com/office/officeart/2005/8/layout/gear1"/>
    <dgm:cxn modelId="{7CC984B4-3419-44C5-83CE-C7258C7E8E3E}" srcId="{D0115B0F-FDFB-494B-AC0A-E04A5EC234DA}" destId="{E2764692-B746-45F6-8E33-568C5331B426}" srcOrd="0" destOrd="0" parTransId="{3EB5BDF5-45CB-44BC-801F-6FD29C4EF5F4}" sibTransId="{C140DF74-8D7B-463C-9078-D664BFECA3DC}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B875BAE0-81A2-409F-9E3F-05B70BAD3B5D}" type="presOf" srcId="{1F1247F4-FAD1-455B-BE11-B2971A9B4BCD}" destId="{8A39DE0A-23C5-4290-80CE-75EAA3ABF03A}" srcOrd="0" destOrd="3" presId="urn:microsoft.com/office/officeart/2005/8/layout/gear1"/>
    <dgm:cxn modelId="{5642BDE9-C21A-403B-9DBE-C06C15AD6197}" type="presOf" srcId="{A72F579A-815F-4730-AEB0-052A4E2EADB2}" destId="{F86AD8D8-4A96-48C0-A843-3A718641AD56}" srcOrd="3" destOrd="0" presId="urn:microsoft.com/office/officeart/2005/8/layout/gear1"/>
    <dgm:cxn modelId="{5E09FBEC-3C77-4F33-ADC9-A2003A53CB15}" type="presOf" srcId="{843CC736-ACB2-46E2-AFAC-F24D3E80E509}" destId="{4F9BB8D9-5E75-46F5-B0BD-5802A6993980}" srcOrd="0" destOrd="0" presId="urn:microsoft.com/office/officeart/2005/8/layout/gear1"/>
    <dgm:cxn modelId="{957E48ED-28B6-4D6E-A90E-4EE3BADFEAD3}" srcId="{A72F579A-815F-4730-AEB0-052A4E2EADB2}" destId="{EDC7040D-C127-4193-A115-683D49930326}" srcOrd="0" destOrd="0" parTransId="{A0BB5D60-D1BE-402D-9C8B-A3C379EBDB22}" sibTransId="{DA3AE925-26AB-4612-B2AF-7DC48163D537}"/>
    <dgm:cxn modelId="{F00F5FF9-8EEF-4575-883E-9FECBCDECA1B}" type="presOf" srcId="{39A3B9F5-08CD-49EE-B590-A9FA60312E8F}" destId="{1E72715E-7366-4E78-A512-24F37F5D23DC}" srcOrd="0" destOrd="0" presId="urn:microsoft.com/office/officeart/2005/8/layout/gear1"/>
    <dgm:cxn modelId="{B46DF1FF-EB05-4579-B5E5-C463817E8B68}" srcId="{B294A45F-A097-47D5-8F55-FC668EB3C982}" destId="{843CC736-ACB2-46E2-AFAC-F24D3E80E509}" srcOrd="0" destOrd="0" parTransId="{186207F6-009E-4DD4-9FE6-156B61466CCC}" sibTransId="{7E60E4C4-ED86-4068-B5A0-3BC876EA6D2A}"/>
    <dgm:cxn modelId="{AD820DF2-DF49-4404-8EB2-21B39A3FB116}" type="presParOf" srcId="{DF72D2A9-E721-47DF-A758-78A445E0F3CE}" destId="{519C9BB9-1ADD-4304-93EC-C9FE618B8492}" srcOrd="0" destOrd="0" presId="urn:microsoft.com/office/officeart/2005/8/layout/gear1"/>
    <dgm:cxn modelId="{5FCC70D7-F25D-4F83-B73B-CC9743E22AA2}" type="presParOf" srcId="{DF72D2A9-E721-47DF-A758-78A445E0F3CE}" destId="{491B49C7-064E-438E-A5AF-D06F604607BC}" srcOrd="1" destOrd="0" presId="urn:microsoft.com/office/officeart/2005/8/layout/gear1"/>
    <dgm:cxn modelId="{99063BC2-9488-46FC-8DF6-8441C24C3965}" type="presParOf" srcId="{DF72D2A9-E721-47DF-A758-78A445E0F3CE}" destId="{A8AE7A62-856E-43C0-A01E-AB2F291FD15A}" srcOrd="2" destOrd="0" presId="urn:microsoft.com/office/officeart/2005/8/layout/gear1"/>
    <dgm:cxn modelId="{559BF992-7C76-44D7-A2DC-A04F6202939B}" type="presParOf" srcId="{DF72D2A9-E721-47DF-A758-78A445E0F3CE}" destId="{8A39DE0A-23C5-4290-80CE-75EAA3ABF03A}" srcOrd="3" destOrd="0" presId="urn:microsoft.com/office/officeart/2005/8/layout/gear1"/>
    <dgm:cxn modelId="{A0BC6D19-907A-47D7-A08F-5D179F64EECA}" type="presParOf" srcId="{DF72D2A9-E721-47DF-A758-78A445E0F3CE}" destId="{1CA3202A-9CD1-47F7-9D42-23E46A72BBFC}" srcOrd="4" destOrd="0" presId="urn:microsoft.com/office/officeart/2005/8/layout/gear1"/>
    <dgm:cxn modelId="{A3B8BF3C-AC9A-49CC-B2EF-B4679D8DF0C6}" type="presParOf" srcId="{DF72D2A9-E721-47DF-A758-78A445E0F3CE}" destId="{142EE68D-5808-445A-B73B-CEFF75A2773F}" srcOrd="5" destOrd="0" presId="urn:microsoft.com/office/officeart/2005/8/layout/gear1"/>
    <dgm:cxn modelId="{F5C1E3F4-99F8-4BD4-BD0B-C5FE69FE5223}" type="presParOf" srcId="{DF72D2A9-E721-47DF-A758-78A445E0F3CE}" destId="{706E9A05-70AC-494E-B29F-F414922DE00D}" srcOrd="6" destOrd="0" presId="urn:microsoft.com/office/officeart/2005/8/layout/gear1"/>
    <dgm:cxn modelId="{205F6257-C0BE-40BA-A7CD-4A468BBE2364}" type="presParOf" srcId="{DF72D2A9-E721-47DF-A758-78A445E0F3CE}" destId="{4F9BB8D9-5E75-46F5-B0BD-5802A6993980}" srcOrd="7" destOrd="0" presId="urn:microsoft.com/office/officeart/2005/8/layout/gear1"/>
    <dgm:cxn modelId="{FCC3D189-BC5D-47B0-92BA-5A107E436E22}" type="presParOf" srcId="{DF72D2A9-E721-47DF-A758-78A445E0F3CE}" destId="{11E70583-C9D9-4A1B-9215-04DC48DCBD8D}" srcOrd="8" destOrd="0" presId="urn:microsoft.com/office/officeart/2005/8/layout/gear1"/>
    <dgm:cxn modelId="{DFFA59B1-FFDD-46BE-8FA1-73C7504494F7}" type="presParOf" srcId="{DF72D2A9-E721-47DF-A758-78A445E0F3CE}" destId="{1DC90457-DB2A-4C95-A36F-0563F25B6D53}" srcOrd="9" destOrd="0" presId="urn:microsoft.com/office/officeart/2005/8/layout/gear1"/>
    <dgm:cxn modelId="{FB52C3EF-7F00-44BF-9DC3-4F3DB8AE4938}" type="presParOf" srcId="{DF72D2A9-E721-47DF-A758-78A445E0F3CE}" destId="{E9EE43DE-00F8-4019-BA85-9AFF0B3069A7}" srcOrd="10" destOrd="0" presId="urn:microsoft.com/office/officeart/2005/8/layout/gear1"/>
    <dgm:cxn modelId="{A0EEF6B1-DF0D-4309-97B7-44A898FB6001}" type="presParOf" srcId="{DF72D2A9-E721-47DF-A758-78A445E0F3CE}" destId="{F86AD8D8-4A96-48C0-A843-3A718641AD56}" srcOrd="11" destOrd="0" presId="urn:microsoft.com/office/officeart/2005/8/layout/gear1"/>
    <dgm:cxn modelId="{B8549365-0142-4039-A63D-AA5E76510C12}" type="presParOf" srcId="{DF72D2A9-E721-47DF-A758-78A445E0F3CE}" destId="{2BEB161E-C217-4251-ABBF-93D0F05B1656}" srcOrd="12" destOrd="0" presId="urn:microsoft.com/office/officeart/2005/8/layout/gear1"/>
    <dgm:cxn modelId="{2B9DD819-AFC3-413F-B930-1FC87889253A}" type="presParOf" srcId="{DF72D2A9-E721-47DF-A758-78A445E0F3CE}" destId="{1E72715E-7366-4E78-A512-24F37F5D23DC}" srcOrd="13" destOrd="0" presId="urn:microsoft.com/office/officeart/2005/8/layout/gear1"/>
    <dgm:cxn modelId="{E12A6285-B30D-4A0B-9086-69D1D9BB4F11}" type="presParOf" srcId="{DF72D2A9-E721-47DF-A758-78A445E0F3CE}" destId="{BE287C59-37F8-4A31-B5A2-F56A3CB15957}" srcOrd="14" destOrd="0" presId="urn:microsoft.com/office/officeart/2005/8/layout/gear1"/>
    <dgm:cxn modelId="{AE1DDF6A-5091-4106-9D09-6702BC865C7A}" type="presParOf" srcId="{DF72D2A9-E721-47DF-A758-78A445E0F3CE}" destId="{2A80456C-D6A1-43C9-80B2-09334D6E033A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1764177" y="2922470"/>
          <a:ext cx="2777188" cy="2615752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noProof="0" dirty="0"/>
            <a:t>Научно-методическое</a:t>
          </a:r>
        </a:p>
      </dsp:txBody>
      <dsp:txXfrm>
        <a:off x="2310450" y="3535197"/>
        <a:ext cx="1684642" cy="1344551"/>
      </dsp:txXfrm>
    </dsp:sp>
    <dsp:sp modelId="{8A39DE0A-23C5-4290-80CE-75EAA3ABF03A}">
      <dsp:nvSpPr>
        <dsp:cNvPr id="0" name=""/>
        <dsp:cNvSpPr/>
      </dsp:nvSpPr>
      <dsp:spPr>
        <a:xfrm>
          <a:off x="5257959" y="2210514"/>
          <a:ext cx="3418914" cy="351158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 Проведение научных исследований по актуальным направлениям, в том числе совместно с зарубежными партнёрами; разработка и обоснование программ спортивной подготовки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 Научно-методическое сопровождение сборных команд Пермского края по прыжкам на лыжах с трамплина и лыжному двоеборью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 Разработка и осуществление реабилитационно-восстановительных технологий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 Организация научно-практических конференций по вопросам подготовки спортивного резерва в прыжках на лыжах с трамплина и лыжном двоеборье</a:t>
          </a:r>
        </a:p>
      </dsp:txBody>
      <dsp:txXfrm>
        <a:off x="5358096" y="2310651"/>
        <a:ext cx="3218640" cy="3311314"/>
      </dsp:txXfrm>
    </dsp:sp>
    <dsp:sp modelId="{1CA3202A-9CD1-47F7-9D42-23E46A72BBFC}">
      <dsp:nvSpPr>
        <dsp:cNvPr id="0" name=""/>
        <dsp:cNvSpPr/>
      </dsp:nvSpPr>
      <dsp:spPr>
        <a:xfrm>
          <a:off x="952696" y="0"/>
          <a:ext cx="2046187" cy="190585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noProof="0" dirty="0"/>
            <a:t>Спортивное</a:t>
          </a:r>
          <a:endParaRPr lang="ru-RU" sz="1400" b="1" kern="1200" noProof="0" dirty="0"/>
        </a:p>
      </dsp:txBody>
      <dsp:txXfrm>
        <a:off x="1452899" y="482704"/>
        <a:ext cx="1045781" cy="940445"/>
      </dsp:txXfrm>
    </dsp:sp>
    <dsp:sp modelId="{4F9BB8D9-5E75-46F5-B0BD-5802A6993980}">
      <dsp:nvSpPr>
        <dsp:cNvPr id="0" name=""/>
        <dsp:cNvSpPr/>
      </dsp:nvSpPr>
      <dsp:spPr>
        <a:xfrm>
          <a:off x="0" y="2085209"/>
          <a:ext cx="2487395" cy="167057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1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kern="1200" dirty="0"/>
            <a:t>Организация и проведение учебно-тренировочных занятий и соревнований с учётом современных тенденций развития прыжков на лыжах с трамплина и лыжного двоеборья</a:t>
          </a:r>
        </a:p>
      </dsp:txBody>
      <dsp:txXfrm>
        <a:off x="48929" y="2134138"/>
        <a:ext cx="2389537" cy="1572713"/>
      </dsp:txXfrm>
    </dsp:sp>
    <dsp:sp modelId="{11E70583-C9D9-4A1B-9215-04DC48DCBD8D}">
      <dsp:nvSpPr>
        <dsp:cNvPr id="0" name=""/>
        <dsp:cNvSpPr/>
      </dsp:nvSpPr>
      <dsp:spPr>
        <a:xfrm rot="20700000">
          <a:off x="2421037" y="1036931"/>
          <a:ext cx="2031423" cy="1950038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noProof="0" dirty="0"/>
            <a:t>Образовательное</a:t>
          </a:r>
        </a:p>
      </dsp:txBody>
      <dsp:txXfrm rot="-20700000">
        <a:off x="2871414" y="1459805"/>
        <a:ext cx="1130667" cy="1104291"/>
      </dsp:txXfrm>
    </dsp:sp>
    <dsp:sp modelId="{2BEB161E-C217-4251-ABBF-93D0F05B1656}">
      <dsp:nvSpPr>
        <dsp:cNvPr id="0" name=""/>
        <dsp:cNvSpPr/>
      </dsp:nvSpPr>
      <dsp:spPr>
        <a:xfrm>
          <a:off x="4700971" y="-104471"/>
          <a:ext cx="3374532" cy="191039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1" indent="85725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  <a:tabLst>
              <a:tab pos="266700" algn="l"/>
            </a:tabLst>
          </a:pPr>
          <a:r>
            <a:rPr lang="ru-RU" sz="1300" kern="1200" dirty="0"/>
            <a:t> Модернизация учебных программ и учебного процесса в </a:t>
          </a:r>
          <a:r>
            <a:rPr lang="ru-RU" sz="1300" kern="1200" dirty="0" err="1"/>
            <a:t>КОРе</a:t>
          </a:r>
          <a:r>
            <a:rPr lang="ru-RU" sz="1300" kern="1200" dirty="0"/>
            <a:t> и ВУЗе; организация переподготовки и курсов повышения квалификации для тренерских кадров, судей. </a:t>
          </a:r>
        </a:p>
        <a:p>
          <a:pPr marL="0" lvl="1" indent="85725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  <a:tabLst>
              <a:tab pos="266700" algn="l"/>
            </a:tabLst>
          </a:pPr>
          <a:r>
            <a:rPr lang="ru-RU" sz="1300" kern="1200" dirty="0"/>
            <a:t> Проведение мастер-классов по организации тренировочного процесса ведущих специалистов по виду спорта.</a:t>
          </a:r>
        </a:p>
      </dsp:txBody>
      <dsp:txXfrm>
        <a:off x="4756925" y="-48517"/>
        <a:ext cx="3262624" cy="1798491"/>
      </dsp:txXfrm>
    </dsp:sp>
    <dsp:sp modelId="{1E72715E-7366-4E78-A512-24F37F5D23DC}">
      <dsp:nvSpPr>
        <dsp:cNvPr id="0" name=""/>
        <dsp:cNvSpPr/>
      </dsp:nvSpPr>
      <dsp:spPr>
        <a:xfrm rot="462421">
          <a:off x="1578554" y="2312174"/>
          <a:ext cx="3635491" cy="3749313"/>
        </a:xfrm>
        <a:prstGeom prst="circularArrow">
          <a:avLst>
            <a:gd name="adj1" fmla="val 4687"/>
            <a:gd name="adj2" fmla="val 299029"/>
            <a:gd name="adj3" fmla="val 2547411"/>
            <a:gd name="adj4" fmla="val 1579553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 rot="20650652">
          <a:off x="335412" y="-547646"/>
          <a:ext cx="3075450" cy="307545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 rot="4678265">
          <a:off x="1862757" y="529297"/>
          <a:ext cx="3315954" cy="33159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F8B024-5D62-4644-A45F-CE22E2B14DF2}" type="datetime1">
              <a:rPr lang="ru-RU" smtClean="0"/>
              <a:t>01.11.2018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D503-C93A-4B9F-B33D-A02F8025E098}" type="datetime1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7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6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10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7" y="2924067"/>
            <a:ext cx="5874327" cy="6219933"/>
          </a:xfrm>
        </p:spPr>
        <p:txBody>
          <a:bodyPr wrap="square" numCol="2" spcCol="18288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4038" y="498475"/>
            <a:ext cx="3114675" cy="2335213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05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417EB3-356D-425E-8306-1A9C33772118}"/>
              </a:ext>
            </a:extLst>
          </p:cNvPr>
          <p:cNvSpPr/>
          <p:nvPr userDrawn="1"/>
        </p:nvSpPr>
        <p:spPr>
          <a:xfrm>
            <a:off x="228600" y="304800"/>
            <a:ext cx="86868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</p:spTree>
    <p:extLst>
      <p:ext uri="{BB962C8B-B14F-4D97-AF65-F5344CB8AC3E}">
        <p14:creationId xmlns:p14="http://schemas.microsoft.com/office/powerpoint/2010/main" val="5646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75908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88398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645577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32069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443732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863880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4AFD0-002F-45DA-AC56-FBB26B710A6C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702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800846C-E0CD-48AC-BF46-58816D3205F0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547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9144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050" y="5084483"/>
            <a:ext cx="8343900" cy="914400"/>
          </a:xfrm>
        </p:spPr>
        <p:txBody>
          <a:bodyPr rtlCol="0" anchor="b">
            <a:normAutofit/>
          </a:bodyPr>
          <a:lstStyle>
            <a:lvl1pPr algn="ctr">
              <a:defRPr sz="3300" spc="-38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301752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3063240" y="1"/>
            <a:ext cx="301752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6126480" y="1"/>
            <a:ext cx="301752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50" y="6043123"/>
            <a:ext cx="83439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5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714500"/>
            <a:ext cx="3371850" cy="4462272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714500"/>
            <a:ext cx="3371850" cy="4462272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90051-B0A1-488B-A3B4-8D15CA6D5AAE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913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BBA994C-0A68-4F64-BDAE-B675475366AA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20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3859" y="1672934"/>
            <a:ext cx="2630091" cy="2880360"/>
          </a:xfrm>
        </p:spPr>
        <p:txBody>
          <a:bodyPr rtlCol="0" anchor="b">
            <a:normAutofit/>
          </a:bodyPr>
          <a:lstStyle>
            <a:lvl1pPr>
              <a:defRPr sz="225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765" y="457200"/>
            <a:ext cx="5431583" cy="57150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6113859" y="4590288"/>
            <a:ext cx="2635923" cy="1581912"/>
          </a:xfrm>
        </p:spPr>
        <p:txBody>
          <a:bodyPr rtlCol="0"/>
          <a:lstStyle>
            <a:lvl1pPr marL="0" indent="0">
              <a:spcBef>
                <a:spcPts val="6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110647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936652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7DE9B7-D70E-414D-98EC-FF5CEC2FC761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17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350200-3392-431B-A64D-FCB9FCA2AA5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047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C2CF755-E898-4F1E-8647-A0EB71EBF82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28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914003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t>01.11.2018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C23DCB2-3CF3-459D-BA9A-74D5BD751369}"/>
              </a:ext>
            </a:extLst>
          </p:cNvPr>
          <p:cNvSpPr/>
          <p:nvPr userDrawn="1"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</p:spTree>
    <p:extLst>
      <p:ext uri="{BB962C8B-B14F-4D97-AF65-F5344CB8AC3E}">
        <p14:creationId xmlns:p14="http://schemas.microsoft.com/office/powerpoint/2010/main" val="197733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65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269" y="4937230"/>
            <a:ext cx="8918713" cy="571500"/>
          </a:xfrm>
        </p:spPr>
        <p:txBody>
          <a:bodyPr rtlCol="0">
            <a:noAutofit/>
          </a:bodyPr>
          <a:lstStyle/>
          <a:p>
            <a:r>
              <a:rPr lang="ru-RU" sz="2600" dirty="0"/>
              <a:t>ЭКСПЕРИМЕНТАЛЬНЫЙ (ИННОВАЦИОННЫЙ) ПРОЕКТ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675" y="5407553"/>
            <a:ext cx="8343900" cy="1223374"/>
          </a:xfrm>
        </p:spPr>
        <p:txBody>
          <a:bodyPr rtlCol="0">
            <a:norm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«Создание эффективной модели подготовки спортивного резерва в прыжках на лыжах с трамплина и лыжном двоеборье в Пермском крае на базе ФГБОУ ВО «ЧГИФК»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208CB6-B183-41F3-92E9-8A56860431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r="37226"/>
          <a:stretch/>
        </p:blipFill>
        <p:spPr>
          <a:xfrm>
            <a:off x="672860" y="232150"/>
            <a:ext cx="2344660" cy="31350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F72AA4-6D9B-4594-AD0D-41D49471A6B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0" r="28800"/>
          <a:stretch>
            <a:fillRect/>
          </a:stretch>
        </p:blipFill>
        <p:spPr>
          <a:xfrm>
            <a:off x="0" y="0"/>
            <a:ext cx="3017838" cy="4745038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AE57A7-928D-45AB-9D13-7A821EFFEE8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1" r="28811"/>
          <a:stretch>
            <a:fillRect/>
          </a:stretch>
        </p:blipFill>
        <p:spPr/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34370D8-ABE2-4E85-BE26-F8B772CD2767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0" r="28800"/>
          <a:stretch>
            <a:fillRect/>
          </a:stretch>
        </p:blipFill>
        <p:spPr>
          <a:xfrm flipH="1">
            <a:off x="6126480" y="1"/>
            <a:ext cx="3017520" cy="4745736"/>
          </a:xfr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09F0B-58C4-4AC8-B730-4E67AA8E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79" y="243002"/>
            <a:ext cx="8763000" cy="5664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ожидаемые результаты проекта ФЭП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AE5520-3ED6-4876-8B82-0F3E3E3C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79" y="897148"/>
            <a:ext cx="8763000" cy="54346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1) Повышение эффективности подготовки спортивного резерва: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- повышение мотивированности тренерско-преподавательского состава к результатам деятельности.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- повышение количества тренеров с первой и высшей квалификационными категориями.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- увеличение количества кандидатов в сборные команды страны, победителей и призёров всероссийских и международных соревнований.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2) Разработка и внедрение в практику методических разработок: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- современных комплексных программ спортивной подготовки по видам спорта прыжки на лыжах с трамплина и лыжное двоеборье.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- новых учебных программ и учебных пособий для ВУЗов и курсов повышения квалификации тренерских кадров и судей по видам спорта прыжки на лыжах с трамплина и лыжное двоеборье;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- современной системы научно-методического и медико-биологического сопровождения для подготовки спортивного резерва в прыжках на лыжах с трамплина и лыжном двоеборье.</a:t>
            </a:r>
          </a:p>
        </p:txBody>
      </p:sp>
    </p:spTree>
    <p:extLst>
      <p:ext uri="{BB962C8B-B14F-4D97-AF65-F5344CB8AC3E}">
        <p14:creationId xmlns:p14="http://schemas.microsoft.com/office/powerpoint/2010/main" val="17658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09F0B-58C4-4AC8-B730-4E67AA8E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79" y="165100"/>
            <a:ext cx="8763000" cy="7747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Практическая значимость проекта ФЭП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AE5520-3ED6-4876-8B82-0F3E3E3C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751" y="939800"/>
            <a:ext cx="8256928" cy="1549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Полученный в ходе реализации проекта опыт кластерного управления подготовкой спортивного резерва может быть использован в различных регионах России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101F4F-7D6E-4D57-9BD8-659D576AC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97" y="2489200"/>
            <a:ext cx="7584081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6A3FE-3494-422E-B647-B1DA7BD8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63" y="279400"/>
            <a:ext cx="8644274" cy="2908300"/>
          </a:xfrm>
        </p:spPr>
        <p:txBody>
          <a:bodyPr>
            <a:noAutofit/>
          </a:bodyPr>
          <a:lstStyle/>
          <a:p>
            <a:r>
              <a:rPr lang="ru-RU" sz="2400" b="1" cap="none" dirty="0">
                <a:solidFill>
                  <a:srgbClr val="C00000"/>
                </a:solidFill>
                <a:latin typeface="+mn-lt"/>
              </a:rPr>
              <a:t>АКТУАЛЬНОСТЬ</a:t>
            </a:r>
            <a:r>
              <a:rPr lang="ru-RU" sz="2400" cap="none" dirty="0">
                <a:latin typeface="+mn-lt"/>
              </a:rPr>
              <a:t> </a:t>
            </a:r>
            <a:r>
              <a:rPr lang="ru-RU" sz="2400" b="1" cap="none" dirty="0">
                <a:solidFill>
                  <a:srgbClr val="C00000"/>
                </a:solidFill>
                <a:latin typeface="+mn-lt"/>
              </a:rPr>
              <a:t>НАСТОЯЩЕГО ЭКСПЕРИМЕНТАЛЬНОГО (ИННОВАЦИОННОГО) ПРОЕКТА </a:t>
            </a:r>
            <a:r>
              <a:rPr lang="ru-RU" sz="2400" cap="none" dirty="0">
                <a:latin typeface="+mn-lt"/>
              </a:rPr>
              <a:t>определяется текущим состоянием отечественных прыжков на лыжах с трамплина и лыжного двоеборья, которое свидетельствует о необходимости принятия срочных мер по модернизации структуры системы подготовки спортивного резерва  в данных видах спорта.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4A3B63-349E-4E03-A0F6-ED9E2B7E3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9" b="19386"/>
          <a:stretch/>
        </p:blipFill>
        <p:spPr>
          <a:xfrm>
            <a:off x="241300" y="3187700"/>
            <a:ext cx="865283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85" y="215661"/>
            <a:ext cx="4511615" cy="621101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 ФЭП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540" y="836762"/>
            <a:ext cx="5108515" cy="5692475"/>
          </a:xfrm>
          <a:solidFill>
            <a:schemeClr val="bg1">
              <a:alpha val="76000"/>
            </a:schemeClr>
          </a:solidFill>
        </p:spPr>
        <p:txBody>
          <a:bodyPr rtlCol="0"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Министерство физической культуры спорта и туризма Пермского края;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Федеральное государственное бюджетное образовательное учреждение высшего образования «Чайковский государственный институт физической культуры»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Общероссийская общественная организация «Федерация прыжков на лыжах с трамплина и лыжного двоеборья России»;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ФГБУ «Федеральный научный центр физической культуры и спорта»;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Федеральное государственное бюджетное учреждение «Санкт-петербургский научно-исследовательский институт физической культуры»</a:t>
            </a:r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09F0B-58C4-4AC8-B730-4E67AA8E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959" y="86264"/>
            <a:ext cx="6554867" cy="64985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ЦЕЛЬ проекта ФЭП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AE5520-3ED6-4876-8B82-0F3E3E3C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89" y="736121"/>
            <a:ext cx="8171610" cy="172758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Разработать эффективную модель подготовки спортивного резерва в прыжках на лыжах с трамплина и лыжном двоеборье в Пермском крае на базе ФГБОУ ВО «ЧГИФК».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9EC1EF-A7E8-4895-9BCF-91B5D0B1E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9" y="2865120"/>
            <a:ext cx="5287701" cy="3525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744E69-44F7-4EA3-92BF-78A07427D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1414" y="4690049"/>
            <a:ext cx="2550307" cy="17002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9AB556-64A1-4C06-9402-5A9F08C11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8239" y="2900680"/>
            <a:ext cx="2493482" cy="16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09F0B-58C4-4AC8-B730-4E67AA8E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959" y="86264"/>
            <a:ext cx="6554867" cy="64985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Задачи проекта ФЭП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AE5520-3ED6-4876-8B82-0F3E3E3C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49" y="649857"/>
            <a:ext cx="8171610" cy="27058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создать эффективную модель подготовки спортивного резерва по прыжкам на лыжах с трамплина  и лыжному двоеборью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разработать механизм управления системой подготовки спортивного резерва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создать сеть организаций спортивной подготовки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F023F9-0167-4305-B7D9-27A244257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76" b="9403"/>
          <a:stretch/>
        </p:blipFill>
        <p:spPr>
          <a:xfrm>
            <a:off x="1072131" y="3089375"/>
            <a:ext cx="6955695" cy="36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AE5520-3ED6-4876-8B82-0F3E3E3C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99" y="214780"/>
            <a:ext cx="8003151" cy="1534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НОВИЗНА ПРОЕКТА ФЭП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обусловлена использованием  кластерной модели управления в системе подготовки спортивного резерва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2F03E8-2754-461D-9E54-65877BC4B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1" b="3489"/>
          <a:stretch/>
        </p:blipFill>
        <p:spPr>
          <a:xfrm>
            <a:off x="802255" y="1749167"/>
            <a:ext cx="7926595" cy="494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844" y="0"/>
            <a:ext cx="8908311" cy="670081"/>
          </a:xfrm>
        </p:spPr>
        <p:txBody>
          <a:bodyPr rtlCol="0"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кластера подготовки спортивного резерва</a:t>
            </a: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98C9A4C-71B9-4FBF-8562-91B3C94A431C}"/>
              </a:ext>
            </a:extLst>
          </p:cNvPr>
          <p:cNvGrpSpPr/>
          <p:nvPr/>
        </p:nvGrpSpPr>
        <p:grpSpPr>
          <a:xfrm>
            <a:off x="93791" y="721058"/>
            <a:ext cx="9050209" cy="6096588"/>
            <a:chOff x="93791" y="721058"/>
            <a:chExt cx="9050209" cy="6096588"/>
          </a:xfrm>
        </p:grpSpPr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DAE51C29-E208-42E1-BD5E-82238AD70D04}"/>
                </a:ext>
              </a:extLst>
            </p:cNvPr>
            <p:cNvGrpSpPr/>
            <p:nvPr/>
          </p:nvGrpSpPr>
          <p:grpSpPr>
            <a:xfrm>
              <a:off x="93791" y="721058"/>
              <a:ext cx="9050209" cy="6096588"/>
              <a:chOff x="93698" y="507667"/>
              <a:chExt cx="9050209" cy="6096588"/>
            </a:xfrm>
          </p:grpSpPr>
          <p:grpSp>
            <p:nvGrpSpPr>
              <p:cNvPr id="96" name="Группа 95">
                <a:extLst>
                  <a:ext uri="{FF2B5EF4-FFF2-40B4-BE49-F238E27FC236}">
                    <a16:creationId xmlns:a16="http://schemas.microsoft.com/office/drawing/2014/main" id="{F4281BF3-2092-4D8B-BBC9-B2DCE3F047D7}"/>
                  </a:ext>
                </a:extLst>
              </p:cNvPr>
              <p:cNvGrpSpPr/>
              <p:nvPr/>
            </p:nvGrpSpPr>
            <p:grpSpPr>
              <a:xfrm>
                <a:off x="93698" y="4212815"/>
                <a:ext cx="8735718" cy="2391440"/>
                <a:chOff x="85888" y="4340662"/>
                <a:chExt cx="8735718" cy="2391440"/>
              </a:xfrm>
            </p:grpSpPr>
            <p:sp>
              <p:nvSpPr>
                <p:cNvPr id="2" name="Прямоугольник 1">
                  <a:extLst>
                    <a:ext uri="{FF2B5EF4-FFF2-40B4-BE49-F238E27FC236}">
                      <a16:creationId xmlns:a16="http://schemas.microsoft.com/office/drawing/2014/main" id="{556361F4-2F4A-45E6-B37B-4361F1E5DDCF}"/>
                    </a:ext>
                  </a:extLst>
                </p:cNvPr>
                <p:cNvSpPr/>
                <p:nvPr/>
              </p:nvSpPr>
              <p:spPr>
                <a:xfrm>
                  <a:off x="85888" y="6241774"/>
                  <a:ext cx="2107095" cy="490328"/>
                </a:xfrm>
                <a:prstGeom prst="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Населенный пункт «А»</a:t>
                  </a:r>
                </a:p>
              </p:txBody>
            </p:sp>
            <p:sp>
              <p:nvSpPr>
                <p:cNvPr id="4" name="Прямоугольник 3">
                  <a:extLst>
                    <a:ext uri="{FF2B5EF4-FFF2-40B4-BE49-F238E27FC236}">
                      <a16:creationId xmlns:a16="http://schemas.microsoft.com/office/drawing/2014/main" id="{B663055E-04F2-4E10-8EF3-F0D0C6383E12}"/>
                    </a:ext>
                  </a:extLst>
                </p:cNvPr>
                <p:cNvSpPr/>
                <p:nvPr/>
              </p:nvSpPr>
              <p:spPr>
                <a:xfrm>
                  <a:off x="2283737" y="6241774"/>
                  <a:ext cx="2107095" cy="490328"/>
                </a:xfrm>
                <a:prstGeom prst="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Населенный пункт «В»</a:t>
                  </a:r>
                </a:p>
              </p:txBody>
            </p:sp>
            <p:sp>
              <p:nvSpPr>
                <p:cNvPr id="5" name="Прямоугольник 4">
                  <a:extLst>
                    <a:ext uri="{FF2B5EF4-FFF2-40B4-BE49-F238E27FC236}">
                      <a16:creationId xmlns:a16="http://schemas.microsoft.com/office/drawing/2014/main" id="{23CBBC21-159C-4FE4-983D-2558DD3967DA}"/>
                    </a:ext>
                  </a:extLst>
                </p:cNvPr>
                <p:cNvSpPr/>
                <p:nvPr/>
              </p:nvSpPr>
              <p:spPr>
                <a:xfrm>
                  <a:off x="4511897" y="6241774"/>
                  <a:ext cx="2107095" cy="490328"/>
                </a:xfrm>
                <a:prstGeom prst="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Населенный пункт «С»</a:t>
                  </a:r>
                </a:p>
              </p:txBody>
            </p:sp>
            <p:sp>
              <p:nvSpPr>
                <p:cNvPr id="6" name="Прямоугольник 5">
                  <a:extLst>
                    <a:ext uri="{FF2B5EF4-FFF2-40B4-BE49-F238E27FC236}">
                      <a16:creationId xmlns:a16="http://schemas.microsoft.com/office/drawing/2014/main" id="{10A6CC4B-9F46-47DD-9069-46A83EA8921A}"/>
                    </a:ext>
                  </a:extLst>
                </p:cNvPr>
                <p:cNvSpPr/>
                <p:nvPr/>
              </p:nvSpPr>
              <p:spPr>
                <a:xfrm>
                  <a:off x="6714511" y="6241774"/>
                  <a:ext cx="2107095" cy="490328"/>
                </a:xfrm>
                <a:prstGeom prst="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>
                      <a:solidFill>
                        <a:schemeClr val="tx1"/>
                      </a:solidFill>
                    </a:rPr>
                    <a:t>Населенный пункт «</a:t>
                  </a:r>
                  <a:r>
                    <a:rPr lang="en-US" sz="1600" dirty="0">
                      <a:solidFill>
                        <a:schemeClr val="tx1"/>
                      </a:solidFill>
                    </a:rPr>
                    <a:t>D</a:t>
                  </a:r>
                  <a:r>
                    <a:rPr lang="ru-RU" sz="1600" dirty="0">
                      <a:solidFill>
                        <a:schemeClr val="tx1"/>
                      </a:solidFill>
                    </a:rPr>
                    <a:t>»</a:t>
                  </a:r>
                </a:p>
              </p:txBody>
            </p:sp>
            <p:sp>
              <p:nvSpPr>
                <p:cNvPr id="7" name="Дуга 6">
                  <a:extLst>
                    <a:ext uri="{FF2B5EF4-FFF2-40B4-BE49-F238E27FC236}">
                      <a16:creationId xmlns:a16="http://schemas.microsoft.com/office/drawing/2014/main" id="{9BABF20B-FEE1-4413-B83E-F7506ADC1ABF}"/>
                    </a:ext>
                  </a:extLst>
                </p:cNvPr>
                <p:cNvSpPr/>
                <p:nvPr/>
              </p:nvSpPr>
              <p:spPr>
                <a:xfrm rot="5400000">
                  <a:off x="3266869" y="1499179"/>
                  <a:ext cx="1739476" cy="7422441"/>
                </a:xfrm>
                <a:prstGeom prst="arc">
                  <a:avLst>
                    <a:gd name="adj1" fmla="val 16488202"/>
                    <a:gd name="adj2" fmla="val 5107636"/>
                  </a:avLst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9" name="Прямая со стрелкой 8">
                  <a:extLst>
                    <a:ext uri="{FF2B5EF4-FFF2-40B4-BE49-F238E27FC236}">
                      <a16:creationId xmlns:a16="http://schemas.microsoft.com/office/drawing/2014/main" id="{A84B914E-52E0-4638-AD25-0C6B2E5AB4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0639" y="5835937"/>
                  <a:ext cx="183193" cy="40583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 стрелкой 11">
                  <a:extLst>
                    <a:ext uri="{FF2B5EF4-FFF2-40B4-BE49-F238E27FC236}">
                      <a16:creationId xmlns:a16="http://schemas.microsoft.com/office/drawing/2014/main" id="{5329B704-2075-4A1E-B0A8-E63E766E81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200251" y="5787250"/>
                  <a:ext cx="183193" cy="40583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 стрелкой 14">
                  <a:extLst>
                    <a:ext uri="{FF2B5EF4-FFF2-40B4-BE49-F238E27FC236}">
                      <a16:creationId xmlns:a16="http://schemas.microsoft.com/office/drawing/2014/main" id="{CAE60171-9018-44B9-9078-B36D4286FF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86486" y="6046151"/>
                  <a:ext cx="80813" cy="19842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 стрелкой 16">
                  <a:extLst>
                    <a:ext uri="{FF2B5EF4-FFF2-40B4-BE49-F238E27FC236}">
                      <a16:creationId xmlns:a16="http://schemas.microsoft.com/office/drawing/2014/main" id="{F5A73513-D429-4B04-9E00-4490721E3C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50239" y="6009144"/>
                  <a:ext cx="38325" cy="2078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id="{2C8B4FE0-3724-4F88-9D8D-37EC05C58DFA}"/>
                    </a:ext>
                  </a:extLst>
                </p:cNvPr>
                <p:cNvSpPr/>
                <p:nvPr/>
              </p:nvSpPr>
              <p:spPr>
                <a:xfrm>
                  <a:off x="1078246" y="5445637"/>
                  <a:ext cx="6173368" cy="2162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b="1" dirty="0">
                      <a:solidFill>
                        <a:srgbClr val="00B050"/>
                      </a:solidFill>
                    </a:rPr>
                    <a:t>Отбор детей для занятий прыжками и двоеборьем</a:t>
                  </a:r>
                </a:p>
              </p:txBody>
            </p:sp>
            <p:sp>
              <p:nvSpPr>
                <p:cNvPr id="22" name="Стрелка: вверх 21">
                  <a:extLst>
                    <a:ext uri="{FF2B5EF4-FFF2-40B4-BE49-F238E27FC236}">
                      <a16:creationId xmlns:a16="http://schemas.microsoft.com/office/drawing/2014/main" id="{59A4C1EF-4754-4188-B571-74F4A07FB665}"/>
                    </a:ext>
                  </a:extLst>
                </p:cNvPr>
                <p:cNvSpPr/>
                <p:nvPr/>
              </p:nvSpPr>
              <p:spPr>
                <a:xfrm>
                  <a:off x="3898286" y="5642384"/>
                  <a:ext cx="533288" cy="405837"/>
                </a:xfrm>
                <a:prstGeom prst="up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C6F3EAB0-B95E-4D1A-A56A-DEC6239D4D45}"/>
                  </a:ext>
                </a:extLst>
              </p:cNvPr>
              <p:cNvGrpSpPr/>
              <p:nvPr/>
            </p:nvGrpSpPr>
            <p:grpSpPr>
              <a:xfrm>
                <a:off x="720169" y="616226"/>
                <a:ext cx="8423738" cy="5088331"/>
                <a:chOff x="1193236" y="598165"/>
                <a:chExt cx="8423738" cy="5088331"/>
              </a:xfrm>
            </p:grpSpPr>
            <p:sp>
              <p:nvSpPr>
                <p:cNvPr id="20" name="Равнобедренный треугольник 19">
                  <a:extLst>
                    <a:ext uri="{FF2B5EF4-FFF2-40B4-BE49-F238E27FC236}">
                      <a16:creationId xmlns:a16="http://schemas.microsoft.com/office/drawing/2014/main" id="{6887ED36-BA92-4979-866B-F1362B308A30}"/>
                    </a:ext>
                  </a:extLst>
                </p:cNvPr>
                <p:cNvSpPr/>
                <p:nvPr/>
              </p:nvSpPr>
              <p:spPr>
                <a:xfrm>
                  <a:off x="2485950" y="1203826"/>
                  <a:ext cx="4285908" cy="4077725"/>
                </a:xfrm>
                <a:prstGeom prst="triangl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3" name="Прямоугольник 22">
                  <a:extLst>
                    <a:ext uri="{FF2B5EF4-FFF2-40B4-BE49-F238E27FC236}">
                      <a16:creationId xmlns:a16="http://schemas.microsoft.com/office/drawing/2014/main" id="{AFFAD774-4F01-4CCC-84D8-CFD65CFAADE9}"/>
                    </a:ext>
                  </a:extLst>
                </p:cNvPr>
                <p:cNvSpPr/>
                <p:nvPr/>
              </p:nvSpPr>
              <p:spPr>
                <a:xfrm>
                  <a:off x="7490870" y="1442992"/>
                  <a:ext cx="1986721" cy="4903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ru-RU" sz="1600" b="1" dirty="0"/>
                    <a:t>ВУЗ, НИИ, ЦСП</a:t>
                  </a:r>
                </a:p>
              </p:txBody>
            </p:sp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id="{19CAB38C-94A7-45F2-AE58-75DA1B4763EF}"/>
                    </a:ext>
                  </a:extLst>
                </p:cNvPr>
                <p:cNvSpPr/>
                <p:nvPr/>
              </p:nvSpPr>
              <p:spPr>
                <a:xfrm>
                  <a:off x="7490871" y="2454179"/>
                  <a:ext cx="1986721" cy="4903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ru-RU" sz="1600" b="1" dirty="0"/>
                    <a:t>КОР (УОР)</a:t>
                  </a:r>
                </a:p>
              </p:txBody>
            </p:sp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id="{4174AF49-185D-49C0-ADFE-89F0EF8A3D8A}"/>
                    </a:ext>
                  </a:extLst>
                </p:cNvPr>
                <p:cNvSpPr/>
                <p:nvPr/>
              </p:nvSpPr>
              <p:spPr>
                <a:xfrm>
                  <a:off x="7540014" y="3486580"/>
                  <a:ext cx="1986721" cy="4903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ru-RU" sz="1600" b="1" dirty="0"/>
                    <a:t>СШОР, ШИСП</a:t>
                  </a:r>
                </a:p>
              </p:txBody>
            </p:sp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1FDB9EFE-BBA8-4E81-84EF-565CB4D9D598}"/>
                    </a:ext>
                  </a:extLst>
                </p:cNvPr>
                <p:cNvSpPr/>
                <p:nvPr/>
              </p:nvSpPr>
              <p:spPr>
                <a:xfrm>
                  <a:off x="7509879" y="4528348"/>
                  <a:ext cx="2107095" cy="4903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ru-RU" sz="1600" b="1" dirty="0"/>
                    <a:t>МУНИЦИПАЛЬНЫЕ СШ, КЛУБЫ</a:t>
                  </a:r>
                </a:p>
              </p:txBody>
            </p:sp>
            <p:cxnSp>
              <p:nvCxnSpPr>
                <p:cNvPr id="28" name="Прямая соединительная линия 27">
                  <a:extLst>
                    <a:ext uri="{FF2B5EF4-FFF2-40B4-BE49-F238E27FC236}">
                      <a16:creationId xmlns:a16="http://schemas.microsoft.com/office/drawing/2014/main" id="{43165DAC-2242-439E-B56A-DF957F66BB93}"/>
                    </a:ext>
                  </a:extLst>
                </p:cNvPr>
                <p:cNvCxnSpPr>
                  <a:cxnSpLocks/>
                  <a:stCxn id="20" idx="1"/>
                </p:cNvCxnSpPr>
                <p:nvPr/>
              </p:nvCxnSpPr>
              <p:spPr>
                <a:xfrm>
                  <a:off x="3557427" y="3242689"/>
                  <a:ext cx="3619741" cy="1051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>
                  <a:extLst>
                    <a:ext uri="{FF2B5EF4-FFF2-40B4-BE49-F238E27FC236}">
                      <a16:creationId xmlns:a16="http://schemas.microsoft.com/office/drawing/2014/main" id="{46C9C293-026D-4F61-A63F-7C2AD6948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78127" y="2191577"/>
                  <a:ext cx="3099041" cy="773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единительная линия 30">
                  <a:extLst>
                    <a:ext uri="{FF2B5EF4-FFF2-40B4-BE49-F238E27FC236}">
                      <a16:creationId xmlns:a16="http://schemas.microsoft.com/office/drawing/2014/main" id="{476B3260-602D-4C81-8C29-AB790ED16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8904" y="1186487"/>
                  <a:ext cx="2548264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8A2A7462-C62A-4DB3-A969-837834F99C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1789" y="4262473"/>
                  <a:ext cx="885379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Прямоугольник 41">
                  <a:extLst>
                    <a:ext uri="{FF2B5EF4-FFF2-40B4-BE49-F238E27FC236}">
                      <a16:creationId xmlns:a16="http://schemas.microsoft.com/office/drawing/2014/main" id="{694E4876-49E4-4605-BD78-453F9A560ABB}"/>
                    </a:ext>
                  </a:extLst>
                </p:cNvPr>
                <p:cNvSpPr/>
                <p:nvPr/>
              </p:nvSpPr>
              <p:spPr>
                <a:xfrm>
                  <a:off x="5298429" y="1452886"/>
                  <a:ext cx="1986721" cy="4903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/>
                    <a:t>К-20, К-40, К-60</a:t>
                  </a:r>
                </a:p>
                <a:p>
                  <a:pPr algn="ctr"/>
                  <a:r>
                    <a:rPr lang="ru-RU" sz="1600" dirty="0"/>
                    <a:t>К-90, К-120</a:t>
                  </a:r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D2946145-9160-4A3D-9A92-583F6E928F7A}"/>
                    </a:ext>
                  </a:extLst>
                </p:cNvPr>
                <p:cNvSpPr/>
                <p:nvPr/>
              </p:nvSpPr>
              <p:spPr>
                <a:xfrm>
                  <a:off x="5417143" y="2510417"/>
                  <a:ext cx="1986721" cy="4903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/>
                    <a:t>К-20, К-40, К-60</a:t>
                  </a:r>
                </a:p>
                <a:p>
                  <a:pPr algn="ctr"/>
                  <a:r>
                    <a:rPr lang="ru-RU" sz="1600" dirty="0"/>
                    <a:t>К-90, К-120</a:t>
                  </a:r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F76AB890-65AD-4724-9C6B-D0CD68079FAA}"/>
                    </a:ext>
                  </a:extLst>
                </p:cNvPr>
                <p:cNvSpPr/>
                <p:nvPr/>
              </p:nvSpPr>
              <p:spPr>
                <a:xfrm>
                  <a:off x="6089860" y="3539364"/>
                  <a:ext cx="1162316" cy="4903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/>
                    <a:t>К-20, К-40 </a:t>
                  </a:r>
                </a:p>
                <a:p>
                  <a:pPr algn="ctr"/>
                  <a:r>
                    <a:rPr lang="ru-RU" sz="1600" dirty="0"/>
                    <a:t>К-60</a:t>
                  </a:r>
                </a:p>
              </p:txBody>
            </p:sp>
            <p:sp>
              <p:nvSpPr>
                <p:cNvPr id="45" name="Прямоугольник 44">
                  <a:extLst>
                    <a:ext uri="{FF2B5EF4-FFF2-40B4-BE49-F238E27FC236}">
                      <a16:creationId xmlns:a16="http://schemas.microsoft.com/office/drawing/2014/main" id="{0B032A8A-7392-4877-A0FD-D84F8AEBD183}"/>
                    </a:ext>
                  </a:extLst>
                </p:cNvPr>
                <p:cNvSpPr/>
                <p:nvPr/>
              </p:nvSpPr>
              <p:spPr>
                <a:xfrm>
                  <a:off x="6521327" y="4528348"/>
                  <a:ext cx="885379" cy="4903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dirty="0"/>
                    <a:t>К-10 </a:t>
                  </a:r>
                </a:p>
                <a:p>
                  <a:pPr algn="ctr"/>
                  <a:r>
                    <a:rPr lang="ru-RU" sz="1600" dirty="0"/>
                    <a:t>К-20 </a:t>
                  </a:r>
                </a:p>
                <a:p>
                  <a:pPr algn="ctr"/>
                  <a:r>
                    <a:rPr lang="ru-RU" sz="1600" dirty="0"/>
                    <a:t>К-40</a:t>
                  </a:r>
                </a:p>
              </p:txBody>
            </p:sp>
            <p:sp>
              <p:nvSpPr>
                <p:cNvPr id="53" name="Правая фигурная скобка 52">
                  <a:extLst>
                    <a:ext uri="{FF2B5EF4-FFF2-40B4-BE49-F238E27FC236}">
                      <a16:creationId xmlns:a16="http://schemas.microsoft.com/office/drawing/2014/main" id="{08F4B4B9-169D-42DE-999B-013397AAABFA}"/>
                    </a:ext>
                  </a:extLst>
                </p:cNvPr>
                <p:cNvSpPr/>
                <p:nvPr/>
              </p:nvSpPr>
              <p:spPr>
                <a:xfrm>
                  <a:off x="7346445" y="4279604"/>
                  <a:ext cx="205720" cy="987819"/>
                </a:xfrm>
                <a:prstGeom prst="rightBrace">
                  <a:avLst>
                    <a:gd name="adj1" fmla="val 24001"/>
                    <a:gd name="adj2" fmla="val 47429"/>
                  </a:avLst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Правая фигурная скобка 53">
                  <a:extLst>
                    <a:ext uri="{FF2B5EF4-FFF2-40B4-BE49-F238E27FC236}">
                      <a16:creationId xmlns:a16="http://schemas.microsoft.com/office/drawing/2014/main" id="{8195032C-21D3-426D-B152-3357EC0DB486}"/>
                    </a:ext>
                  </a:extLst>
                </p:cNvPr>
                <p:cNvSpPr/>
                <p:nvPr/>
              </p:nvSpPr>
              <p:spPr>
                <a:xfrm>
                  <a:off x="7331425" y="3237836"/>
                  <a:ext cx="205720" cy="987819"/>
                </a:xfrm>
                <a:prstGeom prst="rightBrace">
                  <a:avLst>
                    <a:gd name="adj1" fmla="val 24001"/>
                    <a:gd name="adj2" fmla="val 47429"/>
                  </a:avLst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авая фигурная скобка 57">
                  <a:extLst>
                    <a:ext uri="{FF2B5EF4-FFF2-40B4-BE49-F238E27FC236}">
                      <a16:creationId xmlns:a16="http://schemas.microsoft.com/office/drawing/2014/main" id="{310D173D-581B-448C-9358-3933A612A45C}"/>
                    </a:ext>
                  </a:extLst>
                </p:cNvPr>
                <p:cNvSpPr/>
                <p:nvPr/>
              </p:nvSpPr>
              <p:spPr>
                <a:xfrm>
                  <a:off x="7297850" y="2251530"/>
                  <a:ext cx="212029" cy="914782"/>
                </a:xfrm>
                <a:prstGeom prst="rightBrace">
                  <a:avLst>
                    <a:gd name="adj1" fmla="val 24001"/>
                    <a:gd name="adj2" fmla="val 47429"/>
                  </a:avLst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9" name="Правая фигурная скобка 58">
                  <a:extLst>
                    <a:ext uri="{FF2B5EF4-FFF2-40B4-BE49-F238E27FC236}">
                      <a16:creationId xmlns:a16="http://schemas.microsoft.com/office/drawing/2014/main" id="{85C6805A-E7A6-4FDB-B2EB-2BD4B16A3C3F}"/>
                    </a:ext>
                  </a:extLst>
                </p:cNvPr>
                <p:cNvSpPr/>
                <p:nvPr/>
              </p:nvSpPr>
              <p:spPr>
                <a:xfrm>
                  <a:off x="7280935" y="1229732"/>
                  <a:ext cx="212029" cy="927074"/>
                </a:xfrm>
                <a:prstGeom prst="rightBrace">
                  <a:avLst>
                    <a:gd name="adj1" fmla="val 24001"/>
                    <a:gd name="adj2" fmla="val 47429"/>
                  </a:avLst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Стрелка: вверх 61">
                  <a:extLst>
                    <a:ext uri="{FF2B5EF4-FFF2-40B4-BE49-F238E27FC236}">
                      <a16:creationId xmlns:a16="http://schemas.microsoft.com/office/drawing/2014/main" id="{2EF1BEAA-4D2B-4907-B95A-CCBD3AE4F256}"/>
                    </a:ext>
                  </a:extLst>
                </p:cNvPr>
                <p:cNvSpPr/>
                <p:nvPr/>
              </p:nvSpPr>
              <p:spPr>
                <a:xfrm>
                  <a:off x="3345957" y="4029694"/>
                  <a:ext cx="236112" cy="639790"/>
                </a:xfrm>
                <a:prstGeom prst="up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Стрелка: вверх 62">
                  <a:extLst>
                    <a:ext uri="{FF2B5EF4-FFF2-40B4-BE49-F238E27FC236}">
                      <a16:creationId xmlns:a16="http://schemas.microsoft.com/office/drawing/2014/main" id="{014A8177-94E9-44AE-9C3D-9B66A616B3A8}"/>
                    </a:ext>
                  </a:extLst>
                </p:cNvPr>
                <p:cNvSpPr/>
                <p:nvPr/>
              </p:nvSpPr>
              <p:spPr>
                <a:xfrm>
                  <a:off x="4185506" y="2024110"/>
                  <a:ext cx="236112" cy="639790"/>
                </a:xfrm>
                <a:prstGeom prst="up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Стрелка: вверх 63">
                  <a:extLst>
                    <a:ext uri="{FF2B5EF4-FFF2-40B4-BE49-F238E27FC236}">
                      <a16:creationId xmlns:a16="http://schemas.microsoft.com/office/drawing/2014/main" id="{A77A31B5-8DE1-4077-942A-1597AE598010}"/>
                    </a:ext>
                  </a:extLst>
                </p:cNvPr>
                <p:cNvSpPr/>
                <p:nvPr/>
              </p:nvSpPr>
              <p:spPr>
                <a:xfrm>
                  <a:off x="4857576" y="2014439"/>
                  <a:ext cx="236112" cy="639790"/>
                </a:xfrm>
                <a:prstGeom prst="up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5" name="Стрелка: вверх 64">
                  <a:extLst>
                    <a:ext uri="{FF2B5EF4-FFF2-40B4-BE49-F238E27FC236}">
                      <a16:creationId xmlns:a16="http://schemas.microsoft.com/office/drawing/2014/main" id="{EBE35D05-A5D9-48A6-989D-4466AC589F2F}"/>
                    </a:ext>
                  </a:extLst>
                </p:cNvPr>
                <p:cNvSpPr/>
                <p:nvPr/>
              </p:nvSpPr>
              <p:spPr>
                <a:xfrm>
                  <a:off x="5237930" y="2917306"/>
                  <a:ext cx="236112" cy="639790"/>
                </a:xfrm>
                <a:prstGeom prst="up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6" name="Стрелка: вверх 65">
                  <a:extLst>
                    <a:ext uri="{FF2B5EF4-FFF2-40B4-BE49-F238E27FC236}">
                      <a16:creationId xmlns:a16="http://schemas.microsoft.com/office/drawing/2014/main" id="{340CE1EA-4FF1-4F34-A79F-0E8748E896DC}"/>
                    </a:ext>
                  </a:extLst>
                </p:cNvPr>
                <p:cNvSpPr/>
                <p:nvPr/>
              </p:nvSpPr>
              <p:spPr>
                <a:xfrm>
                  <a:off x="3771987" y="2917941"/>
                  <a:ext cx="236112" cy="639790"/>
                </a:xfrm>
                <a:prstGeom prst="up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Стрелка: вверх 66">
                  <a:extLst>
                    <a:ext uri="{FF2B5EF4-FFF2-40B4-BE49-F238E27FC236}">
                      <a16:creationId xmlns:a16="http://schemas.microsoft.com/office/drawing/2014/main" id="{644F5A89-8200-4803-8D18-9EC77E9DB8F9}"/>
                    </a:ext>
                  </a:extLst>
                </p:cNvPr>
                <p:cNvSpPr/>
                <p:nvPr/>
              </p:nvSpPr>
              <p:spPr>
                <a:xfrm>
                  <a:off x="5696068" y="3955864"/>
                  <a:ext cx="236112" cy="639790"/>
                </a:xfrm>
                <a:prstGeom prst="upArrow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Стрелка: вниз 67">
                  <a:extLst>
                    <a:ext uri="{FF2B5EF4-FFF2-40B4-BE49-F238E27FC236}">
                      <a16:creationId xmlns:a16="http://schemas.microsoft.com/office/drawing/2014/main" id="{31A0C93C-1C66-4C48-BD40-8EBD1EB4EC3F}"/>
                    </a:ext>
                  </a:extLst>
                </p:cNvPr>
                <p:cNvSpPr/>
                <p:nvPr/>
              </p:nvSpPr>
              <p:spPr>
                <a:xfrm>
                  <a:off x="4447998" y="1145689"/>
                  <a:ext cx="379998" cy="4067048"/>
                </a:xfrm>
                <a:prstGeom prst="downArrow">
                  <a:avLst>
                    <a:gd name="adj1" fmla="val 28673"/>
                    <a:gd name="adj2" fmla="val 255013"/>
                  </a:avLst>
                </a:prstGeom>
                <a:solidFill>
                  <a:srgbClr val="FF9393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69" name="Прямая соединительная линия 68">
                  <a:extLst>
                    <a:ext uri="{FF2B5EF4-FFF2-40B4-BE49-F238E27FC236}">
                      <a16:creationId xmlns:a16="http://schemas.microsoft.com/office/drawing/2014/main" id="{0C9A0E83-EAB0-44BA-A938-75EEC00FA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032" y="5262324"/>
                  <a:ext cx="365144" cy="7064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Прямая соединительная линия 71">
                  <a:extLst>
                    <a:ext uri="{FF2B5EF4-FFF2-40B4-BE49-F238E27FC236}">
                      <a16:creationId xmlns:a16="http://schemas.microsoft.com/office/drawing/2014/main" id="{F4290ADB-33C9-4466-8F4B-4A8EFFC342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9716" y="5287831"/>
                  <a:ext cx="1144064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Прямая со стрелкой 75">
                  <a:extLst>
                    <a:ext uri="{FF2B5EF4-FFF2-40B4-BE49-F238E27FC236}">
                      <a16:creationId xmlns:a16="http://schemas.microsoft.com/office/drawing/2014/main" id="{FE256732-121F-4591-AE09-34F67150CAC9}"/>
                    </a:ext>
                  </a:extLst>
                </p:cNvPr>
                <p:cNvCxnSpPr/>
                <p:nvPr/>
              </p:nvCxnSpPr>
              <p:spPr>
                <a:xfrm flipH="1">
                  <a:off x="2133600" y="1186487"/>
                  <a:ext cx="2051906" cy="402625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Прямая со стрелкой 76">
                  <a:extLst>
                    <a:ext uri="{FF2B5EF4-FFF2-40B4-BE49-F238E27FC236}">
                      <a16:creationId xmlns:a16="http://schemas.microsoft.com/office/drawing/2014/main" id="{280993E1-2F47-47CC-9B9E-32158A03D307}"/>
                    </a:ext>
                  </a:extLst>
                </p:cNvPr>
                <p:cNvCxnSpPr/>
                <p:nvPr/>
              </p:nvCxnSpPr>
              <p:spPr>
                <a:xfrm flipH="1">
                  <a:off x="1674750" y="1145689"/>
                  <a:ext cx="2051906" cy="402625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Прямая со стрелкой 77">
                  <a:extLst>
                    <a:ext uri="{FF2B5EF4-FFF2-40B4-BE49-F238E27FC236}">
                      <a16:creationId xmlns:a16="http://schemas.microsoft.com/office/drawing/2014/main" id="{73738201-EB98-4930-BC7E-1062CF7DCBEE}"/>
                    </a:ext>
                  </a:extLst>
                </p:cNvPr>
                <p:cNvCxnSpPr/>
                <p:nvPr/>
              </p:nvCxnSpPr>
              <p:spPr>
                <a:xfrm flipH="1">
                  <a:off x="1193236" y="1145689"/>
                  <a:ext cx="2051906" cy="402625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Прямоугольник 78">
                  <a:extLst>
                    <a:ext uri="{FF2B5EF4-FFF2-40B4-BE49-F238E27FC236}">
                      <a16:creationId xmlns:a16="http://schemas.microsoft.com/office/drawing/2014/main" id="{E1010F5A-F29F-47FB-8488-E264109CBEAF}"/>
                    </a:ext>
                  </a:extLst>
                </p:cNvPr>
                <p:cNvSpPr/>
                <p:nvPr/>
              </p:nvSpPr>
              <p:spPr>
                <a:xfrm rot="17816264">
                  <a:off x="522397" y="3167363"/>
                  <a:ext cx="4771710" cy="22583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b="1" dirty="0">
                      <a:solidFill>
                        <a:srgbClr val="C00000"/>
                      </a:solidFill>
                    </a:rPr>
                    <a:t>Медицинское обеспечение     </a:t>
                  </a:r>
                </a:p>
              </p:txBody>
            </p:sp>
            <p:sp>
              <p:nvSpPr>
                <p:cNvPr id="80" name="Прямоугольник 79">
                  <a:extLst>
                    <a:ext uri="{FF2B5EF4-FFF2-40B4-BE49-F238E27FC236}">
                      <a16:creationId xmlns:a16="http://schemas.microsoft.com/office/drawing/2014/main" id="{884CE22D-76E3-4510-AC8D-F193179DE958}"/>
                    </a:ext>
                  </a:extLst>
                </p:cNvPr>
                <p:cNvSpPr/>
                <p:nvPr/>
              </p:nvSpPr>
              <p:spPr>
                <a:xfrm rot="17816264">
                  <a:off x="-10544" y="3169994"/>
                  <a:ext cx="4811251" cy="2217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b="1" dirty="0">
                      <a:solidFill>
                        <a:srgbClr val="C00000"/>
                      </a:solidFill>
                    </a:rPr>
                    <a:t>Научно-методическое обеспечение</a:t>
                  </a:r>
                </a:p>
              </p:txBody>
            </p:sp>
            <p:sp>
              <p:nvSpPr>
                <p:cNvPr id="81" name="Прямоугольник 80">
                  <a:extLst>
                    <a:ext uri="{FF2B5EF4-FFF2-40B4-BE49-F238E27FC236}">
                      <a16:creationId xmlns:a16="http://schemas.microsoft.com/office/drawing/2014/main" id="{233E823A-C22F-4556-A764-D73767BF2E91}"/>
                    </a:ext>
                  </a:extLst>
                </p:cNvPr>
                <p:cNvSpPr/>
                <p:nvPr/>
              </p:nvSpPr>
              <p:spPr>
                <a:xfrm rot="17816264">
                  <a:off x="-487253" y="2990532"/>
                  <a:ext cx="4980180" cy="19544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600" b="1" dirty="0">
                      <a:solidFill>
                        <a:srgbClr val="C00000"/>
                      </a:solidFill>
                    </a:rPr>
                    <a:t>Повышение квалификации</a:t>
                  </a:r>
                </a:p>
              </p:txBody>
            </p:sp>
          </p:grpSp>
          <p:sp>
            <p:nvSpPr>
              <p:cNvPr id="86" name="Выноска: двойная изогнутая линия 85">
                <a:extLst>
                  <a:ext uri="{FF2B5EF4-FFF2-40B4-BE49-F238E27FC236}">
                    <a16:creationId xmlns:a16="http://schemas.microsoft.com/office/drawing/2014/main" id="{26135B46-3EBA-4806-ADF9-DC4F5A5A31DD}"/>
                  </a:ext>
                </a:extLst>
              </p:cNvPr>
              <p:cNvSpPr/>
              <p:nvPr/>
            </p:nvSpPr>
            <p:spPr>
              <a:xfrm flipH="1">
                <a:off x="267822" y="507667"/>
                <a:ext cx="2148672" cy="859540"/>
              </a:xfrm>
              <a:prstGeom prst="borderCallout3">
                <a:avLst>
                  <a:gd name="adj1" fmla="val 50700"/>
                  <a:gd name="adj2" fmla="val 222"/>
                  <a:gd name="adj3" fmla="val 258374"/>
                  <a:gd name="adj4" fmla="val -64977"/>
                  <a:gd name="adj5" fmla="val 365956"/>
                  <a:gd name="adj6" fmla="val -46220"/>
                  <a:gd name="adj7" fmla="val 480869"/>
                  <a:gd name="adj8" fmla="val -25474"/>
                </a:avLst>
              </a:prstGeom>
              <a:ln w="190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рямоугольник 81">
                <a:extLst>
                  <a:ext uri="{FF2B5EF4-FFF2-40B4-BE49-F238E27FC236}">
                    <a16:creationId xmlns:a16="http://schemas.microsoft.com/office/drawing/2014/main" id="{0ED25C60-0A31-40DB-A917-0C175953533A}"/>
                  </a:ext>
                </a:extLst>
              </p:cNvPr>
              <p:cNvSpPr/>
              <p:nvPr/>
            </p:nvSpPr>
            <p:spPr>
              <a:xfrm>
                <a:off x="299548" y="708884"/>
                <a:ext cx="2051906" cy="4113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>
                    <a:solidFill>
                      <a:srgbClr val="00B050"/>
                    </a:solidFill>
                  </a:rPr>
                  <a:t>Переход спортсмена на следующий уровень</a:t>
                </a:r>
              </a:p>
            </p:txBody>
          </p:sp>
          <p:sp>
            <p:nvSpPr>
              <p:cNvPr id="85" name="Облачко с текстом: прямоугольное 84">
                <a:extLst>
                  <a:ext uri="{FF2B5EF4-FFF2-40B4-BE49-F238E27FC236}">
                    <a16:creationId xmlns:a16="http://schemas.microsoft.com/office/drawing/2014/main" id="{049B2B37-C220-4019-BB0E-A12687160F4E}"/>
                  </a:ext>
                </a:extLst>
              </p:cNvPr>
              <p:cNvSpPr/>
              <p:nvPr/>
            </p:nvSpPr>
            <p:spPr>
              <a:xfrm>
                <a:off x="4205675" y="523288"/>
                <a:ext cx="4766909" cy="415720"/>
              </a:xfrm>
              <a:prstGeom prst="wedgeRectCallout">
                <a:avLst>
                  <a:gd name="adj1" fmla="val -51143"/>
                  <a:gd name="adj2" fmla="val 96617"/>
                </a:avLst>
              </a:prstGeom>
              <a:ln>
                <a:solidFill>
                  <a:srgbClr val="FF9393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013816D2-44CE-4565-80D6-65DBF309A9EA}"/>
                </a:ext>
              </a:extLst>
            </p:cNvPr>
            <p:cNvSpPr/>
            <p:nvPr/>
          </p:nvSpPr>
          <p:spPr>
            <a:xfrm>
              <a:off x="4310851" y="772448"/>
              <a:ext cx="4649594" cy="3289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400" dirty="0">
                  <a:solidFill>
                    <a:srgbClr val="C00000"/>
                  </a:solidFill>
                </a:rPr>
                <a:t>Единая «сквозная»  методика подготовки спортивного резерва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6BAC49-BBE2-42CA-A56F-FCB919A3A185}"/>
              </a:ext>
            </a:extLst>
          </p:cNvPr>
          <p:cNvSpPr/>
          <p:nvPr/>
        </p:nvSpPr>
        <p:spPr>
          <a:xfrm>
            <a:off x="370574" y="5620569"/>
            <a:ext cx="2593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ФЦП по ЗВС «Снежинка» </a:t>
            </a:r>
          </a:p>
          <a:p>
            <a:r>
              <a:rPr lang="ru-RU" sz="1200" dirty="0"/>
              <a:t>им. А.А. Данилова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1C8D162-7739-416C-86B5-15088AD8720B}"/>
              </a:ext>
            </a:extLst>
          </p:cNvPr>
          <p:cNvSpPr txBox="1">
            <a:spLocks/>
          </p:cNvSpPr>
          <p:nvPr/>
        </p:nvSpPr>
        <p:spPr>
          <a:xfrm>
            <a:off x="57511" y="333248"/>
            <a:ext cx="9144000" cy="79524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экспериментальной работы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F62C06D-1B0B-40C8-8F09-605D3D0D68CE}"/>
              </a:ext>
            </a:extLst>
          </p:cNvPr>
          <p:cNvGrpSpPr/>
          <p:nvPr/>
        </p:nvGrpSpPr>
        <p:grpSpPr>
          <a:xfrm>
            <a:off x="370574" y="1529408"/>
            <a:ext cx="8402851" cy="4686090"/>
            <a:chOff x="226799" y="1136579"/>
            <a:chExt cx="8402851" cy="4686090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2857500" y="1485900"/>
              <a:ext cx="5772150" cy="1028700"/>
            </a:xfrm>
            <a:prstGeom prst="snip2Diag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Snip Diagonal Corner Rectangle 11"/>
            <p:cNvSpPr/>
            <p:nvPr/>
          </p:nvSpPr>
          <p:spPr>
            <a:xfrm>
              <a:off x="2857500" y="2950369"/>
              <a:ext cx="5772150" cy="1028700"/>
            </a:xfrm>
            <a:prstGeom prst="snip2Diag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Snip Diagonal Corner Rectangle 12"/>
            <p:cNvSpPr/>
            <p:nvPr/>
          </p:nvSpPr>
          <p:spPr>
            <a:xfrm>
              <a:off x="2857500" y="4430412"/>
              <a:ext cx="5772150" cy="1028700"/>
            </a:xfrm>
            <a:prstGeom prst="snip2Diag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00800" y="1850209"/>
              <a:ext cx="22288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b="1" dirty="0"/>
                <a:t>Научно-методическое</a:t>
              </a:r>
              <a:endParaRPr lang="en-US" sz="1350" b="1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00800" y="3303342"/>
              <a:ext cx="22288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b="1" dirty="0"/>
                <a:t>Образовательное</a:t>
              </a:r>
              <a:endParaRPr lang="en-US" sz="1350" b="1" dirty="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00800" y="4794721"/>
              <a:ext cx="22288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b="1" dirty="0"/>
                <a:t>Спортивное</a:t>
              </a:r>
              <a:endParaRPr lang="en-US" sz="1350" b="1" dirty="0">
                <a:solidFill>
                  <a:prstClr val="white"/>
                </a:solidFill>
              </a:endParaRPr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E6F750E-7615-4F9B-B1DD-DA23C7896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72" r="15215"/>
            <a:stretch/>
          </p:blipFill>
          <p:spPr>
            <a:xfrm>
              <a:off x="226799" y="1630259"/>
              <a:ext cx="4060173" cy="359748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1EDB1E6-7ECB-4DFD-B63E-A069849DF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3" t="1875" b="6993"/>
            <a:stretch/>
          </p:blipFill>
          <p:spPr>
            <a:xfrm>
              <a:off x="4485736" y="2736161"/>
              <a:ext cx="1915064" cy="149342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74E7FE0-2090-438E-A9E2-3F6794E7D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0" r="7955"/>
            <a:stretch/>
          </p:blipFill>
          <p:spPr>
            <a:xfrm>
              <a:off x="4485736" y="1136579"/>
              <a:ext cx="1915064" cy="150955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82C940B-6ECF-4DC2-A2CD-CA73FC058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5" t="8702" r="7162"/>
            <a:stretch/>
          </p:blipFill>
          <p:spPr>
            <a:xfrm>
              <a:off x="4485736" y="4301824"/>
              <a:ext cx="1915064" cy="1520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1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642"/>
          </a:xfrm>
        </p:spPr>
        <p:txBody>
          <a:bodyPr rtlCol="0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экспериментальной работы</a:t>
            </a:r>
          </a:p>
        </p:txBody>
      </p:sp>
      <p:graphicFrame>
        <p:nvGraphicFramePr>
          <p:cNvPr id="6" name="Объект 5" descr="Схема в виде шестерни с последовательностью из 3 шагов для отображения взаимосвязанных идей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5414640"/>
              </p:ext>
            </p:extLst>
          </p:nvPr>
        </p:nvGraphicFramePr>
        <p:xfrm>
          <a:off x="199724" y="923028"/>
          <a:ext cx="8875265" cy="6012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24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Другая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75B5E4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291</TotalTime>
  <Words>590</Words>
  <Application>Microsoft Office PowerPoint</Application>
  <PresentationFormat>Экран (4:3)</PresentationFormat>
  <Paragraphs>72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Сектор</vt:lpstr>
      <vt:lpstr>ЭКСПЕРИМЕНТАЛЬНЫЙ (ИННОВАЦИОННЫЙ) ПРОЕКТ</vt:lpstr>
      <vt:lpstr>АКТУАЛЬНОСТЬ НАСТОЯЩЕГО ЭКСПЕРИМЕНТАЛЬНОГО (ИННОВАЦИОННОГО) ПРОЕКТА определяется текущим состоянием отечественных прыжков на лыжах с трамплина и лыжного двоеборья, которое свидетельствует о необходимости принятия срочных мер по модернизации структуры системы подготовки спортивного резерва  в данных видах спорта.</vt:lpstr>
      <vt:lpstr>Участники проекта ФЭП</vt:lpstr>
      <vt:lpstr>ЦЕЛЬ проекта ФЭП</vt:lpstr>
      <vt:lpstr>Задачи проекта ФЭП</vt:lpstr>
      <vt:lpstr>Презентация PowerPoint</vt:lpstr>
      <vt:lpstr>Структура кластера подготовки спортивного резерва</vt:lpstr>
      <vt:lpstr>Презентация PowerPoint</vt:lpstr>
      <vt:lpstr>Направления экспериментальной работы</vt:lpstr>
      <vt:lpstr>ожидаемые результаты проекта ФЭП</vt:lpstr>
      <vt:lpstr>Практическая значимость проекта ФЭП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 с рисунками</dc:title>
  <dc:creator>Анечка</dc:creator>
  <cp:lastModifiedBy>Другой пользователь</cp:lastModifiedBy>
  <cp:revision>34</cp:revision>
  <dcterms:created xsi:type="dcterms:W3CDTF">2018-09-03T19:20:18Z</dcterms:created>
  <dcterms:modified xsi:type="dcterms:W3CDTF">2018-11-01T14:45:49Z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