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  <p:sldMasterId id="2147484452" r:id="rId2"/>
  </p:sldMasterIdLst>
  <p:notesMasterIdLst>
    <p:notesMasterId r:id="rId16"/>
  </p:notesMasterIdLst>
  <p:sldIdLst>
    <p:sldId id="315" r:id="rId3"/>
    <p:sldId id="296" r:id="rId4"/>
    <p:sldId id="260" r:id="rId5"/>
    <p:sldId id="305" r:id="rId6"/>
    <p:sldId id="302" r:id="rId7"/>
    <p:sldId id="317" r:id="rId8"/>
    <p:sldId id="301" r:id="rId9"/>
    <p:sldId id="309" r:id="rId10"/>
    <p:sldId id="310" r:id="rId11"/>
    <p:sldId id="311" r:id="rId12"/>
    <p:sldId id="318" r:id="rId13"/>
    <p:sldId id="306" r:id="rId14"/>
    <p:sldId id="319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1BEEDC9-23B4-4C0D-BEEB-779DFA8AAEDE}">
          <p14:sldIdLst>
            <p14:sldId id="315"/>
            <p14:sldId id="296"/>
            <p14:sldId id="260"/>
            <p14:sldId id="305"/>
            <p14:sldId id="302"/>
            <p14:sldId id="317"/>
            <p14:sldId id="301"/>
            <p14:sldId id="309"/>
            <p14:sldId id="310"/>
            <p14:sldId id="311"/>
            <p14:sldId id="318"/>
            <p14:sldId id="306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6600"/>
    <a:srgbClr val="FFFF00"/>
    <a:srgbClr val="00FF00"/>
    <a:srgbClr val="CC33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994" autoAdjust="0"/>
  </p:normalViewPr>
  <p:slideViewPr>
    <p:cSldViewPr>
      <p:cViewPr varScale="1">
        <p:scale>
          <a:sx n="63" d="100"/>
          <a:sy n="63" d="100"/>
        </p:scale>
        <p:origin x="844" y="4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070450568678898"/>
          <c:y val="0.39243327101359199"/>
          <c:w val="0.41788178040245"/>
          <c:h val="0.523890055368350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6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941-48E1-8AD6-A6C26BDA4881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A941-48E1-8AD6-A6C26BDA488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A941-48E1-8AD6-A6C26BDA4881}"/>
              </c:ext>
            </c:extLst>
          </c:dPt>
          <c:cat>
            <c:strRef>
              <c:f>Лист1!$A$2:$A$5</c:f>
              <c:strCache>
                <c:ptCount val="4"/>
                <c:pt idx="0">
                  <c:v>УОР (2)</c:v>
                </c:pt>
                <c:pt idx="1">
                  <c:v>СШ (15)</c:v>
                </c:pt>
                <c:pt idx="2">
                  <c:v>СШОР (45)</c:v>
                </c:pt>
                <c:pt idx="3">
                  <c:v>ЦОП (2)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15</c:v>
                </c:pt>
                <c:pt idx="2">
                  <c:v>45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41-48E1-8AD6-A6C26BDA4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7928696412948399E-2"/>
          <c:y val="0.74345433477756695"/>
          <c:w val="0.24431703849518799"/>
          <c:h val="0.2283094623021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72C9-47F3-B189-68DC1B85CB7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2C9-47F3-B189-68DC1B85CB73}"/>
              </c:ext>
            </c:extLst>
          </c:dPt>
          <c:dLbls>
            <c:dLbl>
              <c:idx val="1"/>
              <c:layout>
                <c:manualLayout>
                  <c:x val="0"/>
                  <c:y val="7.2282496844612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C9-47F3-B189-68DC1B85CB73}"/>
                </c:ext>
              </c:extLst>
            </c:dLbl>
            <c:dLbl>
              <c:idx val="2"/>
              <c:layout>
                <c:manualLayout>
                  <c:x val="-1.5204249336281759E-3"/>
                  <c:y val="8.3847696339750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C9-47F3-B189-68DC1B85C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1">
                  <c:v>% занимающихся, выполняющих нормативы федеральных стандартов спортивной поготоки по видм спорта</c:v>
                </c:pt>
                <c:pt idx="2">
                  <c:v>% занимающихся, невыполняющих нормативы федеральных стандартов спортивной подготовки по видам спорта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47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C9-47F3-B189-68DC1B85CB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1">
                  <c:v>% занимающихся, выполняющих нормативы федеральных стандартов спортивной поготоки по видм спорта</c:v>
                </c:pt>
                <c:pt idx="2">
                  <c:v>% занимающихся, невыполняющих нормативы федеральных стандартов спортивной подготовки по видам спорта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2C9-47F3-B189-68DC1B85C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9193216"/>
        <c:axId val="99194752"/>
        <c:axId val="89545344"/>
      </c:bar3DChart>
      <c:catAx>
        <c:axId val="9919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194752"/>
        <c:crosses val="autoZero"/>
        <c:auto val="1"/>
        <c:lblAlgn val="ctr"/>
        <c:lblOffset val="100"/>
        <c:noMultiLvlLbl val="0"/>
      </c:catAx>
      <c:valAx>
        <c:axId val="9919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193216"/>
        <c:crosses val="autoZero"/>
        <c:crossBetween val="between"/>
      </c:valAx>
      <c:serAx>
        <c:axId val="89545344"/>
        <c:scaling>
          <c:orientation val="minMax"/>
        </c:scaling>
        <c:delete val="1"/>
        <c:axPos val="b"/>
        <c:majorTickMark val="none"/>
        <c:minorTickMark val="none"/>
        <c:tickLblPos val="nextTo"/>
        <c:crossAx val="9919475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занимающихся по программам </a:t>
            </a:r>
            <a:r>
              <a:rPr lang="ru-RU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предспортивной</a:t>
            </a:r>
            <a:r>
              <a:rPr lang="ru-RU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983-4859-9155-5AC6D2E6770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9983-4859-9155-5AC6D2E6770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9983-4859-9155-5AC6D2E6770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9983-4859-9155-5AC6D2E6770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9983-4859-9155-5AC6D2E67706}"/>
              </c:ext>
            </c:extLst>
          </c:dPt>
          <c:dLbls>
            <c:dLbl>
              <c:idx val="0"/>
              <c:layout>
                <c:manualLayout>
                  <c:x val="0"/>
                  <c:y val="8.3985377286121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83-4859-9155-5AC6D2E67706}"/>
                </c:ext>
              </c:extLst>
            </c:dLbl>
            <c:dLbl>
              <c:idx val="1"/>
              <c:layout>
                <c:manualLayout>
                  <c:x val="3.8623001791863987E-3"/>
                  <c:y val="8.6784889862325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83-4859-9155-5AC6D2E67706}"/>
                </c:ext>
              </c:extLst>
            </c:dLbl>
            <c:dLbl>
              <c:idx val="2"/>
              <c:layout>
                <c:manualLayout>
                  <c:x val="1.9311500895931287E-3"/>
                  <c:y val="8.118586470991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83-4859-9155-5AC6D2E67706}"/>
                </c:ext>
              </c:extLst>
            </c:dLbl>
            <c:dLbl>
              <c:idx val="3"/>
              <c:layout>
                <c:manualLayout>
                  <c:x val="1.9311500895931994E-3"/>
                  <c:y val="7.838635213371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83-4859-9155-5AC6D2E67706}"/>
                </c:ext>
              </c:extLst>
            </c:dLbl>
            <c:dLbl>
              <c:idx val="4"/>
              <c:layout>
                <c:manualLayout>
                  <c:x val="-1.9311500895931994E-3"/>
                  <c:y val="6.7188301828897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83-4859-9155-5AC6D2E677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68</c:v>
                </c:pt>
                <c:pt idx="1">
                  <c:v>58</c:v>
                </c:pt>
                <c:pt idx="2">
                  <c:v>49</c:v>
                </c:pt>
                <c:pt idx="3">
                  <c:v>40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3-4859-9155-5AC6D2E67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902208"/>
        <c:axId val="99903744"/>
        <c:axId val="99459520"/>
      </c:bar3DChart>
      <c:catAx>
        <c:axId val="9990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903744"/>
        <c:crosses val="autoZero"/>
        <c:auto val="1"/>
        <c:lblAlgn val="ctr"/>
        <c:lblOffset val="100"/>
        <c:noMultiLvlLbl val="0"/>
      </c:catAx>
      <c:valAx>
        <c:axId val="9990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902208"/>
        <c:crosses val="autoZero"/>
        <c:crossBetween val="between"/>
      </c:valAx>
      <c:serAx>
        <c:axId val="99459520"/>
        <c:scaling>
          <c:orientation val="minMax"/>
        </c:scaling>
        <c:delete val="1"/>
        <c:axPos val="b"/>
        <c:majorTickMark val="none"/>
        <c:minorTickMark val="none"/>
        <c:tickLblPos val="nextTo"/>
        <c:crossAx val="9990374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</a:t>
            </a:r>
            <a:r>
              <a:rPr lang="ru-RU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финансирования государственных учреждений Санкт-Петербурга, обеспечивающих спортивную подготовку в соответствии с требованиями федеральных стандартов спортивной подготовки по видам спорта (</a:t>
            </a:r>
            <a:r>
              <a:rPr lang="ru-RU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9983-4859-9155-5AC6D2E6770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9983-4859-9155-5AC6D2E6770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9983-4859-9155-5AC6D2E67706}"/>
              </c:ext>
            </c:extLst>
          </c:dPt>
          <c:dLbls>
            <c:dLbl>
              <c:idx val="0"/>
              <c:layout>
                <c:manualLayout>
                  <c:x val="0"/>
                  <c:y val="8.3985377286121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83-4859-9155-5AC6D2E67706}"/>
                </c:ext>
              </c:extLst>
            </c:dLbl>
            <c:dLbl>
              <c:idx val="1"/>
              <c:layout>
                <c:manualLayout>
                  <c:x val="3.8623001791863987E-3"/>
                  <c:y val="8.6784889862325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83-4859-9155-5AC6D2E67706}"/>
                </c:ext>
              </c:extLst>
            </c:dLbl>
            <c:dLbl>
              <c:idx val="2"/>
              <c:layout>
                <c:manualLayout>
                  <c:x val="1.9311500895931287E-3"/>
                  <c:y val="8.118586470991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83-4859-9155-5AC6D2E67706}"/>
                </c:ext>
              </c:extLst>
            </c:dLbl>
            <c:dLbl>
              <c:idx val="3"/>
              <c:layout>
                <c:manualLayout>
                  <c:x val="1.9311500895931994E-3"/>
                  <c:y val="7.838635213371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83-4859-9155-5AC6D2E67706}"/>
                </c:ext>
              </c:extLst>
            </c:dLbl>
            <c:dLbl>
              <c:idx val="4"/>
              <c:layout>
                <c:manualLayout>
                  <c:x val="-1.9311500895931994E-3"/>
                  <c:y val="6.7188301828897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83-4859-9155-5AC6D2E677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1802.7</c:v>
                </c:pt>
                <c:pt idx="1">
                  <c:v>633.79999999999995</c:v>
                </c:pt>
                <c:pt idx="2">
                  <c:v>2492.4</c:v>
                </c:pt>
                <c:pt idx="3">
                  <c:v>2032.7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3-4859-9155-5AC6D2E67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599872"/>
        <c:axId val="99601408"/>
        <c:axId val="99462656"/>
      </c:bar3DChart>
      <c:catAx>
        <c:axId val="9959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601408"/>
        <c:crosses val="autoZero"/>
        <c:auto val="1"/>
        <c:lblAlgn val="ctr"/>
        <c:lblOffset val="100"/>
        <c:noMultiLvlLbl val="0"/>
      </c:catAx>
      <c:valAx>
        <c:axId val="9960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599872"/>
        <c:crosses val="autoZero"/>
        <c:crossBetween val="between"/>
      </c:valAx>
      <c:serAx>
        <c:axId val="99462656"/>
        <c:scaling>
          <c:orientation val="minMax"/>
        </c:scaling>
        <c:delete val="1"/>
        <c:axPos val="b"/>
        <c:majorTickMark val="none"/>
        <c:minorTickMark val="none"/>
        <c:tickLblPos val="nextTo"/>
        <c:crossAx val="9960140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0.01176</cdr:x>
      <cdr:y>0.15343</cdr:y>
    </cdr:from>
    <cdr:to>
      <cdr:x>0.26613</cdr:x>
      <cdr:y>0.39706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07504" y="861587"/>
          <a:ext cx="2325980" cy="1368152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СШОР</a:t>
          </a:r>
        </a:p>
      </cdr:txBody>
    </cdr:sp>
  </cdr:relSizeAnchor>
  <cdr:relSizeAnchor xmlns:cdr="http://schemas.openxmlformats.org/drawingml/2006/chartDrawing">
    <cdr:from>
      <cdr:x>0.00806</cdr:x>
      <cdr:y>0.44879</cdr:y>
    </cdr:from>
    <cdr:to>
      <cdr:x>0.26613</cdr:x>
      <cdr:y>0.69243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72008" y="2520280"/>
          <a:ext cx="2304256" cy="1368152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СШ</a:t>
          </a:r>
        </a:p>
      </cdr:txBody>
    </cdr:sp>
  </cdr:relSizeAnchor>
  <cdr:relSizeAnchor xmlns:cdr="http://schemas.openxmlformats.org/drawingml/2006/chartDrawing">
    <cdr:from>
      <cdr:x>0.27881</cdr:x>
      <cdr:y>0.00399</cdr:y>
    </cdr:from>
    <cdr:to>
      <cdr:x>0.74655</cdr:x>
      <cdr:y>0.2396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2489448" y="22393"/>
          <a:ext cx="4176464" cy="1323142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 учреждения отрасли </a:t>
          </a:r>
          <a:r>
            <a:rPr lang="ru-RU" sz="1800" b="1" dirty="0" err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ФКиС</a:t>
          </a:r>
          <a:endParaRPr lang="ru-RU" sz="18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обеспечивают подготовку спортивного резерва</a:t>
          </a:r>
        </a:p>
      </cdr:txBody>
    </cdr:sp>
  </cdr:relSizeAnchor>
  <cdr:relSizeAnchor xmlns:cdr="http://schemas.openxmlformats.org/drawingml/2006/chartDrawing">
    <cdr:from>
      <cdr:x>0.75606</cdr:x>
      <cdr:y>0.16015</cdr:y>
    </cdr:from>
    <cdr:to>
      <cdr:x>0.98824</cdr:x>
      <cdr:y>0.40138</cdr:y>
    </cdr:to>
    <cdr:sp macro="" textlink="">
      <cdr:nvSpPr>
        <cdr:cNvPr id="9" name="Скругленный прямоугольник 8"/>
        <cdr:cNvSpPr/>
      </cdr:nvSpPr>
      <cdr:spPr>
        <a:xfrm xmlns:a="http://schemas.openxmlformats.org/drawingml/2006/main">
          <a:off x="6913418" y="886160"/>
          <a:ext cx="2123049" cy="1334783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УОР</a:t>
          </a:r>
        </a:p>
      </cdr:txBody>
    </cdr:sp>
  </cdr:relSizeAnchor>
  <cdr:relSizeAnchor xmlns:cdr="http://schemas.openxmlformats.org/drawingml/2006/chartDrawing">
    <cdr:from>
      <cdr:x>0.35825</cdr:x>
      <cdr:y>0.28009</cdr:y>
    </cdr:from>
    <cdr:to>
      <cdr:x>0.68112</cdr:x>
      <cdr:y>0.39024</cdr:y>
    </cdr:to>
    <cdr:sp macro="" textlink="">
      <cdr:nvSpPr>
        <cdr:cNvPr id="10" name="Скругленный прямоугольник 9"/>
        <cdr:cNvSpPr/>
      </cdr:nvSpPr>
      <cdr:spPr>
        <a:xfrm xmlns:a="http://schemas.openxmlformats.org/drawingml/2006/main">
          <a:off x="3275838" y="1240377"/>
          <a:ext cx="2952323" cy="487815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rPr>
            <a:t></a:t>
          </a:r>
          <a:r>
            <a: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79 тыс. занимающихся</a:t>
          </a:r>
        </a:p>
      </cdr:txBody>
    </cdr:sp>
  </cdr:relSizeAnchor>
  <cdr:relSizeAnchor xmlns:cdr="http://schemas.openxmlformats.org/drawingml/2006/chartDrawing">
    <cdr:from>
      <cdr:x>0.60237</cdr:x>
      <cdr:y>0.81569</cdr:y>
    </cdr:from>
    <cdr:to>
      <cdr:x>0.85437</cdr:x>
      <cdr:y>0.98699</cdr:y>
    </cdr:to>
    <cdr:sp macro="" textlink="">
      <cdr:nvSpPr>
        <cdr:cNvPr id="11" name="Скругленный прямоугольник 10"/>
        <cdr:cNvSpPr/>
      </cdr:nvSpPr>
      <cdr:spPr>
        <a:xfrm xmlns:a="http://schemas.openxmlformats.org/drawingml/2006/main">
          <a:off x="5508071" y="4513474"/>
          <a:ext cx="2304288" cy="947829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rPr>
            <a:t> </a:t>
          </a:r>
          <a:r>
            <a: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rPr>
            <a:t>2,5 тыс. спортсменов старше 18 лет</a:t>
          </a:r>
          <a:endParaRPr lang="ru-RU" sz="14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0.75987</cdr:x>
      <cdr:y>0.44042</cdr:y>
    </cdr:from>
    <cdr:to>
      <cdr:x>0.98824</cdr:x>
      <cdr:y>0.66165</cdr:y>
    </cdr:to>
    <cdr:sp macro="" textlink="">
      <cdr:nvSpPr>
        <cdr:cNvPr id="12" name="Скругленный прямоугольник 11"/>
        <cdr:cNvSpPr/>
      </cdr:nvSpPr>
      <cdr:spPr>
        <a:xfrm xmlns:a="http://schemas.openxmlformats.org/drawingml/2006/main">
          <a:off x="6948264" y="2436968"/>
          <a:ext cx="2088232" cy="1224136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ЦОП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3D8FF-3870-4067-BF07-0D8E14908576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CCD63-6170-4711-B37C-B47057A8C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79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CCD63-6170-4711-B37C-B47057A8C4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2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CCD63-6170-4711-B37C-B47057A8C4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6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7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76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16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9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0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58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4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6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/>
            </a:gs>
            <a:gs pos="74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D5709-5577-4F38-BC0A-A2C3107BD573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BBBC-022B-4380-828A-CD9210424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7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26400">
        <p:blinds dir="vert"/>
      </p:transition>
    </mc:Choice>
    <mc:Fallback xmlns="">
      <p:transition spd="slow" advClick="0" advTm="26400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63638"/>
            <a:ext cx="8229600" cy="3399538"/>
          </a:xfrm>
        </p:spPr>
        <p:txBody>
          <a:bodyPr>
            <a:noAutofit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Совершенствование системы подготовки спортивного резерва путем перевода спортивных школ на реализацию программ спортивной подготовки в соответствии с федеральными стандартами и</a:t>
            </a:r>
          </a:p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 </a:t>
            </a:r>
            <a:r>
              <a:rPr lang="ru-RU" sz="1400" b="1" cap="all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предспортивной</a:t>
            </a:r>
            <a:r>
              <a:rPr lang="ru-RU" sz="1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подготовки </a:t>
            </a:r>
            <a:br>
              <a:rPr lang="ru-RU" sz="1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базовыми требованиями, утвержденными Комитетом по физической культуре и спорту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Заместитель председателя Комитета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по физической культуре и спорту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</a:t>
            </a:r>
            <a:r>
              <a:rPr lang="ru-RU" sz="1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Н.В.Сафонова</a:t>
            </a: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Ульяновск,</a:t>
            </a:r>
          </a:p>
          <a:p>
            <a:pPr marL="0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000" y="249492"/>
            <a:ext cx="7400145" cy="972108"/>
          </a:xfrm>
        </p:spPr>
        <p:txBody>
          <a:bodyPr>
            <a:noAutofit/>
          </a:bodyPr>
          <a:lstStyle/>
          <a:p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Санкт-Петербурга</a:t>
            </a:r>
            <a:b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физической культуре 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0" y="195760"/>
            <a:ext cx="716571" cy="75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127"/>
            <a:ext cx="576063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5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0443" y="3651870"/>
            <a:ext cx="8732617" cy="1296144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Правительства Санкт-Петербурга «О проекте закона </a:t>
            </a:r>
            <a:b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Санкт-Петербурга «О внесении изменений в Закон Санкт-Петербурга «Социальный кодекс Санкт-Петербурга» об одобрении проекта закона Санкт-Петербурга </a:t>
            </a:r>
            <a:b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 внесении изменений в закон Санкт-Петербурга «Социальный кодекс </a:t>
            </a:r>
            <a:b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Санкт-Петербурга»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9070" y="1351701"/>
            <a:ext cx="8753307" cy="1038596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Внесены изменения в постановление Правительства Санкт-Петербурга </a:t>
            </a:r>
            <a:b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«Об утверждении Порядка и условий предоставления ежегодного дополнительного оплачиваемого отпуска работникам с ненормированным рабочим днем в учреждениях, находящихся в ведении исполнительных органов государственной власти Санкт-Петербурга»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9070" y="2508026"/>
            <a:ext cx="8753307" cy="1026114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Внесены изменения в постановление Правительства Санкт-Петербурга </a:t>
            </a:r>
            <a:b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«О продолжительности ежегодного дополнительного оплачиваемого отпуска, предоставляемого работникам с ненормированным рабочим днем, занимающим должности работников физической культуры и спорта в государственных учреждениях Санкт-Петербурга»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99592" y="205978"/>
            <a:ext cx="7787208" cy="857250"/>
          </a:xfrm>
        </p:spPr>
        <p:txBody>
          <a:bodyPr>
            <a:noAutofit/>
          </a:bodyPr>
          <a:lstStyle/>
          <a:p>
            <a:pPr indent="270510">
              <a:lnSpc>
                <a:spcPct val="115000"/>
              </a:lnSpc>
              <a:spcAft>
                <a:spcPts val="1000"/>
              </a:spcAft>
            </a:pP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Региональная нормативная правовая база, позволяющая сохранить льготы и социальные гарантии</a:t>
            </a:r>
            <a:br>
              <a:rPr lang="ru-RU" sz="3200" dirty="0">
                <a:ea typeface="Times New Roman"/>
                <a:cs typeface="Times New Roman"/>
              </a:rPr>
            </a:b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6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05978"/>
            <a:ext cx="7931224" cy="857250"/>
          </a:xfrm>
        </p:spPr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1000"/>
              </a:spcAft>
            </a:pP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ru-RU" sz="27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Государственное задание на оказание государственных услуг (выполнение работ)</a:t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42217" y="1275606"/>
            <a:ext cx="8732617" cy="165209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экономической политике и стратегическому планированию Санкт-Петербурга «Об утверждении регионального перечня (классификатора) государственных и муниципальных услуг и работ 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2217" y="3293833"/>
            <a:ext cx="8753307" cy="1222133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Государственная работа</a:t>
            </a:r>
          </a:p>
          <a:p>
            <a:pPr algn="ctr"/>
            <a:endParaRPr lang="ru-RU" sz="1050" b="1" dirty="0">
              <a:solidFill>
                <a:schemeClr val="tx1"/>
              </a:solidFill>
              <a:latin typeface="Times New Roman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«Организация и обеспечение подготовки спортивного резерва»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315" y="2991886"/>
            <a:ext cx="207282" cy="2377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7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05978"/>
            <a:ext cx="7427168" cy="96161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цифры набора занимающихся государственных учреждений Санкт-Петербурга             по программам спортивной подготовки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51133345"/>
              </p:ext>
            </p:extLst>
          </p:nvPr>
        </p:nvGraphicFramePr>
        <p:xfrm>
          <a:off x="1524000" y="1437624"/>
          <a:ext cx="6576392" cy="340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1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05978"/>
            <a:ext cx="7427168" cy="96161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Санкт-Петербурга  № 32-РП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7973776"/>
              </p:ext>
            </p:extLst>
          </p:nvPr>
        </p:nvGraphicFramePr>
        <p:xfrm>
          <a:off x="540000" y="1167594"/>
          <a:ext cx="82804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19" y="192559"/>
            <a:ext cx="5659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7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1470"/>
            <a:ext cx="7560839" cy="63415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подготовки спортивного резерва в Санкт-Петербурге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459630"/>
              </p:ext>
            </p:extLst>
          </p:nvPr>
        </p:nvGraphicFramePr>
        <p:xfrm>
          <a:off x="0" y="627534"/>
          <a:ext cx="9144000" cy="442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483769" y="4299942"/>
            <a:ext cx="2304256" cy="702078"/>
          </a:xfrm>
          <a:prstGeom prst="roundRect">
            <a:avLst/>
          </a:prstGeom>
          <a:gradFill>
            <a:gsLst>
              <a:gs pos="40000">
                <a:schemeClr val="bg1"/>
              </a:gs>
              <a:gs pos="74000">
                <a:schemeClr val="bg1">
                  <a:tint val="94000"/>
                  <a:shade val="94000"/>
                  <a:satMod val="128000"/>
                  <a:lumMod val="100000"/>
                </a:schemeClr>
              </a:gs>
              <a:gs pos="100000">
                <a:schemeClr val="bg1">
                  <a:tint val="98000"/>
                  <a:shade val="100000"/>
                  <a:hueMod val="98000"/>
                  <a:satMod val="100000"/>
                  <a:lumMod val="74000"/>
                </a:schemeClr>
              </a:gs>
            </a:gsLst>
            <a:path path="circle">
              <a:fillToRect l="20000" t="-40000" r="20000" b="14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3,5 тыс.  спортсменов на этапах ССМ, ВСМ</a:t>
            </a:r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9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5295"/>
            <a:ext cx="8064896" cy="125431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выполнения занимающимися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спортивных школ  Санкт-Петербурга федеральных стандартов спортивной подготовки по видам спорта (2015 год)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97019136"/>
              </p:ext>
            </p:extLst>
          </p:nvPr>
        </p:nvGraphicFramePr>
        <p:xfrm>
          <a:off x="395536" y="1599642"/>
          <a:ext cx="8352928" cy="3294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2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8213" y="193204"/>
            <a:ext cx="7146923" cy="86637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Times New Roman"/>
                <a:ea typeface="Times New Roman"/>
              </a:rPr>
              <a:t>Предспортивная</a:t>
            </a:r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> подготовка по видам спорта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6376" y="2625756"/>
            <a:ext cx="8586652" cy="1836204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ctr">
              <a:lnSpc>
                <a:spcPct val="150000"/>
              </a:lnSpc>
            </a:pPr>
            <a:r>
              <a:rPr lang="ru-RU" sz="2000" b="1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Базовые требования </a:t>
            </a:r>
            <a: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альтернативная Федеральным стандартам совокупность минимальных требований к </a:t>
            </a:r>
            <a:r>
              <a:rPr lang="ru-RU" sz="2000" kern="5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предспортивной</a:t>
            </a:r>
            <a: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подготовке </a:t>
            </a:r>
            <a:b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видам спорта, разработанных и утвержденных Комитетом </a:t>
            </a:r>
            <a:b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kern="5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физической культуре и спорту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6377" y="1383618"/>
            <a:ext cx="8568951" cy="808103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физической культуре и спорту «Об утверждении базовых требований к программам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предспортивной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по видам спорта»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641205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3569"/>
            <a:ext cx="7488832" cy="10066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>   </a:t>
            </a: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> Федеральная экспериментальная площадка </a:t>
            </a: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>по теме:</a:t>
            </a: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b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3674" y="3489853"/>
            <a:ext cx="8583627" cy="87459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Протокол заседания Координационной группы Министерства спорта Российской </a:t>
            </a:r>
            <a:r>
              <a:rPr lang="ru-RU" b="1" dirty="0" err="1">
                <a:solidFill>
                  <a:schemeClr val="tx1"/>
                </a:solidFill>
                <a:latin typeface="Times New Roman"/>
                <a:ea typeface="Times New Roman"/>
              </a:rPr>
              <a:t>Федераци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 по экспериментальной и инновационной деятельности </a:t>
            </a:r>
            <a:b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в области физической культуры и спорта № 3/16 от 23 мая 2016 года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8118" y="1113588"/>
            <a:ext cx="8607764" cy="2052228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«Совершенствование системы подготовки спортивного резерва путем перевода спортивных школ на реализацию программ                           </a:t>
            </a:r>
            <a:r>
              <a:rPr lang="ru-RU" sz="2000" b="1" i="1" dirty="0">
                <a:solidFill>
                  <a:schemeClr val="tx2"/>
                </a:solidFill>
                <a:latin typeface="Times New Roman"/>
              </a:rPr>
              <a:t>спортивной подготовки 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в соответствии </a:t>
            </a:r>
            <a:br>
              <a:rPr lang="ru-RU" b="1" dirty="0">
                <a:solidFill>
                  <a:schemeClr val="tx1"/>
                </a:solidFill>
                <a:latin typeface="Times New Roman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</a:rPr>
              <a:t>с федеральными стандартами спортивной подготовки и программ </a:t>
            </a:r>
            <a:r>
              <a:rPr lang="ru-RU" sz="2000" b="1" i="1" dirty="0" err="1">
                <a:solidFill>
                  <a:schemeClr val="tx2"/>
                </a:solidFill>
                <a:latin typeface="Times New Roman"/>
              </a:rPr>
              <a:t>предспортивной</a:t>
            </a:r>
            <a:r>
              <a:rPr lang="ru-RU" sz="2000" b="1" i="1" dirty="0">
                <a:solidFill>
                  <a:schemeClr val="tx2"/>
                </a:solidFill>
                <a:latin typeface="Times New Roman"/>
              </a:rPr>
              <a:t> подготовки</a:t>
            </a:r>
            <a:r>
              <a:rPr lang="ru-RU" sz="2000" b="1" i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в соответствии </a:t>
            </a:r>
            <a:br>
              <a:rPr lang="ru-RU" b="1" dirty="0">
                <a:solidFill>
                  <a:schemeClr val="tx1"/>
                </a:solidFill>
                <a:latin typeface="Times New Roman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</a:rPr>
              <a:t>с базовыми требованиями, утвержденными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КФКиС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»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90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1000"/>
              </a:spcAft>
            </a:pP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</a:t>
            </a:r>
            <a:r>
              <a:rPr lang="ru-RU" sz="27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Организация деятельности спортивной школы   </a:t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1" y="1037680"/>
            <a:ext cx="8435280" cy="615968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Спортивная школа, спортивная школа олимпийского резерва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1" y="2004078"/>
            <a:ext cx="3826767" cy="1067666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Спортивная подготовка                       в соответствии                                       с федеральными стандартами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по видам спорта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646575" y="173483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946" y="1717670"/>
            <a:ext cx="207282" cy="23776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946" y="3105984"/>
            <a:ext cx="207282" cy="237764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572000" y="1990300"/>
            <a:ext cx="4320481" cy="1067666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Предспортивная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 подготовка                       в соответствии с базовыми требованиями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предспортивной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 подготовки по видам спорта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942" y="3124966"/>
            <a:ext cx="207282" cy="237764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457201" y="3396969"/>
            <a:ext cx="8435279" cy="1623053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Calibri" panose="020F0502020204030204" pitchFamily="34" charset="0"/>
              <a:buChar char="-"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Calibri" panose="020F0502020204030204" pitchFamily="34" charset="0"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занимающихся в одной группе у одного тренера;</a:t>
            </a:r>
          </a:p>
          <a:p>
            <a:pPr marL="285750" indent="-285750" algn="ctr">
              <a:buFont typeface="Calibri" panose="020F0502020204030204" pitchFamily="34" charset="0"/>
              <a:buChar char="-"/>
            </a:pP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Calibri" panose="020F0502020204030204" pitchFamily="34" charset="0"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Рациональный учет рабочего времени тренера;</a:t>
            </a:r>
          </a:p>
          <a:p>
            <a:pPr marL="285750" indent="-285750" algn="ctr">
              <a:buFont typeface="Calibri" panose="020F0502020204030204" pitchFamily="34" charset="0"/>
              <a:buChar char="-"/>
            </a:pP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Calibri" panose="020F0502020204030204" pitchFamily="34" charset="0"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система оплаты труда;</a:t>
            </a:r>
          </a:p>
          <a:p>
            <a:pPr marL="285750" indent="-285750" algn="ctr">
              <a:buFont typeface="Calibri" panose="020F0502020204030204" pitchFamily="34" charset="0"/>
              <a:buChar char="-"/>
            </a:pPr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Calibri" panose="020F0502020204030204" pitchFamily="34" charset="0"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возможное финансирование спортивной подготовки</a:t>
            </a:r>
          </a:p>
          <a:p>
            <a:pPr marL="285750" indent="-285750" algn="ctr">
              <a:buFont typeface="Calibri" panose="020F0502020204030204" pitchFamily="34" charset="0"/>
              <a:buChar char="-"/>
            </a:pP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67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1000"/>
              </a:spcAft>
            </a:pP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</a:t>
            </a:r>
            <a:r>
              <a:rPr lang="ru-RU" sz="27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Региональная нормативная правовая база</a:t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21527" y="973659"/>
            <a:ext cx="8732617" cy="165209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marL="0" lvl="0" indent="0" algn="ctr">
              <a:lnSpc>
                <a:spcPct val="120000"/>
              </a:lnSpc>
              <a:buNone/>
            </a:pP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Внесены изменений в постановление Правительства Санкт-Петербурга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 порядке организации деятельности исполнительных органов государственной власти Санкт-Петербурга по формированию и обеспечению спортивных сборных команд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Санкт-Петербурга, а также по обеспечению подготовки спортивного резерва для спортивных сборных команд Санкт-Петербурга»</a:t>
            </a:r>
          </a:p>
          <a:p>
            <a:pPr marL="0" indent="0" algn="ctr">
              <a:buNone/>
            </a:pP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109" y="2733768"/>
            <a:ext cx="8753307" cy="91810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Внесены изменения в постановление Правительства Санкт-Петербурга </a:t>
            </a:r>
            <a:b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«О Комитете по физической культуре и спорте»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1526" y="3867894"/>
            <a:ext cx="2600698" cy="1067666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контроль </a:t>
            </a:r>
            <a:br>
              <a:rPr lang="ru-RU" b="1" dirty="0">
                <a:solidFill>
                  <a:schemeClr val="tx1"/>
                </a:solidFill>
                <a:latin typeface="Times New Roman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</a:rPr>
              <a:t>за исполнением федеральных стандартов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59832" y="3867894"/>
            <a:ext cx="2592288" cy="1067666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/>
                <a:ea typeface="Times New Roman"/>
              </a:rPr>
              <a:t> установление порядка и определение правил приема лиц </a:t>
            </a:r>
          </a:p>
          <a:p>
            <a:pPr algn="ctr"/>
            <a:r>
              <a:rPr lang="ru-RU" sz="16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вУФСН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89729" y="3867894"/>
            <a:ext cx="3064415" cy="1067666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организации экспериментальной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инновационной деятельности 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1403648" y="3651870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820" y="3630130"/>
            <a:ext cx="207282" cy="23776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935" y="3651871"/>
            <a:ext cx="207282" cy="23776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30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3717"/>
            <a:ext cx="8229600" cy="857250"/>
          </a:xfrm>
        </p:spPr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1000"/>
              </a:spcAft>
            </a:pP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</a:t>
            </a:r>
            <a:r>
              <a:rPr lang="ru-RU" sz="27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Региональная нормативная правовая база</a:t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1" y="996097"/>
            <a:ext cx="8732617" cy="765563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Правительства  «О переименовании, определении, изменении целей и предмета деятельности государственных бюджетных учреждений в области физической культуры и спорта»</a:t>
            </a:r>
            <a:endParaRPr lang="ru-RU" sz="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251521" y="1853892"/>
            <a:ext cx="8732617" cy="79675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Правительства «О системе оплаты труда работников государственных учреждений в области физической культуры и спорта»</a:t>
            </a:r>
            <a:endParaRPr lang="ru-RU" sz="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217857" y="3855935"/>
            <a:ext cx="8732617" cy="1200091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Распоряжение Комитета по физической культуре и спорту «Об утверждении Перечня государственных бюджетных учреждений спортивной подготовки Санкт-Петербурга, реализующих программы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предспортивной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подготовки в рамках федерального экспериментального (инновационного) проекта в области физической культуры и спорта в Санкт-Петербурге</a:t>
            </a:r>
            <a:endParaRPr lang="ru-RU" sz="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  <p:sp>
        <p:nvSpPr>
          <p:cNvPr id="8" name="Объект 5"/>
          <p:cNvSpPr txBox="1">
            <a:spLocks/>
          </p:cNvSpPr>
          <p:nvPr/>
        </p:nvSpPr>
        <p:spPr>
          <a:xfrm>
            <a:off x="217857" y="2755270"/>
            <a:ext cx="8732617" cy="1029320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физической культуре и спорту «Об утверждении методических рекомендаций по применению системы оплаты труда работников государственных учреждений в области физической культуры и спорта»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6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1815666"/>
            <a:ext cx="8660609" cy="1332148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Правительства Санкт-Петербурга «О проекте закона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Санкт-Петербурга «О внесении дополнений в Закон Санкт-Петербурга 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 целевой программе Санкт-Петербурга                                                           «Жилье работникам бюджетной сферы»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363839"/>
            <a:ext cx="8660609" cy="1368151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Внесены изменения в постановление Правительства Санкт-Петербурга </a:t>
            </a:r>
            <a:b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«О реализации Закона Санкт-Петербурга «О целевой программе </a:t>
            </a:r>
            <a:b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Санкт-Петербурга «Жилье работникам бюджетной сферы»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827584" y="205978"/>
            <a:ext cx="7859216" cy="857250"/>
          </a:xfrm>
        </p:spPr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1000"/>
              </a:spcAft>
            </a:pP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</a:t>
            </a:r>
            <a:b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Региональная нормативная правовая база, позволяющая сохранить льготы и социальные гарантии</a:t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7" y="187048"/>
            <a:ext cx="569197" cy="7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7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7428</TotalTime>
  <Words>496</Words>
  <Application>Microsoft Office PowerPoint</Application>
  <PresentationFormat>Экран (16:9)</PresentationFormat>
  <Paragraphs>89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Candara</vt:lpstr>
      <vt:lpstr>Symbol</vt:lpstr>
      <vt:lpstr>Times New Roman</vt:lpstr>
      <vt:lpstr>1_Волна</vt:lpstr>
      <vt:lpstr>Тема Office</vt:lpstr>
      <vt:lpstr> Правительство Санкт-Петербурга Комитет по физической культуре  и спорту</vt:lpstr>
      <vt:lpstr>Система подготовки спортивного резерва в Санкт-Петербурге</vt:lpstr>
      <vt:lpstr>Презентация PowerPoint</vt:lpstr>
      <vt:lpstr> Предспортивная подготовка по видам спорта</vt:lpstr>
      <vt:lpstr>      Федеральная экспериментальная площадка  по теме:  </vt:lpstr>
      <vt:lpstr>         Организация деятельности спортивной школы    </vt:lpstr>
      <vt:lpstr>            Региональная нормативная правовая база </vt:lpstr>
      <vt:lpstr>            Региональная нормативная правовая база </vt:lpstr>
      <vt:lpstr>             Региональная нормативная правовая база, позволяющая сохранить льготы и социальные гарантии </vt:lpstr>
      <vt:lpstr> Региональная нормативная правовая база, позволяющая сохранить льготы и социальные гарантии </vt:lpstr>
      <vt:lpstr>     Государственное задание на оказание государственных услуг (выполнение работ) </vt:lpstr>
      <vt:lpstr>Контрольные цифры набора занимающихся государственных учреждений Санкт-Петербурга             по программам спортивной подготовки</vt:lpstr>
      <vt:lpstr>Распоряжение Правительства Санкт-Петербурга  № 32-РП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Богомазова Александра Валерьевна</dc:creator>
  <cp:lastModifiedBy>Другой пользователь</cp:lastModifiedBy>
  <cp:revision>183</cp:revision>
  <dcterms:created xsi:type="dcterms:W3CDTF">2015-07-01T11:30:30Z</dcterms:created>
  <dcterms:modified xsi:type="dcterms:W3CDTF">2018-11-01T13:30:23Z</dcterms:modified>
</cp:coreProperties>
</file>