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556" r:id="rId2"/>
    <p:sldId id="699" r:id="rId3"/>
    <p:sldId id="689" r:id="rId4"/>
    <p:sldId id="677" r:id="rId5"/>
    <p:sldId id="700" r:id="rId6"/>
    <p:sldId id="661" r:id="rId7"/>
    <p:sldId id="701" r:id="rId8"/>
    <p:sldId id="682" r:id="rId9"/>
    <p:sldId id="696" r:id="rId10"/>
    <p:sldId id="683" r:id="rId11"/>
    <p:sldId id="684" r:id="rId12"/>
    <p:sldId id="596" r:id="rId1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248"/>
    <a:srgbClr val="D5FFE8"/>
    <a:srgbClr val="CCFFFF"/>
    <a:srgbClr val="0070C0"/>
    <a:srgbClr val="FF7575"/>
    <a:srgbClr val="FF8585"/>
    <a:srgbClr val="27E0E9"/>
    <a:srgbClr val="FF2D2D"/>
    <a:srgbClr val="F68876"/>
    <a:srgbClr val="E73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580" autoAdjust="0"/>
    <p:restoredTop sz="88290" autoAdjust="0"/>
  </p:normalViewPr>
  <p:slideViewPr>
    <p:cSldViewPr>
      <p:cViewPr varScale="1">
        <p:scale>
          <a:sx n="43" d="100"/>
          <a:sy n="43" d="100"/>
        </p:scale>
        <p:origin x="6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2F39-14DD-49AE-B44D-B831C4B7D703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592EE-92DB-4521-9B55-702E50B67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12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4878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40FCCA-42F1-472A-897C-C7BBCEA5B5F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5806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7450270-7FF2-426F-A891-F65856C8FF3C}" type="slidenum">
              <a:rPr lang="ru-RU" altLang="ru-RU" smtClean="0">
                <a:solidFill>
                  <a:schemeClr val="tx1"/>
                </a:solidFill>
              </a:rPr>
              <a:pPr>
                <a:spcBef>
                  <a:spcPct val="0"/>
                </a:spcBef>
                <a:defRPr/>
              </a:pPr>
              <a:t>3</a:t>
            </a:fld>
            <a:endParaRPr lang="ru-RU" alt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5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FCCA-42F1-472A-897C-C7BBCEA5B5FF}" type="slidenum">
              <a:rPr lang="ru-RU" altLang="ru-RU" smtClean="0"/>
              <a:pPr/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297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FCCA-42F1-472A-897C-C7BBCEA5B5FF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61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51D1D5-1E5D-4623-BC82-471D2054DB76}" type="slidenum">
              <a:rPr lang="ru-RU" altLang="ru-RU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A7DA6-E219-4B8B-AB41-E58CA0B3036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615023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F499D-E0C4-4C9F-961A-91AF45E124A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710527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14300-A14B-48DD-BB5C-6C169A18126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19918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E365D-24DA-4710-9F16-993B049ACC0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338379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73E08-6DFA-4463-8058-A18373F2159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359695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B5D06-19A0-41F7-9601-54603D0C5BA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65141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0F70B-C2D0-4329-8A48-DAEF039818B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30927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E2FD7-B8CB-460B-A0B2-902FC442FC5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299607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4BCBD-3E0B-4BE0-9B98-EC303FA4C6E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75985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3E7C2-47C4-43BD-A767-69ED5A17BD3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920427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F399E-5163-4C03-9264-3107A5C985B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779950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11"/>
          <p:cNvSpPr>
            <a:spLocks noChangeArrowheads="1"/>
          </p:cNvSpPr>
          <p:nvPr/>
        </p:nvSpPr>
        <p:spPr bwMode="auto">
          <a:xfrm rot="-2751045">
            <a:off x="-1191419" y="962819"/>
            <a:ext cx="5503863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0066FF">
                  <a:alpha val="50000"/>
                </a:srgbClr>
              </a:gs>
              <a:gs pos="50000">
                <a:srgbClr val="0066FF">
                  <a:gamma/>
                  <a:tint val="33725"/>
                  <a:invGamma/>
                </a:srgbClr>
              </a:gs>
              <a:gs pos="100000">
                <a:srgbClr val="0066FF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-2751045">
            <a:off x="-1866106" y="269081"/>
            <a:ext cx="5557838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D3535">
                  <a:alpha val="50000"/>
                </a:srgbClr>
              </a:gs>
              <a:gs pos="50000">
                <a:srgbClr val="FD3535">
                  <a:gamma/>
                  <a:tint val="33725"/>
                  <a:invGamma/>
                </a:srgbClr>
              </a:gs>
              <a:gs pos="100000">
                <a:srgbClr val="FD3535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-2751045">
            <a:off x="-2487613" y="-384175"/>
            <a:ext cx="5476876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bg1">
                  <a:gamma/>
                  <a:shade val="8000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0000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-2751045">
            <a:off x="6298407" y="6074569"/>
            <a:ext cx="5503862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0000">
                  <a:alpha val="50000"/>
                </a:srgbClr>
              </a:gs>
              <a:gs pos="50000">
                <a:srgbClr val="FF0000">
                  <a:gamma/>
                  <a:tint val="33725"/>
                  <a:invGamma/>
                </a:srgbClr>
              </a:gs>
              <a:gs pos="100000">
                <a:srgbClr val="FF0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-2751045">
            <a:off x="5623719" y="5380832"/>
            <a:ext cx="5557837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CC00">
                  <a:alpha val="50000"/>
                </a:srgbClr>
              </a:gs>
              <a:gs pos="50000">
                <a:srgbClr val="FFCC00">
                  <a:gamma/>
                  <a:tint val="33725"/>
                  <a:invGamma/>
                </a:srgbClr>
              </a:gs>
              <a:gs pos="100000">
                <a:srgbClr val="FFCC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2751045">
            <a:off x="5002212" y="4727576"/>
            <a:ext cx="5476875" cy="1295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5000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000249A-B7F7-4648-9BE7-6967E0AD9ECF}" type="slidenum">
              <a:rPr lang="ru-RU" altLang="ru-RU"/>
              <a:pPr/>
              <a:t>‹#›</a:t>
            </a:fld>
            <a:endParaRPr lang="ru-RU" altLang="ru-RU" dirty="0"/>
          </a:p>
        </p:txBody>
      </p:sp>
      <p:pic>
        <p:nvPicPr>
          <p:cNvPr id="1045" name="Picture 7" descr="герб"/>
          <p:cNvPicPr>
            <a:picLocks noChangeAspect="1" noChangeArrowheads="1"/>
          </p:cNvPicPr>
          <p:nvPr/>
        </p:nvPicPr>
        <p:blipFill>
          <a:blip r:embed="rId14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4398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ocuments and Settings\Ирина\Рабочий стол\задний фон нов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3646" y="2781823"/>
            <a:ext cx="9145016" cy="1138138"/>
          </a:xfrm>
        </p:spPr>
        <p:txBody>
          <a:bodyPr/>
          <a:lstStyle/>
          <a:p>
            <a:r>
              <a:rPr lang="ru-RU" altLang="ru-RU" sz="2800" i="1" kern="1200" dirty="0">
                <a:solidFill>
                  <a:schemeClr val="accent6"/>
                </a:solidFill>
                <a:latin typeface="Georgia" panose="02040502050405020303" pitchFamily="18" charset="0"/>
                <a:ea typeface="+mn-ea"/>
                <a:cs typeface="+mn-cs"/>
              </a:rPr>
              <a:t>«Разработка эффективной системы спортивного отбора и ориентации в циклических видах спорта»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60807"/>
            <a:ext cx="8229600" cy="13681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kern="1200" dirty="0">
                <a:solidFill>
                  <a:schemeClr val="accent6"/>
                </a:solidFill>
                <a:latin typeface="Georgia" panose="02040502050405020303" pitchFamily="18" charset="0"/>
              </a:rPr>
              <a:t>Федеральная экспериментальная площадка (ФЭП)</a:t>
            </a:r>
          </a:p>
        </p:txBody>
      </p:sp>
      <p:pic>
        <p:nvPicPr>
          <p:cNvPr id="13" name="Picture 2" descr="C:\Users\пользователь\Desktop\Туркина\Презентация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99" y="22593"/>
            <a:ext cx="1717230" cy="160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069468" y="6237312"/>
            <a:ext cx="5400600" cy="411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i="1" dirty="0">
                <a:solidFill>
                  <a:schemeClr val="accent6"/>
                </a:solidFill>
              </a:rPr>
              <a:t>г. Ростов-на-Дону                                                                                     201</a:t>
            </a:r>
            <a:r>
              <a:rPr lang="en-US" sz="1400" i="1" dirty="0">
                <a:solidFill>
                  <a:schemeClr val="accent6"/>
                </a:solidFill>
              </a:rPr>
              <a:t>8</a:t>
            </a:r>
            <a:r>
              <a:rPr lang="ru-RU" sz="1400" i="1" dirty="0">
                <a:solidFill>
                  <a:schemeClr val="accent6"/>
                </a:solidFill>
              </a:rPr>
              <a:t> г.</a:t>
            </a:r>
          </a:p>
        </p:txBody>
      </p:sp>
      <p:pic>
        <p:nvPicPr>
          <p:cNvPr id="15" name="Picture 2" descr="C:\Users\пользователь\Desktop\Виноградов\фото поле\сцена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" y="4005064"/>
            <a:ext cx="91439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3160"/>
            <a:ext cx="4110823" cy="1445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590" y="1356278"/>
            <a:ext cx="2172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Министерство </a:t>
            </a:r>
          </a:p>
          <a:p>
            <a:pPr algn="ctr"/>
            <a:r>
              <a:rPr lang="ru-RU" sz="1000" dirty="0"/>
              <a:t>по физической культуре и спорту</a:t>
            </a:r>
          </a:p>
          <a:p>
            <a:pPr algn="ctr"/>
            <a:r>
              <a:rPr lang="ru-RU" sz="1000" dirty="0"/>
              <a:t>Ростовской области</a:t>
            </a:r>
          </a:p>
        </p:txBody>
      </p:sp>
    </p:spTree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ru-RU" sz="2400" dirty="0"/>
              <a:t>1. Завершить создание электронной базы данных спортивно одаренных детей.</a:t>
            </a:r>
          </a:p>
          <a:p>
            <a:r>
              <a:rPr lang="ru-RU" sz="2400" dirty="0"/>
              <a:t>2. Закончить организационно-правовое обеспечение работы ФЭП.</a:t>
            </a:r>
          </a:p>
          <a:p>
            <a:r>
              <a:rPr lang="ru-RU" sz="2400" dirty="0"/>
              <a:t>3. Проанализировать проделанную работу, провести корректировку и доработку элементов системы спортивного отбора и ориентации в гребном спорте.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dirty="0"/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ПЛАН НА </a:t>
            </a:r>
            <a:r>
              <a:rPr lang="ru-RU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2018</a:t>
            </a: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326759635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ru-RU" sz="2400" dirty="0"/>
              <a:t>1. Организовать более качественный тренировочный процесс в экспериментальной группе с методическим, медицинским, психологическим и материально-техническим сопровождением.</a:t>
            </a:r>
          </a:p>
          <a:p>
            <a:r>
              <a:rPr lang="ru-RU" sz="2400" dirty="0"/>
              <a:t>2. Завершить создание эффективной системы отбора и спортивной ориентации в гребном спорте.</a:t>
            </a:r>
          </a:p>
          <a:p>
            <a:r>
              <a:rPr lang="ru-RU" sz="2400" dirty="0"/>
              <a:t>3. Выпустить инструкции и методические пособия для тренеров и специалистов.</a:t>
            </a:r>
          </a:p>
          <a:p>
            <a:r>
              <a:rPr lang="ru-RU" sz="2400" dirty="0"/>
              <a:t>4. Распространить опыт работы по данной теме на другие циклические виды спорта.</a:t>
            </a:r>
          </a:p>
          <a:p>
            <a:r>
              <a:rPr lang="ru-RU" sz="2400" dirty="0"/>
              <a:t>5. Предложить Министерству спорта Российской Федерации данную систему для использования в других регионах России. </a:t>
            </a:r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dirty="0"/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23112" cy="8383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ПЛАН НА </a:t>
            </a:r>
            <a:r>
              <a:rPr lang="ru-RU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2019-2020</a:t>
            </a: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338492278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42422"/>
            <a:ext cx="8229600" cy="2520280"/>
          </a:xfrm>
        </p:spPr>
        <p:txBody>
          <a:bodyPr/>
          <a:lstStyle/>
          <a:p>
            <a:r>
              <a:rPr lang="ru-RU" sz="8000" i="1" dirty="0"/>
              <a:t>Благодарю за внимание!</a:t>
            </a:r>
          </a:p>
        </p:txBody>
      </p:sp>
      <p:pic>
        <p:nvPicPr>
          <p:cNvPr id="9" name="Picture 2" descr="C:\Users\пользователь\Desktop\Виноградов\фото поле\сцена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" y="4841776"/>
            <a:ext cx="91439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пользователь\Desktop\Туркина\Презентация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3347"/>
            <a:ext cx="1563259" cy="14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365D-24DA-4710-9F16-993B049ACC06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49" y="145030"/>
            <a:ext cx="3862622" cy="135835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36020"/>
              </p:ext>
            </p:extLst>
          </p:nvPr>
        </p:nvGraphicFramePr>
        <p:xfrm>
          <a:off x="13646" y="0"/>
          <a:ext cx="2737812" cy="1831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6" imgW="3656880" imgH="2412360" progId="">
                  <p:embed/>
                </p:oleObj>
              </mc:Choice>
              <mc:Fallback>
                <p:oleObj r:id="rId6" imgW="3656880" imgH="2412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46" y="0"/>
                        <a:ext cx="2737812" cy="1831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05196" y="1379388"/>
            <a:ext cx="2975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/>
              <a:t>Министерство </a:t>
            </a:r>
          </a:p>
          <a:p>
            <a:pPr algn="ctr"/>
            <a:r>
              <a:rPr lang="ru-RU" sz="1000" dirty="0"/>
              <a:t>по физической культуре и спорту</a:t>
            </a:r>
          </a:p>
          <a:p>
            <a:pPr algn="ctr"/>
            <a:r>
              <a:rPr lang="ru-RU" sz="1000" dirty="0"/>
              <a:t>Ростовской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0368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2593" y="1916832"/>
            <a:ext cx="3270689" cy="12797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4000"/>
              </a:lnSpc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4000"/>
              </a:lnSpc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</a:t>
            </a:r>
          </a:p>
        </p:txBody>
      </p:sp>
      <p:pic>
        <p:nvPicPr>
          <p:cNvPr id="41990" name="Содержимое 9" descr="b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1" y="2347913"/>
            <a:ext cx="34512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489920" y="2418332"/>
            <a:ext cx="2952328" cy="48605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7564" y="2827339"/>
            <a:ext cx="1292225" cy="1620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75856" y="1770663"/>
            <a:ext cx="3312368" cy="6750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 медалей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087416" y="4292601"/>
            <a:ext cx="3608784" cy="675075"/>
          </a:xfrm>
          <a:ln>
            <a:miter lim="800000"/>
            <a:headEnd/>
            <a:tailEnd/>
          </a:ln>
          <a:ex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  <a:defRPr/>
            </a:pPr>
            <a:r>
              <a:rPr lang="ru-RU" sz="4800" b="1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7     2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1" y="1431925"/>
            <a:ext cx="2297113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4292600"/>
            <a:ext cx="2317750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800" y="3068639"/>
            <a:ext cx="2336800" cy="113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85" name="Picture 17" descr="C:\Users\User\Desktop\1021315440.jpg"/>
          <p:cNvPicPr>
            <a:picLocks noChangeAspect="1" noChangeArrowheads="1"/>
          </p:cNvPicPr>
          <p:nvPr/>
        </p:nvPicPr>
        <p:blipFill rotWithShape="1">
          <a:blip r:embed="rId6"/>
          <a:srcRect l="23786" r="9975"/>
          <a:stretch/>
        </p:blipFill>
        <p:spPr bwMode="auto">
          <a:xfrm>
            <a:off x="520084" y="3403601"/>
            <a:ext cx="2528888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Заголовок 4"/>
          <p:cNvSpPr txBox="1">
            <a:spLocks/>
          </p:cNvSpPr>
          <p:nvPr/>
        </p:nvSpPr>
        <p:spPr bwMode="auto">
          <a:xfrm>
            <a:off x="2051720" y="446812"/>
            <a:ext cx="6624736" cy="688156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latin typeface="Times New Roman"/>
                <a:ea typeface="Calibri"/>
                <a:cs typeface="Arial" charset="0"/>
              </a:rPr>
              <a:t>Участие спортсменов Ростовской области в ОИ - 2016</a:t>
            </a:r>
          </a:p>
        </p:txBody>
      </p:sp>
    </p:spTree>
    <p:extLst>
      <p:ext uri="{BB962C8B-B14F-4D97-AF65-F5344CB8AC3E}">
        <p14:creationId xmlns:p14="http://schemas.microsoft.com/office/powerpoint/2010/main" val="217030441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068638"/>
            <a:ext cx="4572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2" name="Прямоугольник 2"/>
          <p:cNvSpPr>
            <a:spLocks noChangeArrowheads="1"/>
          </p:cNvSpPr>
          <p:nvPr/>
        </p:nvSpPr>
        <p:spPr bwMode="auto">
          <a:xfrm>
            <a:off x="2880446" y="4941168"/>
            <a:ext cx="622935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в номинации «Подготовка спортивного резерва»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320" y="2627075"/>
            <a:ext cx="2584686" cy="5756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место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20" y="3627315"/>
            <a:ext cx="2584686" cy="5045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место</a:t>
            </a:r>
          </a:p>
        </p:txBody>
      </p:sp>
      <p:sp>
        <p:nvSpPr>
          <p:cNvPr id="48139" name="Прямоугольник 3"/>
          <p:cNvSpPr>
            <a:spLocks noChangeArrowheads="1"/>
          </p:cNvSpPr>
          <p:nvPr/>
        </p:nvSpPr>
        <p:spPr bwMode="auto">
          <a:xfrm>
            <a:off x="2876998" y="2704689"/>
            <a:ext cx="53297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– среди 85 субъектов Российской Федерации</a:t>
            </a:r>
          </a:p>
        </p:txBody>
      </p:sp>
      <p:sp>
        <p:nvSpPr>
          <p:cNvPr id="48140" name="Прямоугольник 4"/>
          <p:cNvSpPr>
            <a:spLocks noChangeArrowheads="1"/>
          </p:cNvSpPr>
          <p:nvPr/>
        </p:nvSpPr>
        <p:spPr bwMode="auto">
          <a:xfrm>
            <a:off x="2858337" y="3512917"/>
            <a:ext cx="622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ts val="24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– среди субъектов Российской Федерации I группы с численностью населения 2 млн. человек и более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4556439"/>
            <a:ext cx="2584686" cy="18711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</a:p>
        </p:txBody>
      </p:sp>
      <p:sp>
        <p:nvSpPr>
          <p:cNvPr id="15" name="Заголовок 4"/>
          <p:cNvSpPr>
            <a:spLocks noGrp="1"/>
          </p:cNvSpPr>
          <p:nvPr>
            <p:ph type="title"/>
          </p:nvPr>
        </p:nvSpPr>
        <p:spPr>
          <a:xfrm>
            <a:off x="2123728" y="212589"/>
            <a:ext cx="6120680" cy="11145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2400"/>
              </a:lnSpc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Всероссийский смотр-конкурс на лучшую организацию физкультурно-спортивной работы в субъектах Российской Федерации</a:t>
            </a:r>
            <a:endParaRPr lang="ru-RU" sz="2000" b="1" cap="all" dirty="0">
              <a:ln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584338"/>
            <a:ext cx="738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Ростовская область за 2017 год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4942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dirty="0"/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34093"/>
            <a:ext cx="6195252" cy="3650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ЭТАПЫ ОТБОРА</a:t>
            </a:r>
          </a:p>
        </p:txBody>
      </p:sp>
      <p:sp>
        <p:nvSpPr>
          <p:cNvPr id="3" name="Овал 2"/>
          <p:cNvSpPr/>
          <p:nvPr/>
        </p:nvSpPr>
        <p:spPr>
          <a:xfrm>
            <a:off x="972882" y="412081"/>
            <a:ext cx="7200800" cy="3237569"/>
          </a:xfrm>
          <a:prstGeom prst="ellipse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01699" y="1101114"/>
            <a:ext cx="4130139" cy="522188"/>
          </a:xfrm>
          <a:prstGeom prst="ellipse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</p:txBody>
      </p:sp>
      <p:sp>
        <p:nvSpPr>
          <p:cNvPr id="22" name="Овал 21"/>
          <p:cNvSpPr/>
          <p:nvPr/>
        </p:nvSpPr>
        <p:spPr>
          <a:xfrm>
            <a:off x="2401699" y="1770618"/>
            <a:ext cx="4359494" cy="1098481"/>
          </a:xfrm>
          <a:prstGeom prst="ellipse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СПОРТИВНО ОДАРЕННЫХ ДЕТЕЙ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01699" y="2731999"/>
            <a:ext cx="1290079" cy="561043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39826" y="2731524"/>
            <a:ext cx="1290079" cy="558838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школа-интернат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25641" y="2713196"/>
            <a:ext cx="1294531" cy="553255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СШОР</a:t>
            </a:r>
          </a:p>
        </p:txBody>
      </p:sp>
      <p:cxnSp>
        <p:nvCxnSpPr>
          <p:cNvPr id="1104" name="Прямая со стрелкой 1103"/>
          <p:cNvCxnSpPr/>
          <p:nvPr/>
        </p:nvCxnSpPr>
        <p:spPr>
          <a:xfrm>
            <a:off x="4530810" y="1639563"/>
            <a:ext cx="1168" cy="1333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2033073" y="3626205"/>
            <a:ext cx="5008014" cy="788506"/>
          </a:xfrm>
          <a:prstGeom prst="ellipse">
            <a:avLst/>
          </a:prstGeom>
          <a:solidFill>
            <a:srgbClr val="FE6248"/>
          </a:solidFill>
          <a:ln w="25400" cap="flat" cmpd="sng" algn="ctr">
            <a:solidFill>
              <a:srgbClr val="00319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II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этап                                                                               </a:t>
            </a:r>
            <a:r>
              <a:rPr lang="ru-RU" sz="1600" b="1" kern="0" dirty="0">
                <a:latin typeface="Times New Roman"/>
                <a:ea typeface="Calibri"/>
              </a:rPr>
              <a:t>50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-55 человек                                              кандидаты на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</a:rPr>
              <a:t>Спартакиаду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Calibri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2693173" y="4543490"/>
            <a:ext cx="3760217" cy="773643"/>
          </a:xfrm>
          <a:prstGeom prst="ellipse">
            <a:avLst/>
          </a:prstGeom>
          <a:solidFill>
            <a:srgbClr val="99FF66"/>
          </a:solidFill>
          <a:ln w="25400" cap="flat" cmpd="sng" algn="ctr">
            <a:solidFill>
              <a:srgbClr val="00319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III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 этап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10-15 человек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Сб. команда РО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3354422" y="5437858"/>
            <a:ext cx="2498751" cy="1047115"/>
          </a:xfrm>
          <a:prstGeom prst="ellipse">
            <a:avLst/>
          </a:prstGeom>
          <a:solidFill>
            <a:srgbClr val="00CC00"/>
          </a:solidFill>
          <a:ln w="25400" cap="flat" cmpd="sng" algn="ctr">
            <a:solidFill>
              <a:srgbClr val="00319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IV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 этап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4-6 человек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члены сборных</a:t>
            </a:r>
            <a:r>
              <a:rPr lang="ru-RU" sz="1600" b="1" kern="0" dirty="0">
                <a:latin typeface="Times New Roman"/>
                <a:ea typeface="Calibri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команд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 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+mn-cs"/>
              </a:rPr>
              <a:t>РФ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034405" y="3465397"/>
            <a:ext cx="1080120" cy="212639"/>
          </a:xfrm>
          <a:prstGeom prst="down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3991918" y="4362880"/>
            <a:ext cx="1080120" cy="212639"/>
          </a:xfrm>
          <a:prstGeom prst="down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4041386" y="5309392"/>
            <a:ext cx="1080120" cy="212639"/>
          </a:xfrm>
          <a:prstGeom prst="down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90094" y="408355"/>
            <a:ext cx="88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</a:t>
            </a:r>
            <a:r>
              <a:rPr lang="ru-RU" b="1" dirty="0"/>
              <a:t> этап</a:t>
            </a:r>
            <a:r>
              <a:rPr lang="en-US" b="1" dirty="0"/>
              <a:t> 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93173" y="670116"/>
            <a:ext cx="1290079" cy="561043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группа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29437" y="657973"/>
            <a:ext cx="1290079" cy="561043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действующая комиссия</a:t>
            </a:r>
          </a:p>
        </p:txBody>
      </p:sp>
    </p:spTree>
    <p:extLst>
      <p:ext uri="{BB962C8B-B14F-4D97-AF65-F5344CB8AC3E}">
        <p14:creationId xmlns:p14="http://schemas.microsoft.com/office/powerpoint/2010/main" val="22309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957387"/>
            <a:ext cx="8229600" cy="4525963"/>
          </a:xfrm>
        </p:spPr>
        <p:txBody>
          <a:bodyPr/>
          <a:lstStyle/>
          <a:p>
            <a:r>
              <a:rPr lang="ru-RU" b="1" dirty="0"/>
              <a:t>Антропометрия</a:t>
            </a:r>
          </a:p>
          <a:p>
            <a:r>
              <a:rPr lang="ru-RU" b="1" dirty="0"/>
              <a:t>Состав массы тела</a:t>
            </a:r>
          </a:p>
          <a:p>
            <a:r>
              <a:rPr lang="ru-RU" b="1" dirty="0"/>
              <a:t>Тесты по ОФП</a:t>
            </a:r>
          </a:p>
          <a:p>
            <a:r>
              <a:rPr lang="ru-RU" b="1" dirty="0"/>
              <a:t>Психологическое тестирование</a:t>
            </a:r>
          </a:p>
          <a:p>
            <a:r>
              <a:rPr lang="ru-RU" b="1" dirty="0"/>
              <a:t>Биометрическое исследование (дерматоглифика)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dirty="0"/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347048" cy="9941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ТЕСТЫ </a:t>
            </a:r>
            <a:r>
              <a:rPr lang="en-US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I </a:t>
            </a: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ЭТАПА ОТБОРА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97" y="1556792"/>
            <a:ext cx="3055799" cy="2031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36" y="4840353"/>
            <a:ext cx="2823412" cy="18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014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7541" y="6348340"/>
            <a:ext cx="2133600" cy="476250"/>
          </a:xfrm>
        </p:spPr>
        <p:txBody>
          <a:bodyPr/>
          <a:lstStyle/>
          <a:p>
            <a:r>
              <a:rPr lang="ru-RU" altLang="ru-RU" b="1" dirty="0"/>
              <a:t>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1755425" y="274638"/>
            <a:ext cx="5917153" cy="559662"/>
          </a:xfrm>
          <a:prstGeom prst="round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000" b="1" kern="0" dirty="0">
                <a:solidFill>
                  <a:schemeClr val="accent6"/>
                </a:solidFill>
                <a:latin typeface="Georgia" panose="02040502050405020303" pitchFamily="18" charset="0"/>
              </a:rPr>
              <a:t>ЭТАПНЫЙ  ОТБОР</a:t>
            </a:r>
          </a:p>
        </p:txBody>
      </p:sp>
      <p:pic>
        <p:nvPicPr>
          <p:cNvPr id="3076" name="Picture 4" descr="C:\Users\пользователь\Desktop\vladimir_b_29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67" y="5622732"/>
            <a:ext cx="2037033" cy="12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" y="5534210"/>
            <a:ext cx="2349345" cy="12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851920" y="1052736"/>
            <a:ext cx="1656184" cy="698180"/>
          </a:xfrm>
          <a:prstGeom prst="roundRect">
            <a:avLst/>
          </a:prstGeom>
          <a:solidFill>
            <a:srgbClr val="D5FFE8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Спортивный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результат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315740" y="1699146"/>
            <a:ext cx="651190" cy="34122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" name="Скругленный прямоугольник 8"/>
          <p:cNvSpPr/>
          <p:nvPr/>
        </p:nvSpPr>
        <p:spPr>
          <a:xfrm>
            <a:off x="2051720" y="1052736"/>
            <a:ext cx="1512168" cy="698180"/>
          </a:xfrm>
          <a:prstGeom prst="roundRect">
            <a:avLst/>
          </a:prstGeom>
          <a:solidFill>
            <a:srgbClr val="D5FFE8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УМО</a:t>
            </a:r>
            <a:endParaRPr kumimoji="0" lang="ru-RU" sz="1600" b="1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714001" y="1788762"/>
            <a:ext cx="0" cy="20007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>
          <a:xfrm flipH="1">
            <a:off x="5508104" y="1679576"/>
            <a:ext cx="559749" cy="34700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3" name="Скругленный прямоугольник 12"/>
          <p:cNvSpPr/>
          <p:nvPr/>
        </p:nvSpPr>
        <p:spPr>
          <a:xfrm>
            <a:off x="5855187" y="1052736"/>
            <a:ext cx="1647141" cy="698180"/>
          </a:xfrm>
          <a:prstGeom prst="roundRect">
            <a:avLst/>
          </a:prstGeom>
          <a:solidFill>
            <a:srgbClr val="D5FFE8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Тестирование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647013" y="4005064"/>
            <a:ext cx="0" cy="20625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9" name="Скругленный прямоугольник 18"/>
          <p:cNvSpPr/>
          <p:nvPr/>
        </p:nvSpPr>
        <p:spPr>
          <a:xfrm>
            <a:off x="2606945" y="5500945"/>
            <a:ext cx="4214112" cy="1035052"/>
          </a:xfrm>
          <a:prstGeom prst="roundRect">
            <a:avLst/>
          </a:prstGeom>
          <a:solidFill>
            <a:srgbClr val="FF2D2D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Команда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Спартакиаду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7878" y="4211323"/>
            <a:ext cx="2798271" cy="1068181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Целевые показатели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каждому спортсмену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0528" y="2952768"/>
            <a:ext cx="4208229" cy="105229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Тренерский Совет с рабочей группой ФЭП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680012" y="5301208"/>
            <a:ext cx="0" cy="23300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1" name="Скругленный прямоугольник 20"/>
          <p:cNvSpPr/>
          <p:nvPr/>
        </p:nvSpPr>
        <p:spPr>
          <a:xfrm>
            <a:off x="3943414" y="2016663"/>
            <a:ext cx="1541174" cy="71466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Контроль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648210" y="2731326"/>
            <a:ext cx="0" cy="20007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7166978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12767"/>
            <a:ext cx="4398573" cy="4525963"/>
          </a:xfrm>
        </p:spPr>
        <p:txBody>
          <a:bodyPr/>
          <a:lstStyle/>
          <a:p>
            <a:r>
              <a:rPr lang="ru-RU" sz="1700" b="1" dirty="0">
                <a:solidFill>
                  <a:schemeClr val="tx1"/>
                </a:solidFill>
              </a:rPr>
              <a:t>Антропометрия в динамике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Оценка биологического возраста и физического развития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Состав массы тела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Спирография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Стабилография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Оценка сердечно-сосудистой системы (ЭКГ, ЭхоКГ)</a:t>
            </a:r>
          </a:p>
          <a:p>
            <a:r>
              <a:rPr lang="en-US" sz="1700" b="1" dirty="0">
                <a:solidFill>
                  <a:schemeClr val="tx1"/>
                </a:solidFill>
              </a:rPr>
              <a:t>PWC </a:t>
            </a:r>
            <a:r>
              <a:rPr lang="ru-RU" sz="1700" b="1" dirty="0">
                <a:solidFill>
                  <a:schemeClr val="tx1"/>
                </a:solidFill>
              </a:rPr>
              <a:t>150-170 на велоэргометре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Газоразрядная визуализация (ГРВ)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Психофизиологическое тестирование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Оценка свода стопы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Биохимия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Ступенчатый тест ПАНО на гребном эргометре</a:t>
            </a:r>
          </a:p>
          <a:p>
            <a:r>
              <a:rPr lang="ru-RU" sz="1700" b="1" dirty="0">
                <a:solidFill>
                  <a:schemeClr val="tx1"/>
                </a:solidFill>
              </a:rPr>
              <a:t>Тесты по ОФП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dirty="0"/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332656"/>
            <a:ext cx="5698976" cy="6043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ТЕСТЫ </a:t>
            </a:r>
            <a:r>
              <a:rPr lang="en-US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II </a:t>
            </a: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и </a:t>
            </a:r>
            <a:r>
              <a:rPr lang="en-US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III </a:t>
            </a: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ЭТАПА ОТБОРА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1712767"/>
            <a:ext cx="38884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PWC 170</a:t>
            </a:r>
            <a:r>
              <a:rPr lang="ru-RU" sz="1700" b="1" dirty="0"/>
              <a:t> на велоэргометре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Оценка сердечно-сосудистой системы (ЭКГ, ЭхоКГ)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Состав массы тела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Газоразрядная визуализация (ГРВ)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Психофизиологическое тестирование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Оценка свода стопы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Стабилография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Биохимия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Ступенчатый тест ПАНО на гребном эргометре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Газоанализ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/>
              <a:t>Тесты по ОФП</a:t>
            </a:r>
            <a:r>
              <a:rPr lang="en-US" sz="1700" b="1" dirty="0"/>
              <a:t> </a:t>
            </a:r>
            <a:endParaRPr lang="ru-RU" sz="1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1073" y="1062929"/>
            <a:ext cx="1559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II </a:t>
            </a:r>
            <a:r>
              <a:rPr lang="ru-RU" sz="3200" b="1" dirty="0"/>
              <a:t>этап: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1062168"/>
            <a:ext cx="167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III</a:t>
            </a:r>
            <a:r>
              <a:rPr lang="ru-RU" sz="3200" b="1" dirty="0"/>
              <a:t> этап:</a:t>
            </a:r>
          </a:p>
        </p:txBody>
      </p:sp>
    </p:spTree>
    <p:extLst>
      <p:ext uri="{BB962C8B-B14F-4D97-AF65-F5344CB8AC3E}">
        <p14:creationId xmlns:p14="http://schemas.microsoft.com/office/powerpoint/2010/main" val="30148322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altLang="ru-RU" dirty="0"/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535413" y="0"/>
            <a:ext cx="144197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855565" y="81526"/>
            <a:ext cx="6851104" cy="7865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/>
                </a:solidFill>
                <a:latin typeface="Georgia" panose="02040502050405020303" pitchFamily="18" charset="0"/>
              </a:rPr>
              <a:t>АНАЛИЗ СПОРТИВНЫХ РЕЗУЛЬТАТОВ ЭКСПЕРИМЕНТАЛЬНОЙ ГРУППЫ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9522" y="745463"/>
            <a:ext cx="852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Экспериментальная группа: </a:t>
            </a:r>
            <a:r>
              <a:rPr lang="ru-RU" sz="4800" b="1" dirty="0">
                <a:solidFill>
                  <a:srgbClr val="0070C0"/>
                </a:solidFill>
              </a:rPr>
              <a:t>48</a:t>
            </a:r>
            <a:r>
              <a:rPr lang="ru-RU" sz="3600" b="1" dirty="0">
                <a:solidFill>
                  <a:srgbClr val="0070C0"/>
                </a:solidFill>
              </a:rPr>
              <a:t> чел.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7975" y="1410485"/>
            <a:ext cx="89664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Из них кандидатов и членов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сборной России </a:t>
            </a:r>
            <a:r>
              <a:rPr lang="ru-RU" sz="5400" b="1" dirty="0">
                <a:solidFill>
                  <a:srgbClr val="FF0000"/>
                </a:solidFill>
              </a:rPr>
              <a:t>18</a:t>
            </a:r>
            <a:r>
              <a:rPr lang="ru-RU" sz="3200" b="1" dirty="0">
                <a:solidFill>
                  <a:srgbClr val="FF0000"/>
                </a:solidFill>
              </a:rPr>
              <a:t> чел.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7069" y="17695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5445" y="635016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5" y="6364058"/>
            <a:ext cx="340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22" y="2791568"/>
            <a:ext cx="6696744" cy="39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585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068638"/>
            <a:ext cx="4572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86125" y="1773239"/>
            <a:ext cx="2643188" cy="1081087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Училище олимпийского резерва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195639" y="4365626"/>
            <a:ext cx="2928937" cy="1406525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ts val="23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Федеральная экспериментальная (инновационная) площадка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6125" y="3141664"/>
            <a:ext cx="2654300" cy="9350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ts val="24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Школа-интернат спортивного профиля</a:t>
            </a:r>
          </a:p>
        </p:txBody>
      </p:sp>
      <p:sp>
        <p:nvSpPr>
          <p:cNvPr id="2" name="Стрелка вверх 1"/>
          <p:cNvSpPr/>
          <p:nvPr/>
        </p:nvSpPr>
        <p:spPr>
          <a:xfrm>
            <a:off x="4535488" y="2887663"/>
            <a:ext cx="215900" cy="21748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4535488" y="4113213"/>
            <a:ext cx="215900" cy="21590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916832"/>
            <a:ext cx="2278063" cy="150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4003675"/>
            <a:ext cx="2160588" cy="162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83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003675"/>
            <a:ext cx="23241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425" y="1755775"/>
            <a:ext cx="2173288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1979712" y="565192"/>
            <a:ext cx="6195252" cy="7809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Школа-интернат спортивного профиля</a:t>
            </a:r>
            <a:endParaRPr lang="ru-RU" sz="2000" b="1" cap="all" dirty="0">
              <a:ln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5764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17183</TotalTime>
  <Words>464</Words>
  <Application>Microsoft Office PowerPoint</Application>
  <PresentationFormat>Экран (4:3)</PresentationFormat>
  <Paragraphs>115</Paragraphs>
  <Slides>12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Wingdings 3</vt:lpstr>
      <vt:lpstr>Оформление по умолчанию</vt:lpstr>
      <vt:lpstr>«Разработка эффективной системы спортивного отбора и ориентации в циклических видах спорта»</vt:lpstr>
      <vt:lpstr>Презентация PowerPoint</vt:lpstr>
      <vt:lpstr> Всероссийский смотр-конкурс на лучшую организацию физкультурно-спортивной работы в субъектах Российской Федерации</vt:lpstr>
      <vt:lpstr>ЭТАПЫ ОТБОРА</vt:lpstr>
      <vt:lpstr>ТЕСТЫ I ЭТАПА ОТБОРА</vt:lpstr>
      <vt:lpstr>Презентация PowerPoint</vt:lpstr>
      <vt:lpstr>ТЕСТЫ II и III ЭТАПА ОТБОРА</vt:lpstr>
      <vt:lpstr>АНАЛИЗ СПОРТИВНЫХ РЕЗУЛЬТАТОВ ЭКСПЕРИМЕНТАЛЬНОЙ ГРУППЫ </vt:lpstr>
      <vt:lpstr>Школа-интернат спортивного профиля</vt:lpstr>
      <vt:lpstr>ПЛАН НА 2018 ГОД</vt:lpstr>
      <vt:lpstr>ПЛАН НА 2019-2020 ГОДА</vt:lpstr>
      <vt:lpstr>Благодарю за внимание!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Другой пользователь</cp:lastModifiedBy>
  <cp:revision>1215</cp:revision>
  <cp:lastPrinted>2017-06-13T12:45:39Z</cp:lastPrinted>
  <dcterms:created xsi:type="dcterms:W3CDTF">2005-08-06T11:43:43Z</dcterms:created>
  <dcterms:modified xsi:type="dcterms:W3CDTF">2018-11-01T10:25:49Z</dcterms:modified>
</cp:coreProperties>
</file>