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handoutMasterIdLst>
    <p:handoutMasterId r:id="rId17"/>
  </p:handoutMasterIdLst>
  <p:sldIdLst>
    <p:sldId id="637" r:id="rId2"/>
    <p:sldId id="641" r:id="rId3"/>
    <p:sldId id="636" r:id="rId4"/>
    <p:sldId id="643" r:id="rId5"/>
    <p:sldId id="646" r:id="rId6"/>
    <p:sldId id="647" r:id="rId7"/>
    <p:sldId id="648" r:id="rId8"/>
    <p:sldId id="649" r:id="rId9"/>
    <p:sldId id="638" r:id="rId10"/>
    <p:sldId id="639" r:id="rId11"/>
    <p:sldId id="640" r:id="rId12"/>
    <p:sldId id="650" r:id="rId13"/>
    <p:sldId id="631" r:id="rId14"/>
    <p:sldId id="651" r:id="rId15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7A0000"/>
    <a:srgbClr val="5A8B25"/>
    <a:srgbClr val="825BA9"/>
    <a:srgbClr val="1F4A7F"/>
    <a:srgbClr val="ECF2A4"/>
    <a:srgbClr val="FFFFCC"/>
    <a:srgbClr val="456A1C"/>
    <a:srgbClr val="78B832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06" autoAdjust="0"/>
    <p:restoredTop sz="96947" autoAdjust="0"/>
  </p:normalViewPr>
  <p:slideViewPr>
    <p:cSldViewPr>
      <p:cViewPr varScale="1">
        <p:scale>
          <a:sx n="76" d="100"/>
          <a:sy n="76" d="100"/>
        </p:scale>
        <p:origin x="9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19.02.2016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19.02.2016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D1564-7A66-4BAC-80F9-79BC80F5A9CB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61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D1564-7A66-4BAC-80F9-79BC80F5A9C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76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D1564-7A66-4BAC-80F9-79BC80F5A9CB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152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D1564-7A66-4BAC-80F9-79BC80F5A9CB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79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1B51-BEB2-42AB-8516-F49D4FF768DC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1E59-5856-42F6-AE35-095430CAC0F6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54ED-58FE-406B-BB79-C6B5FD40717D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A8FE-A036-4C38-8EB9-A982F6810913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B102-E63D-4106-8204-603392C60EB8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FD4B-F978-4175-97EB-9FBE511AE8FA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0E6F-8157-4B16-A43D-30C4450FCAC6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E1A7-80A0-4113-813D-810194703FBB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7CAA-8553-48AD-8946-ED48DD5208F0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3F61-B794-495E-BA7D-9DCB8A084161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1831-1E1C-43B3-B3F0-DBB26F1509AD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55248-F711-4106-A578-A5270F5BC097}" type="datetime1">
              <a:rPr lang="ru-RU" smtClean="0"/>
              <a:t>19.02.2016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РЕГИОНАЛЬНАЯ ПРОГРАММА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24744"/>
            <a:ext cx="1440160" cy="154577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2919992"/>
            <a:ext cx="2387888" cy="1708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образования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456" y="1075269"/>
            <a:ext cx="3215733" cy="355360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295916" y="2919991"/>
            <a:ext cx="2387888" cy="1708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здравоохранения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419" y="4948396"/>
            <a:ext cx="6321789" cy="17730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ПОКОЛЕНИЕ – СИЛЬНЫЙ РЕГИОН»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916" y="4948396"/>
            <a:ext cx="2624039" cy="17468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2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96752"/>
            <a:ext cx="828092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Олимпийские уроки и мастер – классы </a:t>
            </a:r>
            <a:br>
              <a:rPr lang="ru-RU" sz="2400" b="1" dirty="0" smtClean="0"/>
            </a:br>
            <a:r>
              <a:rPr lang="ru-RU" sz="2400" b="1" dirty="0" smtClean="0"/>
              <a:t>с выдающимися спортсменами и чемпионами Республики Башкортостан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4032447" cy="2592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499048" cy="2545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150781"/>
            <a:ext cx="7128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МОЛОДЕЖНОЙ ПОЛИТИКИ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СПОРТА РЕСПУБЛИКИ БАШКОРТОСТАН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6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925" y="1340768"/>
            <a:ext cx="810619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Оценка уровня  состояния здоровья детей, успеваемости, </a:t>
            </a:r>
          </a:p>
          <a:p>
            <a:pPr algn="ctr"/>
            <a:r>
              <a:rPr lang="ru-RU" sz="2400" b="1" dirty="0" smtClean="0"/>
              <a:t>психологического состояния детей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218227"/>
            <a:ext cx="3454657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27" y="2348880"/>
            <a:ext cx="3439381" cy="2209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522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МОЛОДЕЖНОЙ ПОЛИТИКИ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СПОРТА РЕСПУБЛИКИ БАШКОРТОСТАН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02" y="4653136"/>
            <a:ext cx="3151237" cy="210082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1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107950" y="188913"/>
            <a:ext cx="858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000066"/>
                </a:solidFill>
              </a:rPr>
              <a:t> 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132" y="1350503"/>
            <a:ext cx="824201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Результаты проекта </a:t>
            </a:r>
          </a:p>
          <a:p>
            <a:pPr algn="ctr"/>
            <a:r>
              <a:rPr lang="ru-RU" sz="2800" b="1" dirty="0" smtClean="0"/>
              <a:t>«Здоровое поколение – сильный регион»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1132" y="2567361"/>
            <a:ext cx="8242018" cy="29854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Увеличение количества обучающихся, занимающихся физической культурой и спортом;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Снижение уровня заболеваемости и травматизма обучающихся школы;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Увеличение числа участников районных, городских и республиканских спортивных соревнований, состязаний, игр, турниров и конкурсов.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88913"/>
            <a:ext cx="7649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МОЛОДЕЖНОЙ ПОЛИТИКИ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СПОРТА РЕСПУБЛИКИ БАШКОРТОСТАН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3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1" y="1202339"/>
            <a:ext cx="803072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«Здоровое поколение – сильный регион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340651"/>
            <a:ext cx="8030729" cy="43242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1400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 г. Агидель 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МОБУ СОШ 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1;</a:t>
            </a:r>
          </a:p>
          <a:p>
            <a:pPr marL="4140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 г. Уфа - ГБОУ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Уфимская коррекционная школа - интернат №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13;</a:t>
            </a:r>
          </a:p>
          <a:p>
            <a:pPr marL="4140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Бураевский район - МОБУ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1;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0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Гафурийский район 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МОБУ Красноусольская башкирская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гимназия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интернат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Красноусольск;</a:t>
            </a:r>
          </a:p>
          <a:p>
            <a:pPr marL="414000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Кармаскалинский район 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МОБУ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гимназия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Кармаскалы;</a:t>
            </a:r>
          </a:p>
          <a:p>
            <a:pPr marL="4140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Нуримановский район - МБОУО школа-интернат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спортивного профиля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Павловка.</a:t>
            </a:r>
          </a:p>
          <a:p>
            <a:pPr algn="just">
              <a:spcBef>
                <a:spcPts val="600"/>
              </a:spcBef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26064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МОЛОДЕЖНОЙ ПОЛИТИКИ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СПОРТА РЕСПУБЛИКИ БАШКОРТОСТАН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9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РЕГИОНАЛЬНАЯ ПРОГРАММА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24744"/>
            <a:ext cx="1440160" cy="154577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2919992"/>
            <a:ext cx="2387888" cy="1708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образования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456" y="1075269"/>
            <a:ext cx="3215733" cy="355360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295916" y="2919991"/>
            <a:ext cx="2387888" cy="1708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здравоохранения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419" y="4948396"/>
            <a:ext cx="6321789" cy="17730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ПОКОЛЕНИЕ – СИЛЬНЫЙ РЕГИОН»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916" y="4948396"/>
            <a:ext cx="2624039" cy="17468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4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7"/>
            <a:ext cx="3260769" cy="2046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397967"/>
            <a:ext cx="741682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Спорт – это жизнь, это движение, </a:t>
            </a:r>
          </a:p>
          <a:p>
            <a:pPr algn="ctr"/>
            <a:r>
              <a:rPr lang="ru-RU" sz="2800" b="1" dirty="0" smtClean="0"/>
              <a:t>это здоровье!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17296"/>
            <a:ext cx="3570492" cy="2311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36" y="2492896"/>
            <a:ext cx="1944216" cy="1711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9680"/>
            <a:ext cx="2261170" cy="170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650462"/>
            <a:ext cx="3312368" cy="2029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3086" y="116632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МОЛОДЕЖНОЙ ПОЛИТИКИ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СПОРТА РЕСПУБЛИКИ БАШКОРТОСТАН</a:t>
            </a:r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7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50100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7468" y="1325227"/>
            <a:ext cx="6336704" cy="903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390" y="139601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МОЛОДЕЖНОЙ ПОЛИТИКИ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СПОРТА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71" y="2428439"/>
            <a:ext cx="8640960" cy="41764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553115"/>
            <a:ext cx="3925094" cy="11639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здоровья подрастающего поколения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76984" y="3717032"/>
            <a:ext cx="4444259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сохранение сельских школ региона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01534" y="2553115"/>
            <a:ext cx="3816424" cy="11639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правонарушений в молодежной среде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314" y="4869160"/>
            <a:ext cx="402650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Патриотическое воспитание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96493" y="4869160"/>
            <a:ext cx="402650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конкурентоспособной спортивной отрасли региона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3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МОЛОДЕЖНОЙ ПОЛИТИКИ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СПОРТА РЕСПУБЛИКИ БАШКОРТОСТАН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213581"/>
            <a:ext cx="640871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70" y="1675246"/>
            <a:ext cx="8712968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2529" y="1844824"/>
            <a:ext cx="4148524" cy="12970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навыка здорового образа жизни через применение здоровьесберегающих технологий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578" y="5024607"/>
            <a:ext cx="4124475" cy="12511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кадрового резерва для сельских школ.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национальной идентичности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88290" y="5051666"/>
            <a:ext cx="3942186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занятость подрастающего поколения  физической культурой и спортом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62288" y="1844824"/>
            <a:ext cx="3986178" cy="12970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Нравственная и физическая подготовка подрастающего поколения к службе в вооруженных силах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03437" y="3163503"/>
            <a:ext cx="4009134" cy="1871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Раннее выявление спортивно-одаренных детей.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системы подготовки спортивного  резерва региона.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 высших достижений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9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E0F8-8DBC-4CBB-BA4F-91764BED4CDE}" type="slidenum">
              <a:rPr lang="en-US" altLang="ru-RU" smtClean="0"/>
              <a:pPr/>
              <a:t>5</a:t>
            </a:fld>
            <a:endParaRPr lang="en-US" alt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257" y="430979"/>
            <a:ext cx="8762537" cy="3243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Сельские территории региона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0838" y="1921287"/>
            <a:ext cx="2435900" cy="8245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классы спортивного профиля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9761" y="3937795"/>
            <a:ext cx="2704297" cy="9155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профессиональное образование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8039" y="3973852"/>
            <a:ext cx="2393336" cy="85532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классы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3259" y="1420293"/>
            <a:ext cx="8762537" cy="486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Школы-интернаты с классами спортивного профиля, располагающиеся в сельской местности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0916" y="754383"/>
            <a:ext cx="8947220" cy="665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отбор (в том числе лиц с ограниченными возможностями)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258" y="61967"/>
            <a:ext cx="2572196" cy="349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схема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04743" y="5910345"/>
            <a:ext cx="3489625" cy="7720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Возвращение специалистов в области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ФКиС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сельские школы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58167" y="1976920"/>
            <a:ext cx="2279970" cy="7398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ДЮСШ, СДЮСШОР в районных центрах г. Уфа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2141" y="1906921"/>
            <a:ext cx="2196527" cy="6440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классы обычные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2702757" y="2039476"/>
            <a:ext cx="1122602" cy="48463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9683" y="2942490"/>
            <a:ext cx="2196527" cy="6440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5-9 классы обычные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51986" y="2962442"/>
            <a:ext cx="2435900" cy="6932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5-9 классы спортивного профиля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Двойная стрелка влево/вправо 29"/>
          <p:cNvSpPr/>
          <p:nvPr/>
        </p:nvSpPr>
        <p:spPr>
          <a:xfrm>
            <a:off x="2729384" y="3051436"/>
            <a:ext cx="1122602" cy="48463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79054" y="2882118"/>
            <a:ext cx="2279970" cy="9326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Республиканская школа-интернат спортивного профиля №5  г. Уфа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26233" y="3886759"/>
            <a:ext cx="2279970" cy="772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Стерлитамакский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техникум ФК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97294" y="5910345"/>
            <a:ext cx="2321745" cy="772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 высших достижений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23192" y="4891092"/>
            <a:ext cx="2325272" cy="772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институт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ФКиС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Уфа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22864" y="5127430"/>
            <a:ext cx="1244825" cy="593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127144" y="5127430"/>
            <a:ext cx="1244825" cy="593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Армия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36"/>
          <p:cNvCxnSpPr>
            <a:stCxn id="25" idx="2"/>
            <a:endCxn id="27" idx="0"/>
          </p:cNvCxnSpPr>
          <p:nvPr/>
        </p:nvCxnSpPr>
        <p:spPr>
          <a:xfrm flipH="1">
            <a:off x="1637947" y="2550922"/>
            <a:ext cx="42458" cy="39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7" idx="2"/>
            <a:endCxn id="10" idx="0"/>
          </p:cNvCxnSpPr>
          <p:nvPr/>
        </p:nvCxnSpPr>
        <p:spPr>
          <a:xfrm>
            <a:off x="1637947" y="3586491"/>
            <a:ext cx="273963" cy="35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717256" y="3357980"/>
            <a:ext cx="3146859" cy="595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0" idx="2"/>
            <a:endCxn id="7" idx="0"/>
          </p:cNvCxnSpPr>
          <p:nvPr/>
        </p:nvCxnSpPr>
        <p:spPr>
          <a:xfrm flipH="1">
            <a:off x="888465" y="4853298"/>
            <a:ext cx="1023445" cy="274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0" idx="2"/>
            <a:endCxn id="35" idx="0"/>
          </p:cNvCxnSpPr>
          <p:nvPr/>
        </p:nvCxnSpPr>
        <p:spPr>
          <a:xfrm>
            <a:off x="1911910" y="4853298"/>
            <a:ext cx="433367" cy="274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0" idx="2"/>
            <a:endCxn id="36" idx="0"/>
          </p:cNvCxnSpPr>
          <p:nvPr/>
        </p:nvCxnSpPr>
        <p:spPr>
          <a:xfrm>
            <a:off x="1911910" y="4853298"/>
            <a:ext cx="1837647" cy="274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6" idx="2"/>
          </p:cNvCxnSpPr>
          <p:nvPr/>
        </p:nvCxnSpPr>
        <p:spPr>
          <a:xfrm>
            <a:off x="4988788" y="2745814"/>
            <a:ext cx="38482" cy="272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29" idx="2"/>
            <a:endCxn id="13" idx="0"/>
          </p:cNvCxnSpPr>
          <p:nvPr/>
        </p:nvCxnSpPr>
        <p:spPr>
          <a:xfrm flipH="1">
            <a:off x="4694707" y="3655669"/>
            <a:ext cx="375229" cy="318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3" idx="2"/>
          </p:cNvCxnSpPr>
          <p:nvPr/>
        </p:nvCxnSpPr>
        <p:spPr>
          <a:xfrm flipH="1">
            <a:off x="3605951" y="4829175"/>
            <a:ext cx="1088757" cy="253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29" idx="3"/>
            <a:endCxn id="22" idx="1"/>
          </p:cNvCxnSpPr>
          <p:nvPr/>
        </p:nvCxnSpPr>
        <p:spPr>
          <a:xfrm flipV="1">
            <a:off x="6287886" y="2346822"/>
            <a:ext cx="470281" cy="96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29" idx="3"/>
            <a:endCxn id="31" idx="1"/>
          </p:cNvCxnSpPr>
          <p:nvPr/>
        </p:nvCxnSpPr>
        <p:spPr>
          <a:xfrm>
            <a:off x="6287886" y="3309056"/>
            <a:ext cx="491168" cy="39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159025" y="3389042"/>
            <a:ext cx="599142" cy="45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13" idx="3"/>
            <a:endCxn id="34" idx="1"/>
          </p:cNvCxnSpPr>
          <p:nvPr/>
        </p:nvCxnSpPr>
        <p:spPr>
          <a:xfrm>
            <a:off x="5891375" y="4401513"/>
            <a:ext cx="531817" cy="875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238891" y="4762671"/>
            <a:ext cx="2656500" cy="1176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34" idx="2"/>
          </p:cNvCxnSpPr>
          <p:nvPr/>
        </p:nvCxnSpPr>
        <p:spPr>
          <a:xfrm flipH="1">
            <a:off x="7563178" y="5663177"/>
            <a:ext cx="22650" cy="275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32" idx="2"/>
            <a:endCxn id="34" idx="0"/>
          </p:cNvCxnSpPr>
          <p:nvPr/>
        </p:nvCxnSpPr>
        <p:spPr>
          <a:xfrm>
            <a:off x="7366218" y="4658844"/>
            <a:ext cx="219610" cy="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Выгнутая вверх стрелка 74"/>
          <p:cNvSpPr/>
          <p:nvPr/>
        </p:nvSpPr>
        <p:spPr>
          <a:xfrm rot="15045470">
            <a:off x="-1810159" y="3386855"/>
            <a:ext cx="5397246" cy="11018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259" y="5127429"/>
            <a:ext cx="1410412" cy="593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>
            <a:stCxn id="6" idx="3"/>
            <a:endCxn id="22" idx="1"/>
          </p:cNvCxnSpPr>
          <p:nvPr/>
        </p:nvCxnSpPr>
        <p:spPr>
          <a:xfrm>
            <a:off x="6206738" y="2333551"/>
            <a:ext cx="551429" cy="1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2"/>
            <a:endCxn id="27" idx="0"/>
          </p:cNvCxnSpPr>
          <p:nvPr/>
        </p:nvCxnSpPr>
        <p:spPr>
          <a:xfrm flipH="1">
            <a:off x="1637947" y="2745814"/>
            <a:ext cx="3350841" cy="196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E0F8-8DBC-4CBB-BA4F-91764BED4CDE}" type="slidenum">
              <a:rPr lang="en-US" altLang="ru-RU" smtClean="0"/>
              <a:pPr/>
              <a:t>6</a:t>
            </a:fld>
            <a:endParaRPr lang="en-US" alt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9414" y="447324"/>
            <a:ext cx="2032665" cy="1581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1-4 классы спортивного профиля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284" y="2566170"/>
            <a:ext cx="2645729" cy="1529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начального уровня (ФГОС)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 ч. в неделю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3 урока ФК)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6840" y="3220168"/>
            <a:ext cx="3614690" cy="10729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соревнованиях, турнирах и спартакиадах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олимпийских уроков и мастер-классов спортсменами-чемпионами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занятий по видам спорта тренерами-преподавателями ДЮСШ, СДЮСШОР (модули по видам спорта)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502260" y="2160882"/>
            <a:ext cx="3480887" cy="263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68531" y="236697"/>
            <a:ext cx="3514616" cy="19241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Лонгитюдное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исследование (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раз в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мес.) по направлениям: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Диспансеризация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развития физических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показателей. ГТО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состояние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успеваемости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6742" y="4293096"/>
            <a:ext cx="8723270" cy="3018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технологии. ГТО. Патриотическое воспитание.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89743" y="2428993"/>
            <a:ext cx="3976540" cy="71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Дополнительные общеразвивающие программы в области </a:t>
            </a:r>
            <a:r>
              <a:rPr lang="ru-RU" sz="1600" dirty="0" err="1" smtClean="0"/>
              <a:t>ФКиС</a:t>
            </a:r>
            <a:r>
              <a:rPr lang="ru-RU" sz="1600" dirty="0" smtClean="0"/>
              <a:t> 6-8 ч. в неделю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9571" y="2428993"/>
            <a:ext cx="1555321" cy="71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Организация досуга</a:t>
            </a:r>
          </a:p>
          <a:p>
            <a:pPr algn="ctr"/>
            <a:r>
              <a:rPr lang="ru-RU" sz="1600" dirty="0" smtClean="0"/>
              <a:t>2 ч. в </a:t>
            </a:r>
            <a:r>
              <a:rPr lang="ru-RU" sz="1600" dirty="0" err="1" smtClean="0"/>
              <a:t>нед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6" name="Плюс 15"/>
          <p:cNvSpPr/>
          <p:nvPr/>
        </p:nvSpPr>
        <p:spPr>
          <a:xfrm>
            <a:off x="4328699" y="2428993"/>
            <a:ext cx="844062" cy="914400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13765" y="4613762"/>
            <a:ext cx="8947220" cy="1491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2621" y="4799020"/>
            <a:ext cx="3808909" cy="922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 этапа: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Оценка состояния здоровья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Оценка уровня физической подготовки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Выявление способности к занятиям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ФКиС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по видам спорта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Психологическое состояние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Уровень мотивации на достижение успеха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дальнейшей траектории развит</a:t>
            </a:r>
            <a:r>
              <a:rPr lang="ru-RU" sz="1000" dirty="0"/>
              <a:t>ия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6742" y="61967"/>
            <a:ext cx="2645727" cy="349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 программы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7089" y="6024952"/>
            <a:ext cx="2135380" cy="7755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класс (обычный)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47864" y="6105172"/>
            <a:ext cx="2592288" cy="6952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класс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(спортивный профиль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44208" y="6159644"/>
            <a:ext cx="2016224" cy="5863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ДЮСШ, СДЮСШОР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>
            <a:stCxn id="4" idx="2"/>
            <a:endCxn id="15" idx="0"/>
          </p:cNvCxnSpPr>
          <p:nvPr/>
        </p:nvCxnSpPr>
        <p:spPr>
          <a:xfrm flipH="1">
            <a:off x="3767232" y="2029100"/>
            <a:ext cx="508515" cy="399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603567" y="3220168"/>
            <a:ext cx="2396445" cy="717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физическая подготовка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физическая подготовка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0" y="485261"/>
            <a:ext cx="3015190" cy="2188526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9" name="Прямая со стрелкой 8"/>
          <p:cNvCxnSpPr>
            <a:stCxn id="4" idx="2"/>
            <a:endCxn id="34" idx="2"/>
          </p:cNvCxnSpPr>
          <p:nvPr/>
        </p:nvCxnSpPr>
        <p:spPr>
          <a:xfrm flipH="1">
            <a:off x="1703395" y="2029100"/>
            <a:ext cx="2572352" cy="6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</p:cNvCxnSpPr>
          <p:nvPr/>
        </p:nvCxnSpPr>
        <p:spPr>
          <a:xfrm>
            <a:off x="4275747" y="2029100"/>
            <a:ext cx="2671836" cy="542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5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E0F8-8DBC-4CBB-BA4F-91764BED4CDE}" type="slidenum">
              <a:rPr lang="en-US" altLang="ru-RU" smtClean="0"/>
              <a:pPr/>
              <a:t>7</a:t>
            </a:fld>
            <a:endParaRPr lang="en-US" alt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7118" y="394687"/>
            <a:ext cx="1951026" cy="1778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5-9 классы спортивного профиля</a:t>
            </a:r>
          </a:p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01220" y="1136175"/>
            <a:ext cx="292527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351" y="2518561"/>
            <a:ext cx="3294551" cy="1559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(среднее звено), интегрированная с предпрофессиональной программой в области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ФКиС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(ФГОС)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24-26 ч. в неделю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66977" y="3352234"/>
            <a:ext cx="4120135" cy="7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начальной подготовки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Тренировочный этап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совершенствования спортивного мастерства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01219" y="2018832"/>
            <a:ext cx="2925273" cy="245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6742" y="1417882"/>
            <a:ext cx="2700098" cy="600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Индивидуальный отбор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6742" y="548681"/>
            <a:ext cx="2700098" cy="587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Медицинское заключение </a:t>
            </a:r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5534156" y="2173330"/>
            <a:ext cx="3480887" cy="263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85396" y="280323"/>
            <a:ext cx="3514616" cy="1893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Лонгитюдное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исследование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раз в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полгода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по направлениям: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Диспансеризация</a:t>
            </a:r>
          </a:p>
          <a:p>
            <a:pPr marL="342900" indent="-342900"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Динамика развития физических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показателей. ГТО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Психологическое состояние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успеваемости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6742" y="4113977"/>
            <a:ext cx="8621265" cy="5269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технологии. ГТО. Патриотическое воспитание.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66977" y="2436896"/>
            <a:ext cx="4059288" cy="86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предпрофессиональная программа в области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(ФГТ)8-24 ч. в неделю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13765" y="4613762"/>
            <a:ext cx="8947220" cy="1491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55454" y="4820782"/>
            <a:ext cx="3618099" cy="912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/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2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этапа: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Оценка состояния здоровья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Оценка уровня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 по избранному виду спорта.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спортивных результатов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состояние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Уровень мотивации на достижение успеха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дальнейшей траектории развития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9893" y="61967"/>
            <a:ext cx="2615561" cy="349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программы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682" y="5614822"/>
            <a:ext cx="1852948" cy="9807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профессиональное образование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26791" y="6261633"/>
            <a:ext cx="1366476" cy="5963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классы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(обычные)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39994" y="5586722"/>
            <a:ext cx="1704006" cy="5863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Стерлитамакский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техникум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ФКиС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693013" y="2061809"/>
            <a:ext cx="2874639" cy="404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  <a:endCxn id="14" idx="0"/>
          </p:cNvCxnSpPr>
          <p:nvPr/>
        </p:nvCxnSpPr>
        <p:spPr>
          <a:xfrm>
            <a:off x="4312631" y="2173330"/>
            <a:ext cx="2683990" cy="263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226492" y="2608298"/>
            <a:ext cx="1946090" cy="1354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56527" y="6173068"/>
            <a:ext cx="1666856" cy="6849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классы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(спортивный профиль)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87119" y="5961920"/>
            <a:ext cx="2022795" cy="896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Республиканская школа-интернат спортивного профиля №5  г. Уфа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39312" y="6034745"/>
            <a:ext cx="1859430" cy="823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ДЮСШ, СДЮСШОР в районных центрах г. Уфа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E0F8-8DBC-4CBB-BA4F-91764BED4CDE}" type="slidenum">
              <a:rPr lang="en-US" altLang="ru-RU" smtClean="0"/>
              <a:pPr/>
              <a:t>8</a:t>
            </a:fld>
            <a:endParaRPr lang="en-US" alt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59820" y="411426"/>
            <a:ext cx="2138005" cy="1852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Стерлитамакский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техникум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ФКиС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82171" y="969554"/>
            <a:ext cx="270009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2373" y="2658867"/>
            <a:ext cx="2937447" cy="1559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среднего профессионального образования в области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ФКиС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(ФГОС СПО)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ч. в неделю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69758" y="3478600"/>
            <a:ext cx="4120135" cy="71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Тренировочный этап (4-5 год обучения)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совершенствования спортивного мастерства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высшего спортивного мастерства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76742" y="2185195"/>
            <a:ext cx="270009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6742" y="1211870"/>
            <a:ext cx="2700098" cy="981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отбор для зачисление на программы спортивной подготовки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6742" y="571854"/>
            <a:ext cx="2700098" cy="39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Медицинское заключение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485396" y="2029099"/>
            <a:ext cx="3480887" cy="263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85396" y="280323"/>
            <a:ext cx="3514616" cy="1773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Лонгитюдное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исследование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раз в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полгода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по направлениям: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Диспансеризация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спортивных достижений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Психологическое состояние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5018" y="4150482"/>
            <a:ext cx="8621265" cy="5269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технологии. Патриотическое воспитание.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55768" y="2543844"/>
            <a:ext cx="4534125" cy="928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спортивной подготовки (ФССП), интегрированная с образовательной программой среднего профессионального образования в области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ФКиС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18-32 ч. в неделю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13765" y="4613762"/>
            <a:ext cx="8947220" cy="1491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4677425"/>
            <a:ext cx="3888432" cy="1199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/>
          </a:p>
          <a:p>
            <a:r>
              <a:rPr lang="ru-RU" sz="1000" dirty="0" smtClean="0"/>
              <a:t>ИТОГИ 3 этапа</a:t>
            </a:r>
            <a:r>
              <a:rPr lang="ru-RU" sz="1000" dirty="0"/>
              <a:t>: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Оценка состояния здоровья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Оценка уровня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 по избранному виду спорта.</a:t>
            </a:r>
          </a:p>
          <a:p>
            <a:pPr marL="342900" indent="-342900">
              <a:buAutoNum type="arabicPeriod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спортивных результатов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состояние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Уровень мотивации на достижение успеха</a:t>
            </a:r>
          </a:p>
          <a:p>
            <a:pPr marL="342900" indent="-34290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дальнейшей траектории развития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9893" y="61967"/>
            <a:ext cx="2615561" cy="349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 программы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957" y="5740775"/>
            <a:ext cx="1722731" cy="9807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в Вооруженных силах РФ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65690" y="6047575"/>
            <a:ext cx="2263132" cy="8333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институт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ФКиС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55650" y="6105172"/>
            <a:ext cx="1964281" cy="7528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 высших достижений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>
            <a:stCxn id="4" idx="2"/>
          </p:cNvCxnSpPr>
          <p:nvPr/>
        </p:nvCxnSpPr>
        <p:spPr>
          <a:xfrm flipH="1">
            <a:off x="1447672" y="2263904"/>
            <a:ext cx="2781150" cy="404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  <a:endCxn id="14" idx="0"/>
          </p:cNvCxnSpPr>
          <p:nvPr/>
        </p:nvCxnSpPr>
        <p:spPr>
          <a:xfrm>
            <a:off x="4228822" y="2263905"/>
            <a:ext cx="2594009" cy="27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2982269" y="2443553"/>
            <a:ext cx="1987489" cy="1354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33143" y="6013884"/>
            <a:ext cx="2066869" cy="8441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Сельская школа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196752"/>
            <a:ext cx="6336704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Основные направления проекта: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132856"/>
            <a:ext cx="8496944" cy="43550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/>
              <a:t>Оздоровление подрастающего поколения;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/>
              <a:t>Пропаганда здорового образа жизни;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/>
              <a:t>Поддержание и развитие спортивной культуры у школьников;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/>
              <a:t>Воспитание чувства патриотизма;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/>
              <a:t>Изучение истории Олимпийского движения, олимпийских ценностей, традиций;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/>
              <a:t>Вовлечение детей, подростков и молодежи в культуру занятием массовыми видами спорта.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6064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МОЛОДЕЖНОЙ ПОЛИТИКИ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СПОРТА РЕСПУБЛИКИ БАШКОРТОСТАН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7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856</TotalTime>
  <Words>862</Words>
  <Application>Microsoft Office PowerPoint</Application>
  <PresentationFormat>Экран (4:3)</PresentationFormat>
  <Paragraphs>212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Zased_W_</vt:lpstr>
      <vt:lpstr>МЕЖВЕДОМСТВЕННАЯ РЕГИОНАЛЬНАЯ ПРОГРАММА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МЕЖВЕДОМСТВЕННАЯ РЕГИОНАЛЬНАЯ ПРОГРАММА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Sergio</dc:creator>
  <cp:lastModifiedBy>Администратор3</cp:lastModifiedBy>
  <cp:revision>81</cp:revision>
  <cp:lastPrinted>2015-12-01T05:50:35Z</cp:lastPrinted>
  <dcterms:created xsi:type="dcterms:W3CDTF">2015-03-14T19:26:03Z</dcterms:created>
  <dcterms:modified xsi:type="dcterms:W3CDTF">2016-02-19T04:13:10Z</dcterms:modified>
</cp:coreProperties>
</file>