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1.xml" ContentType="application/vnd.openxmlformats-officedocument.themeOverride+xml"/>
  <Override PartName="/ppt/charts/chart9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4159" r:id="rId2"/>
    <p:sldMasterId id="2147484207" r:id="rId3"/>
    <p:sldMasterId id="2147484219" r:id="rId4"/>
    <p:sldMasterId id="2147484231" r:id="rId5"/>
    <p:sldMasterId id="2147484243" r:id="rId6"/>
    <p:sldMasterId id="2147484255" r:id="rId7"/>
    <p:sldMasterId id="2147484267" r:id="rId8"/>
    <p:sldMasterId id="2147484279" r:id="rId9"/>
    <p:sldMasterId id="2147484291" r:id="rId10"/>
    <p:sldMasterId id="2147484303" r:id="rId11"/>
    <p:sldMasterId id="2147484315" r:id="rId12"/>
    <p:sldMasterId id="2147484327" r:id="rId13"/>
    <p:sldMasterId id="2147484339" r:id="rId14"/>
    <p:sldMasterId id="2147484351" r:id="rId15"/>
    <p:sldMasterId id="2147484363" r:id="rId16"/>
    <p:sldMasterId id="2147484375" r:id="rId17"/>
  </p:sldMasterIdLst>
  <p:notesMasterIdLst>
    <p:notesMasterId r:id="rId45"/>
  </p:notesMasterIdLst>
  <p:handoutMasterIdLst>
    <p:handoutMasterId r:id="rId46"/>
  </p:handoutMasterIdLst>
  <p:sldIdLst>
    <p:sldId id="846" r:id="rId18"/>
    <p:sldId id="861" r:id="rId19"/>
    <p:sldId id="888" r:id="rId20"/>
    <p:sldId id="866" r:id="rId21"/>
    <p:sldId id="856" r:id="rId22"/>
    <p:sldId id="880" r:id="rId23"/>
    <p:sldId id="889" r:id="rId24"/>
    <p:sldId id="868" r:id="rId25"/>
    <p:sldId id="857" r:id="rId26"/>
    <p:sldId id="884" r:id="rId27"/>
    <p:sldId id="869" r:id="rId28"/>
    <p:sldId id="870" r:id="rId29"/>
    <p:sldId id="871" r:id="rId30"/>
    <p:sldId id="872" r:id="rId31"/>
    <p:sldId id="876" r:id="rId32"/>
    <p:sldId id="873" r:id="rId33"/>
    <p:sldId id="874" r:id="rId34"/>
    <p:sldId id="875" r:id="rId35"/>
    <p:sldId id="887" r:id="rId36"/>
    <p:sldId id="890" r:id="rId37"/>
    <p:sldId id="882" r:id="rId38"/>
    <p:sldId id="878" r:id="rId39"/>
    <p:sldId id="879" r:id="rId40"/>
    <p:sldId id="864" r:id="rId41"/>
    <p:sldId id="865" r:id="rId42"/>
    <p:sldId id="830" r:id="rId43"/>
    <p:sldId id="891" r:id="rId44"/>
  </p:sldIdLst>
  <p:sldSz cx="9144000" cy="5143500" type="screen16x9"/>
  <p:notesSz cx="9872663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rgbClr val="FF0000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rgbClr val="FF0000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rgbClr val="FF0000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rgbClr val="FF0000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FF"/>
    <a:srgbClr val="66FFFF"/>
    <a:srgbClr val="000000"/>
    <a:srgbClr val="66FFCC"/>
    <a:srgbClr val="00FFFF"/>
    <a:srgbClr val="00FFCC"/>
    <a:srgbClr val="00FF99"/>
    <a:srgbClr val="CC0000"/>
    <a:srgbClr val="99CC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7902" autoAdjust="0"/>
  </p:normalViewPr>
  <p:slideViewPr>
    <p:cSldViewPr>
      <p:cViewPr varScale="1">
        <p:scale>
          <a:sx n="68" d="100"/>
          <a:sy n="68" d="100"/>
        </p:scale>
        <p:origin x="732" y="56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189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1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74156893257039"/>
          <c:y val="0.10288522381321556"/>
          <c:w val="0.66484902199569285"/>
          <c:h val="0.4934942161208822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Учащиеся четвертых классов - 135 человек</c:v>
                </c:pt>
              </c:strCache>
            </c:strRef>
          </c:tx>
          <c:explosion val="25"/>
          <c:dPt>
            <c:idx val="0"/>
            <c:bubble3D val="0"/>
            <c:explosion val="42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DCC3-45A1-97E1-D2C50381F071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DCC3-45A1-97E1-D2C50381F071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DCC3-45A1-97E1-D2C50381F071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7-DCC3-45A1-97E1-D2C50381F07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Игровые виды спорта</c:v>
                </c:pt>
                <c:pt idx="1">
                  <c:v>Легкая атлетика/лыжные гонки</c:v>
                </c:pt>
                <c:pt idx="2">
                  <c:v>Плавание </c:v>
                </c:pt>
                <c:pt idx="3">
                  <c:v>Художественная гимнастика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90</c:v>
                </c:pt>
                <c:pt idx="1">
                  <c:v>41</c:v>
                </c:pt>
                <c:pt idx="2">
                  <c:v>5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CC3-45A1-97E1-D2C50381F0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"/>
          <c:y val="0.5964810099026171"/>
          <c:w val="0.83280202328247721"/>
          <c:h val="0.39196730114040335"/>
        </c:manualLayout>
      </c:layout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0"/>
      <c:rAngAx val="1"/>
    </c:view3D>
    <c:floor>
      <c:thickness val="0"/>
    </c:floor>
    <c:sideWall>
      <c:thickness val="0"/>
      <c:spPr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6898431566137595"/>
          <c:y val="6.0588442466695362E-2"/>
          <c:w val="0.56782702510739924"/>
          <c:h val="0.450686404403721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Учащиеся с ограниченными возможностями здоровья - 28 человек</c:v>
                </c:pt>
              </c:strCache>
            </c:strRef>
          </c:tx>
          <c:spPr>
            <a:solidFill>
              <a:srgbClr val="FF5050"/>
            </a:solidFill>
          </c:spPr>
          <c:explosion val="35"/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7544-41CE-B6FA-AF46ACF5F379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7544-41CE-B6FA-AF46ACF5F379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7544-41CE-B6FA-AF46ACF5F379}"/>
              </c:ext>
            </c:extLst>
          </c:dPt>
          <c:dPt>
            <c:idx val="3"/>
            <c:bubble3D val="0"/>
            <c:spPr>
              <a:solidFill>
                <a:srgbClr val="CC000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7-7544-41CE-B6FA-AF46ACF5F37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Теннис на колясках</c:v>
                </c:pt>
                <c:pt idx="1">
                  <c:v>Легкая атлетика</c:v>
                </c:pt>
                <c:pt idx="2">
                  <c:v>Плавание </c:v>
                </c:pt>
                <c:pt idx="3">
                  <c:v>Шахматы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</c:v>
                </c:pt>
                <c:pt idx="1">
                  <c:v>8</c:v>
                </c:pt>
                <c:pt idx="2">
                  <c:v>4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544-41CE-B6FA-AF46ACF5F3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9.53273760550509E-2"/>
          <c:y val="0.57982459899957206"/>
          <c:w val="0.69227376056038237"/>
          <c:h val="0.40389177031012147"/>
        </c:manualLayout>
      </c:layout>
      <c:overlay val="0"/>
      <c:spPr>
        <a:ln>
          <a:solidFill>
            <a:schemeClr val="bg1"/>
          </a:solidFill>
        </a:ln>
      </c:spPr>
      <c:txPr>
        <a:bodyPr rot="0" vert="horz"/>
        <a:lstStyle/>
        <a:p>
          <a:pPr>
            <a:defRPr b="0"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28575">
      <a:solidFill>
        <a:schemeClr val="bg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  <c:spPr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solidFill>
          <a:srgbClr val="CCFFFF"/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5757365343244689"/>
          <c:y val="0.20573425282322361"/>
          <c:w val="0.9813785841977154"/>
          <c:h val="0.414642776009962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 - 27,2%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1.4234467002151759E-2"/>
                  <c:y val="-2.6323774970276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D1A-4D30-9C93-A0001057532B}"/>
                </c:ext>
              </c:extLst>
            </c:dLbl>
            <c:dLbl>
              <c:idx val="1"/>
              <c:layout>
                <c:manualLayout>
                  <c:x val="-4.4862439526921254E-2"/>
                  <c:y val="-1.2663433539221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D1A-4D30-9C93-A000105753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"Золотой знак" ГТО</c:v>
                </c:pt>
                <c:pt idx="1">
                  <c:v>"Серебряный знак"  ГТО</c:v>
                </c:pt>
                <c:pt idx="2">
                  <c:v>"Бронзовый знак" ГТО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3.3000000000000002E-2</c:v>
                </c:pt>
                <c:pt idx="1">
                  <c:v>0.186</c:v>
                </c:pt>
                <c:pt idx="2">
                  <c:v>5.2999999999999999E-2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1A-4D30-9C93-A0001057532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 - 43,1%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4.2703335992970479E-2"/>
                  <c:y val="-2.29804801246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D1A-4D30-9C93-A0001057532B}"/>
                </c:ext>
              </c:extLst>
            </c:dLbl>
            <c:dLbl>
              <c:idx val="1"/>
              <c:layout>
                <c:manualLayout>
                  <c:x val="2.8469058993445172E-2"/>
                  <c:y val="-7.5907408285020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D1A-4D30-9C93-A0001057532B}"/>
                </c:ext>
              </c:extLst>
            </c:dLbl>
            <c:dLbl>
              <c:idx val="2"/>
              <c:layout>
                <c:manualLayout>
                  <c:x val="1.1387573601721407E-2"/>
                  <c:y val="-1.3161887485138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D1A-4D30-9C93-A000105753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"Золотой знак" ГТО</c:v>
                </c:pt>
                <c:pt idx="1">
                  <c:v>"Серебряный знак"  ГТО</c:v>
                </c:pt>
                <c:pt idx="2">
                  <c:v>"Бронзовый знак" ГТО</c:v>
                </c:pt>
              </c:strCache>
            </c:strRef>
          </c:cat>
          <c:val>
            <c:numRef>
              <c:f>Лист1!$C$2:$C$4</c:f>
              <c:numCache>
                <c:formatCode>0.0%</c:formatCode>
                <c:ptCount val="3"/>
                <c:pt idx="0">
                  <c:v>7.2999999999999995E-2</c:v>
                </c:pt>
                <c:pt idx="1">
                  <c:v>0.22900000000000001</c:v>
                </c:pt>
                <c:pt idx="2">
                  <c:v>0.129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D1A-4D30-9C93-A0001057532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9505920"/>
        <c:axId val="129515904"/>
        <c:axId val="0"/>
      </c:bar3DChart>
      <c:catAx>
        <c:axId val="12950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200" b="1"/>
            </a:pPr>
            <a:endParaRPr lang="ru-RU"/>
          </a:p>
        </c:txPr>
        <c:crossAx val="129515904"/>
        <c:crosses val="autoZero"/>
        <c:auto val="1"/>
        <c:lblAlgn val="ctr"/>
        <c:lblOffset val="100"/>
        <c:noMultiLvlLbl val="0"/>
      </c:catAx>
      <c:valAx>
        <c:axId val="12951590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29505920"/>
        <c:crosses val="autoZero"/>
        <c:crossBetween val="between"/>
      </c:valAx>
    </c:plotArea>
    <c:legend>
      <c:legendPos val="t"/>
      <c:legendEntry>
        <c:idx val="0"/>
        <c:txPr>
          <a:bodyPr rot="0" vert="horz"/>
          <a:lstStyle/>
          <a:p>
            <a:pPr>
              <a:defRPr/>
            </a:pPr>
            <a:endParaRPr lang="ru-RU"/>
          </a:p>
        </c:txPr>
      </c:legendEntry>
      <c:layout>
        <c:manualLayout>
          <c:xMode val="edge"/>
          <c:yMode val="edge"/>
          <c:x val="4.3839068386340913E-2"/>
          <c:y val="1.7021046922473394E-2"/>
          <c:w val="0.89999984308461578"/>
          <c:h val="0.14996991745952007"/>
        </c:manualLayout>
      </c:layout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ln w="28575">
      <a:solidFill>
        <a:srgbClr val="FFC000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  <c:spPr>
        <a:solidFill>
          <a:srgbClr val="CCFFFF"/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solidFill>
          <a:srgbClr val="CCFFFF"/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"/>
          <c:y val="0.2065307420236889"/>
          <c:w val="1"/>
          <c:h val="0.430731654816131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5.3540430031583791E-2"/>
                  <c:y val="-7.46636297744709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7A5-4659-A1CF-09D00B3C2812}"/>
                </c:ext>
              </c:extLst>
            </c:dLbl>
            <c:dLbl>
              <c:idx val="1"/>
              <c:layout>
                <c:manualLayout>
                  <c:x val="3.4257106353262337E-3"/>
                  <c:y val="-3.1588637587276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A5-4659-A1CF-09D00B3C28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Доля принявших участие в сдаче нормативов ГТО в числе всех участников проекта</c:v>
                </c:pt>
                <c:pt idx="1">
                  <c:v>Доля  выполнивших нормативы на "Знаки" ГТО в числе принявших участие в сдаче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0.86</c:v>
                </c:pt>
                <c:pt idx="1">
                  <c:v>0.27200000000000002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A5-4659-A1CF-09D00B3C281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8.354334898461574E-2"/>
                  <c:y val="-1.579426498216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A5-4659-A1CF-09D00B3C2812}"/>
                </c:ext>
              </c:extLst>
            </c:dLbl>
            <c:dLbl>
              <c:idx val="1"/>
              <c:layout>
                <c:manualLayout>
                  <c:x val="4.3318773547578536E-2"/>
                  <c:y val="-1.579426498216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7A5-4659-A1CF-09D00B3C28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Доля принявших участие в сдаче нормативов ГТО в числе всех участников проекта</c:v>
                </c:pt>
                <c:pt idx="1">
                  <c:v>Доля  выполнивших нормативы на "Знаки" ГТО в числе принявших участие в сдаче</c:v>
                </c:pt>
              </c:strCache>
            </c:strRef>
          </c:cat>
          <c:val>
            <c:numRef>
              <c:f>Лист1!$C$2:$C$3</c:f>
              <c:numCache>
                <c:formatCode>0.0%</c:formatCode>
                <c:ptCount val="2"/>
                <c:pt idx="0">
                  <c:v>0.71899999999999997</c:v>
                </c:pt>
                <c:pt idx="1">
                  <c:v>0.43059999999999998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7A5-4659-A1CF-09D00B3C281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29307520"/>
        <c:axId val="229309056"/>
        <c:axId val="0"/>
      </c:bar3DChart>
      <c:catAx>
        <c:axId val="22930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200" b="1"/>
            </a:pPr>
            <a:endParaRPr lang="ru-RU"/>
          </a:p>
        </c:txPr>
        <c:crossAx val="229309056"/>
        <c:crosses val="autoZero"/>
        <c:auto val="1"/>
        <c:lblAlgn val="ctr"/>
        <c:lblOffset val="100"/>
        <c:noMultiLvlLbl val="0"/>
      </c:catAx>
      <c:valAx>
        <c:axId val="22930905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29307520"/>
        <c:crosses val="autoZero"/>
        <c:crossBetween val="between"/>
      </c:valAx>
    </c:plotArea>
    <c:legend>
      <c:legendPos val="t"/>
      <c:legendEntry>
        <c:idx val="0"/>
        <c:txPr>
          <a:bodyPr rot="0" vert="horz"/>
          <a:lstStyle/>
          <a:p>
            <a:pPr>
              <a:defRPr/>
            </a:pPr>
            <a:endParaRPr lang="ru-RU"/>
          </a:p>
        </c:txPr>
      </c:legendEntry>
      <c:layout>
        <c:manualLayout>
          <c:xMode val="edge"/>
          <c:yMode val="edge"/>
          <c:x val="0.12059994326027268"/>
          <c:y val="3.9186987828334782E-2"/>
          <c:w val="0.63424239411995154"/>
          <c:h val="7.3062155614550289E-2"/>
        </c:manualLayout>
      </c:layout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ln w="28575">
      <a:solidFill>
        <a:srgbClr val="FFC000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baseline="0" dirty="0"/>
              <a:t>Количество школьников – участников проекта </a:t>
            </a:r>
          </a:p>
          <a:p>
            <a:pPr>
              <a:defRPr/>
            </a:pPr>
            <a:r>
              <a:rPr lang="ru-RU" sz="2000" baseline="0" dirty="0"/>
              <a:t>по годам</a:t>
            </a:r>
            <a:endParaRPr lang="ru-RU" sz="2000" dirty="0"/>
          </a:p>
        </c:rich>
      </c:tx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  <c:spPr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2.4296388611033677E-2"/>
          <c:y val="0.29066023315417061"/>
          <c:w val="0.96181996075408993"/>
          <c:h val="0.578015517432928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Учащиеся проектных классов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2015-2016 г.</c:v>
                </c:pt>
                <c:pt idx="1">
                  <c:v>2016-2017 г.</c:v>
                </c:pt>
                <c:pt idx="2">
                  <c:v>2017-2018 г.</c:v>
                </c:pt>
                <c:pt idx="3">
                  <c:v>2018-2019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162</c:v>
                </c:pt>
                <c:pt idx="1">
                  <c:v>1070</c:v>
                </c:pt>
                <c:pt idx="2">
                  <c:v>3066</c:v>
                </c:pt>
                <c:pt idx="3">
                  <c:v>4669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6D-4C81-8ED9-31C1389947F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pyramid"/>
        <c:axId val="129238144"/>
        <c:axId val="129241088"/>
        <c:axId val="0"/>
      </c:bar3DChart>
      <c:catAx>
        <c:axId val="129238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600" b="1"/>
            </a:pPr>
            <a:endParaRPr lang="ru-RU"/>
          </a:p>
        </c:txPr>
        <c:crossAx val="129241088"/>
        <c:crosses val="autoZero"/>
        <c:auto val="1"/>
        <c:lblAlgn val="ctr"/>
        <c:lblOffset val="100"/>
        <c:noMultiLvlLbl val="0"/>
      </c:catAx>
      <c:valAx>
        <c:axId val="1292410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9238144"/>
        <c:crosses val="autoZero"/>
        <c:crossBetween val="between"/>
      </c:valAx>
    </c:plotArea>
    <c:legend>
      <c:legendPos val="t"/>
      <c:legendEntry>
        <c:idx val="0"/>
        <c:txPr>
          <a:bodyPr rot="0" vert="horz"/>
          <a:lstStyle/>
          <a:p>
            <a:pPr>
              <a:defRPr b="0"/>
            </a:pPr>
            <a:endParaRPr lang="ru-RU"/>
          </a:p>
        </c:txPr>
      </c:legendEntry>
      <c:overlay val="0"/>
      <c:txPr>
        <a:bodyPr rot="0" vert="horz"/>
        <a:lstStyle/>
        <a:p>
          <a:pPr>
            <a:defRPr b="0"/>
          </a:pPr>
          <a:endParaRPr lang="ru-RU"/>
        </a:p>
      </c:txPr>
    </c:legend>
    <c:plotVisOnly val="1"/>
    <c:dispBlanksAs val="gap"/>
    <c:showDLblsOverMax val="0"/>
  </c:chart>
  <c:spPr>
    <a:ln w="38100">
      <a:solidFill>
        <a:srgbClr val="CC0000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baseline="0" dirty="0"/>
              <a:t>Количество  учителей ФК  и тренеров в проекте </a:t>
            </a:r>
          </a:p>
          <a:p>
            <a:pPr>
              <a:defRPr/>
            </a:pPr>
            <a:r>
              <a:rPr lang="ru-RU" sz="2000" baseline="0" dirty="0"/>
              <a:t>по годам</a:t>
            </a:r>
            <a:endParaRPr lang="ru-RU" sz="2000" dirty="0"/>
          </a:p>
        </c:rich>
      </c:tx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  <c:spPr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Учителя ФК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2015-2016 г.</c:v>
                </c:pt>
                <c:pt idx="1">
                  <c:v>2016-2017 г.</c:v>
                </c:pt>
                <c:pt idx="2">
                  <c:v>2017-2018 г.</c:v>
                </c:pt>
                <c:pt idx="3">
                  <c:v>2018-2019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</c:v>
                </c:pt>
                <c:pt idx="1">
                  <c:v>45</c:v>
                </c:pt>
                <c:pt idx="2">
                  <c:v>48</c:v>
                </c:pt>
                <c:pt idx="3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C2-4A6F-B3A8-1E3F5EFA15E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Тренеры спортивной школы</c:v>
                </c:pt>
              </c:strCache>
            </c:strRef>
          </c:tx>
          <c:spPr>
            <a:solidFill>
              <a:srgbClr val="FF5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2015-2016 г.</c:v>
                </c:pt>
                <c:pt idx="1">
                  <c:v>2016-2017 г.</c:v>
                </c:pt>
                <c:pt idx="2">
                  <c:v>2017-2018 г.</c:v>
                </c:pt>
                <c:pt idx="3">
                  <c:v>2018-2019 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</c:v>
                </c:pt>
                <c:pt idx="1">
                  <c:v>24</c:v>
                </c:pt>
                <c:pt idx="2">
                  <c:v>32</c:v>
                </c:pt>
                <c:pt idx="3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C2-4A6F-B3A8-1E3F5EFA15E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pyramid"/>
        <c:axId val="129313792"/>
        <c:axId val="129331968"/>
        <c:axId val="0"/>
      </c:bar3DChart>
      <c:catAx>
        <c:axId val="129313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600" b="1"/>
            </a:pPr>
            <a:endParaRPr lang="ru-RU"/>
          </a:p>
        </c:txPr>
        <c:crossAx val="129331968"/>
        <c:crosses val="autoZero"/>
        <c:auto val="1"/>
        <c:lblAlgn val="ctr"/>
        <c:lblOffset val="100"/>
        <c:noMultiLvlLbl val="0"/>
      </c:catAx>
      <c:valAx>
        <c:axId val="1293319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9313792"/>
        <c:crosses val="autoZero"/>
        <c:crossBetween val="between"/>
      </c:valAx>
    </c:plotArea>
    <c:legend>
      <c:legendPos val="t"/>
      <c:legendEntry>
        <c:idx val="0"/>
        <c:txPr>
          <a:bodyPr rot="0" vert="horz"/>
          <a:lstStyle/>
          <a:p>
            <a:pPr>
              <a:defRPr/>
            </a:pPr>
            <a:endParaRPr lang="ru-RU"/>
          </a:p>
        </c:txPr>
      </c:legendEntry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ln w="28575">
      <a:solidFill>
        <a:srgbClr val="CC0000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003224970630625E-2"/>
          <c:y val="2.9361426171502829E-2"/>
          <c:w val="0.87704893804886763"/>
          <c:h val="0.7703742092629438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районов РБ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2015-2016 г.</c:v>
                </c:pt>
                <c:pt idx="1">
                  <c:v>2016-2017 г.</c:v>
                </c:pt>
                <c:pt idx="2">
                  <c:v>2017 -2018 г.</c:v>
                </c:pt>
                <c:pt idx="3">
                  <c:v>2018-2019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19</c:v>
                </c:pt>
                <c:pt idx="2">
                  <c:v>63</c:v>
                </c:pt>
                <c:pt idx="3">
                  <c:v>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31C-41C3-88BC-D18D26D3C6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школ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2015-2016 г.</c:v>
                </c:pt>
                <c:pt idx="1">
                  <c:v>2016-2017 г.</c:v>
                </c:pt>
                <c:pt idx="2">
                  <c:v>2017 -2018 г.</c:v>
                </c:pt>
                <c:pt idx="3">
                  <c:v>2018-2019 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</c:v>
                </c:pt>
                <c:pt idx="1">
                  <c:v>34</c:v>
                </c:pt>
                <c:pt idx="2">
                  <c:v>114</c:v>
                </c:pt>
                <c:pt idx="3">
                  <c:v>142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31C-41C3-88BC-D18D26D3C69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кол-во классов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ln>
                <a:solidFill>
                  <a:srgbClr val="00B050"/>
                </a:solidFill>
              </a:ln>
            </c:spPr>
          </c:marker>
          <c:cat>
            <c:strRef>
              <c:f>Лист1!$A$2:$A$5</c:f>
              <c:strCache>
                <c:ptCount val="4"/>
                <c:pt idx="0">
                  <c:v>2015-2016 г.</c:v>
                </c:pt>
                <c:pt idx="1">
                  <c:v>2016-2017 г.</c:v>
                </c:pt>
                <c:pt idx="2">
                  <c:v>2017 -2018 г.</c:v>
                </c:pt>
                <c:pt idx="3">
                  <c:v>2018-2019 г.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7</c:v>
                </c:pt>
                <c:pt idx="1">
                  <c:v>47</c:v>
                </c:pt>
                <c:pt idx="2">
                  <c:v>147</c:v>
                </c:pt>
                <c:pt idx="3">
                  <c:v>214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31C-41C3-88BC-D18D26D3C6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440768"/>
        <c:axId val="129442944"/>
      </c:lineChart>
      <c:catAx>
        <c:axId val="129440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600" b="0"/>
            </a:pPr>
            <a:endParaRPr lang="ru-RU"/>
          </a:p>
        </c:txPr>
        <c:crossAx val="129442944"/>
        <c:crosses val="autoZero"/>
        <c:auto val="1"/>
        <c:lblAlgn val="ctr"/>
        <c:lblOffset val="100"/>
        <c:noMultiLvlLbl val="1"/>
      </c:catAx>
      <c:valAx>
        <c:axId val="129442944"/>
        <c:scaling>
          <c:orientation val="minMax"/>
        </c:scaling>
        <c:delete val="0"/>
        <c:axPos val="l"/>
        <c:majorGridlines>
          <c:spPr>
            <a:ln w="25400" cap="flat" cmpd="sng" algn="ctr">
              <a:solidFill>
                <a:schemeClr val="dk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</c:majorGridlines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2944076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91235333755186621"/>
          <c:w val="0.96389564251628213"/>
          <c:h val="7.4169157972346508E-2"/>
        </c:manualLayout>
      </c:layout>
      <c:overlay val="0"/>
      <c:txPr>
        <a:bodyPr rot="0" vert="horz"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2144581785447815E-2"/>
          <c:y val="0"/>
          <c:w val="0.82727840954006282"/>
          <c:h val="0.6575383183919735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0C07-4B58-B3F7-E69961A2B3D0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0C07-4B58-B3F7-E69961A2B3D0}"/>
              </c:ext>
            </c:extLst>
          </c:dPt>
          <c:dPt>
            <c:idx val="2"/>
            <c:bubble3D val="0"/>
            <c:spPr>
              <a:solidFill>
                <a:srgbClr val="9BBB59">
                  <a:lumMod val="60000"/>
                  <a:lumOff val="40000"/>
                </a:srgb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0C07-4B58-B3F7-E69961A2B3D0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0C07-4B58-B3F7-E69961A2B3D0}"/>
              </c:ext>
            </c:extLst>
          </c:dPt>
          <c:cat>
            <c:strRef>
              <c:f>Лист1!$A$1:$D$1</c:f>
              <c:strCache>
                <c:ptCount val="4"/>
                <c:pt idx="0">
                  <c:v>2 группа</c:v>
                </c:pt>
                <c:pt idx="1">
                  <c:v>3 группа</c:v>
                </c:pt>
                <c:pt idx="2">
                  <c:v>4, 5 группа</c:v>
                </c:pt>
                <c:pt idx="3">
                  <c:v>1 группа</c:v>
                </c:pt>
              </c:strCache>
            </c:strRef>
          </c:cat>
          <c:val>
            <c:numRef>
              <c:f>Лист1!$A$2:$D$2</c:f>
              <c:numCache>
                <c:formatCode>General</c:formatCode>
                <c:ptCount val="4"/>
                <c:pt idx="0">
                  <c:v>139</c:v>
                </c:pt>
                <c:pt idx="1">
                  <c:v>3</c:v>
                </c:pt>
                <c:pt idx="2">
                  <c:v>13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C07-4B58-B3F7-E69961A2B3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2161487540480888E-2"/>
          <c:y val="0.75299209178778115"/>
          <c:w val="0.6132980982402948"/>
          <c:h val="0.233761347580330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92D050"/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4389593301172886E-2"/>
          <c:y val="1.9281511455992068E-2"/>
          <c:w val="0.81503485700811307"/>
          <c:h val="0.64964453635130692"/>
        </c:manualLayout>
      </c:layout>
      <c:pie3D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CFCB-466F-8CD3-D5A0CABAD6BF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CFCB-466F-8CD3-D5A0CABAD6BF}"/>
              </c:ext>
            </c:extLst>
          </c:dPt>
          <c:dPt>
            <c:idx val="2"/>
            <c:bubble3D val="0"/>
            <c:spPr>
              <a:solidFill>
                <a:srgbClr val="9BBB59">
                  <a:lumMod val="60000"/>
                  <a:lumOff val="40000"/>
                </a:srgb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CFCB-466F-8CD3-D5A0CABAD6BF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CFCB-466F-8CD3-D5A0CABAD6BF}"/>
              </c:ext>
            </c:extLst>
          </c:dPt>
          <c:cat>
            <c:strRef>
              <c:f>Лист1!$A$1:$D$1</c:f>
              <c:strCache>
                <c:ptCount val="4"/>
                <c:pt idx="0">
                  <c:v>2 группа</c:v>
                </c:pt>
                <c:pt idx="1">
                  <c:v>3 группа</c:v>
                </c:pt>
                <c:pt idx="2">
                  <c:v>4, 5 группа</c:v>
                </c:pt>
                <c:pt idx="3">
                  <c:v>1 группа</c:v>
                </c:pt>
              </c:strCache>
            </c:strRef>
          </c:cat>
          <c:val>
            <c:numRef>
              <c:f>Лист1!$A$2:$D$2</c:f>
              <c:numCache>
                <c:formatCode>General</c:formatCode>
                <c:ptCount val="4"/>
                <c:pt idx="0">
                  <c:v>103</c:v>
                </c:pt>
                <c:pt idx="1">
                  <c:v>3</c:v>
                </c:pt>
                <c:pt idx="2">
                  <c:v>13</c:v>
                </c:pt>
                <c:pt idx="3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FCB-466F-8CD3-D5A0CABAD6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22051535420085644"/>
          <c:y val="0.73782748418899957"/>
          <c:w val="0.61323651358089315"/>
          <c:h val="0.256946759002086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92D050"/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E0997A-2D5C-4BEE-B5D3-3E932449758C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46A081-E9FD-4588-A851-12F6BD76EB3C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ru-RU" sz="1800" dirty="0"/>
        </a:p>
      </dgm:t>
    </dgm:pt>
    <dgm:pt modelId="{F292D5BE-F7A7-4F10-9BAE-21F2EACD50A0}" type="parTrans" cxnId="{0FB580B0-FDE0-4C37-B6E0-8E1A3D0820FB}">
      <dgm:prSet/>
      <dgm:spPr/>
      <dgm:t>
        <a:bodyPr/>
        <a:lstStyle/>
        <a:p>
          <a:endParaRPr lang="ru-RU"/>
        </a:p>
      </dgm:t>
    </dgm:pt>
    <dgm:pt modelId="{ED65F937-B488-495B-A873-57F118E5021E}" type="sibTrans" cxnId="{0FB580B0-FDE0-4C37-B6E0-8E1A3D0820FB}">
      <dgm:prSet/>
      <dgm:spPr/>
      <dgm:t>
        <a:bodyPr/>
        <a:lstStyle/>
        <a:p>
          <a:endParaRPr lang="ru-RU"/>
        </a:p>
      </dgm:t>
    </dgm:pt>
    <dgm:pt modelId="{082D53AE-487E-489F-BA5C-0254D48D5A6F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800" b="1" i="1" dirty="0"/>
            <a:t>снижение рисков асоциального поведения среди детей и подростков;</a:t>
          </a:r>
          <a:endParaRPr lang="ru-RU" sz="1800" dirty="0"/>
        </a:p>
      </dgm:t>
    </dgm:pt>
    <dgm:pt modelId="{4BA8A8CE-0939-45AD-9BB9-B46CABE0373F}" type="parTrans" cxnId="{68EFACAA-30EE-452A-BE9F-9C284D4AF3DE}">
      <dgm:prSet/>
      <dgm:spPr/>
      <dgm:t>
        <a:bodyPr/>
        <a:lstStyle/>
        <a:p>
          <a:endParaRPr lang="ru-RU"/>
        </a:p>
      </dgm:t>
    </dgm:pt>
    <dgm:pt modelId="{99FBA977-9A05-4069-B98E-FEF5104011BE}" type="sibTrans" cxnId="{68EFACAA-30EE-452A-BE9F-9C284D4AF3DE}">
      <dgm:prSet/>
      <dgm:spPr/>
      <dgm:t>
        <a:bodyPr/>
        <a:lstStyle/>
        <a:p>
          <a:endParaRPr lang="ru-RU"/>
        </a:p>
      </dgm:t>
    </dgm:pt>
    <dgm:pt modelId="{0E4325EB-141C-43F8-80CD-EDC4EB61ADF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800" b="1" i="1" dirty="0"/>
            <a:t>выявление спортивно-одаренных детей на раннем этапе с последующим зачислением на программы спортивной подготовки;</a:t>
          </a:r>
          <a:endParaRPr lang="ru-RU" sz="1800" dirty="0"/>
        </a:p>
      </dgm:t>
    </dgm:pt>
    <dgm:pt modelId="{76EBDAAD-2687-4252-80E7-77796BEC6C02}" type="parTrans" cxnId="{782E2867-9A20-4ACC-ABAA-1FFFB0BB3DB8}">
      <dgm:prSet/>
      <dgm:spPr/>
      <dgm:t>
        <a:bodyPr/>
        <a:lstStyle/>
        <a:p>
          <a:endParaRPr lang="ru-RU"/>
        </a:p>
      </dgm:t>
    </dgm:pt>
    <dgm:pt modelId="{717002BC-D59F-4492-AF4A-D789264B15AF}" type="sibTrans" cxnId="{782E2867-9A20-4ACC-ABAA-1FFFB0BB3DB8}">
      <dgm:prSet/>
      <dgm:spPr/>
      <dgm:t>
        <a:bodyPr/>
        <a:lstStyle/>
        <a:p>
          <a:endParaRPr lang="ru-RU"/>
        </a:p>
      </dgm:t>
    </dgm:pt>
    <dgm:pt modelId="{BEE245AD-986B-432E-A4F5-5915E9FC2D1F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800" b="1" i="1" dirty="0"/>
            <a:t>повышение уровня подготовленности муниципальных  спортивных сборных команд. </a:t>
          </a:r>
          <a:endParaRPr lang="ru-RU" sz="1800" b="1" dirty="0"/>
        </a:p>
      </dgm:t>
    </dgm:pt>
    <dgm:pt modelId="{CF102848-674B-4CEC-8500-FB73A2A2B836}" type="parTrans" cxnId="{3893AE74-D990-4168-A2A2-DE3E1A4C780D}">
      <dgm:prSet/>
      <dgm:spPr/>
      <dgm:t>
        <a:bodyPr/>
        <a:lstStyle/>
        <a:p>
          <a:endParaRPr lang="ru-RU"/>
        </a:p>
      </dgm:t>
    </dgm:pt>
    <dgm:pt modelId="{FCB99A3D-99AD-4FD1-9A97-A1E983D1B423}" type="sibTrans" cxnId="{3893AE74-D990-4168-A2A2-DE3E1A4C780D}">
      <dgm:prSet/>
      <dgm:spPr/>
      <dgm:t>
        <a:bodyPr/>
        <a:lstStyle/>
        <a:p>
          <a:endParaRPr lang="ru-RU"/>
        </a:p>
      </dgm:t>
    </dgm:pt>
    <dgm:pt modelId="{92815FE7-9B2B-4265-9D37-B127DCA4DC9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800" b="1" i="1" dirty="0"/>
            <a:t>формирование навыков здорового образа жизни у участников проекта;</a:t>
          </a:r>
        </a:p>
      </dgm:t>
    </dgm:pt>
    <dgm:pt modelId="{28F7CDE1-CB67-4AE5-961D-056BC5820621}" type="parTrans" cxnId="{F6609BA2-87BA-4594-B226-F78161E63745}">
      <dgm:prSet/>
      <dgm:spPr/>
      <dgm:t>
        <a:bodyPr/>
        <a:lstStyle/>
        <a:p>
          <a:endParaRPr lang="ru-RU"/>
        </a:p>
      </dgm:t>
    </dgm:pt>
    <dgm:pt modelId="{8343B477-2BC5-415E-AFAF-1529DAE44107}" type="sibTrans" cxnId="{F6609BA2-87BA-4594-B226-F78161E63745}">
      <dgm:prSet/>
      <dgm:spPr/>
      <dgm:t>
        <a:bodyPr/>
        <a:lstStyle/>
        <a:p>
          <a:endParaRPr lang="ru-RU"/>
        </a:p>
      </dgm:t>
    </dgm:pt>
    <dgm:pt modelId="{387F1C09-8D7E-47D1-B177-253A12483B2C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800" b="1" i="1" dirty="0"/>
            <a:t>рост  спортивных показателей юных спортсменов на различных соревнованиях;</a:t>
          </a:r>
          <a:endParaRPr lang="ru-RU" sz="1800" dirty="0"/>
        </a:p>
      </dgm:t>
    </dgm:pt>
    <dgm:pt modelId="{4BF6EE08-4CEE-4EE4-958D-07DEE513E2BF}" type="parTrans" cxnId="{08783F60-09F1-4E97-8491-38AA0B6C610A}">
      <dgm:prSet/>
      <dgm:spPr/>
      <dgm:t>
        <a:bodyPr/>
        <a:lstStyle/>
        <a:p>
          <a:endParaRPr lang="ru-RU"/>
        </a:p>
      </dgm:t>
    </dgm:pt>
    <dgm:pt modelId="{5303C7CE-0342-48F5-905A-9EC88718E32A}" type="sibTrans" cxnId="{08783F60-09F1-4E97-8491-38AA0B6C610A}">
      <dgm:prSet/>
      <dgm:spPr/>
      <dgm:t>
        <a:bodyPr/>
        <a:lstStyle/>
        <a:p>
          <a:endParaRPr lang="ru-RU"/>
        </a:p>
      </dgm:t>
    </dgm:pt>
    <dgm:pt modelId="{03927935-5C83-42FD-AE49-FA08B2D856D3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800" b="1" i="1" dirty="0"/>
            <a:t>снижение заболеваемости, улучшение состояния физического здоровья школьников;</a:t>
          </a:r>
        </a:p>
      </dgm:t>
    </dgm:pt>
    <dgm:pt modelId="{ECE375C8-E771-4573-AE09-D99B376B714B}" type="sibTrans" cxnId="{1D7E790C-420D-40A2-A119-C2EBD14E0B03}">
      <dgm:prSet/>
      <dgm:spPr/>
      <dgm:t>
        <a:bodyPr/>
        <a:lstStyle/>
        <a:p>
          <a:endParaRPr lang="ru-RU"/>
        </a:p>
      </dgm:t>
    </dgm:pt>
    <dgm:pt modelId="{747051A0-5443-420E-88EC-F0B5715E7E56}" type="parTrans" cxnId="{1D7E790C-420D-40A2-A119-C2EBD14E0B03}">
      <dgm:prSet/>
      <dgm:spPr/>
      <dgm:t>
        <a:bodyPr/>
        <a:lstStyle/>
        <a:p>
          <a:endParaRPr lang="ru-RU"/>
        </a:p>
      </dgm:t>
    </dgm:pt>
    <dgm:pt modelId="{651AF79F-6CA1-4D82-8C39-5F9BBB6C1721}" type="pres">
      <dgm:prSet presAssocID="{E0E0997A-2D5C-4BEE-B5D3-3E932449758C}" presName="cycle" presStyleCnt="0">
        <dgm:presLayoutVars>
          <dgm:dir/>
          <dgm:resizeHandles val="exact"/>
        </dgm:presLayoutVars>
      </dgm:prSet>
      <dgm:spPr/>
    </dgm:pt>
    <dgm:pt modelId="{353C48CF-BB30-49C3-B5A7-B82A64C05A1A}" type="pres">
      <dgm:prSet presAssocID="{3146A081-E9FD-4588-A851-12F6BD76EB3C}" presName="node" presStyleLbl="node1" presStyleIdx="0" presStyleCnt="1" custScaleX="160754">
        <dgm:presLayoutVars>
          <dgm:bulletEnabled val="1"/>
        </dgm:presLayoutVars>
      </dgm:prSet>
      <dgm:spPr/>
    </dgm:pt>
  </dgm:ptLst>
  <dgm:cxnLst>
    <dgm:cxn modelId="{3FFE4A06-642E-486D-B21C-630A3A6D832E}" type="presOf" srcId="{0E4325EB-141C-43F8-80CD-EDC4EB61ADFA}" destId="{353C48CF-BB30-49C3-B5A7-B82A64C05A1A}" srcOrd="0" destOrd="4" presId="urn:microsoft.com/office/officeart/2005/8/layout/cycle6"/>
    <dgm:cxn modelId="{1D7E790C-420D-40A2-A119-C2EBD14E0B03}" srcId="{3146A081-E9FD-4588-A851-12F6BD76EB3C}" destId="{03927935-5C83-42FD-AE49-FA08B2D856D3}" srcOrd="0" destOrd="0" parTransId="{747051A0-5443-420E-88EC-F0B5715E7E56}" sibTransId="{ECE375C8-E771-4573-AE09-D99B376B714B}"/>
    <dgm:cxn modelId="{B3CA2414-745D-413C-8615-835ECA4C89DF}" type="presOf" srcId="{3146A081-E9FD-4588-A851-12F6BD76EB3C}" destId="{353C48CF-BB30-49C3-B5A7-B82A64C05A1A}" srcOrd="0" destOrd="0" presId="urn:microsoft.com/office/officeart/2005/8/layout/cycle6"/>
    <dgm:cxn modelId="{08783F60-09F1-4E97-8491-38AA0B6C610A}" srcId="{3146A081-E9FD-4588-A851-12F6BD76EB3C}" destId="{387F1C09-8D7E-47D1-B177-253A12483B2C}" srcOrd="4" destOrd="0" parTransId="{4BF6EE08-4CEE-4EE4-958D-07DEE513E2BF}" sibTransId="{5303C7CE-0342-48F5-905A-9EC88718E32A}"/>
    <dgm:cxn modelId="{782E2867-9A20-4ACC-ABAA-1FFFB0BB3DB8}" srcId="{3146A081-E9FD-4588-A851-12F6BD76EB3C}" destId="{0E4325EB-141C-43F8-80CD-EDC4EB61ADFA}" srcOrd="3" destOrd="0" parTransId="{76EBDAAD-2687-4252-80E7-77796BEC6C02}" sibTransId="{717002BC-D59F-4492-AF4A-D789264B15AF}"/>
    <dgm:cxn modelId="{ED45BF6A-CFD7-40D4-BD85-410C9AB07AC7}" type="presOf" srcId="{387F1C09-8D7E-47D1-B177-253A12483B2C}" destId="{353C48CF-BB30-49C3-B5A7-B82A64C05A1A}" srcOrd="0" destOrd="5" presId="urn:microsoft.com/office/officeart/2005/8/layout/cycle6"/>
    <dgm:cxn modelId="{7B3B9B4D-AFC1-42A3-8A9B-75728282E2A6}" type="presOf" srcId="{03927935-5C83-42FD-AE49-FA08B2D856D3}" destId="{353C48CF-BB30-49C3-B5A7-B82A64C05A1A}" srcOrd="0" destOrd="1" presId="urn:microsoft.com/office/officeart/2005/8/layout/cycle6"/>
    <dgm:cxn modelId="{3893AE74-D990-4168-A2A2-DE3E1A4C780D}" srcId="{3146A081-E9FD-4588-A851-12F6BD76EB3C}" destId="{BEE245AD-986B-432E-A4F5-5915E9FC2D1F}" srcOrd="5" destOrd="0" parTransId="{CF102848-674B-4CEC-8500-FB73A2A2B836}" sibTransId="{FCB99A3D-99AD-4FD1-9A97-A1E983D1B423}"/>
    <dgm:cxn modelId="{7E6E479C-E088-4B9D-A9F4-57E103FDB40E}" type="presOf" srcId="{BEE245AD-986B-432E-A4F5-5915E9FC2D1F}" destId="{353C48CF-BB30-49C3-B5A7-B82A64C05A1A}" srcOrd="0" destOrd="6" presId="urn:microsoft.com/office/officeart/2005/8/layout/cycle6"/>
    <dgm:cxn modelId="{F6609BA2-87BA-4594-B226-F78161E63745}" srcId="{3146A081-E9FD-4588-A851-12F6BD76EB3C}" destId="{92815FE7-9B2B-4265-9D37-B127DCA4DC9B}" srcOrd="1" destOrd="0" parTransId="{28F7CDE1-CB67-4AE5-961D-056BC5820621}" sibTransId="{8343B477-2BC5-415E-AFAF-1529DAE44107}"/>
    <dgm:cxn modelId="{68EFACAA-30EE-452A-BE9F-9C284D4AF3DE}" srcId="{3146A081-E9FD-4588-A851-12F6BD76EB3C}" destId="{082D53AE-487E-489F-BA5C-0254D48D5A6F}" srcOrd="2" destOrd="0" parTransId="{4BA8A8CE-0939-45AD-9BB9-B46CABE0373F}" sibTransId="{99FBA977-9A05-4069-B98E-FEF5104011BE}"/>
    <dgm:cxn modelId="{788732AB-24ED-4AEE-997F-8F67E43D764C}" type="presOf" srcId="{082D53AE-487E-489F-BA5C-0254D48D5A6F}" destId="{353C48CF-BB30-49C3-B5A7-B82A64C05A1A}" srcOrd="0" destOrd="3" presId="urn:microsoft.com/office/officeart/2005/8/layout/cycle6"/>
    <dgm:cxn modelId="{590E9BAF-7989-4299-8978-1DD172183584}" type="presOf" srcId="{E0E0997A-2D5C-4BEE-B5D3-3E932449758C}" destId="{651AF79F-6CA1-4D82-8C39-5F9BBB6C1721}" srcOrd="0" destOrd="0" presId="urn:microsoft.com/office/officeart/2005/8/layout/cycle6"/>
    <dgm:cxn modelId="{0FB580B0-FDE0-4C37-B6E0-8E1A3D0820FB}" srcId="{E0E0997A-2D5C-4BEE-B5D3-3E932449758C}" destId="{3146A081-E9FD-4588-A851-12F6BD76EB3C}" srcOrd="0" destOrd="0" parTransId="{F292D5BE-F7A7-4F10-9BAE-21F2EACD50A0}" sibTransId="{ED65F937-B488-495B-A873-57F118E5021E}"/>
    <dgm:cxn modelId="{88A363E7-94E2-48A0-91EE-D7BE3B124597}" type="presOf" srcId="{92815FE7-9B2B-4265-9D37-B127DCA4DC9B}" destId="{353C48CF-BB30-49C3-B5A7-B82A64C05A1A}" srcOrd="0" destOrd="2" presId="urn:microsoft.com/office/officeart/2005/8/layout/cycle6"/>
    <dgm:cxn modelId="{8B00E3F9-FB19-4C3C-94E2-DD506BD839BF}" type="presParOf" srcId="{651AF79F-6CA1-4D82-8C39-5F9BBB6C1721}" destId="{353C48CF-BB30-49C3-B5A7-B82A64C05A1A}" srcOrd="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C48CF-BB30-49C3-B5A7-B82A64C05A1A}">
      <dsp:nvSpPr>
        <dsp:cNvPr id="0" name=""/>
        <dsp:cNvSpPr/>
      </dsp:nvSpPr>
      <dsp:spPr>
        <a:xfrm>
          <a:off x="6710" y="40375"/>
          <a:ext cx="8552052" cy="3457975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i="1" kern="1200" dirty="0"/>
            <a:t>снижение заболеваемости, улучшение состояния физического здоровья школьников;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i="1" kern="1200" dirty="0"/>
            <a:t>формирование навыков здорового образа жизни у участников проекта;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i="1" kern="1200" dirty="0"/>
            <a:t>снижение рисков асоциального поведения среди детей и подростков;</a:t>
          </a:r>
          <a:endParaRPr lang="ru-R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i="1" kern="1200" dirty="0"/>
            <a:t>выявление спортивно-одаренных детей на раннем этапе с последующим зачислением на программы спортивной подготовки;</a:t>
          </a:r>
          <a:endParaRPr lang="ru-R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i="1" kern="1200" dirty="0"/>
            <a:t>рост  спортивных показателей юных спортсменов на различных соревнованиях;</a:t>
          </a:r>
          <a:endParaRPr lang="ru-R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i="1" kern="1200" dirty="0"/>
            <a:t>повышение уровня подготовленности муниципальных  спортивных сборных команд. </a:t>
          </a:r>
          <a:endParaRPr lang="ru-RU" sz="1800" b="1" kern="1200" dirty="0"/>
        </a:p>
      </dsp:txBody>
      <dsp:txXfrm>
        <a:off x="175514" y="209179"/>
        <a:ext cx="8214444" cy="31203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049" cy="339725"/>
          </a:xfrm>
          <a:prstGeom prst="rect">
            <a:avLst/>
          </a:prstGeom>
        </p:spPr>
        <p:txBody>
          <a:bodyPr vert="horz" lIns="90697" tIns="45349" rIns="90697" bIns="4534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3037" y="0"/>
            <a:ext cx="4278049" cy="339725"/>
          </a:xfrm>
          <a:prstGeom prst="rect">
            <a:avLst/>
          </a:prstGeom>
        </p:spPr>
        <p:txBody>
          <a:bodyPr vert="horz" lIns="90697" tIns="45349" rIns="90697" bIns="4534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7899CA-7C6F-4F74-B455-8A66B5FB9902}" type="datetimeFigureOut">
              <a:rPr lang="ru-RU"/>
              <a:pPr>
                <a:defRPr/>
              </a:pPr>
              <a:t>01.11.2018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64"/>
            <a:ext cx="4278049" cy="339725"/>
          </a:xfrm>
          <a:prstGeom prst="rect">
            <a:avLst/>
          </a:prstGeom>
        </p:spPr>
        <p:txBody>
          <a:bodyPr vert="horz" lIns="90697" tIns="45349" rIns="90697" bIns="4534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3037" y="6456364"/>
            <a:ext cx="4278049" cy="339725"/>
          </a:xfrm>
          <a:prstGeom prst="rect">
            <a:avLst/>
          </a:prstGeom>
        </p:spPr>
        <p:txBody>
          <a:bodyPr vert="horz" wrap="square" lIns="90697" tIns="45349" rIns="90697" bIns="4534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D3433746-4B60-4B47-8A27-8B53D72D94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800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8049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697" tIns="45349" rIns="90697" bIns="4534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3037" y="0"/>
            <a:ext cx="4278049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697" tIns="45349" rIns="90697" bIns="4534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cs typeface="Arial" charset="0"/>
              </a:defRPr>
            </a:lvl1pPr>
          </a:lstStyle>
          <a:p>
            <a:pPr>
              <a:defRPr/>
            </a:pPr>
            <a:fld id="{DAE77769-054E-48C5-8ECC-AA91E8990BA4}" type="datetimeFigureOut">
              <a:rPr lang="ru-RU"/>
              <a:pPr>
                <a:defRPr/>
              </a:pPr>
              <a:t>01.11.2018</a:t>
            </a:fld>
            <a:endParaRPr lang="ru-RU"/>
          </a:p>
        </p:txBody>
      </p:sp>
      <p:sp>
        <p:nvSpPr>
          <p:cNvPr id="890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70175" y="509588"/>
            <a:ext cx="4532313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8215" y="3228976"/>
            <a:ext cx="7897815" cy="305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697" tIns="45349" rIns="90697" bIns="453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4"/>
            <a:ext cx="4278049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697" tIns="45349" rIns="90697" bIns="4534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3037" y="6456364"/>
            <a:ext cx="4278049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697" tIns="45349" rIns="90697" bIns="4534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fld id="{5EE1CC0E-F4AF-4693-BFEC-7AB5DD2CD68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89901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70175" y="509588"/>
            <a:ext cx="4532313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D1564-7A66-4BAC-80F9-79BC80F5A9CB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9768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35F4D-15F8-4BE9-B55F-FF4DC01ABC64}" type="datetimeFigureOut">
              <a:rPr lang="ru-RU"/>
              <a:pPr>
                <a:defRPr/>
              </a:pPr>
              <a:t>01.11.2018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7B3C0-9B38-4CDB-845E-69B00861C1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816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CCDE4-626A-4D7A-A891-4B3FF6538E95}" type="datetimeFigureOut">
              <a:rPr lang="ru-RU"/>
              <a:pPr>
                <a:defRPr/>
              </a:pPr>
              <a:t>01.11.2018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771CD-D87E-49C1-81F3-B18AD2C59F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579347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35F4D-15F8-4BE9-B55F-FF4DC01ABC6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7B3C0-9B38-4CDB-845E-69B00861C1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818055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5AA06-DDD6-4052-82EA-D07543A79AB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B5DD3-A195-4006-AF67-6CD9F94C3E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1584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80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2B323-72DE-4E3C-B879-0FD1D1E31A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F135C-F8B3-4C26-8242-6C8BE7A339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979261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0FF60-2286-4ACE-AD5D-7F81931682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3F30F-69D8-4AD7-B936-225E31F51C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185789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23927-B2D8-46E8-855D-8F88C0DB1D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35BF4-816C-4560-BAB5-BDCDCD4BFE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236913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44E34-E8D7-4AAD-8D9F-FAF312A798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2F272-013E-4B8D-BD22-3CB372BAB8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473726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30386-6305-4A4C-B1A5-E4334A790A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D1559-9BC7-4F78-B2CC-8AD1C9214C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187557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B2911-2159-43BC-9AB6-ABF4C57CE3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0CACB-1A06-4E6C-9F1B-D2A6DA7107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6717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A0500-1F4C-427F-9B41-A7CBDA5EC9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5A5E6-3237-42A8-A8BE-C67D3C9581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297551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CCDE4-626A-4D7A-A891-4B3FF6538E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771CD-D87E-49C1-81F3-B18AD2C59F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6893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15842-10AF-4340-82F5-FEFF139AAFA4}" type="datetimeFigureOut">
              <a:rPr lang="ru-RU"/>
              <a:pPr>
                <a:defRPr/>
              </a:pPr>
              <a:t>01.11.2018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4B7C8-9769-4B06-B171-6510DD83D3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930259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15842-10AF-4340-82F5-FEFF139AAF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4B7C8-9769-4B06-B171-6510DD83D3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07684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35F4D-15F8-4BE9-B55F-FF4DC01ABC6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7B3C0-9B38-4CDB-845E-69B00861C1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507147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5AA06-DDD6-4052-82EA-D07543A79AB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B5DD3-A195-4006-AF67-6CD9F94C3E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861080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80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2B323-72DE-4E3C-B879-0FD1D1E31A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F135C-F8B3-4C26-8242-6C8BE7A339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176649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0FF60-2286-4ACE-AD5D-7F81931682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3F30F-69D8-4AD7-B936-225E31F51C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735341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23927-B2D8-46E8-855D-8F88C0DB1D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35BF4-816C-4560-BAB5-BDCDCD4BFE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769356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44E34-E8D7-4AAD-8D9F-FAF312A798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2F272-013E-4B8D-BD22-3CB372BAB8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53254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30386-6305-4A4C-B1A5-E4334A790A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D1559-9BC7-4F78-B2CC-8AD1C9214C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790122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B2911-2159-43BC-9AB6-ABF4C57CE3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0CACB-1A06-4E6C-9F1B-D2A6DA7107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317728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A0500-1F4C-427F-9B41-A7CBDA5EC9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5A5E6-3237-42A8-A8BE-C67D3C9581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9604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11B51-BEB2-42AB-8516-F49D4FF768D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92488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CCDE4-626A-4D7A-A891-4B3FF6538E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771CD-D87E-49C1-81F3-B18AD2C59F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263821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15842-10AF-4340-82F5-FEFF139AAF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4B7C8-9769-4B06-B171-6510DD83D3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405320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35F4D-15F8-4BE9-B55F-FF4DC01ABC6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7B3C0-9B38-4CDB-845E-69B00861C1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062189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5AA06-DDD6-4052-82EA-D07543A79AB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B5DD3-A195-4006-AF67-6CD9F94C3E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080853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80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2B323-72DE-4E3C-B879-0FD1D1E31A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F135C-F8B3-4C26-8242-6C8BE7A339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80162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0FF60-2286-4ACE-AD5D-7F81931682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3F30F-69D8-4AD7-B936-225E31F51C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972450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23927-B2D8-46E8-855D-8F88C0DB1D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35BF4-816C-4560-BAB5-BDCDCD4BFE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710693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44E34-E8D7-4AAD-8D9F-FAF312A798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2F272-013E-4B8D-BD22-3CB372BAB8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860608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30386-6305-4A4C-B1A5-E4334A790A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D1559-9BC7-4F78-B2CC-8AD1C9214C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94714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B2911-2159-43BC-9AB6-ABF4C57CE3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0CACB-1A06-4E6C-9F1B-D2A6DA7107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7928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BA8FE-A036-4C38-8EB9-A982F68109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75404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A0500-1F4C-427F-9B41-A7CBDA5EC9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5A5E6-3237-42A8-A8BE-C67D3C9581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950772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CCDE4-626A-4D7A-A891-4B3FF6538E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771CD-D87E-49C1-81F3-B18AD2C59F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901480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15842-10AF-4340-82F5-FEFF139AAF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4B7C8-9769-4B06-B171-6510DD83D3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961889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35F4D-15F8-4BE9-B55F-FF4DC01ABC6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7B3C0-9B38-4CDB-845E-69B00861C1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787878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5AA06-DDD6-4052-82EA-D07543A79AB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B5DD3-A195-4006-AF67-6CD9F94C3E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757967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80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2B323-72DE-4E3C-B879-0FD1D1E31A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F135C-F8B3-4C26-8242-6C8BE7A339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274375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0FF60-2286-4ACE-AD5D-7F81931682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3F30F-69D8-4AD7-B936-225E31F51C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145321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23927-B2D8-46E8-855D-8F88C0DB1D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35BF4-816C-4560-BAB5-BDCDCD4BFE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806561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44E34-E8D7-4AAD-8D9F-FAF312A798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2F272-013E-4B8D-BD22-3CB372BAB8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470260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30386-6305-4A4C-B1A5-E4334A790A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D1559-9BC7-4F78-B2CC-8AD1C9214C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5092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9B102-E63D-4106-8204-603392C60EB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12449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B2911-2159-43BC-9AB6-ABF4C57CE3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0CACB-1A06-4E6C-9F1B-D2A6DA7107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92682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A0500-1F4C-427F-9B41-A7CBDA5EC9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5A5E6-3237-42A8-A8BE-C67D3C9581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038642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CCDE4-626A-4D7A-A891-4B3FF6538E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771CD-D87E-49C1-81F3-B18AD2C59F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051802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15842-10AF-4340-82F5-FEFF139AAF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4B7C8-9769-4B06-B171-6510DD83D3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920995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35F4D-15F8-4BE9-B55F-FF4DC01ABC6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7B3C0-9B38-4CDB-845E-69B00861C1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263178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5AA06-DDD6-4052-82EA-D07543A79AB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B5DD3-A195-4006-AF67-6CD9F94C3E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30311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80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2B323-72DE-4E3C-B879-0FD1D1E31A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F135C-F8B3-4C26-8242-6C8BE7A339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520469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0FF60-2286-4ACE-AD5D-7F81931682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3F30F-69D8-4AD7-B936-225E31F51C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783351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23927-B2D8-46E8-855D-8F88C0DB1D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35BF4-816C-4560-BAB5-BDCDCD4BFE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991703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44E34-E8D7-4AAD-8D9F-FAF312A798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2F272-013E-4B8D-BD22-3CB372BAB8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0953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8FD4B-F978-4175-97EB-9FBE511AE8F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25725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30386-6305-4A4C-B1A5-E4334A790A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D1559-9BC7-4F78-B2CC-8AD1C9214C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869943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B2911-2159-43BC-9AB6-ABF4C57CE3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0CACB-1A06-4E6C-9F1B-D2A6DA7107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802665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A0500-1F4C-427F-9B41-A7CBDA5EC9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5A5E6-3237-42A8-A8BE-C67D3C9581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509457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CCDE4-626A-4D7A-A891-4B3FF6538E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771CD-D87E-49C1-81F3-B18AD2C59F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739231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15842-10AF-4340-82F5-FEFF139AAF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4B7C8-9769-4B06-B171-6510DD83D3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82283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35F4D-15F8-4BE9-B55F-FF4DC01ABC6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7B3C0-9B38-4CDB-845E-69B00861C1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242117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5AA06-DDD6-4052-82EA-D07543A79AB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B5DD3-A195-4006-AF67-6CD9F94C3E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266643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80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2B323-72DE-4E3C-B879-0FD1D1E31A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F135C-F8B3-4C26-8242-6C8BE7A339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563630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0FF60-2286-4ACE-AD5D-7F81931682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3F30F-69D8-4AD7-B936-225E31F51C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72982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23927-B2D8-46E8-855D-8F88C0DB1D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35BF4-816C-4560-BAB5-BDCDCD4BFE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5215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A0E6F-8157-4B16-A43D-30C4450FCAC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96126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44E34-E8D7-4AAD-8D9F-FAF312A798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2F272-013E-4B8D-BD22-3CB372BAB8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636956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30386-6305-4A4C-B1A5-E4334A790A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D1559-9BC7-4F78-B2CC-8AD1C9214C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489394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B2911-2159-43BC-9AB6-ABF4C57CE3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0CACB-1A06-4E6C-9F1B-D2A6DA7107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100062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A0500-1F4C-427F-9B41-A7CBDA5EC9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5A5E6-3237-42A8-A8BE-C67D3C9581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370507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CCDE4-626A-4D7A-A891-4B3FF6538E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771CD-D87E-49C1-81F3-B18AD2C59F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540462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15842-10AF-4340-82F5-FEFF139AAF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4B7C8-9769-4B06-B171-6510DD83D3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956839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35F4D-15F8-4BE9-B55F-FF4DC01ABC6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7B3C0-9B38-4CDB-845E-69B00861C1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499954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5AA06-DDD6-4052-82EA-D07543A79AB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B5DD3-A195-4006-AF67-6CD9F94C3E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626724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80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2B323-72DE-4E3C-B879-0FD1D1E31A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F135C-F8B3-4C26-8242-6C8BE7A339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7717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0FF60-2286-4ACE-AD5D-7F81931682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3F30F-69D8-4AD7-B936-225E31F51C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9058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6E1A7-80A0-4113-813D-810194703F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47848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23927-B2D8-46E8-855D-8F88C0DB1D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35BF4-816C-4560-BAB5-BDCDCD4BFE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972704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44E34-E8D7-4AAD-8D9F-FAF312A798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2F272-013E-4B8D-BD22-3CB372BAB8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391301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30386-6305-4A4C-B1A5-E4334A790A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D1559-9BC7-4F78-B2CC-8AD1C9214C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758428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B2911-2159-43BC-9AB6-ABF4C57CE3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0CACB-1A06-4E6C-9F1B-D2A6DA7107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856876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A0500-1F4C-427F-9B41-A7CBDA5EC9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5A5E6-3237-42A8-A8BE-C67D3C9581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481065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CCDE4-626A-4D7A-A891-4B3FF6538E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771CD-D87E-49C1-81F3-B18AD2C59F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581761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15842-10AF-4340-82F5-FEFF139AAF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4B7C8-9769-4B06-B171-6510DD83D3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730724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35F4D-15F8-4BE9-B55F-FF4DC01ABC6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7B3C0-9B38-4CDB-845E-69B00861C1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787375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5AA06-DDD6-4052-82EA-D07543A79AB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B5DD3-A195-4006-AF67-6CD9F94C3E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486172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80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2B323-72DE-4E3C-B879-0FD1D1E31A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F135C-F8B3-4C26-8242-6C8BE7A339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7520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A7CAA-8553-48AD-8946-ED48DD5208F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57195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0FF60-2286-4ACE-AD5D-7F81931682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3F30F-69D8-4AD7-B936-225E31F51C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684306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23927-B2D8-46E8-855D-8F88C0DB1D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35BF4-816C-4560-BAB5-BDCDCD4BFE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336078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44E34-E8D7-4AAD-8D9F-FAF312A798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2F272-013E-4B8D-BD22-3CB372BAB8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711929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30386-6305-4A4C-B1A5-E4334A790A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D1559-9BC7-4F78-B2CC-8AD1C9214C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195491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B2911-2159-43BC-9AB6-ABF4C57CE3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0CACB-1A06-4E6C-9F1B-D2A6DA7107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581349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A0500-1F4C-427F-9B41-A7CBDA5EC9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5A5E6-3237-42A8-A8BE-C67D3C9581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449512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CCDE4-626A-4D7A-A891-4B3FF6538E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771CD-D87E-49C1-81F3-B18AD2C59F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409684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15842-10AF-4340-82F5-FEFF139AAF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4B7C8-9769-4B06-B171-6510DD83D3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50766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E3F61-B794-495E-BA7D-9DCB8A0841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222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5AA06-DDD6-4052-82EA-D07543A79AB3}" type="datetimeFigureOut">
              <a:rPr lang="ru-RU"/>
              <a:pPr>
                <a:defRPr/>
              </a:pPr>
              <a:t>01.11.2018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B5DD3-A195-4006-AF67-6CD9F94C3E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45278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A1831-1E1C-43B3-B3F0-DBB26F1509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6604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21E59-5856-42F6-AE35-095430CAC0F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795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054ED-58FE-406B-BB79-C6B5FD40717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435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11B51-BEB2-42AB-8516-F49D4FF768D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0129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BA8FE-A036-4C38-8EB9-A982F68109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5008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9B102-E63D-4106-8204-603392C60EB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9717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8FD4B-F978-4175-97EB-9FBE511AE8F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7621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A0E6F-8157-4B16-A43D-30C4450FCAC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7726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6E1A7-80A0-4113-813D-810194703F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8486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A7CAA-8553-48AD-8946-ED48DD5208F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633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80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2B323-72DE-4E3C-B879-0FD1D1E31AFA}" type="datetimeFigureOut">
              <a:rPr lang="ru-RU"/>
              <a:pPr>
                <a:defRPr/>
              </a:pPr>
              <a:t>01.11.2018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F135C-F8B3-4C26-8242-6C8BE7A339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3271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E3F61-B794-495E-BA7D-9DCB8A0841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0495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A1831-1E1C-43B3-B3F0-DBB26F1509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5562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21E59-5856-42F6-AE35-095430CAC0F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527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054ED-58FE-406B-BB79-C6B5FD40717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8323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35F4D-15F8-4BE9-B55F-FF4DC01ABC6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7B3C0-9B38-4CDB-845E-69B00861C1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68806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5AA06-DDD6-4052-82EA-D07543A79AB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B5DD3-A195-4006-AF67-6CD9F94C3E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27793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80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2B323-72DE-4E3C-B879-0FD1D1E31A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F135C-F8B3-4C26-8242-6C8BE7A339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76043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0FF60-2286-4ACE-AD5D-7F81931682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3F30F-69D8-4AD7-B936-225E31F51C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931598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23927-B2D8-46E8-855D-8F88C0DB1D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35BF4-816C-4560-BAB5-BDCDCD4BFE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34448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44E34-E8D7-4AAD-8D9F-FAF312A798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2F272-013E-4B8D-BD22-3CB372BAB8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0801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0FF60-2286-4ACE-AD5D-7F81931682BF}" type="datetimeFigureOut">
              <a:rPr lang="ru-RU"/>
              <a:pPr>
                <a:defRPr/>
              </a:pPr>
              <a:t>01.11.2018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3F30F-69D8-4AD7-B936-225E31F51C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18345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30386-6305-4A4C-B1A5-E4334A790A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D1559-9BC7-4F78-B2CC-8AD1C9214C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7391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B2911-2159-43BC-9AB6-ABF4C57CE3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0CACB-1A06-4E6C-9F1B-D2A6DA7107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46576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A0500-1F4C-427F-9B41-A7CBDA5EC9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5A5E6-3237-42A8-A8BE-C67D3C9581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28701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CCDE4-626A-4D7A-A891-4B3FF6538E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771CD-D87E-49C1-81F3-B18AD2C59F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30466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15842-10AF-4340-82F5-FEFF139AAF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4B7C8-9769-4B06-B171-6510DD83D3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02201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35F4D-15F8-4BE9-B55F-FF4DC01ABC6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7B3C0-9B38-4CDB-845E-69B00861C1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74205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5AA06-DDD6-4052-82EA-D07543A79AB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B5DD3-A195-4006-AF67-6CD9F94C3E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92224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80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2B323-72DE-4E3C-B879-0FD1D1E31A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F135C-F8B3-4C26-8242-6C8BE7A339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16261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0FF60-2286-4ACE-AD5D-7F81931682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3F30F-69D8-4AD7-B936-225E31F51C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913492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23927-B2D8-46E8-855D-8F88C0DB1D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35BF4-816C-4560-BAB5-BDCDCD4BFE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8561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23927-B2D8-46E8-855D-8F88C0DB1DED}" type="datetimeFigureOut">
              <a:rPr lang="ru-RU"/>
              <a:pPr>
                <a:defRPr/>
              </a:pPr>
              <a:t>01.11.2018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35BF4-816C-4560-BAB5-BDCDCD4BFE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64182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44E34-E8D7-4AAD-8D9F-FAF312A798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2F272-013E-4B8D-BD22-3CB372BAB8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12362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30386-6305-4A4C-B1A5-E4334A790A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D1559-9BC7-4F78-B2CC-8AD1C9214C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79705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B2911-2159-43BC-9AB6-ABF4C57CE3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0CACB-1A06-4E6C-9F1B-D2A6DA7107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65562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A0500-1F4C-427F-9B41-A7CBDA5EC9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5A5E6-3237-42A8-A8BE-C67D3C9581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01962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CCDE4-626A-4D7A-A891-4B3FF6538E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771CD-D87E-49C1-81F3-B18AD2C59F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06736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15842-10AF-4340-82F5-FEFF139AAF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4B7C8-9769-4B06-B171-6510DD83D3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5865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35F4D-15F8-4BE9-B55F-FF4DC01ABC6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7B3C0-9B38-4CDB-845E-69B00861C1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41891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5AA06-DDD6-4052-82EA-D07543A79AB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B5DD3-A195-4006-AF67-6CD9F94C3E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69246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80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2B323-72DE-4E3C-B879-0FD1D1E31A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F135C-F8B3-4C26-8242-6C8BE7A339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92461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0FF60-2286-4ACE-AD5D-7F81931682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3F30F-69D8-4AD7-B936-225E31F51C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4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44E34-E8D7-4AAD-8D9F-FAF312A798A0}" type="datetimeFigureOut">
              <a:rPr lang="ru-RU"/>
              <a:pPr>
                <a:defRPr/>
              </a:pPr>
              <a:t>01.11.2018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2F272-013E-4B8D-BD22-3CB372BAB8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08337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23927-B2D8-46E8-855D-8F88C0DB1D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35BF4-816C-4560-BAB5-BDCDCD4BFE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32659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44E34-E8D7-4AAD-8D9F-FAF312A798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2F272-013E-4B8D-BD22-3CB372BAB8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30066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30386-6305-4A4C-B1A5-E4334A790A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D1559-9BC7-4F78-B2CC-8AD1C9214C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97277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B2911-2159-43BC-9AB6-ABF4C57CE3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0CACB-1A06-4E6C-9F1B-D2A6DA7107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06357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A0500-1F4C-427F-9B41-A7CBDA5EC9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5A5E6-3237-42A8-A8BE-C67D3C9581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91343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CCDE4-626A-4D7A-A891-4B3FF6538E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771CD-D87E-49C1-81F3-B18AD2C59F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14131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15842-10AF-4340-82F5-FEFF139AAF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4B7C8-9769-4B06-B171-6510DD83D3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30628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35F4D-15F8-4BE9-B55F-FF4DC01ABC6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7B3C0-9B38-4CDB-845E-69B00861C1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77739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5AA06-DDD6-4052-82EA-D07543A79AB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B5DD3-A195-4006-AF67-6CD9F94C3E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43509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80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2B323-72DE-4E3C-B879-0FD1D1E31A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F135C-F8B3-4C26-8242-6C8BE7A339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5927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30386-6305-4A4C-B1A5-E4334A790AB8}" type="datetimeFigureOut">
              <a:rPr lang="ru-RU"/>
              <a:pPr>
                <a:defRPr/>
              </a:pPr>
              <a:t>01.11.2018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D1559-9BC7-4F78-B2CC-8AD1C9214C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31463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0FF60-2286-4ACE-AD5D-7F81931682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3F30F-69D8-4AD7-B936-225E31F51C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82752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23927-B2D8-46E8-855D-8F88C0DB1D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35BF4-816C-4560-BAB5-BDCDCD4BFE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96175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44E34-E8D7-4AAD-8D9F-FAF312A798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2F272-013E-4B8D-BD22-3CB372BAB8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36118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30386-6305-4A4C-B1A5-E4334A790A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D1559-9BC7-4F78-B2CC-8AD1C9214C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76153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B2911-2159-43BC-9AB6-ABF4C57CE3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0CACB-1A06-4E6C-9F1B-D2A6DA7107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27095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A0500-1F4C-427F-9B41-A7CBDA5EC9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5A5E6-3237-42A8-A8BE-C67D3C9581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84450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CCDE4-626A-4D7A-A891-4B3FF6538E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771CD-D87E-49C1-81F3-B18AD2C59F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13482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15842-10AF-4340-82F5-FEFF139AAF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4B7C8-9769-4B06-B171-6510DD83D3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392131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35F4D-15F8-4BE9-B55F-FF4DC01ABC6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7B3C0-9B38-4CDB-845E-69B00861C1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948401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5AA06-DDD6-4052-82EA-D07543A79AB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B5DD3-A195-4006-AF67-6CD9F94C3E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1879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B2911-2159-43BC-9AB6-ABF4C57CE39A}" type="datetimeFigureOut">
              <a:rPr lang="ru-RU"/>
              <a:pPr>
                <a:defRPr/>
              </a:pPr>
              <a:t>01.11.2018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0CACB-1A06-4E6C-9F1B-D2A6DA7107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78057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80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2B323-72DE-4E3C-B879-0FD1D1E31A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F135C-F8B3-4C26-8242-6C8BE7A339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49209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0FF60-2286-4ACE-AD5D-7F81931682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3F30F-69D8-4AD7-B936-225E31F51C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152353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23927-B2D8-46E8-855D-8F88C0DB1D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35BF4-816C-4560-BAB5-BDCDCD4BFE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693278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44E34-E8D7-4AAD-8D9F-FAF312A798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2F272-013E-4B8D-BD22-3CB372BAB8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29527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30386-6305-4A4C-B1A5-E4334A790A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D1559-9BC7-4F78-B2CC-8AD1C9214C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716473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B2911-2159-43BC-9AB6-ABF4C57CE3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0CACB-1A06-4E6C-9F1B-D2A6DA7107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145738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A0500-1F4C-427F-9B41-A7CBDA5EC9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5A5E6-3237-42A8-A8BE-C67D3C9581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4820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CCDE4-626A-4D7A-A891-4B3FF6538E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771CD-D87E-49C1-81F3-B18AD2C59F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366341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15842-10AF-4340-82F5-FEFF139AAF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4B7C8-9769-4B06-B171-6510DD83D3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046686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35F4D-15F8-4BE9-B55F-FF4DC01ABC6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7B3C0-9B38-4CDB-845E-69B00861C1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3228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A0500-1F4C-427F-9B41-A7CBDA5EC949}" type="datetimeFigureOut">
              <a:rPr lang="ru-RU"/>
              <a:pPr>
                <a:defRPr/>
              </a:pPr>
              <a:t>01.11.2018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5A5E6-3237-42A8-A8BE-C67D3C9581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758931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5AA06-DDD6-4052-82EA-D07543A79AB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B5DD3-A195-4006-AF67-6CD9F94C3E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2789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80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2B323-72DE-4E3C-B879-0FD1D1E31A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F135C-F8B3-4C26-8242-6C8BE7A339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13395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0FF60-2286-4ACE-AD5D-7F81931682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3F30F-69D8-4AD7-B936-225E31F51C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75624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23927-B2D8-46E8-855D-8F88C0DB1D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35BF4-816C-4560-BAB5-BDCDCD4BFE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588955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44E34-E8D7-4AAD-8D9F-FAF312A798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2F272-013E-4B8D-BD22-3CB372BAB8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301804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30386-6305-4A4C-B1A5-E4334A790A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D1559-9BC7-4F78-B2CC-8AD1C9214C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55433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B2911-2159-43BC-9AB6-ABF4C57CE3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0CACB-1A06-4E6C-9F1B-D2A6DA7107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8268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A0500-1F4C-427F-9B41-A7CBDA5EC9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5A5E6-3237-42A8-A8BE-C67D3C9581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936016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CCDE4-626A-4D7A-A891-4B3FF6538E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771CD-D87E-49C1-81F3-B18AD2C59F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533485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15842-10AF-4340-82F5-FEFF139AAF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4B7C8-9769-4B06-B171-6510DD83D3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6801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C8F36A-C5D1-4086-9AC5-85E56A5B3322}" type="datetimeFigureOut">
              <a:rPr lang="ru-RU"/>
              <a:pPr>
                <a:defRPr/>
              </a:pPr>
              <a:t>01.11.2018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6058547-E335-4882-8234-097FDB8CEEB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C8F36A-C5D1-4086-9AC5-85E56A5B33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6058547-E335-4882-8234-097FDB8CEE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472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2" r:id="rId1"/>
    <p:sldLayoutId id="2147484293" r:id="rId2"/>
    <p:sldLayoutId id="2147484294" r:id="rId3"/>
    <p:sldLayoutId id="2147484295" r:id="rId4"/>
    <p:sldLayoutId id="2147484296" r:id="rId5"/>
    <p:sldLayoutId id="2147484297" r:id="rId6"/>
    <p:sldLayoutId id="2147484298" r:id="rId7"/>
    <p:sldLayoutId id="2147484299" r:id="rId8"/>
    <p:sldLayoutId id="2147484300" r:id="rId9"/>
    <p:sldLayoutId id="2147484301" r:id="rId10"/>
    <p:sldLayoutId id="21474843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C8F36A-C5D1-4086-9AC5-85E56A5B33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6058547-E335-4882-8234-097FDB8CEE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7448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4" r:id="rId1"/>
    <p:sldLayoutId id="2147484305" r:id="rId2"/>
    <p:sldLayoutId id="2147484306" r:id="rId3"/>
    <p:sldLayoutId id="2147484307" r:id="rId4"/>
    <p:sldLayoutId id="2147484308" r:id="rId5"/>
    <p:sldLayoutId id="2147484309" r:id="rId6"/>
    <p:sldLayoutId id="2147484310" r:id="rId7"/>
    <p:sldLayoutId id="2147484311" r:id="rId8"/>
    <p:sldLayoutId id="2147484312" r:id="rId9"/>
    <p:sldLayoutId id="2147484313" r:id="rId10"/>
    <p:sldLayoutId id="21474843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C8F36A-C5D1-4086-9AC5-85E56A5B33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6058547-E335-4882-8234-097FDB8CEE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7836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6" r:id="rId1"/>
    <p:sldLayoutId id="2147484317" r:id="rId2"/>
    <p:sldLayoutId id="2147484318" r:id="rId3"/>
    <p:sldLayoutId id="2147484319" r:id="rId4"/>
    <p:sldLayoutId id="2147484320" r:id="rId5"/>
    <p:sldLayoutId id="2147484321" r:id="rId6"/>
    <p:sldLayoutId id="2147484322" r:id="rId7"/>
    <p:sldLayoutId id="2147484323" r:id="rId8"/>
    <p:sldLayoutId id="2147484324" r:id="rId9"/>
    <p:sldLayoutId id="2147484325" r:id="rId10"/>
    <p:sldLayoutId id="21474843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C8F36A-C5D1-4086-9AC5-85E56A5B33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6058547-E335-4882-8234-097FDB8CEE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1648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8" r:id="rId1"/>
    <p:sldLayoutId id="2147484329" r:id="rId2"/>
    <p:sldLayoutId id="2147484330" r:id="rId3"/>
    <p:sldLayoutId id="2147484331" r:id="rId4"/>
    <p:sldLayoutId id="2147484332" r:id="rId5"/>
    <p:sldLayoutId id="2147484333" r:id="rId6"/>
    <p:sldLayoutId id="2147484334" r:id="rId7"/>
    <p:sldLayoutId id="2147484335" r:id="rId8"/>
    <p:sldLayoutId id="2147484336" r:id="rId9"/>
    <p:sldLayoutId id="2147484337" r:id="rId10"/>
    <p:sldLayoutId id="21474843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C8F36A-C5D1-4086-9AC5-85E56A5B33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6058547-E335-4882-8234-097FDB8CEE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1026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0" r:id="rId1"/>
    <p:sldLayoutId id="2147484341" r:id="rId2"/>
    <p:sldLayoutId id="2147484342" r:id="rId3"/>
    <p:sldLayoutId id="2147484343" r:id="rId4"/>
    <p:sldLayoutId id="2147484344" r:id="rId5"/>
    <p:sldLayoutId id="2147484345" r:id="rId6"/>
    <p:sldLayoutId id="2147484346" r:id="rId7"/>
    <p:sldLayoutId id="2147484347" r:id="rId8"/>
    <p:sldLayoutId id="2147484348" r:id="rId9"/>
    <p:sldLayoutId id="2147484349" r:id="rId10"/>
    <p:sldLayoutId id="21474843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C8F36A-C5D1-4086-9AC5-85E56A5B33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6058547-E335-4882-8234-097FDB8CEE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2031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2" r:id="rId1"/>
    <p:sldLayoutId id="2147484353" r:id="rId2"/>
    <p:sldLayoutId id="2147484354" r:id="rId3"/>
    <p:sldLayoutId id="2147484355" r:id="rId4"/>
    <p:sldLayoutId id="2147484356" r:id="rId5"/>
    <p:sldLayoutId id="2147484357" r:id="rId6"/>
    <p:sldLayoutId id="2147484358" r:id="rId7"/>
    <p:sldLayoutId id="2147484359" r:id="rId8"/>
    <p:sldLayoutId id="2147484360" r:id="rId9"/>
    <p:sldLayoutId id="2147484361" r:id="rId10"/>
    <p:sldLayoutId id="21474843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C8F36A-C5D1-4086-9AC5-85E56A5B33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6058547-E335-4882-8234-097FDB8CEE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4691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C8F36A-C5D1-4086-9AC5-85E56A5B33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6058547-E335-4882-8234-097FDB8CEE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923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6" r:id="rId1"/>
    <p:sldLayoutId id="2147484377" r:id="rId2"/>
    <p:sldLayoutId id="2147484378" r:id="rId3"/>
    <p:sldLayoutId id="2147484379" r:id="rId4"/>
    <p:sldLayoutId id="2147484380" r:id="rId5"/>
    <p:sldLayoutId id="2147484381" r:id="rId6"/>
    <p:sldLayoutId id="2147484382" r:id="rId7"/>
    <p:sldLayoutId id="2147484383" r:id="rId8"/>
    <p:sldLayoutId id="2147484384" r:id="rId9"/>
    <p:sldLayoutId id="2147484385" r:id="rId10"/>
    <p:sldLayoutId id="21474843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655248-F711-4106-A578-A5270F5BC09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C122BA-4C5C-4491-A08D-C4920A45C1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6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655248-F711-4106-A578-A5270F5BC09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C122BA-4C5C-4491-A08D-C4920A45C1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764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C8F36A-C5D1-4086-9AC5-85E56A5B33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6058547-E335-4882-8234-097FDB8CEE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2089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0" r:id="rId1"/>
    <p:sldLayoutId id="2147484221" r:id="rId2"/>
    <p:sldLayoutId id="2147484222" r:id="rId3"/>
    <p:sldLayoutId id="2147484223" r:id="rId4"/>
    <p:sldLayoutId id="2147484224" r:id="rId5"/>
    <p:sldLayoutId id="2147484225" r:id="rId6"/>
    <p:sldLayoutId id="2147484226" r:id="rId7"/>
    <p:sldLayoutId id="2147484227" r:id="rId8"/>
    <p:sldLayoutId id="2147484228" r:id="rId9"/>
    <p:sldLayoutId id="2147484229" r:id="rId10"/>
    <p:sldLayoutId id="21474842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C8F36A-C5D1-4086-9AC5-85E56A5B33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6058547-E335-4882-8234-097FDB8CEE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2627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C8F36A-C5D1-4086-9AC5-85E56A5B33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6058547-E335-4882-8234-097FDB8CEE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1113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4" r:id="rId1"/>
    <p:sldLayoutId id="2147484245" r:id="rId2"/>
    <p:sldLayoutId id="2147484246" r:id="rId3"/>
    <p:sldLayoutId id="2147484247" r:id="rId4"/>
    <p:sldLayoutId id="2147484248" r:id="rId5"/>
    <p:sldLayoutId id="2147484249" r:id="rId6"/>
    <p:sldLayoutId id="2147484250" r:id="rId7"/>
    <p:sldLayoutId id="2147484251" r:id="rId8"/>
    <p:sldLayoutId id="2147484252" r:id="rId9"/>
    <p:sldLayoutId id="2147484253" r:id="rId10"/>
    <p:sldLayoutId id="21474842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C8F36A-C5D1-4086-9AC5-85E56A5B33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6058547-E335-4882-8234-097FDB8CEE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725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6" r:id="rId1"/>
    <p:sldLayoutId id="2147484257" r:id="rId2"/>
    <p:sldLayoutId id="2147484258" r:id="rId3"/>
    <p:sldLayoutId id="2147484259" r:id="rId4"/>
    <p:sldLayoutId id="2147484260" r:id="rId5"/>
    <p:sldLayoutId id="2147484261" r:id="rId6"/>
    <p:sldLayoutId id="2147484262" r:id="rId7"/>
    <p:sldLayoutId id="2147484263" r:id="rId8"/>
    <p:sldLayoutId id="2147484264" r:id="rId9"/>
    <p:sldLayoutId id="2147484265" r:id="rId10"/>
    <p:sldLayoutId id="21474842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C8F36A-C5D1-4086-9AC5-85E56A5B33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6058547-E335-4882-8234-097FDB8CEE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5517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69" r:id="rId2"/>
    <p:sldLayoutId id="2147484270" r:id="rId3"/>
    <p:sldLayoutId id="2147484271" r:id="rId4"/>
    <p:sldLayoutId id="2147484272" r:id="rId5"/>
    <p:sldLayoutId id="2147484273" r:id="rId6"/>
    <p:sldLayoutId id="2147484274" r:id="rId7"/>
    <p:sldLayoutId id="2147484275" r:id="rId8"/>
    <p:sldLayoutId id="2147484276" r:id="rId9"/>
    <p:sldLayoutId id="2147484277" r:id="rId10"/>
    <p:sldLayoutId id="21474842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C8F36A-C5D1-4086-9AC5-85E56A5B33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6058547-E335-4882-8234-097FDB8CEE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3313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0" r:id="rId1"/>
    <p:sldLayoutId id="2147484281" r:id="rId2"/>
    <p:sldLayoutId id="2147484282" r:id="rId3"/>
    <p:sldLayoutId id="2147484283" r:id="rId4"/>
    <p:sldLayoutId id="2147484284" r:id="rId5"/>
    <p:sldLayoutId id="2147484285" r:id="rId6"/>
    <p:sldLayoutId id="2147484286" r:id="rId7"/>
    <p:sldLayoutId id="2147484287" r:id="rId8"/>
    <p:sldLayoutId id="2147484288" r:id="rId9"/>
    <p:sldLayoutId id="2147484289" r:id="rId10"/>
    <p:sldLayoutId id="21474842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12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12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1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12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12.gi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55.jpeg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12.gif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8.xml"/><Relationship Id="rId6" Type="http://schemas.openxmlformats.org/officeDocument/2006/relationships/image" Target="../media/image60.pn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78.xml"/><Relationship Id="rId5" Type="http://schemas.openxmlformats.org/officeDocument/2006/relationships/chart" Target="../charts/chart4.xml"/><Relationship Id="rId4" Type="http://schemas.openxmlformats.org/officeDocument/2006/relationships/image" Target="../media/image1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4.xml"/><Relationship Id="rId4" Type="http://schemas.openxmlformats.org/officeDocument/2006/relationships/image" Target="../media/image1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45.xml"/><Relationship Id="rId4" Type="http://schemas.openxmlformats.org/officeDocument/2006/relationships/image" Target="../media/image1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56.xml"/><Relationship Id="rId4" Type="http://schemas.openxmlformats.org/officeDocument/2006/relationships/image" Target="../media/image12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chart" Target="../charts/char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2.gif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0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12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12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8726" y="3163209"/>
            <a:ext cx="5043474" cy="1878380"/>
          </a:xfrm>
          <a:prstGeom prst="rect">
            <a:avLst/>
          </a:prstGeom>
        </p:spPr>
      </p:pic>
      <p:sp>
        <p:nvSpPr>
          <p:cNvPr id="15362" name="Text Box 10"/>
          <p:cNvSpPr txBox="1">
            <a:spLocks noChangeArrowheads="1"/>
          </p:cNvSpPr>
          <p:nvPr/>
        </p:nvSpPr>
        <p:spPr bwMode="auto">
          <a:xfrm>
            <a:off x="179512" y="2147546"/>
            <a:ext cx="86164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Arial" charset="0"/>
              </a:rPr>
              <a:t>Реализация федеральной экспериментальной площадки в рамках регионального спортивно-образовательного </a:t>
            </a:r>
          </a:p>
          <a:p>
            <a:pPr algn="ctr" eaLnBrk="1" hangingPunct="1"/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Arial" charset="0"/>
              </a:rPr>
              <a:t>проекта «Здоровое поколение - сильный регион»</a:t>
            </a:r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4355633" y="3867894"/>
            <a:ext cx="4440355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Arial" charset="0"/>
              </a:rPr>
              <a:t>     РУКОВОДИТЕЛЬ ФЕДЕРАЛЬНОЙ       ЭКСПЕРИМЕНТАЛЬНОЙ ПЛОЩАДКИ, </a:t>
            </a:r>
          </a:p>
          <a:p>
            <a:pPr algn="ctr" eaLnBrk="1" hangingPunct="1"/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Arial" charset="0"/>
              </a:rPr>
              <a:t>ДЕПУТАТ ГОСУДАРСТВЕННОГО СОБРАНИЯ – КУРУЛТАЯ РЕСПУБЛИКИ БАШКОРТОСТАН </a:t>
            </a:r>
          </a:p>
        </p:txBody>
      </p:sp>
      <p:sp>
        <p:nvSpPr>
          <p:cNvPr id="15365" name="Text Box 10"/>
          <p:cNvSpPr txBox="1">
            <a:spLocks noChangeArrowheads="1"/>
          </p:cNvSpPr>
          <p:nvPr/>
        </p:nvSpPr>
        <p:spPr bwMode="auto">
          <a:xfrm>
            <a:off x="4468353" y="3219822"/>
            <a:ext cx="38164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800" b="1" dirty="0" err="1">
                <a:solidFill>
                  <a:srgbClr val="1F497D"/>
                </a:solidFill>
                <a:latin typeface="Arial" charset="0"/>
              </a:rPr>
              <a:t>Иванюта</a:t>
            </a:r>
            <a:r>
              <a:rPr lang="ru-RU" sz="1800" b="1" dirty="0">
                <a:solidFill>
                  <a:srgbClr val="1F497D"/>
                </a:solidFill>
                <a:latin typeface="Arial" charset="0"/>
              </a:rPr>
              <a:t>  </a:t>
            </a:r>
            <a:br>
              <a:rPr lang="en-US" sz="1800" b="1" dirty="0">
                <a:solidFill>
                  <a:srgbClr val="1F497D"/>
                </a:solidFill>
                <a:latin typeface="Arial" charset="0"/>
              </a:rPr>
            </a:br>
            <a:r>
              <a:rPr lang="ru-RU" sz="1800" b="1" dirty="0">
                <a:solidFill>
                  <a:srgbClr val="1F497D"/>
                </a:solidFill>
                <a:latin typeface="Arial" charset="0"/>
              </a:rPr>
              <a:t>Андрей Иванович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4402" y="0"/>
            <a:ext cx="888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F497D"/>
                </a:solidFill>
                <a:latin typeface="Arial" pitchFamily="34" charset="0"/>
              </a:rPr>
              <a:t>РЕГИОНАЛЬНЫЙ ПРОЕКТ РЕСПУБЛИКИ БАШКОРТОСТАН </a:t>
            </a:r>
          </a:p>
          <a:p>
            <a:pPr algn="ctr"/>
            <a:r>
              <a:rPr lang="ru-RU" b="1" dirty="0">
                <a:solidFill>
                  <a:srgbClr val="1F497D"/>
                </a:solidFill>
                <a:latin typeface="Arial" pitchFamily="34" charset="0"/>
              </a:rPr>
              <a:t>«ЗДОРОВОЕ ПОКОЛЕНИЕ – СИЛЬНЫЙ РЕГИОН»</a:t>
            </a:r>
          </a:p>
        </p:txBody>
      </p:sp>
      <p:pic>
        <p:nvPicPr>
          <p:cNvPr id="2050" name="Picture 2" descr="C:\Users\Администратор2\Desktop\ФЭП\Логотип 1 фору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50012"/>
            <a:ext cx="2627784" cy="12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9563" y="850012"/>
            <a:ext cx="1476425" cy="127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40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51934146"/>
              </p:ext>
            </p:extLst>
          </p:nvPr>
        </p:nvGraphicFramePr>
        <p:xfrm>
          <a:off x="251519" y="1765984"/>
          <a:ext cx="4348751" cy="3298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31640" y="17443"/>
            <a:ext cx="6921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</a:rPr>
              <a:t>РЕГИОНАЛЬНЫЙ ПРОЕКТ </a:t>
            </a:r>
            <a:br>
              <a:rPr lang="ru-RU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</a:rPr>
            </a:br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</a:rPr>
              <a:t>«ЗДОРОВОЕ ПОКОЛЕНИЕ – СИЛЬНЫЙ РЕГИОН»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614" y="1"/>
            <a:ext cx="890388" cy="67127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799350"/>
            <a:ext cx="8596974" cy="38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Специализация по видам спорта по итогам участия в проекте</a:t>
            </a:r>
            <a:endParaRPr lang="ru-RU" b="1" i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14906876"/>
              </p:ext>
            </p:extLst>
          </p:nvPr>
        </p:nvGraphicFramePr>
        <p:xfrm>
          <a:off x="4574378" y="1793428"/>
          <a:ext cx="4302636" cy="3219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1520" y="1275606"/>
            <a:ext cx="4408566" cy="5178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prstClr val="black"/>
                </a:solidFill>
              </a:rPr>
              <a:t> Учащиеся четвертых классов – 139 человек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60086" y="1275606"/>
            <a:ext cx="4216928" cy="5178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prstClr val="black"/>
                </a:solidFill>
              </a:rPr>
              <a:t> Учащиеся с ограниченными </a:t>
            </a:r>
          </a:p>
          <a:p>
            <a:pPr algn="ctr"/>
            <a:r>
              <a:rPr lang="ru-RU" sz="1600" b="1" i="1" dirty="0">
                <a:solidFill>
                  <a:prstClr val="black"/>
                </a:solidFill>
              </a:rPr>
              <a:t>возможностями здоровья – 24 человек</a:t>
            </a:r>
          </a:p>
        </p:txBody>
      </p:sp>
      <p:pic>
        <p:nvPicPr>
          <p:cNvPr id="11" name="Рисунок 10" descr="C:\Users\Администратор2\Desktop\ФЭП\Логотип 2 малый.gi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5657" cy="6712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7896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74" y="2911623"/>
            <a:ext cx="3530125" cy="21356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299" y="908412"/>
            <a:ext cx="3097666" cy="190978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444869" y="25525"/>
            <a:ext cx="70155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1F497D"/>
                </a:solidFill>
                <a:latin typeface="Arial" panose="020B0604020202020204" pitchFamily="34" charset="0"/>
              </a:rPr>
              <a:t>КОМПЛЕКСНОЕ ОБСЛЕДОВАНИЕ УЧАСТНИКОВ ПРОЕКТА НАУЧНО-ИССЛЕДОВАТЕЛЬСКОЙ  ГРУППОЙ БГПУ ИМ. М. АКМУЛЛЫ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796" y="25527"/>
            <a:ext cx="725918" cy="613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 descr="C:\Users\836D~1\AppData\Local\Temp\Rar$DIa0.114\IMG_089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316" y="2885731"/>
            <a:ext cx="3357271" cy="2087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C:\Users\836D~1\AppData\Local\Temp\Rar$DIa0.792\IMG_595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40881"/>
            <a:ext cx="3530125" cy="20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C:\Users\Администратор2\Desktop\ФЭП\Логотип 2 малый.gif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5657" cy="6712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0411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475657" y="843558"/>
            <a:ext cx="6480720" cy="576064"/>
          </a:xfrm>
        </p:spPr>
        <p:txBody>
          <a:bodyPr/>
          <a:lstStyle/>
          <a:p>
            <a:pPr marL="92075" indent="0" algn="ctr">
              <a:buNone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Средние значения антропометрических измерений в экспериментальных и контрольных группах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47664" y="44808"/>
            <a:ext cx="65231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F497D"/>
                </a:solidFill>
                <a:latin typeface="Arial" pitchFamily="34" charset="0"/>
              </a:rPr>
              <a:t>РЕГИОНАЛЬНЫЙ ПРОЕКТ</a:t>
            </a:r>
          </a:p>
          <a:p>
            <a:pPr algn="ctr"/>
            <a:r>
              <a:rPr lang="ru-RU" b="1" dirty="0">
                <a:solidFill>
                  <a:srgbClr val="1F497D"/>
                </a:solidFill>
                <a:latin typeface="Arial" pitchFamily="34" charset="0"/>
              </a:rPr>
              <a:t>«ЗДОРОВОЕ ПОКОЛЕНИЕ – СИЛЬНЫЙ РЕГИОН»</a:t>
            </a:r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2400" y="4836193"/>
            <a:ext cx="720080" cy="273844"/>
          </a:xfrm>
        </p:spPr>
        <p:txBody>
          <a:bodyPr vert="horz" lIns="91440" tIns="45720" rIns="91440" bIns="45720" rtlCol="0" anchor="ctr"/>
          <a:lstStyle/>
          <a:p>
            <a:fld id="{148ECE58-DD8F-41A7-82C0-941C977FA5B8}" type="slidenum">
              <a:rPr lang="ru-RU" b="1">
                <a:solidFill>
                  <a:srgbClr val="1F497D">
                    <a:lumMod val="75000"/>
                  </a:srgbClr>
                </a:solidFill>
                <a:latin typeface="Arial" pitchFamily="34" charset="0"/>
              </a:rPr>
              <a:pPr/>
              <a:t>12</a:t>
            </a:fld>
            <a:endParaRPr lang="ru-RU" b="1" dirty="0">
              <a:solidFill>
                <a:srgbClr val="1F497D">
                  <a:lumMod val="75000"/>
                </a:srgbClr>
              </a:solidFill>
              <a:latin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731787"/>
              </p:ext>
            </p:extLst>
          </p:nvPr>
        </p:nvGraphicFramePr>
        <p:xfrm>
          <a:off x="395537" y="1707653"/>
          <a:ext cx="8370676" cy="3168351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2304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0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0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98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04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Мальчики 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Девочки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2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экспериментальная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группа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контрольная группа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экспериментальная группа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контрольная группа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0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Длина тела, см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125,6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124,9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124,0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121,4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1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Масса тела, кг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26,2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26,1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23,6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25,0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88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Объем грудной клетки, см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62,8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61,8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58,7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62,2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66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Окружность талии, см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57,9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57,9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54,7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58,6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44808"/>
            <a:ext cx="755576" cy="626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C:\Users\Администратор2\Desktop\ФЭП\Логотип 2 малый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5657" cy="6712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2148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475657" y="843558"/>
            <a:ext cx="6480720" cy="648072"/>
          </a:xfrm>
        </p:spPr>
        <p:txBody>
          <a:bodyPr/>
          <a:lstStyle/>
          <a:p>
            <a:pPr marL="92075" indent="0" algn="ctr">
              <a:buNone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Результаты измерений функциональных проб в экспериментальных и контрольных группах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25917" y="0"/>
            <a:ext cx="66511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F497D"/>
                </a:solidFill>
                <a:latin typeface="Arial" pitchFamily="34" charset="0"/>
              </a:rPr>
              <a:t>РЕГИОНАЛЬНЫЙ ПРОЕКТ </a:t>
            </a:r>
          </a:p>
          <a:p>
            <a:pPr algn="ctr"/>
            <a:r>
              <a:rPr lang="ru-RU" b="1" dirty="0">
                <a:solidFill>
                  <a:srgbClr val="1F497D"/>
                </a:solidFill>
                <a:latin typeface="Arial" pitchFamily="34" charset="0"/>
              </a:rPr>
              <a:t>«ЗДОРОВОЕ ПОКОЛЕНИЕ – СИЛЬНЫЙ РЕГИОН»</a:t>
            </a:r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2400" y="4836193"/>
            <a:ext cx="720080" cy="273844"/>
          </a:xfrm>
        </p:spPr>
        <p:txBody>
          <a:bodyPr vert="horz" lIns="91440" tIns="45720" rIns="91440" bIns="45720" rtlCol="0" anchor="ctr"/>
          <a:lstStyle/>
          <a:p>
            <a:fld id="{148ECE58-DD8F-41A7-82C0-941C977FA5B8}" type="slidenum">
              <a:rPr lang="ru-RU" b="1">
                <a:solidFill>
                  <a:srgbClr val="1F497D">
                    <a:lumMod val="75000"/>
                  </a:srgbClr>
                </a:solidFill>
                <a:latin typeface="Arial" pitchFamily="34" charset="0"/>
              </a:rPr>
              <a:pPr/>
              <a:t>13</a:t>
            </a:fld>
            <a:endParaRPr lang="ru-RU" b="1" dirty="0">
              <a:solidFill>
                <a:srgbClr val="1F497D">
                  <a:lumMod val="75000"/>
                </a:srgbClr>
              </a:solidFill>
              <a:latin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913931"/>
              </p:ext>
            </p:extLst>
          </p:nvPr>
        </p:nvGraphicFramePr>
        <p:xfrm>
          <a:off x="547903" y="1635646"/>
          <a:ext cx="8154652" cy="3204357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2799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0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67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42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149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Мальчики 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Девочки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9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экспериментальная группа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контрольная группа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экспериментальная группа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контрольная группа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8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Жизненная емкость лёгких, мл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1281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1229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1278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1239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9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Проба Штанге, сек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25,1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23,3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22,4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21,2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99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Проба </a:t>
                      </a:r>
                      <a:r>
                        <a:rPr kumimoji="0" lang="ru-RU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Генчи</a:t>
                      </a: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, сек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16,2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13,8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13,7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12,2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22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Сила</a:t>
                      </a:r>
                      <a:r>
                        <a:rPr lang="ru-RU" sz="1400" b="1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кистей рук,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кг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11,2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11,0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9,5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9,5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7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Прыжок</a:t>
                      </a:r>
                      <a:r>
                        <a:rPr lang="ru-RU" sz="1400" b="1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 длину с места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см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119,6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112,4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113,1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111,9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115" y="0"/>
            <a:ext cx="850881" cy="671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C:\Users\Администратор2\Desktop\ФЭП\Логотип 2 малый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5657" cy="6712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8636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748910" y="4869661"/>
            <a:ext cx="359594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47DC75A-B9E0-4C72-9820-4EC493B7CD73}" type="slidenum">
              <a:rPr lang="ru-RU" altLang="ru-RU" sz="1200" b="1">
                <a:solidFill>
                  <a:srgbClr val="00206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ru-RU" altLang="ru-RU" sz="1200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439653" y="67871"/>
            <a:ext cx="684075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1F497D"/>
                </a:solidFill>
                <a:latin typeface="Arial" panose="020B0604020202020204" pitchFamily="34" charset="0"/>
              </a:rPr>
              <a:t>СПОРТИВНЫЕ МЕРОПРИЯТИЯ ДЛЯ УЧАСТНИКОВ ПРОЕКТА </a:t>
            </a:r>
            <a:br>
              <a:rPr lang="ru-RU" altLang="ru-RU" sz="1800" b="1" dirty="0">
                <a:solidFill>
                  <a:srgbClr val="1F497D"/>
                </a:solidFill>
                <a:latin typeface="Arial" panose="020B0604020202020204" pitchFamily="34" charset="0"/>
              </a:rPr>
            </a:br>
            <a:r>
              <a:rPr lang="ru-RU" altLang="ru-RU" sz="1600" b="1" dirty="0">
                <a:solidFill>
                  <a:srgbClr val="1F497D"/>
                </a:solidFill>
                <a:latin typeface="Arial" panose="020B0604020202020204" pitchFamily="34" charset="0"/>
              </a:rPr>
              <a:t>«ЗДОРОВОЕ ПОКОЛЕНИЕ – СИЛЬНЫЙ РЕГИОН»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20800"/>
            <a:ext cx="827586" cy="650474"/>
          </a:xfrm>
          <a:prstGeom prst="rect">
            <a:avLst/>
          </a:prstGeom>
        </p:spPr>
      </p:pic>
      <p:pic>
        <p:nvPicPr>
          <p:cNvPr id="2050" name="Picture 2" descr="C:\Users\2B10C~1\AppData\Local\Temp\Rar$DIa0.331\DSC_02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7854"/>
            <a:ext cx="3260994" cy="201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2B10C~1\AppData\Local\Temp\Rar$DIa0.541\DSC_01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55520"/>
            <a:ext cx="3238381" cy="216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783" y="907853"/>
            <a:ext cx="3329434" cy="204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46"/>
          <a:stretch/>
        </p:blipFill>
        <p:spPr bwMode="auto">
          <a:xfrm>
            <a:off x="4768783" y="3015662"/>
            <a:ext cx="3187593" cy="204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 descr="C:\Users\Администратор2\Desktop\ФЭП\Логотип 2 малый.gif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5657" cy="6712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7386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316917" y="4869661"/>
            <a:ext cx="719137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8994730-0C4E-4755-9BA3-97C105AA8034}" type="slidenum">
              <a:rPr lang="ru-RU" altLang="ru-RU" sz="1200" b="1">
                <a:solidFill>
                  <a:srgbClr val="00206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ru-RU" altLang="ru-RU" sz="1200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4341" name="Rectangle 10"/>
          <p:cNvSpPr>
            <a:spLocks noChangeArrowheads="1"/>
          </p:cNvSpPr>
          <p:nvPr/>
        </p:nvSpPr>
        <p:spPr bwMode="auto">
          <a:xfrm>
            <a:off x="1475657" y="39519"/>
            <a:ext cx="6840759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1F497D"/>
                </a:solidFill>
                <a:latin typeface="Arial" panose="020B0604020202020204" pitchFamily="34" charset="0"/>
              </a:rPr>
              <a:t>АКЦИЯ «ДЕНЬ С ЧЕМПИОНОМ» В РАМКАХ ПРОЕКТА </a:t>
            </a:r>
            <a:br>
              <a:rPr lang="ru-RU" altLang="ru-RU" sz="1800" b="1" dirty="0">
                <a:solidFill>
                  <a:srgbClr val="1F497D"/>
                </a:solidFill>
                <a:latin typeface="Arial" panose="020B0604020202020204" pitchFamily="34" charset="0"/>
              </a:rPr>
            </a:br>
            <a:r>
              <a:rPr lang="ru-RU" altLang="ru-RU" sz="1800" b="1" dirty="0">
                <a:solidFill>
                  <a:srgbClr val="1F497D"/>
                </a:solidFill>
                <a:latin typeface="Arial" panose="020B0604020202020204" pitchFamily="34" charset="0"/>
              </a:rPr>
              <a:t>«ЗДОРОВОЕ ПОКОЛЕНИЕ – СИЛЬНЫЙ РЕГИОН»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68" y="910889"/>
            <a:ext cx="3419032" cy="19095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835963"/>
            <a:ext cx="3423175" cy="20525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48" y="2930771"/>
            <a:ext cx="3168352" cy="20892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003797"/>
            <a:ext cx="3423175" cy="20162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0"/>
            <a:ext cx="827586" cy="669970"/>
          </a:xfrm>
          <a:prstGeom prst="rect">
            <a:avLst/>
          </a:prstGeom>
        </p:spPr>
      </p:pic>
      <p:pic>
        <p:nvPicPr>
          <p:cNvPr id="9" name="Рисунок 8" descr="C:\Users\Администратор2\Desktop\ФЭП\Логотип 2 малый.gif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5657" cy="669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5471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748910" y="4869661"/>
            <a:ext cx="359594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47DC75A-B9E0-4C72-9820-4EC493B7CD73}" type="slidenum">
              <a:rPr lang="ru-RU" altLang="ru-RU" sz="1200" b="1">
                <a:solidFill>
                  <a:srgbClr val="00206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ru-RU" altLang="ru-RU" sz="1200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475656" y="-18353"/>
            <a:ext cx="6889958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1F497D"/>
                </a:solidFill>
                <a:latin typeface="Arial" panose="020B0604020202020204" pitchFamily="34" charset="0"/>
              </a:rPr>
              <a:t>ЭКСКУРСИИ В СПОРТИВНЫЕ ШКОЛЫ В РАМКАХ ПРОЕКТА «ЗДОРОВОЕ ПОКОЛЕНИЕ – СИЛЬНЫЙ РЕГИОН»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ru-RU" altLang="ru-RU" sz="2000" b="1" dirty="0">
              <a:solidFill>
                <a:srgbClr val="1F497D"/>
              </a:solidFill>
              <a:latin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614" y="10914"/>
            <a:ext cx="776817" cy="660360"/>
          </a:xfrm>
          <a:prstGeom prst="rect">
            <a:avLst/>
          </a:prstGeom>
        </p:spPr>
      </p:pic>
      <p:pic>
        <p:nvPicPr>
          <p:cNvPr id="1026" name="Picture 2" descr="C:\Users\2B10C~1\AppData\Local\Temp\Rar$DIa0.491\hAHpuyW-5A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10595"/>
            <a:ext cx="3320811" cy="220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74426"/>
            <a:ext cx="3536835" cy="17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2B10C~1\AppData\Local\Temp\Rar$DIa0.748\Nx4CWeuMQF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810594"/>
            <a:ext cx="3277731" cy="213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74426"/>
            <a:ext cx="3277731" cy="17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C:\Users\Администратор2\Desktop\ФЭП\Логотип 2 малый.gif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5657" cy="6712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0719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748910" y="4869661"/>
            <a:ext cx="359594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47DC75A-B9E0-4C72-9820-4EC493B7CD73}" type="slidenum">
              <a:rPr lang="ru-RU" altLang="ru-RU" sz="1200" b="1">
                <a:solidFill>
                  <a:srgbClr val="00206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ru-RU" altLang="ru-RU" sz="1200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1475657" y="20799"/>
            <a:ext cx="68407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Arial" panose="020B0604020202020204" pitchFamily="34" charset="0"/>
              </a:rPr>
              <a:t>НА НЕДЕЛЕ ЗВЕЗД ХОККЕЯ В РАМКАХ ПРОЕКТА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Arial" panose="020B0604020202020204" pitchFamily="34" charset="0"/>
              </a:rPr>
              <a:t>«ЗДОРОВОЕ ПОКОЛЕНИЕ – СИЛЬНЫЙ РЕГИОН»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037" y="2947406"/>
            <a:ext cx="3069089" cy="19698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798314"/>
            <a:ext cx="2944895" cy="19906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42" y="2859782"/>
            <a:ext cx="2952328" cy="21451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037" y="846888"/>
            <a:ext cx="3069089" cy="18934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7" y="1"/>
            <a:ext cx="827586" cy="671274"/>
          </a:xfrm>
          <a:prstGeom prst="rect">
            <a:avLst/>
          </a:prstGeom>
        </p:spPr>
      </p:pic>
      <p:pic>
        <p:nvPicPr>
          <p:cNvPr id="10" name="Рисунок 9" descr="C:\Users\Администратор2\Desktop\ФЭП\Логотип 2 малый.gif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5657" cy="6712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2080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03648" y="70224"/>
            <a:ext cx="692584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1800" b="1" dirty="0">
                <a:solidFill>
                  <a:srgbClr val="1F497D"/>
                </a:solidFill>
                <a:latin typeface="Arial" panose="020B0604020202020204" pitchFamily="34" charset="0"/>
              </a:rPr>
              <a:t>СПАРТАКИАДА ВФСК ГТО СРЕДИ УЧАСТНИКОВ  ПРОЕКТА «ЗДОРОВОЕ ПОКОЛЕНИЕ – СИЛЬНЫЙ РЕГИОН»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515" y="2"/>
            <a:ext cx="820083" cy="671272"/>
          </a:xfrm>
          <a:prstGeom prst="rect">
            <a:avLst/>
          </a:prstGeom>
        </p:spPr>
      </p:pic>
      <p:pic>
        <p:nvPicPr>
          <p:cNvPr id="1027" name="Picture 3" descr="C:\Users\Администратор2\Desktop\ФЭП\Спартакиада Баталов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572" y="3004135"/>
            <a:ext cx="3039560" cy="208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2B10C~1\AppData\Local\Temp\Rar$DIa0.071\DSC_00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572" y="817586"/>
            <a:ext cx="3238189" cy="213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2B10C~1\AppData\Local\Temp\Rar$DIa0.762\DSC_02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141" y="3015783"/>
            <a:ext cx="3249276" cy="212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596" y="827870"/>
            <a:ext cx="3322821" cy="213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 descr="C:\Users\Администратор2\Desktop\ФЭП\Логотип 2 малый.gif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8" y="0"/>
            <a:ext cx="1475657" cy="6712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6302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393448" y="4306"/>
            <a:ext cx="66511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F497D"/>
                </a:solidFill>
                <a:latin typeface="Arial" pitchFamily="34" charset="0"/>
              </a:rPr>
              <a:t>РЕГИОНАЛЬНЫЙ ПРОЕКТ </a:t>
            </a:r>
          </a:p>
          <a:p>
            <a:pPr algn="ctr"/>
            <a:r>
              <a:rPr lang="ru-RU" b="1" dirty="0">
                <a:solidFill>
                  <a:srgbClr val="1F497D"/>
                </a:solidFill>
                <a:latin typeface="Arial" pitchFamily="34" charset="0"/>
              </a:rPr>
              <a:t>«ЗДОРОВОЕ ПОКОЛЕНИЕ – СИЛЬНЫЙ РЕГИОН»</a:t>
            </a:r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043356" y="4461960"/>
            <a:ext cx="720080" cy="273844"/>
          </a:xfrm>
        </p:spPr>
        <p:txBody>
          <a:bodyPr vert="horz" lIns="91440" tIns="45720" rIns="91440" bIns="45720" rtlCol="0" anchor="ctr"/>
          <a:lstStyle/>
          <a:p>
            <a:endParaRPr lang="ru-RU" b="1" dirty="0">
              <a:solidFill>
                <a:srgbClr val="1F497D">
                  <a:lumMod val="75000"/>
                </a:srgbClr>
              </a:solidFill>
              <a:latin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"/>
            <a:ext cx="811580" cy="665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C:\Users\Администратор2\Desktop\ФЭП\Логотип 2 малый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54" y="1"/>
            <a:ext cx="1366986" cy="66582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508695"/>
              </p:ext>
            </p:extLst>
          </p:nvPr>
        </p:nvGraphicFramePr>
        <p:xfrm>
          <a:off x="442402" y="1131590"/>
          <a:ext cx="8280920" cy="3759806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{284E427A-3D55-4303-BF80-6455036E1DE7}</a:tableStyleId>
              </a:tblPr>
              <a:tblGrid>
                <a:gridCol w="845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1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7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63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02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6066">
                <a:tc gridSpan="7">
                  <a:txBody>
                    <a:bodyPr/>
                    <a:lstStyle/>
                    <a:p>
                      <a:pPr marL="9207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Результаты сдачи нормативов ВФСК ГТО участниками проекта</a:t>
                      </a:r>
                    </a:p>
                  </a:txBody>
                  <a:tcPr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2461"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Период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Количество школьников - участников проекта на период сдачи нормативов ВФСК ГТО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cs typeface="+mn-cs"/>
                        </a:rPr>
                        <a:t>(чел)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Количество школьников, принявших участие в сдаче нормативов ВФСК ГТО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(чел)</a:t>
                      </a: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Количество школьников, успешно выполнивших нормативы ВФСК ГТО</a:t>
                      </a:r>
                    </a:p>
                    <a:p>
                      <a:pPr algn="ctr"/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cs typeface="+mn-cs"/>
                        </a:rPr>
                        <a:t>(чел)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 том числе: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на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«Золотой знак»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ВФСК ГТО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(чел)</a:t>
                      </a: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34290" marB="3429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«Серебряный знак»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 ВФСК ГТО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(чел)</a:t>
                      </a: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«Бронзовый знак»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ВФСК ГТО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(чел)</a:t>
                      </a: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793"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  <a:p>
                      <a:pPr algn="ctr"/>
                      <a:r>
                        <a:rPr lang="ru-RU" sz="1400" b="1" dirty="0"/>
                        <a:t>2017 год</a:t>
                      </a:r>
                    </a:p>
                  </a:txBody>
                  <a:tcPr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  <a:p>
                      <a:pPr algn="ctr"/>
                      <a:r>
                        <a:rPr lang="ru-RU" sz="1400" b="1" dirty="0"/>
                        <a:t>1047</a:t>
                      </a:r>
                    </a:p>
                  </a:txBody>
                  <a:tcPr marT="34290" marB="3429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  <a:p>
                      <a:pPr algn="ctr"/>
                      <a:r>
                        <a:rPr lang="ru-RU" sz="1400" b="1" dirty="0"/>
                        <a:t>900</a:t>
                      </a:r>
                    </a:p>
                  </a:txBody>
                  <a:tcPr marT="34290" marB="3429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  <a:p>
                      <a:pPr algn="ctr"/>
                      <a:r>
                        <a:rPr lang="ru-RU" sz="1400" b="1" dirty="0"/>
                        <a:t>245</a:t>
                      </a:r>
                    </a:p>
                  </a:txBody>
                  <a:tcPr marT="34290" marB="3429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  <a:p>
                      <a:pPr algn="ctr"/>
                      <a:r>
                        <a:rPr lang="ru-RU" sz="1400" b="1" dirty="0"/>
                        <a:t>30</a:t>
                      </a:r>
                    </a:p>
                  </a:txBody>
                  <a:tcPr marT="34290" marB="3429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  <a:p>
                      <a:pPr algn="ctr"/>
                      <a:r>
                        <a:rPr lang="ru-RU" sz="1400" b="1" dirty="0"/>
                        <a:t>167</a:t>
                      </a:r>
                    </a:p>
                  </a:txBody>
                  <a:tcPr marT="34290" marB="3429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  <a:p>
                      <a:pPr algn="ctr"/>
                      <a:r>
                        <a:rPr lang="ru-RU" sz="1400" b="1" dirty="0"/>
                        <a:t>48</a:t>
                      </a:r>
                    </a:p>
                  </a:txBody>
                  <a:tcPr marT="34290" marB="34290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9486"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  <a:p>
                      <a:pPr algn="ctr"/>
                      <a:r>
                        <a:rPr lang="ru-RU" sz="1400" b="1" dirty="0"/>
                        <a:t>2018 год</a:t>
                      </a:r>
                    </a:p>
                  </a:txBody>
                  <a:tcPr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  <a:p>
                      <a:pPr algn="ctr"/>
                      <a:r>
                        <a:rPr lang="ru-RU" sz="1400" b="1" dirty="0"/>
                        <a:t>2816</a:t>
                      </a:r>
                    </a:p>
                  </a:txBody>
                  <a:tcPr marT="34290" marB="3429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  <a:p>
                      <a:pPr algn="ctr"/>
                      <a:r>
                        <a:rPr lang="ru-RU" sz="1400" b="1" dirty="0"/>
                        <a:t>2025</a:t>
                      </a:r>
                    </a:p>
                  </a:txBody>
                  <a:tcPr marT="34290" marB="3429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  <a:p>
                      <a:pPr algn="ctr"/>
                      <a:r>
                        <a:rPr lang="ru-RU" sz="1400" b="1" dirty="0"/>
                        <a:t>872</a:t>
                      </a:r>
                    </a:p>
                  </a:txBody>
                  <a:tcPr marT="34290" marB="3429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  <a:p>
                      <a:pPr algn="ctr"/>
                      <a:r>
                        <a:rPr lang="ru-RU" sz="1400" b="1" dirty="0"/>
                        <a:t>148</a:t>
                      </a:r>
                    </a:p>
                  </a:txBody>
                  <a:tcPr marT="34290" marB="3429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  <a:p>
                      <a:pPr algn="ctr"/>
                      <a:r>
                        <a:rPr lang="ru-RU" sz="1400" b="1" dirty="0"/>
                        <a:t>463</a:t>
                      </a:r>
                    </a:p>
                  </a:txBody>
                  <a:tcPr marT="34290" marB="3429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  <a:p>
                      <a:pPr algn="ctr"/>
                      <a:r>
                        <a:rPr lang="ru-RU" sz="1400" b="1" dirty="0"/>
                        <a:t>261</a:t>
                      </a:r>
                    </a:p>
                  </a:txBody>
                  <a:tcPr marT="34290" marB="34290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6347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0618" y="812136"/>
            <a:ext cx="7400790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Спорт – это жизнь, это движение, </a:t>
            </a:r>
          </a:p>
          <a:p>
            <a:pPr algn="ctr"/>
            <a:r>
              <a:rPr lang="ru-RU" sz="2800" b="1" dirty="0">
                <a:solidFill>
                  <a:prstClr val="black"/>
                </a:solidFill>
              </a:rPr>
              <a:t>это здоровье!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986" y="1919702"/>
            <a:ext cx="2425422" cy="14388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704" y="1885288"/>
            <a:ext cx="1938583" cy="10959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7664" y="0"/>
            <a:ext cx="6654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1F497D"/>
                </a:solidFill>
                <a:latin typeface="Arial" pitchFamily="34" charset="0"/>
              </a:rPr>
              <a:t>РЕГИОНАЛЬНЫЙ ПРОЕКТ</a:t>
            </a:r>
          </a:p>
          <a:p>
            <a:pPr algn="ctr"/>
            <a:r>
              <a:rPr lang="ru-RU" b="1" dirty="0">
                <a:solidFill>
                  <a:srgbClr val="1F497D"/>
                </a:solidFill>
                <a:latin typeface="Arial" pitchFamily="34" charset="0"/>
              </a:rPr>
              <a:t>«ЗДОРОВОЕ ПОКОЛЕНИЕ – СИЛЬНЫЙ РЕГИОН»</a:t>
            </a:r>
          </a:p>
          <a:p>
            <a:pPr algn="ctr"/>
            <a:endParaRPr lang="ru-RU" dirty="0">
              <a:cs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3404355"/>
            <a:ext cx="3384377" cy="1647246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238" y="0"/>
            <a:ext cx="873762" cy="669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2B10C~1\AppData\Local\Temp\Rar$DIa0.356\DSC_042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319" y="3516344"/>
            <a:ext cx="2597921" cy="153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истратор2\Pictures\Дети в зале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18" y="1881174"/>
            <a:ext cx="2378612" cy="14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C:\Users\Администратор2\Desktop\ФЭП\Логотип 2 малый.gif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5657" cy="6712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3650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94168" y="0"/>
            <a:ext cx="644785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</a:rPr>
              <a:t>РЕГИОНАЛЬНЫЙ</a:t>
            </a:r>
            <a:r>
              <a:rPr lang="ru-RU" sz="1800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</a:rPr>
              <a:t> ПРОЕКТ</a:t>
            </a:r>
          </a:p>
          <a:p>
            <a:pPr algn="ctr"/>
            <a:r>
              <a:rPr lang="ru-RU" sz="1800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</a:rPr>
              <a:t>«ЗДОРОВОЕ ПОКОЛЕНИЕ – СИЛЬНЫЙ РЕГИОН»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5" y="-1"/>
            <a:ext cx="827587" cy="665819"/>
          </a:xfrm>
          <a:prstGeom prst="rect">
            <a:avLst/>
          </a:prstGeo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38139255"/>
              </p:ext>
            </p:extLst>
          </p:nvPr>
        </p:nvGraphicFramePr>
        <p:xfrm>
          <a:off x="4818095" y="1203840"/>
          <a:ext cx="3960440" cy="3798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51520" y="825798"/>
            <a:ext cx="8784976" cy="378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prstClr val="black"/>
                </a:solidFill>
              </a:rPr>
              <a:t>Результаты сдачи нормативов ВФСК ГТО </a:t>
            </a:r>
          </a:p>
        </p:txBody>
      </p:sp>
      <p:pic>
        <p:nvPicPr>
          <p:cNvPr id="7" name="Рисунок 6" descr="C:\Users\Администратор2\Desktop\ФЭП\Логотип 2 малый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0" y="15029"/>
            <a:ext cx="1434460" cy="67710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693813810"/>
              </p:ext>
            </p:extLst>
          </p:nvPr>
        </p:nvGraphicFramePr>
        <p:xfrm>
          <a:off x="251520" y="1203840"/>
          <a:ext cx="4032448" cy="3816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15407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364141663"/>
              </p:ext>
            </p:extLst>
          </p:nvPr>
        </p:nvGraphicFramePr>
        <p:xfrm>
          <a:off x="710424" y="915566"/>
          <a:ext cx="731796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59632" y="12585"/>
            <a:ext cx="6993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</a:rPr>
              <a:t>РЕГИОНАЛЬНЫЙ ПРОЕКТ </a:t>
            </a:r>
            <a:br>
              <a:rPr lang="ru-RU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</a:rPr>
            </a:br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</a:rPr>
              <a:t>«ЗДОРОВОЕ ПОКОЛЕНИЕ – СИЛЬНЫЙ РЕГИОН»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-1"/>
            <a:ext cx="755578" cy="640867"/>
          </a:xfrm>
          <a:prstGeom prst="rect">
            <a:avLst/>
          </a:prstGeom>
        </p:spPr>
      </p:pic>
      <p:pic>
        <p:nvPicPr>
          <p:cNvPr id="5" name="Рисунок 4" descr="C:\Users\Администратор2\Desktop\ФЭП\Логотип 2 малый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0" y="2714"/>
            <a:ext cx="1386448" cy="638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6388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345213981"/>
              </p:ext>
            </p:extLst>
          </p:nvPr>
        </p:nvGraphicFramePr>
        <p:xfrm>
          <a:off x="1115616" y="951570"/>
          <a:ext cx="7344816" cy="3996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75657" y="91698"/>
            <a:ext cx="66005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</a:rPr>
              <a:t>РЕГИОНАЛЬНЫЙ</a:t>
            </a:r>
            <a:r>
              <a:rPr lang="ru-RU" sz="1800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</a:rPr>
              <a:t> ПРОЕКТ</a:t>
            </a:r>
          </a:p>
          <a:p>
            <a:pPr algn="ctr"/>
            <a:r>
              <a:rPr lang="ru-RU" sz="1800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</a:rPr>
              <a:t>«ЗДОРОВОЕ ПОКОЛЕНИЕ – СИЛЬНЫЙ РЕГИОН»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209" y="20799"/>
            <a:ext cx="1067793" cy="649629"/>
          </a:xfrm>
          <a:prstGeom prst="rect">
            <a:avLst/>
          </a:prstGeom>
        </p:spPr>
      </p:pic>
      <p:pic>
        <p:nvPicPr>
          <p:cNvPr id="5" name="Рисунок 4" descr="C:\Users\Администратор2\Desktop\ФЭП\Логотип 2 малый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2" y="27668"/>
            <a:ext cx="1591692" cy="638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51066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617208149"/>
              </p:ext>
            </p:extLst>
          </p:nvPr>
        </p:nvGraphicFramePr>
        <p:xfrm>
          <a:off x="1267499" y="1039870"/>
          <a:ext cx="6840759" cy="3726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591692" y="-6972"/>
            <a:ext cx="6484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</a:rPr>
              <a:t>ДИНАМИКА  РАЗВИТИЯ ПРОЕКТА</a:t>
            </a:r>
          </a:p>
          <a:p>
            <a:pPr algn="ctr"/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</a:rPr>
              <a:t>  «ЗДОРОВОЕ ПОКОЛЕНИЕ – СИЛЬНЫЙ РЕГИОН»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20800"/>
            <a:ext cx="827586" cy="65234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419876" y="1005581"/>
            <a:ext cx="45719" cy="342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" name="Рисунок 5" descr="C:\Users\Администратор2\Desktop\ФЭП\Логотип 2 малый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1640" cy="6731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94715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564675"/>
              </p:ext>
            </p:extLst>
          </p:nvPr>
        </p:nvGraphicFramePr>
        <p:xfrm>
          <a:off x="849388" y="1145535"/>
          <a:ext cx="8043092" cy="163306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63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2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21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09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1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06135">
                <a:tc>
                  <a:txBody>
                    <a:bodyPr/>
                    <a:lstStyle/>
                    <a:p>
                      <a:pPr algn="ctr"/>
                      <a:endParaRPr lang="ru-RU" sz="10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осмотрено детей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группа</a:t>
                      </a:r>
                    </a:p>
                    <a:p>
                      <a:pPr algn="ctr"/>
                      <a:r>
                        <a:rPr lang="ru-RU" sz="110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здоро-вья</a:t>
                      </a:r>
                      <a:r>
                        <a:rPr lang="ru-RU" sz="11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группа</a:t>
                      </a:r>
                    </a:p>
                    <a:p>
                      <a:pPr algn="ctr"/>
                      <a:r>
                        <a:rPr lang="ru-RU" sz="110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</a:t>
                      </a:r>
                      <a:r>
                        <a:rPr lang="ru-RU" sz="11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/>
                      <a:r>
                        <a:rPr lang="ru-RU" sz="110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вья</a:t>
                      </a:r>
                      <a:endParaRPr lang="ru-RU" sz="11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группа</a:t>
                      </a:r>
                    </a:p>
                    <a:p>
                      <a:pPr algn="ctr"/>
                      <a:r>
                        <a:rPr lang="ru-RU" sz="110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</a:t>
                      </a:r>
                      <a:r>
                        <a:rPr lang="ru-RU" sz="11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/>
                      <a:r>
                        <a:rPr lang="ru-RU" sz="110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вья</a:t>
                      </a:r>
                      <a:endParaRPr lang="ru-RU" sz="11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 группа</a:t>
                      </a:r>
                      <a:r>
                        <a:rPr lang="ru-RU" sz="11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1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здоровья</a:t>
                      </a:r>
                      <a:endParaRPr lang="ru-RU" sz="11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Основная группа</a:t>
                      </a:r>
                    </a:p>
                    <a:p>
                      <a:pPr algn="ctr"/>
                      <a:endParaRPr lang="ru-RU" sz="11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Подготовитель-</a:t>
                      </a:r>
                    </a:p>
                    <a:p>
                      <a:pPr algn="ctr"/>
                      <a:r>
                        <a:rPr lang="ru-RU" sz="110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ная</a:t>
                      </a:r>
                      <a:r>
                        <a:rPr lang="ru-RU" sz="11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группа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</a:t>
                      </a:r>
                      <a:r>
                        <a:rPr lang="ru-RU" sz="11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/>
                      <a:r>
                        <a:rPr lang="ru-RU" sz="110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ная</a:t>
                      </a:r>
                      <a:r>
                        <a:rPr lang="ru-RU" sz="11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группа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465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</a:p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465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</a:p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1600" y="767674"/>
            <a:ext cx="7632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Результаты медицинских осмотров 2015-2016 г.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950395"/>
              </p:ext>
            </p:extLst>
          </p:nvPr>
        </p:nvGraphicFramePr>
        <p:xfrm>
          <a:off x="807638" y="3219822"/>
          <a:ext cx="8084841" cy="177541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84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97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44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360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42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884011">
                <a:tc>
                  <a:txBody>
                    <a:bodyPr/>
                    <a:lstStyle/>
                    <a:p>
                      <a:pPr algn="ctr"/>
                      <a:endParaRPr lang="ru-RU" sz="11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осмотрено детей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группа</a:t>
                      </a:r>
                    </a:p>
                    <a:p>
                      <a:pPr algn="ctr"/>
                      <a:r>
                        <a:rPr lang="ru-RU" sz="110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</a:t>
                      </a:r>
                      <a:r>
                        <a:rPr lang="ru-RU" sz="11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/>
                      <a:r>
                        <a:rPr lang="ru-RU" sz="110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вья</a:t>
                      </a:r>
                      <a:endParaRPr lang="ru-RU" sz="11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группа</a:t>
                      </a:r>
                    </a:p>
                    <a:p>
                      <a:pPr algn="ctr"/>
                      <a:r>
                        <a:rPr lang="ru-RU" sz="110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</a:t>
                      </a:r>
                      <a:r>
                        <a:rPr lang="ru-RU" sz="11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/>
                      <a:r>
                        <a:rPr lang="ru-RU" sz="110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вья</a:t>
                      </a:r>
                      <a:endParaRPr lang="ru-RU" sz="11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группа здоровья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 группа</a:t>
                      </a:r>
                    </a:p>
                    <a:p>
                      <a:pPr algn="ctr"/>
                      <a:r>
                        <a:rPr lang="ru-RU" sz="11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здоровья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Основная группа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Подготови</a:t>
                      </a:r>
                      <a:r>
                        <a:rPr lang="ru-RU" sz="11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/>
                      <a:r>
                        <a:rPr lang="ru-RU" sz="11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тельная группа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</a:t>
                      </a:r>
                      <a:r>
                        <a:rPr lang="ru-RU" sz="11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/>
                      <a:r>
                        <a:rPr lang="ru-RU" sz="110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ная</a:t>
                      </a:r>
                      <a:r>
                        <a:rPr lang="ru-RU" sz="11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группа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700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</a:p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1008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610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751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700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</a:p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979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557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766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86966" y="2903045"/>
            <a:ext cx="7632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Результаты медицинских осмотров 2016-2017 г.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33793"/>
            <a:ext cx="705678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1800" b="1" dirty="0">
                <a:solidFill>
                  <a:srgbClr val="1F497D"/>
                </a:solidFill>
                <a:latin typeface="Arial" panose="020B0604020202020204" pitchFamily="34" charset="0"/>
              </a:rPr>
              <a:t>ИТОГИ УГЛУБЛЕННОГО МЕДИЦИНСКОГО ОБСЛЕДОВАНИЯ </a:t>
            </a:r>
            <a:br>
              <a:rPr lang="ru-RU" altLang="ru-RU" sz="1800" b="1" dirty="0">
                <a:solidFill>
                  <a:srgbClr val="1F497D"/>
                </a:solidFill>
                <a:latin typeface="Arial" panose="020B0604020202020204" pitchFamily="34" charset="0"/>
              </a:rPr>
            </a:br>
            <a:r>
              <a:rPr lang="ru-RU" altLang="ru-RU" sz="1800" b="1" dirty="0">
                <a:solidFill>
                  <a:srgbClr val="1F497D"/>
                </a:solidFill>
                <a:latin typeface="Arial" panose="020B0604020202020204" pitchFamily="34" charset="0"/>
              </a:rPr>
              <a:t>УЧАСТНИКОВ ПРОЕКТА  </a:t>
            </a:r>
            <a:endParaRPr lang="ru-RU" altLang="ru-RU" b="1" dirty="0">
              <a:solidFill>
                <a:srgbClr val="1F497D"/>
              </a:solidFill>
              <a:latin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"/>
            <a:ext cx="827586" cy="699542"/>
          </a:xfrm>
          <a:prstGeom prst="rect">
            <a:avLst/>
          </a:prstGeom>
        </p:spPr>
      </p:pic>
      <p:pic>
        <p:nvPicPr>
          <p:cNvPr id="10" name="Рисунок 9" descr="C:\Users\Администратор2\Desktop\ФЭП\Логотип 2 малый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54" y="-4132"/>
            <a:ext cx="1331640" cy="6731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8631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49566"/>
              </p:ext>
            </p:extLst>
          </p:nvPr>
        </p:nvGraphicFramePr>
        <p:xfrm>
          <a:off x="467546" y="1653648"/>
          <a:ext cx="8280918" cy="293432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36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0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950347">
                <a:tc>
                  <a:txBody>
                    <a:bodyPr/>
                    <a:lstStyle/>
                    <a:p>
                      <a:pPr algn="ctr"/>
                      <a:endParaRPr lang="ru-RU" sz="10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осмотрено детей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группа</a:t>
                      </a:r>
                    </a:p>
                    <a:p>
                      <a:pPr algn="ctr"/>
                      <a:r>
                        <a:rPr lang="ru-RU" sz="11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здоровья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группа</a:t>
                      </a:r>
                    </a:p>
                    <a:p>
                      <a:pPr algn="ctr"/>
                      <a:r>
                        <a:rPr lang="ru-RU" sz="11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здоровья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группа</a:t>
                      </a:r>
                    </a:p>
                    <a:p>
                      <a:pPr algn="ctr"/>
                      <a:r>
                        <a:rPr lang="ru-RU" sz="11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здоровья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 группа</a:t>
                      </a:r>
                    </a:p>
                    <a:p>
                      <a:pPr algn="ctr"/>
                      <a:r>
                        <a:rPr lang="ru-RU" sz="11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здоровья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Основная группа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Подготовитель-</a:t>
                      </a:r>
                    </a:p>
                    <a:p>
                      <a:pPr algn="ctr"/>
                      <a:r>
                        <a:rPr lang="ru-RU" sz="110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ная</a:t>
                      </a:r>
                      <a:r>
                        <a:rPr lang="ru-RU" sz="11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группа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</a:t>
                      </a:r>
                      <a:r>
                        <a:rPr lang="ru-RU" sz="11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/>
                      <a:r>
                        <a:rPr lang="ru-RU" sz="110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ная</a:t>
                      </a:r>
                      <a:r>
                        <a:rPr lang="ru-RU" sz="11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группа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463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</a:p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1726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545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995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1417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59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</a:p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1935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661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1091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1654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251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4916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+2,6%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-1,3%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+3%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-2,3%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35596" y="934039"/>
            <a:ext cx="7632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Результаты медицинских осмотров 2017-2018 г.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15686" y="33793"/>
            <a:ext cx="6949387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1800" b="1" dirty="0">
                <a:solidFill>
                  <a:srgbClr val="1F497D"/>
                </a:solidFill>
                <a:latin typeface="Arial" panose="020B0604020202020204" pitchFamily="34" charset="0"/>
              </a:rPr>
              <a:t>ИТОГИ УГЛУБЛЕННОГО МЕДИЦИНСКОГО ОБСЛЕДОВАНИЯ УЧАСТНИКОВ ПРОЕКТА  </a:t>
            </a:r>
            <a:br>
              <a:rPr lang="ru-RU" altLang="ru-RU" sz="1800" b="1" dirty="0">
                <a:solidFill>
                  <a:srgbClr val="1F497D"/>
                </a:solidFill>
                <a:latin typeface="Arial" panose="020B0604020202020204" pitchFamily="34" charset="0"/>
              </a:rPr>
            </a:br>
            <a:endParaRPr lang="ru-RU" altLang="ru-RU" sz="1800" b="1" dirty="0">
              <a:solidFill>
                <a:srgbClr val="1F497D"/>
              </a:solidFill>
              <a:latin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073" y="1"/>
            <a:ext cx="878929" cy="699542"/>
          </a:xfrm>
          <a:prstGeom prst="rect">
            <a:avLst/>
          </a:prstGeom>
        </p:spPr>
      </p:pic>
      <p:pic>
        <p:nvPicPr>
          <p:cNvPr id="6" name="Рисунок 5" descr="C:\Users\Администратор2\Desktop\ФЭП\Логотип 2 малый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54" y="-4132"/>
            <a:ext cx="1331640" cy="6731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6863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370454" y="1"/>
            <a:ext cx="667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РЕГИОНАЛЬНЫЙ ПРОЕКТ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 «ЗДОРОВОЕ ПОКОЛЕНИЕ – СИЛЬНЫЙ РЕГИОН»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"/>
            <a:ext cx="827585" cy="65895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419876" y="1005581"/>
            <a:ext cx="45719" cy="342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843558"/>
            <a:ext cx="7416824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Распределение по группам здоровья </a:t>
            </a:r>
            <a:endParaRPr lang="ru-RU" b="1" i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учащихся третьих классов – участников проекта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812740480"/>
              </p:ext>
            </p:extLst>
          </p:nvPr>
        </p:nvGraphicFramePr>
        <p:xfrm>
          <a:off x="1043608" y="2427734"/>
          <a:ext cx="3132347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311866784"/>
              </p:ext>
            </p:extLst>
          </p:nvPr>
        </p:nvGraphicFramePr>
        <p:xfrm>
          <a:off x="4864111" y="2427734"/>
          <a:ext cx="3178903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372760" y="1749648"/>
            <a:ext cx="2284847" cy="324036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2015 год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35478" y="1749648"/>
            <a:ext cx="2160240" cy="324036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2018 год</a:t>
            </a:r>
          </a:p>
        </p:txBody>
      </p:sp>
      <p:pic>
        <p:nvPicPr>
          <p:cNvPr id="11" name="Рисунок 10" descr="C:\Users\Администратор2\Desktop\ФЭП\Логотип 2 малый.gi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00"/>
            <a:ext cx="1331640" cy="638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53812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71012" y="3702827"/>
            <a:ext cx="2387888" cy="133261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 Республики Башкортостан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384" y="3412957"/>
            <a:ext cx="1891223" cy="1707653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6365673" y="3702827"/>
            <a:ext cx="2387888" cy="12816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здравоохранения Республики Башкортостан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0719" y="2427735"/>
            <a:ext cx="5895457" cy="985222"/>
          </a:xfrm>
          <a:prstGeom prst="roundRect">
            <a:avLst>
              <a:gd name="adj" fmla="val 12767"/>
            </a:avLst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«ЗДОРОВОЕ ПОКОЛЕНИЕ – </a:t>
            </a:r>
            <a:b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СИЛЬНЫЙ РЕГИОН»</a:t>
            </a:r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12" y="877920"/>
            <a:ext cx="1420080" cy="137874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166" y="842857"/>
            <a:ext cx="1687174" cy="1325021"/>
          </a:xfrm>
          <a:prstGeom prst="rect">
            <a:avLst/>
          </a:prstGeom>
        </p:spPr>
      </p:pic>
      <p:sp>
        <p:nvSpPr>
          <p:cNvPr id="1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2400" y="4836193"/>
            <a:ext cx="720080" cy="273844"/>
          </a:xfrm>
        </p:spPr>
        <p:txBody>
          <a:bodyPr vert="horz" lIns="91440" tIns="45720" rIns="91440" bIns="45720" rtlCol="0" anchor="ctr"/>
          <a:lstStyle/>
          <a:p>
            <a:fld id="{148ECE58-DD8F-41A7-82C0-941C977FA5B8}" type="slidenum">
              <a:rPr lang="ru-RU" b="1">
                <a:solidFill>
                  <a:srgbClr val="1F497D">
                    <a:lumMod val="75000"/>
                  </a:srgbClr>
                </a:solidFill>
                <a:latin typeface="Arial" pitchFamily="34" charset="0"/>
              </a:rPr>
              <a:pPr/>
              <a:t>27</a:t>
            </a:fld>
            <a:endParaRPr lang="ru-RU" b="1" dirty="0">
              <a:solidFill>
                <a:srgbClr val="1F497D">
                  <a:lumMod val="75000"/>
                </a:srgbClr>
              </a:solidFill>
              <a:latin typeface="Arial" pitchFamily="34" charset="0"/>
            </a:endParaRPr>
          </a:p>
        </p:txBody>
      </p:sp>
      <p:pic>
        <p:nvPicPr>
          <p:cNvPr id="1027" name="Picture 3" descr="C:\Users\Администратор2\Pictures\Дети обруч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851" y="2263514"/>
            <a:ext cx="2379805" cy="139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905204"/>
            <a:ext cx="4680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Arial" pitchFamily="34" charset="0"/>
              </a:rPr>
              <a:t>Межведомственная региональная программа 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Arial" pitchFamily="34" charset="0"/>
              </a:rPr>
              <a:t>Республики Башкортостан</a:t>
            </a:r>
            <a:r>
              <a:rPr lang="ru-RU" sz="2400" b="1" dirty="0">
                <a:solidFill>
                  <a:srgbClr val="1F497D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1012" y="0"/>
            <a:ext cx="75293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F497D"/>
                </a:solidFill>
                <a:latin typeface="Arial" pitchFamily="34" charset="0"/>
              </a:rPr>
              <a:t>МИНИСТЕРСТВО МОЛОДЕЖНОЙ ПОЛИТИКИ И СПОРТА РЕСПУБЛИКИ БАШКОРТОСТАН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1827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71012" y="3702827"/>
            <a:ext cx="2387888" cy="133261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 Республики Башкортостан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384" y="3412957"/>
            <a:ext cx="1891223" cy="1707653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6365673" y="3702827"/>
            <a:ext cx="2387888" cy="12816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здравоохранения Республики Башкортостан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0719" y="2427735"/>
            <a:ext cx="5895457" cy="985222"/>
          </a:xfrm>
          <a:prstGeom prst="roundRect">
            <a:avLst>
              <a:gd name="adj" fmla="val 12767"/>
            </a:avLst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«ЗДОРОВОЕ ПОКОЛЕНИЕ – </a:t>
            </a:r>
            <a:b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СИЛЬНЫЙ РЕГИОН»</a:t>
            </a:r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12" y="877920"/>
            <a:ext cx="1420080" cy="137874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166" y="842857"/>
            <a:ext cx="1687174" cy="1325021"/>
          </a:xfrm>
          <a:prstGeom prst="rect">
            <a:avLst/>
          </a:prstGeom>
        </p:spPr>
      </p:pic>
      <p:sp>
        <p:nvSpPr>
          <p:cNvPr id="1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2400" y="4836193"/>
            <a:ext cx="720080" cy="273844"/>
          </a:xfrm>
        </p:spPr>
        <p:txBody>
          <a:bodyPr vert="horz" lIns="91440" tIns="45720" rIns="91440" bIns="45720" rtlCol="0" anchor="ctr"/>
          <a:lstStyle/>
          <a:p>
            <a:fld id="{148ECE58-DD8F-41A7-82C0-941C977FA5B8}" type="slidenum">
              <a:rPr lang="ru-RU" b="1">
                <a:solidFill>
                  <a:srgbClr val="1F497D">
                    <a:lumMod val="75000"/>
                  </a:srgbClr>
                </a:solidFill>
                <a:latin typeface="Arial" pitchFamily="34" charset="0"/>
              </a:rPr>
              <a:pPr/>
              <a:t>3</a:t>
            </a:fld>
            <a:endParaRPr lang="ru-RU" b="1" dirty="0">
              <a:solidFill>
                <a:srgbClr val="1F497D">
                  <a:lumMod val="75000"/>
                </a:srgbClr>
              </a:solidFill>
              <a:latin typeface="Arial" pitchFamily="34" charset="0"/>
            </a:endParaRPr>
          </a:p>
        </p:txBody>
      </p:sp>
      <p:pic>
        <p:nvPicPr>
          <p:cNvPr id="1027" name="Picture 3" descr="C:\Users\Администратор2\Pictures\Дети обруч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851" y="2167878"/>
            <a:ext cx="2379805" cy="149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905204"/>
            <a:ext cx="4680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Arial" pitchFamily="34" charset="0"/>
              </a:rPr>
              <a:t>Межведомственная региональная программа 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Arial" pitchFamily="34" charset="0"/>
              </a:rPr>
              <a:t>Республики Башкортостан</a:t>
            </a:r>
            <a:r>
              <a:rPr lang="ru-RU" sz="2400" b="1" dirty="0">
                <a:solidFill>
                  <a:srgbClr val="1F497D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1012" y="0"/>
            <a:ext cx="75293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F497D"/>
                </a:solidFill>
                <a:latin typeface="Arial" pitchFamily="34" charset="0"/>
              </a:rPr>
              <a:t>МИНИСТЕРСТВО МОЛОДЕЖНОЙ ПОЛИТИКИ И СПОРТА РЕСПУБЛИКИ БАШКОРТОСТАН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3066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7" y="141480"/>
            <a:ext cx="6600553" cy="486054"/>
          </a:xfrm>
        </p:spPr>
        <p:txBody>
          <a:bodyPr/>
          <a:lstStyle/>
          <a:p>
            <a:r>
              <a:rPr lang="ru-RU" sz="2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 ПРОЕКТА</a:t>
            </a:r>
            <a:br>
              <a:rPr lang="ru-RU" sz="2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«ЗДОРОВОЕ ПОКОЛЕНИЕ – СИЛЬНЫЙ РЕГИОН»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302" y="789552"/>
            <a:ext cx="4798494" cy="4266474"/>
          </a:xfrm>
        </p:spPr>
        <p:txBody>
          <a:bodyPr/>
          <a:lstStyle/>
          <a:p>
            <a:pPr marL="0" indent="0">
              <a:buNone/>
            </a:pP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000" b="1" i="1" u="sng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1 октября 2018 года</a:t>
            </a:r>
          </a:p>
          <a:p>
            <a:pPr marL="0" indent="0">
              <a:buNone/>
            </a:pPr>
            <a:endParaRPr lang="ru-RU" sz="2000" b="1" i="1" u="sng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 </a:t>
            </a:r>
            <a:r>
              <a:rPr lang="ru-RU" sz="20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МУНИЦИПАЛЬНЫХ РАЙОНОВ </a:t>
            </a:r>
            <a:br>
              <a:rPr lang="ru-RU" sz="20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ГОРОДСКИХ ОКРУГОВ РБ</a:t>
            </a:r>
            <a:endParaRPr lang="ru-RU" sz="2000" b="1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142  </a:t>
            </a:r>
            <a:r>
              <a:rPr lang="ru-RU" sz="20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ОБЩЕОБРАЗОВАТЕЛЬНЫХ 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214 </a:t>
            </a:r>
            <a:r>
              <a:rPr lang="ru-RU" sz="20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КЛАССОВ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4669 </a:t>
            </a:r>
            <a:r>
              <a:rPr lang="ru-RU" sz="20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УЧАЩИХСЯ: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1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ПЕРВЫЕ КЛАССЫ –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1751</a:t>
            </a:r>
            <a:r>
              <a:rPr lang="ru-RU" sz="1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чел.</a:t>
            </a:r>
          </a:p>
          <a:p>
            <a:pPr marL="0" indent="0">
              <a:buNone/>
            </a:pPr>
            <a:r>
              <a:rPr lang="ru-RU" sz="1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ВТОРЫЕ КЛАССЫ</a:t>
            </a: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1880</a:t>
            </a:r>
            <a:r>
              <a:rPr lang="ru-RU" sz="1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чел.</a:t>
            </a:r>
          </a:p>
          <a:p>
            <a:pPr marL="0" indent="0">
              <a:buNone/>
            </a:pPr>
            <a:r>
              <a:rPr lang="ru-RU" sz="1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ТРЕТЬИ КЛАССЫ –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874 </a:t>
            </a:r>
            <a:r>
              <a:rPr lang="ru-RU" sz="1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чел.</a:t>
            </a:r>
          </a:p>
          <a:p>
            <a:pPr marL="0" indent="0">
              <a:buNone/>
            </a:pPr>
            <a:r>
              <a:rPr lang="ru-RU" sz="1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ЧЕТВЕРТЫЕ КЛАССЫ –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164</a:t>
            </a:r>
            <a:r>
              <a:rPr lang="ru-RU" sz="1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015" y="843558"/>
            <a:ext cx="3636913" cy="20882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855" y="2931790"/>
            <a:ext cx="3634073" cy="20882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463" y="1"/>
            <a:ext cx="878929" cy="664690"/>
          </a:xfrm>
          <a:prstGeom prst="rect">
            <a:avLst/>
          </a:prstGeom>
        </p:spPr>
      </p:pic>
      <p:pic>
        <p:nvPicPr>
          <p:cNvPr id="9" name="Рисунок 8" descr="C:\Users\Администратор2\Desktop\ФЭП\Логотип 2 малый.gi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5657" cy="6712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2530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2990" y="893379"/>
            <a:ext cx="8691890" cy="3454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</a:t>
            </a:r>
            <a:r>
              <a:rPr lang="ru-RU" sz="2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 реализации проекта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8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9348"/>
            <a:ext cx="6275154" cy="60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012" y="3578"/>
            <a:ext cx="812988" cy="673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801495755"/>
              </p:ext>
            </p:extLst>
          </p:nvPr>
        </p:nvGraphicFramePr>
        <p:xfrm>
          <a:off x="182990" y="1347614"/>
          <a:ext cx="8565474" cy="3538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Рисунок 6" descr="C:\Users\Администратор2\Desktop\ФЭП\Логотип 2 малый.gif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6" y="39347"/>
            <a:ext cx="1591692" cy="6381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0944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E0F8-8DBC-4CBB-BA4F-91764BED4CDE}" type="slidenum">
              <a:rPr lang="en-US" alt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11760" y="1"/>
            <a:ext cx="2689399" cy="121432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prstClr val="black"/>
              </a:solidFill>
            </a:endParaRPr>
          </a:p>
          <a:p>
            <a:pPr algn="ctr"/>
            <a:r>
              <a:rPr lang="ru-RU" b="1" dirty="0">
                <a:solidFill>
                  <a:prstClr val="black"/>
                </a:solidFill>
              </a:rPr>
              <a:t>1-4 классы спортивно-оздоровительного профиля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1933175"/>
            <a:ext cx="2645729" cy="11473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Образовательная программа начального уровня 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(в т. ч. 3 урока ФК)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12267" y="2398908"/>
            <a:ext cx="3949617" cy="91265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AutoNum type="arabicPeriod"/>
            </a:pPr>
            <a:r>
              <a:rPr lang="ru-RU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соревнованиях, турнирах и спартакиадах.</a:t>
            </a:r>
          </a:p>
          <a:p>
            <a:pPr marL="342900" indent="-342900">
              <a:buFontTx/>
              <a:buAutoNum type="arabicPeriod"/>
            </a:pPr>
            <a:r>
              <a:rPr lang="ru-RU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олимпийских уроков и мастер-классов спортсменами-чемпионами.</a:t>
            </a:r>
          </a:p>
          <a:p>
            <a:pPr marL="342900" indent="-342900">
              <a:buFontTx/>
              <a:buAutoNum type="arabicPeriod"/>
            </a:pPr>
            <a:r>
              <a:rPr lang="ru-RU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занятий по видам спорта тренерами-преподавателями ДЮСШ, СШ, СШОР (модули по видам спорта).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64088" y="0"/>
            <a:ext cx="3779912" cy="16137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Лонгитюдное исследование </a:t>
            </a:r>
          </a:p>
          <a:p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 раз в 6 месяцев ) по направлениям:</a:t>
            </a:r>
          </a:p>
          <a:p>
            <a:pPr marL="342900" indent="-342900">
              <a:buFontTx/>
              <a:buAutoNum type="arabicPeriod"/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Диспансеризация</a:t>
            </a:r>
          </a:p>
          <a:p>
            <a:pPr marL="342900" indent="-342900">
              <a:buFontTx/>
              <a:buAutoNum type="arabicPeriod"/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развития физических показателей. ГТО</a:t>
            </a:r>
          </a:p>
          <a:p>
            <a:pPr marL="342900" indent="-342900">
              <a:buFontTx/>
              <a:buAutoNum type="arabicPeriod"/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Психологическое состояние</a:t>
            </a:r>
          </a:p>
          <a:p>
            <a:pPr marL="342900" indent="-342900">
              <a:buFontTx/>
              <a:buAutoNum type="arabicPeriod"/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успеваемости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01326" y="3333675"/>
            <a:ext cx="8837472" cy="26559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Здоровьесберегающие технологии. ГТО. Патриотическое воспитание.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127833" y="1679156"/>
            <a:ext cx="3976540" cy="719751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Дополнительные общеразвивающие программы в области ФКиС 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</a:rPr>
              <a:t>6 академических часов в неделю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989571" y="1613789"/>
            <a:ext cx="1555321" cy="73332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Организация досуга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</a:rPr>
              <a:t>2 ч. в </a:t>
            </a:r>
            <a:r>
              <a:rPr lang="ru-RU" sz="1600" b="1" dirty="0" err="1">
                <a:solidFill>
                  <a:prstClr val="black"/>
                </a:solidFill>
              </a:rPr>
              <a:t>нед</a:t>
            </a:r>
            <a:r>
              <a:rPr lang="ru-RU" sz="1600" dirty="0">
                <a:solidFill>
                  <a:prstClr val="white"/>
                </a:solidFill>
              </a:rPr>
              <a:t>.</a:t>
            </a:r>
          </a:p>
        </p:txBody>
      </p:sp>
      <p:sp>
        <p:nvSpPr>
          <p:cNvPr id="16" name="Плюс 15"/>
          <p:cNvSpPr/>
          <p:nvPr/>
        </p:nvSpPr>
        <p:spPr>
          <a:xfrm>
            <a:off x="4620061" y="1785997"/>
            <a:ext cx="481099" cy="388904"/>
          </a:xfrm>
          <a:prstGeom prst="mathPlu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102937" y="3612373"/>
            <a:ext cx="8947220" cy="1517089"/>
          </a:xfrm>
          <a:prstGeom prst="downArrow">
            <a:avLst>
              <a:gd name="adj1" fmla="val 50000"/>
              <a:gd name="adj2" fmla="val 6525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483768" y="3612374"/>
            <a:ext cx="4339292" cy="11718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9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 :</a:t>
            </a:r>
          </a:p>
          <a:p>
            <a:pPr marL="342900" indent="-342900">
              <a:buFontTx/>
              <a:buAutoNum type="arabicPeriod"/>
            </a:pPr>
            <a:r>
              <a:rPr lang="ru-RU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состояния здоровья.</a:t>
            </a:r>
          </a:p>
          <a:p>
            <a:pPr marL="342900" indent="-342900">
              <a:buFontTx/>
              <a:buAutoNum type="arabicPeriod"/>
            </a:pPr>
            <a:r>
              <a:rPr lang="ru-RU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уровня физической подготовки.</a:t>
            </a:r>
          </a:p>
          <a:p>
            <a:pPr marL="342900" indent="-342900">
              <a:buFontTx/>
              <a:buAutoNum type="arabicPeriod"/>
            </a:pPr>
            <a:r>
              <a:rPr lang="ru-RU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Выявление способности к занятиям ФКиС по видам порта.</a:t>
            </a:r>
          </a:p>
          <a:p>
            <a:pPr marL="342900" indent="-342900">
              <a:buFontTx/>
              <a:buAutoNum type="arabicPeriod"/>
            </a:pPr>
            <a:r>
              <a:rPr lang="ru-RU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Психологическое состояние.</a:t>
            </a:r>
          </a:p>
          <a:p>
            <a:pPr marL="342900" indent="-342900">
              <a:buFontTx/>
              <a:buAutoNum type="arabicPeriod"/>
            </a:pPr>
            <a:r>
              <a:rPr lang="ru-RU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дальнейшей траектории развит</a:t>
            </a:r>
            <a:r>
              <a:rPr lang="ru-RU" sz="1000" b="1" dirty="0">
                <a:solidFill>
                  <a:prstClr val="black"/>
                </a:solidFill>
              </a:rPr>
              <a:t>ия.</a:t>
            </a:r>
          </a:p>
          <a:p>
            <a:pPr marL="342900" indent="-342900">
              <a:buFontTx/>
              <a:buAutoNum type="arabicPeriod"/>
            </a:pPr>
            <a:r>
              <a:rPr lang="ru-RU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мотивации на достижение успеха.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7678" y="4552507"/>
            <a:ext cx="2232248" cy="50108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ДЮСШ, СШ, СШОР </a:t>
            </a:r>
          </a:p>
        </p:txBody>
      </p:sp>
      <p:cxnSp>
        <p:nvCxnSpPr>
          <p:cNvPr id="28" name="Прямая со стрелкой 27"/>
          <p:cNvCxnSpPr>
            <a:stCxn id="4" idx="2"/>
            <a:endCxn id="15" idx="0"/>
          </p:cNvCxnSpPr>
          <p:nvPr/>
        </p:nvCxnSpPr>
        <p:spPr>
          <a:xfrm>
            <a:off x="3756460" y="1214322"/>
            <a:ext cx="10772" cy="3994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6823060" y="2506869"/>
            <a:ext cx="2215738" cy="72127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AutoNum type="arabicPeriod"/>
            </a:pPr>
            <a:r>
              <a:rPr lang="ru-RU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физическая подготовка.</a:t>
            </a:r>
          </a:p>
          <a:p>
            <a:pPr marL="342900" indent="-342900">
              <a:buFontTx/>
              <a:buAutoNum type="arabicPeriod"/>
            </a:pPr>
            <a:r>
              <a:rPr lang="ru-RU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Знакомство с основами видов спорта.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1299322" y="1214322"/>
            <a:ext cx="1690249" cy="6504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283968" y="1214322"/>
            <a:ext cx="1115909" cy="4151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Скругленный прямоугольник 32"/>
          <p:cNvSpPr/>
          <p:nvPr/>
        </p:nvSpPr>
        <p:spPr>
          <a:xfrm>
            <a:off x="6628508" y="4438900"/>
            <a:ext cx="2475865" cy="69056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Республиканская школа-интернат спортивного профиля </a:t>
            </a: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64"/>
            <a:ext cx="1907704" cy="1528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4498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915566"/>
            <a:ext cx="7056784" cy="95410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Олимпийские уроки и мастер – классы </a:t>
            </a:r>
            <a:b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участием выдающихся спортсменов</a:t>
            </a:r>
            <a:b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Башкортостан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198100"/>
            <a:ext cx="3168353" cy="253389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97344"/>
            <a:ext cx="3026271" cy="25346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197344"/>
            <a:ext cx="3024336" cy="253464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"/>
            <a:ext cx="899589" cy="671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67628"/>
            <a:ext cx="6436693" cy="60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 descr="C:\Users\Администратор2\Desktop\ФЭП\Логотип 2 малый.gif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5657" cy="6712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7175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003798"/>
            <a:ext cx="2304256" cy="189195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72553"/>
            <a:ext cx="2109977" cy="18557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7" y="20799"/>
            <a:ext cx="827586" cy="6504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75656" y="76914"/>
            <a:ext cx="6456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b="1" dirty="0">
                <a:solidFill>
                  <a:srgbClr val="1F497D"/>
                </a:solidFill>
                <a:latin typeface="Arial" panose="020B0604020202020204" pitchFamily="34" charset="0"/>
              </a:rPr>
              <a:t>ОЦЕНКА УРОВНЯ СОСТОЯНИЯ ЗДОРОВЬЯ И ПСИХОЛОГИЧЕСКОГО СОСТОЯНИЯ ДЕТЕЙ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86445"/>
            <a:ext cx="4032448" cy="21355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872553"/>
            <a:ext cx="3144166" cy="1987230"/>
          </a:xfrm>
          <a:prstGeom prst="rect">
            <a:avLst/>
          </a:prstGeom>
        </p:spPr>
      </p:pic>
      <p:pic>
        <p:nvPicPr>
          <p:cNvPr id="11" name="Рисунок 10" descr="C:\Users\Администратор2\Desktop\ФЭП\Логотип 2 малый.gif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5657" cy="6712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8091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8986" y="822146"/>
            <a:ext cx="8691890" cy="4860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курса углубленного физического воспитания школьников в системе ранней профильной спортивной ориентации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8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506" y="1375814"/>
            <a:ext cx="3617892" cy="7961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Регулярные медицинские обследования, использование методик закаливания под контролем медиков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7506" y="2796653"/>
            <a:ext cx="3617892" cy="80655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 знания и начальные практические навыки по видам спорта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504" y="3681879"/>
            <a:ext cx="3744416" cy="6709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общефизической подготовкой в течение 2-х и более лет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477730" y="1402399"/>
            <a:ext cx="3493145" cy="6398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допуск к освоению программ спортивной подготовки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487665" y="2861882"/>
            <a:ext cx="3483210" cy="43240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Осознанный выбор</a:t>
            </a:r>
            <a:b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вида спорта самим ребёнком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509586" y="3374658"/>
            <a:ext cx="3461289" cy="10569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Успешное прохождение вступительного тестирования для зачисления на программы спортивной подготовки 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3947599" y="1554958"/>
            <a:ext cx="1359805" cy="437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Результат</a:t>
            </a:r>
          </a:p>
        </p:txBody>
      </p:sp>
      <p:sp>
        <p:nvSpPr>
          <p:cNvPr id="28" name="Стрелка вправо 27"/>
          <p:cNvSpPr/>
          <p:nvPr/>
        </p:nvSpPr>
        <p:spPr>
          <a:xfrm>
            <a:off x="3951037" y="2906026"/>
            <a:ext cx="1359804" cy="437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Результат</a:t>
            </a:r>
          </a:p>
        </p:txBody>
      </p:sp>
      <p:sp>
        <p:nvSpPr>
          <p:cNvPr id="29" name="Стрелка вправо 28"/>
          <p:cNvSpPr/>
          <p:nvPr/>
        </p:nvSpPr>
        <p:spPr>
          <a:xfrm>
            <a:off x="3966351" y="3681879"/>
            <a:ext cx="1359805" cy="437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Результат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461726" y="2131988"/>
            <a:ext cx="3509149" cy="66466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спортивно-одарённых детей на ранней стадии </a:t>
            </a:r>
          </a:p>
        </p:txBody>
      </p:sp>
      <p:sp>
        <p:nvSpPr>
          <p:cNvPr id="20" name="Стрелка вправо 19"/>
          <p:cNvSpPr/>
          <p:nvPr/>
        </p:nvSpPr>
        <p:spPr>
          <a:xfrm>
            <a:off x="3951037" y="2245371"/>
            <a:ext cx="1359804" cy="437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Результат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07505" y="2245370"/>
            <a:ext cx="3566366" cy="4860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Комплексные обследования и личные наблюдения тренера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734" y="39348"/>
            <a:ext cx="6439108" cy="60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416" y="0"/>
            <a:ext cx="867584" cy="671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Выноска со стрелкой вверх 1"/>
          <p:cNvSpPr/>
          <p:nvPr/>
        </p:nvSpPr>
        <p:spPr>
          <a:xfrm>
            <a:off x="262445" y="4329912"/>
            <a:ext cx="8589797" cy="768605"/>
          </a:xfrm>
          <a:prstGeom prst="upArrowCallout">
            <a:avLst>
              <a:gd name="adj1" fmla="val 25000"/>
              <a:gd name="adj2" fmla="val 27231"/>
              <a:gd name="adj3" fmla="val 25000"/>
              <a:gd name="adj4" fmla="val 64977"/>
            </a:avLst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Совместная работа специалистов в сферах спорта, образования, медицины</a:t>
            </a:r>
          </a:p>
        </p:txBody>
      </p:sp>
      <p:pic>
        <p:nvPicPr>
          <p:cNvPr id="23" name="Рисунок 22" descr="C:\Users\Администратор2\Desktop\ФЭП\Логотип 2 малый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5657" cy="6712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0349582"/>
      </p:ext>
    </p:extLst>
  </p:cSld>
  <p:clrMapOvr>
    <a:masterClrMapping/>
  </p:clrMapOvr>
</p:sld>
</file>

<file path=ppt/theme/theme1.xml><?xml version="1.0" encoding="utf-8"?>
<a:theme xmlns:a="http://schemas.openxmlformats.org/drawingml/2006/main" name="Zased_W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Zased_W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Zased_W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Zased_W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4_Zased_W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Zased_W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Zased_W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Zased_W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6_Zased_W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Zased_W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Zased_W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Zased_W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Zased_W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Zased_W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Zased_W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Zased_W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Zased_W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Zased_W_</Template>
  <TotalTime>8744</TotalTime>
  <Words>1038</Words>
  <Application>Microsoft Office PowerPoint</Application>
  <PresentationFormat>Экран (16:9)</PresentationFormat>
  <Paragraphs>368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17</vt:i4>
      </vt:variant>
      <vt:variant>
        <vt:lpstr>Заголовки слайдов</vt:lpstr>
      </vt:variant>
      <vt:variant>
        <vt:i4>27</vt:i4>
      </vt:variant>
    </vt:vector>
  </HeadingPairs>
  <TitlesOfParts>
    <vt:vector size="49" baseType="lpstr">
      <vt:lpstr>Arial</vt:lpstr>
      <vt:lpstr>Calibri</vt:lpstr>
      <vt:lpstr>Times New Roman</vt:lpstr>
      <vt:lpstr>Verdana</vt:lpstr>
      <vt:lpstr>Wingdings</vt:lpstr>
      <vt:lpstr>Zased_W_</vt:lpstr>
      <vt:lpstr>1_Zased_W_</vt:lpstr>
      <vt:lpstr>5_Zased_W_</vt:lpstr>
      <vt:lpstr>2_Zased_W_</vt:lpstr>
      <vt:lpstr>3_Zased_W_</vt:lpstr>
      <vt:lpstr>6_Zased_W_</vt:lpstr>
      <vt:lpstr>7_Zased_W_</vt:lpstr>
      <vt:lpstr>8_Zased_W_</vt:lpstr>
      <vt:lpstr>9_Zased_W_</vt:lpstr>
      <vt:lpstr>10_Zased_W_</vt:lpstr>
      <vt:lpstr>11_Zased_W_</vt:lpstr>
      <vt:lpstr>12_Zased_W_</vt:lpstr>
      <vt:lpstr>4_Zased_W_</vt:lpstr>
      <vt:lpstr>13_Zased_W_</vt:lpstr>
      <vt:lpstr>14_Zased_W_</vt:lpstr>
      <vt:lpstr>15_Zased_W_</vt:lpstr>
      <vt:lpstr>16_Zased_W_</vt:lpstr>
      <vt:lpstr>Презентация PowerPoint</vt:lpstr>
      <vt:lpstr>Презентация PowerPoint</vt:lpstr>
      <vt:lpstr>Презентация PowerPoint</vt:lpstr>
      <vt:lpstr>УЧАСТНИКИ ПРОЕКТА  «ЗДОРОВОЕ ПОКОЛЕНИЕ – СИЛЬНЫЙ РЕГИОН»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Другой пользователь</cp:lastModifiedBy>
  <cp:revision>536</cp:revision>
  <cp:lastPrinted>2018-10-01T12:47:19Z</cp:lastPrinted>
  <dcterms:created xsi:type="dcterms:W3CDTF">2014-06-06T03:38:33Z</dcterms:created>
  <dcterms:modified xsi:type="dcterms:W3CDTF">2018-11-01T10:32:11Z</dcterms:modified>
</cp:coreProperties>
</file>