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1" r:id="rId4"/>
    <p:sldId id="279" r:id="rId5"/>
    <p:sldId id="270" r:id="rId6"/>
    <p:sldId id="280" r:id="rId7"/>
    <p:sldId id="281" r:id="rId8"/>
    <p:sldId id="266" r:id="rId9"/>
    <p:sldId id="267" r:id="rId10"/>
    <p:sldId id="268" r:id="rId11"/>
    <p:sldId id="269" r:id="rId12"/>
    <p:sldId id="264" r:id="rId13"/>
    <p:sldId id="258" r:id="rId14"/>
    <p:sldId id="259" r:id="rId15"/>
    <p:sldId id="260" r:id="rId16"/>
    <p:sldId id="265" r:id="rId17"/>
    <p:sldId id="261" r:id="rId18"/>
    <p:sldId id="275" r:id="rId19"/>
    <p:sldId id="273" r:id="rId20"/>
    <p:sldId id="274" r:id="rId21"/>
    <p:sldId id="262" r:id="rId22"/>
    <p:sldId id="26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Force</a:t>
            </a:r>
            <a:r>
              <a:rPr lang="ru-RU"/>
              <a:t> </a:t>
            </a:r>
            <a:r>
              <a:rPr lang="en-US"/>
              <a:t>power peak </a:t>
            </a:r>
            <a:endParaRPr lang="ru-RU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max</c:v>
          </c:tx>
          <c:spPr>
            <a:ln w="22225" cap="rnd">
              <a:solidFill>
                <a:schemeClr val="dk1">
                  <a:tint val="88500"/>
                </a:schemeClr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dk1">
                  <a:tint val="88500"/>
                </a:schemeClr>
              </a:solidFill>
              <a:ln w="9525">
                <a:solidFill>
                  <a:schemeClr val="dk1">
                    <a:tint val="88500"/>
                  </a:schemeClr>
                </a:solidFill>
                <a:round/>
              </a:ln>
              <a:effectLst/>
            </c:spPr>
          </c:marker>
          <c:trendline>
            <c:spPr>
              <a:ln w="19050" cap="rnd">
                <a:solidFill>
                  <a:schemeClr val="dk1">
                    <a:tint val="88500"/>
                  </a:schemeClr>
                </a:solidFill>
                <a:prstDash val="sysDash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24722222222222223"/>
                  <c:y val="-0.13537032369537713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ru-RU"/>
                </a:p>
              </c:txPr>
            </c:trendlineLbl>
          </c:trendline>
          <c:val>
            <c:numRef>
              <c:f>'6 сек'!$E$23:$E$27</c:f>
              <c:numCache>
                <c:formatCode>General</c:formatCode>
                <c:ptCount val="5"/>
                <c:pt idx="0">
                  <c:v>1314.25</c:v>
                </c:pt>
                <c:pt idx="1">
                  <c:v>1312.6499999999999</c:v>
                </c:pt>
                <c:pt idx="2">
                  <c:v>1201.76</c:v>
                </c:pt>
                <c:pt idx="3">
                  <c:v>1120.83</c:v>
                </c:pt>
                <c:pt idx="4">
                  <c:v>986.6700000000003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9FA-4992-80CC-84682C842FC8}"/>
            </c:ext>
          </c:extLst>
        </c:ser>
        <c:ser>
          <c:idx val="1"/>
          <c:order val="1"/>
          <c:tx>
            <c:v>min</c:v>
          </c:tx>
          <c:spPr>
            <a:ln w="22225" cap="rnd">
              <a:solidFill>
                <a:schemeClr val="dk1">
                  <a:tint val="55000"/>
                </a:schemeClr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dk1">
                  <a:tint val="55000"/>
                </a:schemeClr>
              </a:solidFill>
              <a:ln w="9525">
                <a:solidFill>
                  <a:schemeClr val="dk1">
                    <a:tint val="55000"/>
                  </a:schemeClr>
                </a:solidFill>
                <a:round/>
              </a:ln>
              <a:effectLst/>
            </c:spPr>
          </c:marker>
          <c:trendline>
            <c:spPr>
              <a:ln w="19050" cap="rnd">
                <a:solidFill>
                  <a:schemeClr val="dk1">
                    <a:tint val="55000"/>
                  </a:schemeClr>
                </a:solidFill>
                <a:prstDash val="sysDash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16805555555555557"/>
                  <c:y val="-0.12642936025350418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ru-RU"/>
                </a:p>
              </c:txPr>
            </c:trendlineLbl>
          </c:trendline>
          <c:val>
            <c:numRef>
              <c:f>'6 сек'!$F$23:$F$27</c:f>
              <c:numCache>
                <c:formatCode>General</c:formatCode>
                <c:ptCount val="5"/>
                <c:pt idx="0">
                  <c:v>396.12</c:v>
                </c:pt>
                <c:pt idx="1">
                  <c:v>422.48999999999984</c:v>
                </c:pt>
                <c:pt idx="2">
                  <c:v>379.07</c:v>
                </c:pt>
                <c:pt idx="3">
                  <c:v>441.06</c:v>
                </c:pt>
                <c:pt idx="4">
                  <c:v>229.10999999999999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9FA-4992-80CC-84682C842FC8}"/>
            </c:ext>
          </c:extLst>
        </c:ser>
        <c:ser>
          <c:idx val="2"/>
          <c:order val="2"/>
          <c:tx>
            <c:v>вариативность max</c:v>
          </c:tx>
          <c:spPr>
            <a:ln w="22225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dk1">
                  <a:tint val="75000"/>
                </a:schemeClr>
              </a:solidFill>
              <a:ln w="9525">
                <a:solidFill>
                  <a:schemeClr val="dk1">
                    <a:tint val="75000"/>
                  </a:schemeClr>
                </a:solidFill>
                <a:round/>
              </a:ln>
              <a:effectLst/>
            </c:spPr>
          </c:marker>
          <c:trendline>
            <c:spPr>
              <a:ln w="19050" cap="rnd">
                <a:solidFill>
                  <a:schemeClr val="dk1">
                    <a:tint val="75000"/>
                  </a:schemeClr>
                </a:solidFill>
                <a:prstDash val="sysDash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6.6747594050743661E-3"/>
                  <c:y val="-0.18979130842841674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ru-RU"/>
                </a:p>
              </c:txPr>
            </c:trendlineLbl>
          </c:trendline>
          <c:val>
            <c:numRef>
              <c:f>'6 сек'!$G$23:$G$54</c:f>
              <c:numCache>
                <c:formatCode>General</c:formatCode>
                <c:ptCount val="32"/>
                <c:pt idx="4">
                  <c:v>986.6700000000003</c:v>
                </c:pt>
                <c:pt idx="5">
                  <c:v>1038.08</c:v>
                </c:pt>
                <c:pt idx="6">
                  <c:v>941.73</c:v>
                </c:pt>
                <c:pt idx="7">
                  <c:v>1027.46</c:v>
                </c:pt>
                <c:pt idx="8">
                  <c:v>925.35999999999967</c:v>
                </c:pt>
                <c:pt idx="9">
                  <c:v>946.21</c:v>
                </c:pt>
                <c:pt idx="10">
                  <c:v>913.48</c:v>
                </c:pt>
                <c:pt idx="11">
                  <c:v>914.97</c:v>
                </c:pt>
                <c:pt idx="12">
                  <c:v>916.4499999999997</c:v>
                </c:pt>
                <c:pt idx="13">
                  <c:v>928.3299999999997</c:v>
                </c:pt>
                <c:pt idx="14">
                  <c:v>882.4599999999997</c:v>
                </c:pt>
                <c:pt idx="15">
                  <c:v>864.81</c:v>
                </c:pt>
                <c:pt idx="16">
                  <c:v>892.78000000000031</c:v>
                </c:pt>
                <c:pt idx="17">
                  <c:v>869.22</c:v>
                </c:pt>
                <c:pt idx="18">
                  <c:v>866.28000000000031</c:v>
                </c:pt>
                <c:pt idx="19">
                  <c:v>861.88</c:v>
                </c:pt>
                <c:pt idx="20">
                  <c:v>832.64</c:v>
                </c:pt>
                <c:pt idx="21">
                  <c:v>914.97</c:v>
                </c:pt>
                <c:pt idx="22">
                  <c:v>800.69</c:v>
                </c:pt>
                <c:pt idx="23">
                  <c:v>880.98</c:v>
                </c:pt>
                <c:pt idx="24">
                  <c:v>790.57</c:v>
                </c:pt>
                <c:pt idx="25">
                  <c:v>863.34999999999968</c:v>
                </c:pt>
                <c:pt idx="26">
                  <c:v>797.8</c:v>
                </c:pt>
                <c:pt idx="27">
                  <c:v>872.16</c:v>
                </c:pt>
                <c:pt idx="28">
                  <c:v>790.57</c:v>
                </c:pt>
                <c:pt idx="29">
                  <c:v>835.56</c:v>
                </c:pt>
                <c:pt idx="30">
                  <c:v>756.04</c:v>
                </c:pt>
                <c:pt idx="31">
                  <c:v>839.93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9FA-4992-80CC-84682C842FC8}"/>
            </c:ext>
          </c:extLst>
        </c:ser>
        <c:ser>
          <c:idx val="3"/>
          <c:order val="3"/>
          <c:tx>
            <c:v>вариативность min</c:v>
          </c:tx>
          <c:spPr>
            <a:ln w="22225" cap="rnd">
              <a:solidFill>
                <a:schemeClr val="dk1">
                  <a:tint val="98500"/>
                </a:schemeClr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dk1">
                    <a:tint val="98500"/>
                  </a:schemeClr>
                </a:solidFill>
                <a:round/>
              </a:ln>
              <a:effectLst/>
            </c:spPr>
          </c:marker>
          <c:trendline>
            <c:spPr>
              <a:ln w="19050" cap="rnd">
                <a:solidFill>
                  <a:schemeClr val="dk1">
                    <a:tint val="98500"/>
                  </a:schemeClr>
                </a:solidFill>
                <a:prstDash val="sysDash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1.4184357706325361E-2"/>
                  <c:y val="-8.1691467252958935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ru-RU"/>
                </a:p>
              </c:txPr>
            </c:trendlineLbl>
          </c:trendline>
          <c:val>
            <c:numRef>
              <c:f>'6 сек'!$H$23:$H$54</c:f>
              <c:numCache>
                <c:formatCode>General</c:formatCode>
                <c:ptCount val="32"/>
                <c:pt idx="4">
                  <c:v>229.10999999999999</c:v>
                </c:pt>
                <c:pt idx="5">
                  <c:v>338.72999999999985</c:v>
                </c:pt>
                <c:pt idx="6">
                  <c:v>231.62</c:v>
                </c:pt>
                <c:pt idx="7">
                  <c:v>375.15000000000015</c:v>
                </c:pt>
                <c:pt idx="8">
                  <c:v>282.22999999999985</c:v>
                </c:pt>
                <c:pt idx="9">
                  <c:v>332.27</c:v>
                </c:pt>
                <c:pt idx="10">
                  <c:v>246.73</c:v>
                </c:pt>
                <c:pt idx="11">
                  <c:v>288.60000000000002</c:v>
                </c:pt>
                <c:pt idx="12">
                  <c:v>280.95</c:v>
                </c:pt>
                <c:pt idx="13">
                  <c:v>345.21</c:v>
                </c:pt>
                <c:pt idx="14">
                  <c:v>286.05</c:v>
                </c:pt>
                <c:pt idx="15">
                  <c:v>278.41000000000003</c:v>
                </c:pt>
                <c:pt idx="16">
                  <c:v>302.67</c:v>
                </c:pt>
                <c:pt idx="17">
                  <c:v>251.76999999999998</c:v>
                </c:pt>
                <c:pt idx="18">
                  <c:v>275.86</c:v>
                </c:pt>
                <c:pt idx="19">
                  <c:v>189.18</c:v>
                </c:pt>
                <c:pt idx="20">
                  <c:v>316.8</c:v>
                </c:pt>
                <c:pt idx="21">
                  <c:v>264.42999999999984</c:v>
                </c:pt>
                <c:pt idx="22">
                  <c:v>325.81</c:v>
                </c:pt>
                <c:pt idx="23">
                  <c:v>227.85000000000008</c:v>
                </c:pt>
                <c:pt idx="24">
                  <c:v>283.5</c:v>
                </c:pt>
                <c:pt idx="25">
                  <c:v>221.59</c:v>
                </c:pt>
                <c:pt idx="26">
                  <c:v>273.32</c:v>
                </c:pt>
                <c:pt idx="27">
                  <c:v>232.88000000000008</c:v>
                </c:pt>
                <c:pt idx="28">
                  <c:v>296.27</c:v>
                </c:pt>
                <c:pt idx="29">
                  <c:v>227.85000000000008</c:v>
                </c:pt>
                <c:pt idx="30">
                  <c:v>268.24</c:v>
                </c:pt>
                <c:pt idx="31">
                  <c:v>220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9FA-4992-80CC-84682C842F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038336"/>
        <c:axId val="83864960"/>
      </c:lineChart>
      <c:catAx>
        <c:axId val="65038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Обороты педалей </a:t>
                </a:r>
                <a:r>
                  <a:rPr lang="en-US"/>
                  <a:t>(rpm)</a:t>
                </a:r>
                <a:endParaRPr lang="ru-RU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83864960"/>
        <c:crosses val="autoZero"/>
        <c:auto val="1"/>
        <c:lblAlgn val="ctr"/>
        <c:lblOffset val="100"/>
        <c:noMultiLvlLbl val="0"/>
      </c:catAx>
      <c:valAx>
        <c:axId val="838649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Ньютоны (</a:t>
                </a:r>
                <a:r>
                  <a:rPr lang="en-US"/>
                  <a:t>N)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1.1111111111111112E-2"/>
              <c:y val="0.1070596218993909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65038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2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Force </a:t>
            </a:r>
            <a:r>
              <a:rPr lang="ru-RU"/>
              <a:t> в «Wingate»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'30"'!$M$75</c:f>
              <c:strCache>
                <c:ptCount val="1"/>
                <c:pt idx="0">
                  <c:v>Force [N] -max</c:v>
                </c:pt>
              </c:strCache>
            </c:strRef>
          </c:tx>
          <c:spPr>
            <a:ln w="22225" cap="rnd" cmpd="sng" algn="ctr">
              <a:solidFill>
                <a:schemeClr val="dk1">
                  <a:tint val="885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9525" cap="rnd">
                <a:solidFill>
                  <a:schemeClr val="dk1">
                    <a:tint val="88500"/>
                  </a:schemeClr>
                </a:solidFill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19550475163779571"/>
                  <c:y val="-0.10121919160781823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ru-RU"/>
                </a:p>
              </c:txPr>
            </c:trendlineLbl>
          </c:trendline>
          <c:val>
            <c:numRef>
              <c:f>'30"'!$M$76:$M$82</c:f>
              <c:numCache>
                <c:formatCode>General</c:formatCode>
                <c:ptCount val="7"/>
                <c:pt idx="0">
                  <c:v>1312.6499999999999</c:v>
                </c:pt>
                <c:pt idx="1">
                  <c:v>1311.05</c:v>
                </c:pt>
                <c:pt idx="2">
                  <c:v>1249.02</c:v>
                </c:pt>
                <c:pt idx="3">
                  <c:v>1096.1799999999998</c:v>
                </c:pt>
                <c:pt idx="4">
                  <c:v>982.15</c:v>
                </c:pt>
                <c:pt idx="5">
                  <c:v>970.14</c:v>
                </c:pt>
                <c:pt idx="6">
                  <c:v>761.78000000000031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59-40AB-903C-3DD7C95BD4CD}"/>
            </c:ext>
          </c:extLst>
        </c:ser>
        <c:ser>
          <c:idx val="1"/>
          <c:order val="1"/>
          <c:tx>
            <c:strRef>
              <c:f>'30"'!$N$75</c:f>
              <c:strCache>
                <c:ptCount val="1"/>
                <c:pt idx="0">
                  <c:v>Force [N] - min</c:v>
                </c:pt>
              </c:strCache>
            </c:strRef>
          </c:tx>
          <c:spPr>
            <a:ln w="22225" cap="rnd" cmpd="sng" algn="ctr">
              <a:solidFill>
                <a:schemeClr val="dk1">
                  <a:tint val="55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9525" cap="rnd">
                <a:solidFill>
                  <a:schemeClr val="dk1">
                    <a:tint val="55000"/>
                  </a:schemeClr>
                </a:solidFill>
              </a:ln>
              <a:effectLst/>
            </c:spPr>
            <c:trendlineType val="poly"/>
            <c:order val="2"/>
            <c:dispRSqr val="1"/>
            <c:dispEq val="1"/>
            <c:trendlineLbl>
              <c:layout>
                <c:manualLayout>
                  <c:x val="0.13175320219068842"/>
                  <c:y val="3.2114585077401413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ru-RU"/>
                </a:p>
              </c:txPr>
            </c:trendlineLbl>
          </c:trendline>
          <c:val>
            <c:numRef>
              <c:f>'30"'!$N$76:$N$82</c:f>
              <c:numCache>
                <c:formatCode>General</c:formatCode>
                <c:ptCount val="7"/>
                <c:pt idx="0">
                  <c:v>336.14000000000016</c:v>
                </c:pt>
                <c:pt idx="1">
                  <c:v>323.22999999999985</c:v>
                </c:pt>
                <c:pt idx="2">
                  <c:v>438.40999999999985</c:v>
                </c:pt>
                <c:pt idx="3">
                  <c:v>367.32</c:v>
                </c:pt>
                <c:pt idx="4">
                  <c:v>332.27</c:v>
                </c:pt>
                <c:pt idx="5">
                  <c:v>325.81</c:v>
                </c:pt>
                <c:pt idx="6">
                  <c:v>249.25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859-40AB-903C-3DD7C95BD4CD}"/>
            </c:ext>
          </c:extLst>
        </c:ser>
        <c:ser>
          <c:idx val="2"/>
          <c:order val="2"/>
          <c:tx>
            <c:v>Вариативность max</c:v>
          </c:tx>
          <c:spPr>
            <a:ln w="22225" cap="rnd" cmpd="sng" algn="ctr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9525" cap="rnd">
                <a:solidFill>
                  <a:schemeClr val="dk1">
                    <a:tint val="75000"/>
                  </a:schemeClr>
                </a:solidFill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4.0049693858701135E-2"/>
                  <c:y val="-0.18338435791954258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ru-RU"/>
                </a:p>
              </c:txPr>
            </c:trendlineLbl>
          </c:trendline>
          <c:val>
            <c:numRef>
              <c:f>'30"'!$O$76:$O$207</c:f>
              <c:numCache>
                <c:formatCode>General</c:formatCode>
                <c:ptCount val="132"/>
                <c:pt idx="6">
                  <c:v>761.78000000000031</c:v>
                </c:pt>
                <c:pt idx="7">
                  <c:v>870.69</c:v>
                </c:pt>
                <c:pt idx="8">
                  <c:v>751.74</c:v>
                </c:pt>
                <c:pt idx="9">
                  <c:v>645.63</c:v>
                </c:pt>
                <c:pt idx="10">
                  <c:v>776.15</c:v>
                </c:pt>
                <c:pt idx="11">
                  <c:v>738.87</c:v>
                </c:pt>
                <c:pt idx="12">
                  <c:v>803.59</c:v>
                </c:pt>
                <c:pt idx="13">
                  <c:v>731.74</c:v>
                </c:pt>
                <c:pt idx="14">
                  <c:v>829.73</c:v>
                </c:pt>
                <c:pt idx="15">
                  <c:v>764.65</c:v>
                </c:pt>
                <c:pt idx="16">
                  <c:v>754.61</c:v>
                </c:pt>
                <c:pt idx="17">
                  <c:v>738.87</c:v>
                </c:pt>
                <c:pt idx="18">
                  <c:v>758.91</c:v>
                </c:pt>
                <c:pt idx="19">
                  <c:v>704.74</c:v>
                </c:pt>
                <c:pt idx="20">
                  <c:v>758.91</c:v>
                </c:pt>
                <c:pt idx="21">
                  <c:v>704.74</c:v>
                </c:pt>
                <c:pt idx="22">
                  <c:v>743.16</c:v>
                </c:pt>
                <c:pt idx="23">
                  <c:v>711.8299999999997</c:v>
                </c:pt>
                <c:pt idx="24">
                  <c:v>744.59</c:v>
                </c:pt>
                <c:pt idx="25">
                  <c:v>697.66</c:v>
                </c:pt>
                <c:pt idx="26">
                  <c:v>707.57</c:v>
                </c:pt>
                <c:pt idx="27">
                  <c:v>703.31999999999971</c:v>
                </c:pt>
                <c:pt idx="28">
                  <c:v>701.9</c:v>
                </c:pt>
                <c:pt idx="29">
                  <c:v>680.72</c:v>
                </c:pt>
                <c:pt idx="30">
                  <c:v>703.31999999999971</c:v>
                </c:pt>
                <c:pt idx="31">
                  <c:v>690.59</c:v>
                </c:pt>
                <c:pt idx="32">
                  <c:v>741.73</c:v>
                </c:pt>
                <c:pt idx="33">
                  <c:v>672.27000000000032</c:v>
                </c:pt>
                <c:pt idx="34">
                  <c:v>720.34999999999968</c:v>
                </c:pt>
                <c:pt idx="35">
                  <c:v>696.24</c:v>
                </c:pt>
                <c:pt idx="36">
                  <c:v>731.74</c:v>
                </c:pt>
                <c:pt idx="37">
                  <c:v>677.9</c:v>
                </c:pt>
                <c:pt idx="38">
                  <c:v>707.57</c:v>
                </c:pt>
                <c:pt idx="39">
                  <c:v>697.66</c:v>
                </c:pt>
                <c:pt idx="40">
                  <c:v>692</c:v>
                </c:pt>
                <c:pt idx="41">
                  <c:v>683.53</c:v>
                </c:pt>
                <c:pt idx="42">
                  <c:v>689.18000000000029</c:v>
                </c:pt>
                <c:pt idx="43">
                  <c:v>651.22</c:v>
                </c:pt>
                <c:pt idx="44">
                  <c:v>633.07000000000005</c:v>
                </c:pt>
                <c:pt idx="45">
                  <c:v>672.27000000000032</c:v>
                </c:pt>
                <c:pt idx="46">
                  <c:v>692</c:v>
                </c:pt>
                <c:pt idx="47">
                  <c:v>641.43999999999971</c:v>
                </c:pt>
                <c:pt idx="48">
                  <c:v>706.15</c:v>
                </c:pt>
                <c:pt idx="49">
                  <c:v>706.15</c:v>
                </c:pt>
                <c:pt idx="50">
                  <c:v>736.02</c:v>
                </c:pt>
                <c:pt idx="51">
                  <c:v>686.35999999999967</c:v>
                </c:pt>
                <c:pt idx="52">
                  <c:v>733.1700000000003</c:v>
                </c:pt>
                <c:pt idx="53">
                  <c:v>692</c:v>
                </c:pt>
                <c:pt idx="54">
                  <c:v>704.74</c:v>
                </c:pt>
                <c:pt idx="55">
                  <c:v>687.77000000000032</c:v>
                </c:pt>
                <c:pt idx="56">
                  <c:v>694.8299999999997</c:v>
                </c:pt>
                <c:pt idx="57">
                  <c:v>652.62</c:v>
                </c:pt>
                <c:pt idx="58">
                  <c:v>669.4599999999997</c:v>
                </c:pt>
                <c:pt idx="59">
                  <c:v>626.1</c:v>
                </c:pt>
                <c:pt idx="60">
                  <c:v>659.63</c:v>
                </c:pt>
                <c:pt idx="61">
                  <c:v>620.54</c:v>
                </c:pt>
                <c:pt idx="62">
                  <c:v>675.08</c:v>
                </c:pt>
                <c:pt idx="63">
                  <c:v>644.23</c:v>
                </c:pt>
                <c:pt idx="64">
                  <c:v>677.9</c:v>
                </c:pt>
                <c:pt idx="65">
                  <c:v>659.63</c:v>
                </c:pt>
                <c:pt idx="66">
                  <c:v>673.68000000000029</c:v>
                </c:pt>
                <c:pt idx="67">
                  <c:v>665.24</c:v>
                </c:pt>
                <c:pt idx="68">
                  <c:v>682.12</c:v>
                </c:pt>
                <c:pt idx="69">
                  <c:v>633.07000000000005</c:v>
                </c:pt>
                <c:pt idx="70">
                  <c:v>661.03</c:v>
                </c:pt>
                <c:pt idx="71">
                  <c:v>659.63</c:v>
                </c:pt>
                <c:pt idx="72">
                  <c:v>658.23</c:v>
                </c:pt>
                <c:pt idx="73">
                  <c:v>655.42</c:v>
                </c:pt>
                <c:pt idx="74">
                  <c:v>684.93999999999971</c:v>
                </c:pt>
                <c:pt idx="75">
                  <c:v>623.31999999999971</c:v>
                </c:pt>
                <c:pt idx="76">
                  <c:v>673.68000000000029</c:v>
                </c:pt>
                <c:pt idx="77">
                  <c:v>603.9</c:v>
                </c:pt>
                <c:pt idx="78">
                  <c:v>647.03</c:v>
                </c:pt>
                <c:pt idx="79">
                  <c:v>641.43999999999971</c:v>
                </c:pt>
                <c:pt idx="80">
                  <c:v>656.81999999999971</c:v>
                </c:pt>
                <c:pt idx="81">
                  <c:v>645.63</c:v>
                </c:pt>
                <c:pt idx="82">
                  <c:v>619.15</c:v>
                </c:pt>
                <c:pt idx="83">
                  <c:v>599.75</c:v>
                </c:pt>
                <c:pt idx="84">
                  <c:v>631.66999999999996</c:v>
                </c:pt>
                <c:pt idx="85">
                  <c:v>557.1</c:v>
                </c:pt>
                <c:pt idx="86">
                  <c:v>598.35999999999967</c:v>
                </c:pt>
                <c:pt idx="87">
                  <c:v>547.53</c:v>
                </c:pt>
                <c:pt idx="88">
                  <c:v>596.98</c:v>
                </c:pt>
                <c:pt idx="89">
                  <c:v>554.35999999999967</c:v>
                </c:pt>
                <c:pt idx="90">
                  <c:v>590.08000000000004</c:v>
                </c:pt>
                <c:pt idx="91">
                  <c:v>569.42999999999961</c:v>
                </c:pt>
                <c:pt idx="92">
                  <c:v>610.81999999999971</c:v>
                </c:pt>
                <c:pt idx="93">
                  <c:v>574.92999999999961</c:v>
                </c:pt>
                <c:pt idx="94">
                  <c:v>631.66999999999996</c:v>
                </c:pt>
                <c:pt idx="95">
                  <c:v>539.33999999999969</c:v>
                </c:pt>
                <c:pt idx="96">
                  <c:v>603.9</c:v>
                </c:pt>
                <c:pt idx="97">
                  <c:v>555.73</c:v>
                </c:pt>
                <c:pt idx="98">
                  <c:v>542.07000000000005</c:v>
                </c:pt>
                <c:pt idx="99">
                  <c:v>485.19</c:v>
                </c:pt>
                <c:pt idx="100">
                  <c:v>577.67999999999995</c:v>
                </c:pt>
                <c:pt idx="101">
                  <c:v>569.42999999999961</c:v>
                </c:pt>
                <c:pt idx="102">
                  <c:v>568.0599999999996</c:v>
                </c:pt>
                <c:pt idx="103">
                  <c:v>559.83999999999969</c:v>
                </c:pt>
                <c:pt idx="104">
                  <c:v>559.83999999999969</c:v>
                </c:pt>
                <c:pt idx="105">
                  <c:v>513.53</c:v>
                </c:pt>
                <c:pt idx="106">
                  <c:v>554.35999999999967</c:v>
                </c:pt>
                <c:pt idx="107">
                  <c:v>543.42999999999961</c:v>
                </c:pt>
                <c:pt idx="108">
                  <c:v>568.0599999999996</c:v>
                </c:pt>
                <c:pt idx="109">
                  <c:v>539.33999999999969</c:v>
                </c:pt>
                <c:pt idx="110">
                  <c:v>580.42999999999961</c:v>
                </c:pt>
                <c:pt idx="111">
                  <c:v>551.63</c:v>
                </c:pt>
                <c:pt idx="112">
                  <c:v>539.33999999999969</c:v>
                </c:pt>
                <c:pt idx="113">
                  <c:v>478.46999999999986</c:v>
                </c:pt>
                <c:pt idx="114">
                  <c:v>531.16999999999996</c:v>
                </c:pt>
                <c:pt idx="115">
                  <c:v>493.27</c:v>
                </c:pt>
                <c:pt idx="116">
                  <c:v>498.66</c:v>
                </c:pt>
                <c:pt idx="117">
                  <c:v>493.27</c:v>
                </c:pt>
                <c:pt idx="118">
                  <c:v>508.12</c:v>
                </c:pt>
                <c:pt idx="119">
                  <c:v>504.06</c:v>
                </c:pt>
                <c:pt idx="120">
                  <c:v>533.89</c:v>
                </c:pt>
                <c:pt idx="121">
                  <c:v>470.42999999999984</c:v>
                </c:pt>
                <c:pt idx="122">
                  <c:v>491.91999999999985</c:v>
                </c:pt>
                <c:pt idx="123">
                  <c:v>471.77</c:v>
                </c:pt>
                <c:pt idx="124">
                  <c:v>485.19</c:v>
                </c:pt>
                <c:pt idx="125">
                  <c:v>489.22999999999985</c:v>
                </c:pt>
                <c:pt idx="126">
                  <c:v>494.61</c:v>
                </c:pt>
                <c:pt idx="127">
                  <c:v>504.06</c:v>
                </c:pt>
                <c:pt idx="128">
                  <c:v>493.27</c:v>
                </c:pt>
                <c:pt idx="129">
                  <c:v>504.06</c:v>
                </c:pt>
                <c:pt idx="130">
                  <c:v>469.09</c:v>
                </c:pt>
                <c:pt idx="131">
                  <c:v>434.41999999999985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859-40AB-903C-3DD7C95BD4CD}"/>
            </c:ext>
          </c:extLst>
        </c:ser>
        <c:ser>
          <c:idx val="3"/>
          <c:order val="3"/>
          <c:tx>
            <c:v>вариативность min</c:v>
          </c:tx>
          <c:spPr>
            <a:ln w="22225" cap="rnd" cmpd="sng" algn="ctr">
              <a:solidFill>
                <a:schemeClr val="dk1">
                  <a:tint val="985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9525" cap="rnd">
                <a:solidFill>
                  <a:schemeClr val="dk1">
                    <a:tint val="98500"/>
                  </a:schemeClr>
                </a:solidFill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4.4299797155174951E-2"/>
                  <c:y val="-9.3043848023146095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ru-RU"/>
                </a:p>
              </c:txPr>
            </c:trendlineLbl>
          </c:trendline>
          <c:val>
            <c:numRef>
              <c:f>'30"'!$P$76:$P$207</c:f>
              <c:numCache>
                <c:formatCode>General</c:formatCode>
                <c:ptCount val="132"/>
                <c:pt idx="6">
                  <c:v>249.25</c:v>
                </c:pt>
                <c:pt idx="7">
                  <c:v>300.11</c:v>
                </c:pt>
                <c:pt idx="8">
                  <c:v>294.98999999999984</c:v>
                </c:pt>
                <c:pt idx="9">
                  <c:v>253.04</c:v>
                </c:pt>
                <c:pt idx="10">
                  <c:v>343.90999999999985</c:v>
                </c:pt>
                <c:pt idx="11">
                  <c:v>298.83</c:v>
                </c:pt>
                <c:pt idx="12">
                  <c:v>334.85</c:v>
                </c:pt>
                <c:pt idx="13">
                  <c:v>306.52</c:v>
                </c:pt>
                <c:pt idx="14">
                  <c:v>311.64999999999998</c:v>
                </c:pt>
                <c:pt idx="15">
                  <c:v>316.8</c:v>
                </c:pt>
                <c:pt idx="16">
                  <c:v>328.39</c:v>
                </c:pt>
                <c:pt idx="17">
                  <c:v>315.51</c:v>
                </c:pt>
                <c:pt idx="18">
                  <c:v>323.22999999999985</c:v>
                </c:pt>
                <c:pt idx="19">
                  <c:v>334.85</c:v>
                </c:pt>
                <c:pt idx="20">
                  <c:v>328.39</c:v>
                </c:pt>
                <c:pt idx="21">
                  <c:v>321.95</c:v>
                </c:pt>
                <c:pt idx="22">
                  <c:v>329.68</c:v>
                </c:pt>
                <c:pt idx="23">
                  <c:v>319.37</c:v>
                </c:pt>
                <c:pt idx="24">
                  <c:v>325.81</c:v>
                </c:pt>
                <c:pt idx="25">
                  <c:v>306.52</c:v>
                </c:pt>
                <c:pt idx="26">
                  <c:v>318.08</c:v>
                </c:pt>
                <c:pt idx="27">
                  <c:v>328.39</c:v>
                </c:pt>
                <c:pt idx="28">
                  <c:v>324.52</c:v>
                </c:pt>
                <c:pt idx="29">
                  <c:v>318.08</c:v>
                </c:pt>
                <c:pt idx="30">
                  <c:v>334.85</c:v>
                </c:pt>
                <c:pt idx="31">
                  <c:v>338.72999999999985</c:v>
                </c:pt>
                <c:pt idx="32">
                  <c:v>341.32</c:v>
                </c:pt>
                <c:pt idx="33">
                  <c:v>332.27</c:v>
                </c:pt>
                <c:pt idx="34">
                  <c:v>327.10000000000002</c:v>
                </c:pt>
                <c:pt idx="35">
                  <c:v>323.22999999999985</c:v>
                </c:pt>
                <c:pt idx="36">
                  <c:v>321.95</c:v>
                </c:pt>
                <c:pt idx="37">
                  <c:v>315.51</c:v>
                </c:pt>
                <c:pt idx="38">
                  <c:v>323.22999999999985</c:v>
                </c:pt>
                <c:pt idx="39">
                  <c:v>314.22000000000003</c:v>
                </c:pt>
                <c:pt idx="40">
                  <c:v>329.68</c:v>
                </c:pt>
                <c:pt idx="41">
                  <c:v>307.8</c:v>
                </c:pt>
                <c:pt idx="42">
                  <c:v>319.37</c:v>
                </c:pt>
                <c:pt idx="43">
                  <c:v>291.16000000000008</c:v>
                </c:pt>
                <c:pt idx="44">
                  <c:v>306.52</c:v>
                </c:pt>
                <c:pt idx="45">
                  <c:v>312.94</c:v>
                </c:pt>
                <c:pt idx="46">
                  <c:v>332.27</c:v>
                </c:pt>
                <c:pt idx="47">
                  <c:v>296.27</c:v>
                </c:pt>
                <c:pt idx="48">
                  <c:v>324.52</c:v>
                </c:pt>
                <c:pt idx="49">
                  <c:v>324.52</c:v>
                </c:pt>
                <c:pt idx="50">
                  <c:v>324.52</c:v>
                </c:pt>
                <c:pt idx="51">
                  <c:v>332.27</c:v>
                </c:pt>
                <c:pt idx="52">
                  <c:v>325.81</c:v>
                </c:pt>
                <c:pt idx="53">
                  <c:v>314.22000000000003</c:v>
                </c:pt>
                <c:pt idx="54">
                  <c:v>324.52</c:v>
                </c:pt>
                <c:pt idx="55">
                  <c:v>305.24</c:v>
                </c:pt>
                <c:pt idx="56">
                  <c:v>305.24</c:v>
                </c:pt>
                <c:pt idx="57">
                  <c:v>303.95</c:v>
                </c:pt>
                <c:pt idx="58">
                  <c:v>294.98999999999984</c:v>
                </c:pt>
                <c:pt idx="59">
                  <c:v>303.95</c:v>
                </c:pt>
                <c:pt idx="60">
                  <c:v>297.55</c:v>
                </c:pt>
                <c:pt idx="61">
                  <c:v>296.27</c:v>
                </c:pt>
                <c:pt idx="62">
                  <c:v>275.86</c:v>
                </c:pt>
                <c:pt idx="63">
                  <c:v>301.39</c:v>
                </c:pt>
                <c:pt idx="64">
                  <c:v>287.33</c:v>
                </c:pt>
                <c:pt idx="65">
                  <c:v>301.39</c:v>
                </c:pt>
                <c:pt idx="66">
                  <c:v>287.33</c:v>
                </c:pt>
                <c:pt idx="67">
                  <c:v>303.95</c:v>
                </c:pt>
                <c:pt idx="68">
                  <c:v>284.7799999999998</c:v>
                </c:pt>
                <c:pt idx="69">
                  <c:v>277.13</c:v>
                </c:pt>
                <c:pt idx="70">
                  <c:v>266.97000000000003</c:v>
                </c:pt>
                <c:pt idx="71">
                  <c:v>273.32</c:v>
                </c:pt>
                <c:pt idx="72">
                  <c:v>266.97000000000003</c:v>
                </c:pt>
                <c:pt idx="73">
                  <c:v>274.5899999999998</c:v>
                </c:pt>
                <c:pt idx="74">
                  <c:v>255.57</c:v>
                </c:pt>
                <c:pt idx="75">
                  <c:v>282.22999999999985</c:v>
                </c:pt>
                <c:pt idx="76">
                  <c:v>264.42999999999984</c:v>
                </c:pt>
                <c:pt idx="77">
                  <c:v>270.7799999999998</c:v>
                </c:pt>
                <c:pt idx="78">
                  <c:v>255.57</c:v>
                </c:pt>
                <c:pt idx="79">
                  <c:v>270.7799999999998</c:v>
                </c:pt>
                <c:pt idx="80">
                  <c:v>265.7</c:v>
                </c:pt>
                <c:pt idx="81">
                  <c:v>263.16000000000008</c:v>
                </c:pt>
                <c:pt idx="82">
                  <c:v>247.99</c:v>
                </c:pt>
                <c:pt idx="83">
                  <c:v>270.7799999999998</c:v>
                </c:pt>
                <c:pt idx="84">
                  <c:v>232.88000000000008</c:v>
                </c:pt>
                <c:pt idx="85">
                  <c:v>263.16000000000008</c:v>
                </c:pt>
                <c:pt idx="86">
                  <c:v>215.33</c:v>
                </c:pt>
                <c:pt idx="87">
                  <c:v>245.46</c:v>
                </c:pt>
                <c:pt idx="88">
                  <c:v>215.33</c:v>
                </c:pt>
                <c:pt idx="89">
                  <c:v>236.65</c:v>
                </c:pt>
                <c:pt idx="90">
                  <c:v>210.33</c:v>
                </c:pt>
                <c:pt idx="91">
                  <c:v>225.35000000000008</c:v>
                </c:pt>
                <c:pt idx="92">
                  <c:v>181.73999999999998</c:v>
                </c:pt>
                <c:pt idx="93">
                  <c:v>234.13</c:v>
                </c:pt>
                <c:pt idx="94">
                  <c:v>180.5</c:v>
                </c:pt>
                <c:pt idx="95">
                  <c:v>245.46</c:v>
                </c:pt>
                <c:pt idx="96">
                  <c:v>204.1</c:v>
                </c:pt>
                <c:pt idx="97">
                  <c:v>245.46</c:v>
                </c:pt>
                <c:pt idx="98">
                  <c:v>211.58</c:v>
                </c:pt>
                <c:pt idx="99">
                  <c:v>239.16</c:v>
                </c:pt>
                <c:pt idx="100">
                  <c:v>212.83</c:v>
                </c:pt>
                <c:pt idx="101">
                  <c:v>219.08</c:v>
                </c:pt>
                <c:pt idx="102">
                  <c:v>205.34</c:v>
                </c:pt>
                <c:pt idx="103">
                  <c:v>205.34</c:v>
                </c:pt>
                <c:pt idx="104">
                  <c:v>189.18</c:v>
                </c:pt>
                <c:pt idx="105">
                  <c:v>205.34</c:v>
                </c:pt>
                <c:pt idx="106">
                  <c:v>199.12</c:v>
                </c:pt>
                <c:pt idx="107">
                  <c:v>207.84</c:v>
                </c:pt>
                <c:pt idx="108">
                  <c:v>189.18</c:v>
                </c:pt>
                <c:pt idx="109">
                  <c:v>212.83</c:v>
                </c:pt>
                <c:pt idx="110">
                  <c:v>201.60999999999999</c:v>
                </c:pt>
                <c:pt idx="111">
                  <c:v>186.7</c:v>
                </c:pt>
                <c:pt idx="112">
                  <c:v>164.45000000000007</c:v>
                </c:pt>
                <c:pt idx="113">
                  <c:v>178.03</c:v>
                </c:pt>
                <c:pt idx="114">
                  <c:v>190.42000000000004</c:v>
                </c:pt>
                <c:pt idx="115">
                  <c:v>201.60999999999999</c:v>
                </c:pt>
                <c:pt idx="116">
                  <c:v>173.09</c:v>
                </c:pt>
                <c:pt idx="117">
                  <c:v>200.36</c:v>
                </c:pt>
                <c:pt idx="118">
                  <c:v>155.85000000000008</c:v>
                </c:pt>
                <c:pt idx="119">
                  <c:v>211.58</c:v>
                </c:pt>
                <c:pt idx="120">
                  <c:v>148.47999999999999</c:v>
                </c:pt>
                <c:pt idx="121">
                  <c:v>179.26999999999998</c:v>
                </c:pt>
                <c:pt idx="122">
                  <c:v>170.62</c:v>
                </c:pt>
                <c:pt idx="123">
                  <c:v>179.26999999999998</c:v>
                </c:pt>
                <c:pt idx="124">
                  <c:v>181.73999999999998</c:v>
                </c:pt>
                <c:pt idx="125">
                  <c:v>187.94</c:v>
                </c:pt>
                <c:pt idx="126">
                  <c:v>181.73999999999998</c:v>
                </c:pt>
                <c:pt idx="127">
                  <c:v>196.63</c:v>
                </c:pt>
                <c:pt idx="128">
                  <c:v>173.09</c:v>
                </c:pt>
                <c:pt idx="129">
                  <c:v>170.62</c:v>
                </c:pt>
                <c:pt idx="130">
                  <c:v>148.47999999999999</c:v>
                </c:pt>
                <c:pt idx="131">
                  <c:v>158.30000000000001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859-40AB-903C-3DD7C95BD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79588864"/>
        <c:axId val="83773696"/>
      </c:lineChart>
      <c:catAx>
        <c:axId val="79588864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Обороты Педалей (</a:t>
                </a:r>
                <a:r>
                  <a:rPr lang="en-US"/>
                  <a:t>rpm)</a:t>
                </a:r>
                <a:endParaRPr lang="ru-RU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83773696"/>
        <c:crosses val="autoZero"/>
        <c:auto val="1"/>
        <c:lblAlgn val="ctr"/>
        <c:lblOffset val="100"/>
        <c:noMultiLvlLbl val="0"/>
      </c:catAx>
      <c:valAx>
        <c:axId val="837736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Ньютоны (</a:t>
                </a:r>
                <a:r>
                  <a:rPr lang="en-US"/>
                  <a:t>N)</a:t>
                </a:r>
                <a:endParaRPr lang="ru-RU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79588864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C1DCA-A642-4845-9590-186F091B9AE4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57CA7-9160-4E23-A8E6-3D5EE64A8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545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57CA7-9160-4E23-A8E6-3D5EE64A86F7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198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30" name="Picture 6" descr="Мы побывали в Омской академии велосипедного спорта | Заметки начинающего  продюсера | Яндекс Дзе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79712" y="54868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188640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Федеральная экспериментальная (инновационная) площадка «Модель кластерного взаимодействия по подготовке велосипедистов высокого класса регионов Урала, Сибири и дальнего востока».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31640" y="2852936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55576" y="836712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КОНТРОЛЬ ПАРАМЕТРОВ ТЕХНИЧЕСКОЙ И СПЕЦИАЛЬНОЙ ФИЗИЧЕСКОЙ ПОДГОТОВЛЕННОСТИ ВЕЛОСИПЕДИСТОВ ТРЕКОВИКОВ СПРИНТЕРОВ НА ВЕЛОТРЕНАЖЕРЕ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WATTBIKE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».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252040" y="43934"/>
            <a:ext cx="639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51512" y="5229200"/>
            <a:ext cx="43924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Стрела В.Н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., преподаватель</a:t>
            </a:r>
          </a:p>
          <a:p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Коновалов В.Н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., д.п.н, профессор кафедры </a:t>
            </a:r>
            <a:r>
              <a:rPr lang="ru-RU" sz="2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циклических видов спорта </a:t>
            </a:r>
            <a:r>
              <a:rPr lang="ru-RU" sz="2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Сиб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ГУФК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2314600" cy="850106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Рис Б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велосипедист 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низкой квалификации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2274824" cy="216024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491880" y="548680"/>
            <a:ext cx="53285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Велосипедист поддерживает некоторый  импульс между  левой и правой ногой, но при этом наблюдается потеря мощности при переходе мертвых зон «проводки».  Недостаточное включение двуглавой мышцы бедра (зона подтягивания).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666528" cy="850106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Рис В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2232248" cy="21385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414650" y="548680"/>
            <a:ext cx="53285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Характеризуется  высокой мощностью и равномерным приложением усилий во всех зонах кругового педалирования у велосипедистов высокой квалификации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Оценка технических параметров педалирования и мощности  работы в тесте 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Power peak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у велосипедиста высокой квалификации</a:t>
            </a:r>
          </a:p>
        </p:txBody>
      </p:sp>
      <p:pic>
        <p:nvPicPr>
          <p:cNvPr id="21506" name="Picture 2" descr="C:\Users\Вячеслав\Desktop\Диссертация\Статьи\Конференция Чайковский 18-19.09.20\Снимок экрана (4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543797"/>
            <a:ext cx="7272808" cy="49815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040" y="0"/>
            <a:ext cx="8640960" cy="1340768"/>
          </a:xfrm>
        </p:spPr>
        <p:txBody>
          <a:bodyPr>
            <a:normAutofit fontScale="90000"/>
          </a:bodyPr>
          <a:lstStyle/>
          <a:p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Количественные характеристики параметров специальной физической и технической подготовленности велосипедиста спринтера  в тесте «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Power peak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400" dirty="0"/>
            </a:br>
            <a:br>
              <a:rPr lang="ru-RU" sz="1400" dirty="0"/>
            </a:br>
            <a:br>
              <a:rPr lang="ru-RU" sz="1400" dirty="0"/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017098"/>
              </p:ext>
            </p:extLst>
          </p:nvPr>
        </p:nvGraphicFramePr>
        <p:xfrm>
          <a:off x="323528" y="1628801"/>
          <a:ext cx="8640960" cy="4968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97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max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min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avg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Cadence</a:t>
                      </a:r>
                      <a:r>
                        <a:rPr lang="ru-RU" sz="2000" b="1" dirty="0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[</a:t>
                      </a:r>
                      <a:r>
                        <a:rPr lang="ru-RU" sz="2000" b="1" dirty="0" err="1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rpm</a:t>
                      </a:r>
                      <a:r>
                        <a:rPr lang="ru-RU" sz="2000" b="1" dirty="0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]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136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Force</a:t>
                      </a:r>
                      <a:r>
                        <a:rPr lang="ru-RU" sz="2000" b="1" dirty="0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[N]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1314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612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Power [W]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1914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1507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1546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Power</a:t>
                      </a:r>
                      <a:r>
                        <a:rPr lang="ru-RU" sz="2000" b="1" dirty="0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2000" b="1" dirty="0" err="1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Kg</a:t>
                      </a:r>
                      <a:r>
                        <a:rPr lang="ru-RU" sz="2000" b="1" dirty="0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[W/</a:t>
                      </a:r>
                      <a:r>
                        <a:rPr lang="ru-RU" sz="2000" b="1" dirty="0" err="1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Kg</a:t>
                      </a:r>
                      <a:r>
                        <a:rPr lang="ru-RU" sz="2000" b="1" dirty="0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]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10,02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7,89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Left leg percent [%]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Right leg percent [%]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40768"/>
          </a:xfrm>
        </p:spPr>
        <p:txBody>
          <a:bodyPr>
            <a:noAutofit/>
          </a:bodyPr>
          <a:lstStyle/>
          <a:p>
            <a:pPr algn="just"/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Динамика параметров, отражающих прилагаемые усилия к педали левой и правой ноги, в фазах: «жима»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и «подтягивания»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у велосипедиста в тесте «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Powerpeak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16074614"/>
              </p:ext>
            </p:extLst>
          </p:nvPr>
        </p:nvGraphicFramePr>
        <p:xfrm>
          <a:off x="0" y="1484784"/>
          <a:ext cx="91440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 </a:t>
            </a:r>
            <a:br>
              <a:rPr lang="ru-RU" sz="2400" dirty="0"/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Количественные показатели параметров специальной физической и технической подготовленности велосипедиста спринтера  в тесте «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Wingate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400" dirty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074732"/>
              </p:ext>
            </p:extLst>
          </p:nvPr>
        </p:nvGraphicFramePr>
        <p:xfrm>
          <a:off x="179512" y="1556794"/>
          <a:ext cx="8784976" cy="511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49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max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min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avg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02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Cadence</a:t>
                      </a:r>
                      <a:r>
                        <a:rPr lang="ru-RU" sz="2400" dirty="0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[</a:t>
                      </a:r>
                      <a:r>
                        <a:rPr lang="ru-RU" sz="2400" dirty="0" err="1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rpm</a:t>
                      </a:r>
                      <a:r>
                        <a:rPr lang="ru-RU" sz="2400" dirty="0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]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146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111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130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02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Force [N]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1313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326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461,71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02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Power [W]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1754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661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1080,82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02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Power/Kg [W/Kg]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9,18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3,46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5,66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02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Left leg percent [%]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50,49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02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3F3F3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Right leg percent [%]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49,51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Оценка технических параметров педалирования и мощности  работы в тесте «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Wingate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» у велосипедиста высокой квалификации</a:t>
            </a:r>
          </a:p>
        </p:txBody>
      </p:sp>
      <p:pic>
        <p:nvPicPr>
          <p:cNvPr id="22531" name="Picture 3" descr="C:\Users\Вячеслав\Desktop\Диссертация\Статьи\Конференция Чайковский 18-19.09.20\Снимок экрана (5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31353"/>
            <a:ext cx="8640960" cy="4965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Динамика параметров, отражающих прилагаемые усилия к педали левой и правой ноги, в фазах «жима»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и «подтягивания»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.) у велосипедиста в тесте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Wingate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41090656"/>
              </p:ext>
            </p:extLst>
          </p:nvPr>
        </p:nvGraphicFramePr>
        <p:xfrm>
          <a:off x="0" y="1556792"/>
          <a:ext cx="896448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Изучение соревновательных результатов велосипедистов на треке в дисциплине  200 метров с ходу  и в лабораторных тестах на «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Wattbike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», позволило выявить взаимосвязь  между данными показателями. При помощи уравнения линейной регрессии были рассчитаны модельные характеристики мощности работы на «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Wattbike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395536" y="-99391"/>
            <a:ext cx="7844408" cy="1080120"/>
          </a:xfrm>
        </p:spPr>
        <p:txBody>
          <a:bodyPr>
            <a:normAutofit fontScale="90000"/>
          </a:bodyPr>
          <a:lstStyle/>
          <a:p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Прогнозирование спортивного результата на дистанции 200 м/с у высококвалифицированных велосипедистов спринтеров по параметрам мощности работы тесте  «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Power peak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32095-BFC8-4FE0-A5B7-34FBDB672416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220673"/>
              </p:ext>
            </p:extLst>
          </p:nvPr>
        </p:nvGraphicFramePr>
        <p:xfrm>
          <a:off x="179512" y="1124744"/>
          <a:ext cx="8568952" cy="5760720"/>
        </p:xfrm>
        <a:graphic>
          <a:graphicData uri="http://schemas.openxmlformats.org/drawingml/2006/table">
            <a:tbl>
              <a:tblPr/>
              <a:tblGrid>
                <a:gridCol w="3069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9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15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Спортивный результат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Мощность (ватт)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Мощность/кг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(ватт/кг)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7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10,587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1907,16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22,70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7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10,5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1937,505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23,07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7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10,45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1954,945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23,27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7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10,4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1972,384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23,48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7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10,35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1989,824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23,69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7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10,3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2007,263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23,90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7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10,2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2042,142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24,31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7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10,15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2059,582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24,52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7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10,10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2077,021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24,73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57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10,05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2094,461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24,93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57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10,0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2111,9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25,14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57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9,90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2146,779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25,56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666936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Цель исследования: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Контроль параметров  технической  и специальной физической подготовленности у велосипедистов спринтеров на велотренажёре «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Wattbike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».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Задачи: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Изучить научно-методическую литературу по проблеме контроля параметров технической и специальной физической подготовленности велосипедистов спринтеров.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Оценить параметры технической и специальной физической подготовленности у велосипедистов спринтеров в лабораторном тесте на «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Wattbike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Методы исследования: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Анализ научно-методической литературы.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Педагогическое тестирование с использованием велотренажёра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Wattbike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Педагогическое наблюдение.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Методы математической статистики.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Прогнозирование спортивного результата на дистанции 200 м/с у высококвалифицированных велосипедистов спринтеров по параметрам мощности работы в тесте 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Wingate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340228-14B2-49B6-BD44-6DCB40C9F09A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4213" y="1989138"/>
          <a:ext cx="8135937" cy="4540318"/>
        </p:xfrm>
        <a:graphic>
          <a:graphicData uri="http://schemas.openxmlformats.org/drawingml/2006/table">
            <a:tbl>
              <a:tblPr/>
              <a:tblGrid>
                <a:gridCol w="406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4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4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Спортивный результат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Мощность (ватт) 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Мощность/кг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(Ватт/кг)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12,082</a:t>
                      </a:r>
                      <a:endParaRPr kumimoji="0" lang="ru-RU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1277,1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15,20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11,976</a:t>
                      </a:r>
                      <a:endParaRPr kumimoji="0" lang="ru-RU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1306,8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15,56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11,765</a:t>
                      </a:r>
                      <a:endParaRPr kumimoji="0" lang="ru-RU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1367,3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16,28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11,429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1468,2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17,48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11,111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1569,1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18,68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10,811</a:t>
                      </a:r>
                      <a:endParaRPr kumimoji="0" lang="ru-RU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1670,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19,88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10,526</a:t>
                      </a:r>
                      <a:endParaRPr kumimoji="0" lang="ru-RU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1770,9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21,08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10,256</a:t>
                      </a:r>
                      <a:endParaRPr kumimoji="0" lang="ru-RU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1871,8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22,28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1972,7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23,48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Заключение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Использование современного велотренажера «Wattbike» в этапном контроле позволяет оценивать показатели, технической и специальной физической подготовленности высококвалифицированных велосипедистов спринтеров.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 Системное проведение тестов 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Power peak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и «Wingate» дает своевременную информацию тренерам о состоянии алактатного и гликолитического механизмов энергообеспечения велосипедистов- спринтеров и позволяет смоделировать  тренировочные нагрузки с учетом индивидуального уровня технической и специальной физической подготовленности.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 descr="Мы побывали в Омской академии велосипедного спорта | Заметки начинающего  продюсера | Яндекс Дзе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8280" cy="703371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75656" y="69269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Спасибо за внимание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5602634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Организация исследования: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исследования проводились с 2018 по 2020 г.г, в которых приняли участие квалифицированные велосипедисты. Оценка специальной физической и технической подготовленности проводилась  на велотренажёре «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Wattbike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» в тестах: 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Power peak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», максимальная мощность работы в течение 6 секунд и 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Wingate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» максимальная мощность работы в течение 30 секунд.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реальном времени анализировались показатели: время, мощность, количество оборотов, прилагаемые усилия в педалировании.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490066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Тестирование на «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Wattbike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pic>
        <p:nvPicPr>
          <p:cNvPr id="1026" name="Picture 2" descr="C:\Users\Вячеслав\Desktop\Диссертация\Диссер\Тишкин 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896375"/>
            <a:ext cx="5917332" cy="5961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066130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Определение величины   тестовой нагрузки  по передаточному соотношению зубцов на звездах велосипеда и сопротивлению воздушного потока</a:t>
            </a:r>
          </a:p>
        </p:txBody>
      </p:sp>
      <p:pic>
        <p:nvPicPr>
          <p:cNvPr id="27650" name="Picture 2" descr="C:\Users\Вячеслав\Desktop\Диссертация\Статьи\Конференция Чайковский 18-19.09.20\Снимок экрана (6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628774"/>
            <a:ext cx="3888432" cy="5085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Техническая подготовленность велосипедиста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688632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рациональной техникой педалирования следует понимать круговое педалирование, когда поступательные усилия, создающие крутящий момент оси каретки велосипеда, прилагаются к шатуну во всех точках вращения по касательной линии к окружности. Круговое педалирование дает возможность включать в работу больше мышечных групп, благодаря чему оно является наиболее эффективным способом. В цикле педалирования выделяют четыре основные и четыре промежуточные зоны переключения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46652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Полноценный цикл кругового педалирования : жим, проводка, подтягивание и проталкивания</a:t>
            </a:r>
          </a:p>
        </p:txBody>
      </p:sp>
      <p:pic>
        <p:nvPicPr>
          <p:cNvPr id="1026" name="Picture 6" descr="C:\Users\Вячеслав\Desktop\техника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568952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307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Варианты техники педалирования  у велосипедистов различной квалификации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174" y="2924944"/>
            <a:ext cx="2307642" cy="220400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924944"/>
            <a:ext cx="2274824" cy="216024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2922717"/>
            <a:ext cx="2232248" cy="21385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27584" y="2132856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Рис 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Начинающий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47864" y="2001614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Рис Б 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Низкой квалификации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05892" y="1894442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Рис В  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Высокой квалификации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2307642" cy="220400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457200" y="492195"/>
            <a:ext cx="1882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Рис А</a:t>
            </a:r>
          </a:p>
          <a:p>
            <a:pPr algn="l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Начинающий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31840" y="476672"/>
            <a:ext cx="56886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На рисунке представлено   импульсное  педалирование у начинающего велосипедиста. При данном варианте педалирования отмечается потеря мощности работы  в промежуточной  зоне «проводки». При  изменении направления усилий в цикле педалирования использует только мышцы передней части бедра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1016</Words>
  <Application>Microsoft Office PowerPoint</Application>
  <PresentationFormat>Экран (4:3)</PresentationFormat>
  <Paragraphs>171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Тема Office</vt:lpstr>
      <vt:lpstr>Презентация PowerPoint</vt:lpstr>
      <vt:lpstr>Цель исследования: Контроль параметров  технической  и специальной физической подготовленности у велосипедистов спринтеров на велотренажёре «Wattbike».  Задачи: 1. Изучить научно-методическую литературу по проблеме контроля параметров технической и специальной физической подготовленности велосипедистов спринтеров. 2. Оценить параметры технической и специальной физической подготовленности у велосипедистов спринтеров в лабораторном тесте на «Wattbike». Методы исследования:  1. Анализ научно-методической литературы.  2. Педагогическое тестирование с использованием велотренажёра «Wattbike». 3. Педагогическое наблюдение. 4. Методы математической статистики. </vt:lpstr>
      <vt:lpstr>Организация исследования: исследования проводились с 2018 по 2020 г.г, в которых приняли участие квалифицированные велосипедисты. Оценка специальной физической и технической подготовленности проводилась  на велотренажёре «Wattbike» в тестах: «Power peak», максимальная мощность работы в течение 6 секунд и «Wingate» максимальная мощность работы в течение 30 секунд.  В реальном времени анализировались показатели: время, мощность, количество оборотов, прилагаемые усилия в педалировании. </vt:lpstr>
      <vt:lpstr>Тестирование на «Wattbike»</vt:lpstr>
      <vt:lpstr> Определение величины   тестовой нагрузки  по передаточному соотношению зубцов на звездах велосипеда и сопротивлению воздушного потока</vt:lpstr>
      <vt:lpstr>Техническая подготовленность велосипедиста</vt:lpstr>
      <vt:lpstr> Полноценный цикл кругового педалирования : жим, проводка, подтягивание и проталкивания</vt:lpstr>
      <vt:lpstr>Варианты техники педалирования  у велосипедистов различной квалификации</vt:lpstr>
      <vt:lpstr>      Рис А Начинающий</vt:lpstr>
      <vt:lpstr>Рис Б  велосипедист  низкой квалификации</vt:lpstr>
      <vt:lpstr>Рис В</vt:lpstr>
      <vt:lpstr>Оценка технических параметров педалирования и мощности  работы в тесте «Power peak» у велосипедиста высокой квалификации</vt:lpstr>
      <vt:lpstr>   Количественные характеристики параметров специальной физической и технической подготовленности велосипедиста спринтера  в тесте «Power peak»     </vt:lpstr>
      <vt:lpstr> Динамика параметров, отражающих прилагаемые усилия к педали левой и правой ноги, в фазах: «жима» (max) и «подтягивания» (min) у велосипедиста в тесте «Powerpeak»  </vt:lpstr>
      <vt:lpstr>   Количественные показатели параметров специальной физической и технической подготовленности велосипедиста спринтера  в тесте «Wingate»  </vt:lpstr>
      <vt:lpstr>Оценка технических параметров педалирования и мощности  работы в тесте «Wingate» у велосипедиста высокой квалификации</vt:lpstr>
      <vt:lpstr>Динамика параметров, отражающих прилагаемые усилия к педали левой и правой ноги, в фазах «жима» (max) и «подтягивания» (min.) у велосипедиста в тесте «Wingate». </vt:lpstr>
      <vt:lpstr>Презентация PowerPoint</vt:lpstr>
      <vt:lpstr>  Прогнозирование спортивного результата на дистанции 200 м/с у высококвалифицированных велосипедистов спринтеров по параметрам мощности работы тесте  «Power peak»  </vt:lpstr>
      <vt:lpstr>Прогнозирование спортивного результата на дистанции 200 м/с у высококвалифицированных велосипедистов спринтеров по параметрам мощности работы в тесте «Wingate».  </vt:lpstr>
      <vt:lpstr>Заключение 1. Использование современного велотренажера «Wattbike» в этапном контроле позволяет оценивать показатели, технической и специальной физической подготовленности высококвалифицированных велосипедистов спринтеров.  2.  Системное проведение тестов «Power peak» и «Wingate» дает своевременную информацию тренерам о состоянии алактатного и гликолитического механизмов энергообеспечения велосипедистов- спринтеров и позволяет смоделировать  тренировочные нагрузки с учетом индивидуального уровня технической и специальной физической подготовленности.  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Вячеслав Стрела</dc:creator>
  <cp:lastModifiedBy>СПОРТ РЕЗЕРВ</cp:lastModifiedBy>
  <cp:revision>64</cp:revision>
  <dcterms:created xsi:type="dcterms:W3CDTF">2020-09-16T05:58:26Z</dcterms:created>
  <dcterms:modified xsi:type="dcterms:W3CDTF">2020-10-07T05:33:52Z</dcterms:modified>
</cp:coreProperties>
</file>