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4159" r:id="rId2"/>
    <p:sldMasterId id="2147484219" r:id="rId3"/>
    <p:sldMasterId id="2147484279" r:id="rId4"/>
    <p:sldMasterId id="2147484291" r:id="rId5"/>
    <p:sldMasterId id="2147484303" r:id="rId6"/>
    <p:sldMasterId id="2147484363" r:id="rId7"/>
  </p:sldMasterIdLst>
  <p:notesMasterIdLst>
    <p:notesMasterId r:id="rId30"/>
  </p:notesMasterIdLst>
  <p:handoutMasterIdLst>
    <p:handoutMasterId r:id="rId31"/>
  </p:handoutMasterIdLst>
  <p:sldIdLst>
    <p:sldId id="888" r:id="rId8"/>
    <p:sldId id="913" r:id="rId9"/>
    <p:sldId id="892" r:id="rId10"/>
    <p:sldId id="912" r:id="rId11"/>
    <p:sldId id="856" r:id="rId12"/>
    <p:sldId id="894" r:id="rId13"/>
    <p:sldId id="897" r:id="rId14"/>
    <p:sldId id="899" r:id="rId15"/>
    <p:sldId id="901" r:id="rId16"/>
    <p:sldId id="902" r:id="rId17"/>
    <p:sldId id="903" r:id="rId18"/>
    <p:sldId id="904" r:id="rId19"/>
    <p:sldId id="895" r:id="rId20"/>
    <p:sldId id="905" r:id="rId21"/>
    <p:sldId id="907" r:id="rId22"/>
    <p:sldId id="914" r:id="rId23"/>
    <p:sldId id="872" r:id="rId24"/>
    <p:sldId id="889" r:id="rId25"/>
    <p:sldId id="876" r:id="rId26"/>
    <p:sldId id="873" r:id="rId27"/>
    <p:sldId id="874" r:id="rId28"/>
    <p:sldId id="883" r:id="rId29"/>
  </p:sldIdLst>
  <p:sldSz cx="9144000" cy="6858000" type="screen4x3"/>
  <p:notesSz cx="9872663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FFFF"/>
    <a:srgbClr val="66FFFF"/>
    <a:srgbClr val="66FFCC"/>
    <a:srgbClr val="00FFFF"/>
    <a:srgbClr val="00FFCC"/>
    <a:srgbClr val="00FF99"/>
    <a:srgbClr val="CC0000"/>
    <a:srgbClr val="99CC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7902" autoAdjust="0"/>
  </p:normalViewPr>
  <p:slideViewPr>
    <p:cSldViewPr>
      <p:cViewPr varScale="1">
        <p:scale>
          <a:sx n="79" d="100"/>
          <a:sy n="79" d="100"/>
        </p:scale>
        <p:origin x="154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12986243273085"/>
          <c:y val="9.1333473235484117E-2"/>
          <c:w val="0.67101332091816435"/>
          <c:h val="0.493494292815201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Учащиеся четвертых классов - 135 человек</c:v>
                </c:pt>
              </c:strCache>
            </c:strRef>
          </c:tx>
          <c:explosion val="25"/>
          <c:dPt>
            <c:idx val="0"/>
            <c:bubble3D val="0"/>
            <c:explosion val="42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2FD0-48B9-952E-B353BD5075A3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2FD0-48B9-952E-B353BD5075A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2FD0-48B9-952E-B353BD5075A3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2FD0-48B9-952E-B353BD5075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Игровые виды спорта</c:v>
                </c:pt>
                <c:pt idx="1">
                  <c:v>Легкая атлетика/лыжные гонки</c:v>
                </c:pt>
                <c:pt idx="2">
                  <c:v>Плавание </c:v>
                </c:pt>
                <c:pt idx="3">
                  <c:v>Художественная гимнастика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</c:v>
                </c:pt>
                <c:pt idx="1">
                  <c:v>41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D0-48B9-952E-B353BD507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9.9613825023795455E-2"/>
          <c:y val="0.50021683187820665"/>
          <c:w val="0.83280202328247721"/>
          <c:h val="0.49978316812179335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099506898098923"/>
          <c:y val="1.4238316954681791E-3"/>
          <c:w val="0.6002955732937687"/>
          <c:h val="0.478296603407702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Учащиеся с ограниченными возможностями здоровья - 28 человек</c:v>
                </c:pt>
              </c:strCache>
            </c:strRef>
          </c:tx>
          <c:spPr>
            <a:solidFill>
              <a:srgbClr val="FF5050"/>
            </a:solidFill>
          </c:spPr>
          <c:explosion val="25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07F9-4CFA-B1B1-7162521F39CE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07F9-4CFA-B1B1-7162521F39CE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07F9-4CFA-B1B1-7162521F39CE}"/>
              </c:ext>
            </c:extLst>
          </c:dPt>
          <c:dPt>
            <c:idx val="3"/>
            <c:bubble3D val="0"/>
            <c:spPr>
              <a:solidFill>
                <a:srgbClr val="CC00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07F9-4CFA-B1B1-7162521F39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Теннис на колясках</c:v>
                </c:pt>
                <c:pt idx="1">
                  <c:v>Легкая атлетика</c:v>
                </c:pt>
                <c:pt idx="2">
                  <c:v>Плавание </c:v>
                </c:pt>
                <c:pt idx="3">
                  <c:v>Шахматы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F9-4CFA-B1B1-7162521F3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3.7994463770565355E-3"/>
          <c:y val="0.41874488693175499"/>
          <c:w val="0.69227376056038237"/>
          <c:h val="0.52353425376978313"/>
        </c:manualLayout>
      </c:layout>
      <c:overlay val="0"/>
      <c:spPr>
        <a:ln>
          <a:solidFill>
            <a:schemeClr val="bg1"/>
          </a:solidFill>
        </a:ln>
      </c:spPr>
      <c:txPr>
        <a:bodyPr rot="0" vert="horz"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28575">
      <a:solidFill>
        <a:schemeClr val="bg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/>
              <a:t>Количество школьников – участников проекта </a:t>
            </a:r>
          </a:p>
          <a:p>
            <a:pPr>
              <a:defRPr/>
            </a:pPr>
            <a:r>
              <a:rPr lang="ru-RU" baseline="0" dirty="0"/>
              <a:t>по годам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1.8412485272977286E-2"/>
          <c:y val="0.26700124086369126"/>
          <c:w val="0.96317502945404543"/>
          <c:h val="0.597078415387335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Учащиеся проектных классов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6506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F7F-4F26-A5C1-F5E1BBF47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2015-2016 </c:v>
                </c:pt>
                <c:pt idx="1">
                  <c:v>2016-2017 </c:v>
                </c:pt>
                <c:pt idx="2">
                  <c:v>2017-2018 </c:v>
                </c:pt>
                <c:pt idx="3">
                  <c:v>2018-2019 </c:v>
                </c:pt>
                <c:pt idx="4">
                  <c:v>2019-2020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162</c:v>
                </c:pt>
                <c:pt idx="1">
                  <c:v>1070</c:v>
                </c:pt>
                <c:pt idx="2">
                  <c:v>3066</c:v>
                </c:pt>
                <c:pt idx="3">
                  <c:v>4669</c:v>
                </c:pt>
                <c:pt idx="4">
                  <c:v>6308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7F-4F26-A5C1-F5E1BBF47F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318023736"/>
        <c:axId val="318024128"/>
        <c:axId val="0"/>
      </c:bar3DChart>
      <c:catAx>
        <c:axId val="318023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/>
            </a:pPr>
            <a:endParaRPr lang="ru-RU"/>
          </a:p>
        </c:txPr>
        <c:crossAx val="318024128"/>
        <c:crosses val="autoZero"/>
        <c:auto val="1"/>
        <c:lblAlgn val="ctr"/>
        <c:lblOffset val="100"/>
        <c:noMultiLvlLbl val="0"/>
      </c:catAx>
      <c:valAx>
        <c:axId val="318024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8023736"/>
        <c:crosses val="autoZero"/>
        <c:crossBetween val="between"/>
      </c:valAx>
    </c:plotArea>
    <c:legend>
      <c:legendPos val="t"/>
      <c:legendEntry>
        <c:idx val="0"/>
        <c:txPr>
          <a:bodyPr rot="0" vert="horz"/>
          <a:lstStyle/>
          <a:p>
            <a:pPr>
              <a:defRPr b="0"/>
            </a:pPr>
            <a:endParaRPr lang="ru-RU"/>
          </a:p>
        </c:txPr>
      </c:legendEntry>
      <c:overlay val="0"/>
      <c:txPr>
        <a:bodyPr rot="0" vert="horz"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spPr>
    <a:ln w="38100">
      <a:solidFill>
        <a:srgbClr val="CC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003224970630625E-2"/>
          <c:y val="2.9361426171502829E-2"/>
          <c:w val="0.87704893804886763"/>
          <c:h val="0.7703742092629438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районов РБ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2015-2016 г.</c:v>
                </c:pt>
                <c:pt idx="1">
                  <c:v>2016-2017 г.</c:v>
                </c:pt>
                <c:pt idx="2">
                  <c:v>2017 -2018 г.</c:v>
                </c:pt>
                <c:pt idx="3">
                  <c:v>2018-2019 г.</c:v>
                </c:pt>
                <c:pt idx="4">
                  <c:v>2019-2020 г.</c:v>
                </c:pt>
                <c:pt idx="5">
                  <c:v>2020-2021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</c:v>
                </c:pt>
                <c:pt idx="1">
                  <c:v>19</c:v>
                </c:pt>
                <c:pt idx="2">
                  <c:v>63</c:v>
                </c:pt>
                <c:pt idx="3">
                  <c:v>61</c:v>
                </c:pt>
                <c:pt idx="4">
                  <c:v>61</c:v>
                </c:pt>
                <c:pt idx="5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4E-424C-A148-6AD7C73259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школ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2015-2016 г.</c:v>
                </c:pt>
                <c:pt idx="1">
                  <c:v>2016-2017 г.</c:v>
                </c:pt>
                <c:pt idx="2">
                  <c:v>2017 -2018 г.</c:v>
                </c:pt>
                <c:pt idx="3">
                  <c:v>2018-2019 г.</c:v>
                </c:pt>
                <c:pt idx="4">
                  <c:v>2019-2020 г.</c:v>
                </c:pt>
                <c:pt idx="5">
                  <c:v>2020-2021 г.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</c:v>
                </c:pt>
                <c:pt idx="1">
                  <c:v>34</c:v>
                </c:pt>
                <c:pt idx="2">
                  <c:v>114</c:v>
                </c:pt>
                <c:pt idx="3">
                  <c:v>142</c:v>
                </c:pt>
                <c:pt idx="4">
                  <c:v>178</c:v>
                </c:pt>
                <c:pt idx="5">
                  <c:v>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4E-424C-A148-6AD7C73259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классов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cat>
            <c:strRef>
              <c:f>Лист1!$A$2:$A$7</c:f>
              <c:strCache>
                <c:ptCount val="6"/>
                <c:pt idx="0">
                  <c:v>2015-2016 г.</c:v>
                </c:pt>
                <c:pt idx="1">
                  <c:v>2016-2017 г.</c:v>
                </c:pt>
                <c:pt idx="2">
                  <c:v>2017 -2018 г.</c:v>
                </c:pt>
                <c:pt idx="3">
                  <c:v>2018-2019 г.</c:v>
                </c:pt>
                <c:pt idx="4">
                  <c:v>2019-2020 г.</c:v>
                </c:pt>
                <c:pt idx="5">
                  <c:v>2020-2021 г.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7</c:v>
                </c:pt>
                <c:pt idx="1">
                  <c:v>47</c:v>
                </c:pt>
                <c:pt idx="2">
                  <c:v>147</c:v>
                </c:pt>
                <c:pt idx="3">
                  <c:v>214</c:v>
                </c:pt>
                <c:pt idx="4">
                  <c:v>304</c:v>
                </c:pt>
                <c:pt idx="5">
                  <c:v>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4E-424C-A148-6AD7C7325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8025696"/>
        <c:axId val="318026872"/>
      </c:lineChart>
      <c:catAx>
        <c:axId val="31802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1600" b="0"/>
            </a:pPr>
            <a:endParaRPr lang="ru-RU"/>
          </a:p>
        </c:txPr>
        <c:crossAx val="318026872"/>
        <c:crosses val="autoZero"/>
        <c:auto val="0"/>
        <c:lblAlgn val="ctr"/>
        <c:lblOffset val="100"/>
        <c:noMultiLvlLbl val="1"/>
      </c:catAx>
      <c:valAx>
        <c:axId val="318026872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dk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3180256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1235333755186621"/>
          <c:w val="0.96389564251628213"/>
          <c:h val="7.4169157972346508E-2"/>
        </c:manualLayout>
      </c:layout>
      <c:overlay val="0"/>
      <c:txPr>
        <a:bodyPr rot="0" vert="horz"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0997A-2D5C-4BEE-B5D3-3E932449758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46A081-E9FD-4588-A851-12F6BD76EB3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ru-RU" sz="2800" b="1" i="1" dirty="0"/>
            <a:t>* улучшение физического здоровья и снижение заболеваемости за счет активного привлечения к физкультурной деятельности;</a:t>
          </a:r>
        </a:p>
        <a:p>
          <a:pPr algn="just" rtl="0"/>
          <a:r>
            <a:rPr lang="ru-RU" sz="2800" b="1" i="1" dirty="0"/>
            <a:t>* формирование основ здорового образа жизни; </a:t>
          </a:r>
        </a:p>
        <a:p>
          <a:pPr algn="just" rtl="0"/>
          <a:r>
            <a:rPr lang="ru-RU" sz="2800" b="1" i="1" dirty="0"/>
            <a:t>* снижение рисков асоциального поведения; </a:t>
          </a:r>
        </a:p>
        <a:p>
          <a:pPr algn="just" rtl="0"/>
          <a:r>
            <a:rPr lang="ru-RU" sz="2800" b="1" i="1" dirty="0"/>
            <a:t>* выявление спортивно-одаренных детей на раннем этапе с последующим зачислением на программы спортивной подготовки</a:t>
          </a:r>
        </a:p>
      </dgm:t>
    </dgm:pt>
    <dgm:pt modelId="{F292D5BE-F7A7-4F10-9BAE-21F2EACD50A0}" type="parTrans" cxnId="{0FB580B0-FDE0-4C37-B6E0-8E1A3D0820FB}">
      <dgm:prSet/>
      <dgm:spPr/>
      <dgm:t>
        <a:bodyPr/>
        <a:lstStyle/>
        <a:p>
          <a:endParaRPr lang="ru-RU"/>
        </a:p>
      </dgm:t>
    </dgm:pt>
    <dgm:pt modelId="{ED65F937-B488-495B-A873-57F118E5021E}" type="sibTrans" cxnId="{0FB580B0-FDE0-4C37-B6E0-8E1A3D0820FB}">
      <dgm:prSet/>
      <dgm:spPr/>
      <dgm:t>
        <a:bodyPr/>
        <a:lstStyle/>
        <a:p>
          <a:endParaRPr lang="ru-RU"/>
        </a:p>
      </dgm:t>
    </dgm:pt>
    <dgm:pt modelId="{651AF79F-6CA1-4D82-8C39-5F9BBB6C1721}" type="pres">
      <dgm:prSet presAssocID="{E0E0997A-2D5C-4BEE-B5D3-3E932449758C}" presName="cycle" presStyleCnt="0">
        <dgm:presLayoutVars>
          <dgm:dir/>
          <dgm:resizeHandles val="exact"/>
        </dgm:presLayoutVars>
      </dgm:prSet>
      <dgm:spPr/>
    </dgm:pt>
    <dgm:pt modelId="{353C48CF-BB30-49C3-B5A7-B82A64C05A1A}" type="pres">
      <dgm:prSet presAssocID="{3146A081-E9FD-4588-A851-12F6BD76EB3C}" presName="node" presStyleLbl="node1" presStyleIdx="0" presStyleCnt="1" custScaleX="119906">
        <dgm:presLayoutVars>
          <dgm:bulletEnabled val="1"/>
        </dgm:presLayoutVars>
      </dgm:prSet>
      <dgm:spPr/>
    </dgm:pt>
  </dgm:ptLst>
  <dgm:cxnLst>
    <dgm:cxn modelId="{B3CA2414-745D-413C-8615-835ECA4C89DF}" type="presOf" srcId="{3146A081-E9FD-4588-A851-12F6BD76EB3C}" destId="{353C48CF-BB30-49C3-B5A7-B82A64C05A1A}" srcOrd="0" destOrd="0" presId="urn:microsoft.com/office/officeart/2005/8/layout/cycle6"/>
    <dgm:cxn modelId="{590E9BAF-7989-4299-8978-1DD172183584}" type="presOf" srcId="{E0E0997A-2D5C-4BEE-B5D3-3E932449758C}" destId="{651AF79F-6CA1-4D82-8C39-5F9BBB6C1721}" srcOrd="0" destOrd="0" presId="urn:microsoft.com/office/officeart/2005/8/layout/cycle6"/>
    <dgm:cxn modelId="{0FB580B0-FDE0-4C37-B6E0-8E1A3D0820FB}" srcId="{E0E0997A-2D5C-4BEE-B5D3-3E932449758C}" destId="{3146A081-E9FD-4588-A851-12F6BD76EB3C}" srcOrd="0" destOrd="0" parTransId="{F292D5BE-F7A7-4F10-9BAE-21F2EACD50A0}" sibTransId="{ED65F937-B488-495B-A873-57F118E5021E}"/>
    <dgm:cxn modelId="{8B00E3F9-FB19-4C3C-94E2-DD506BD839BF}" type="presParOf" srcId="{651AF79F-6CA1-4D82-8C39-5F9BBB6C1721}" destId="{353C48CF-BB30-49C3-B5A7-B82A64C05A1A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C48CF-BB30-49C3-B5A7-B82A64C05A1A}">
      <dsp:nvSpPr>
        <dsp:cNvPr id="0" name=""/>
        <dsp:cNvSpPr/>
      </dsp:nvSpPr>
      <dsp:spPr>
        <a:xfrm>
          <a:off x="11" y="40"/>
          <a:ext cx="8349515" cy="4526199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/>
            <a:t>* улучшение физического здоровья и снижение заболеваемости за счет активного привлечения к физкультурной деятельности;</a:t>
          </a:r>
        </a:p>
        <a:p>
          <a:pPr marL="0" lvl="0" indent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/>
            <a:t>* формирование основ здорового образа жизни; </a:t>
          </a:r>
        </a:p>
        <a:p>
          <a:pPr marL="0" lvl="0" indent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/>
            <a:t>* снижение рисков асоциального поведения; </a:t>
          </a:r>
        </a:p>
        <a:p>
          <a:pPr marL="0" lvl="0" indent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/>
            <a:t>* выявление спортивно-одаренных детей на раннем этапе с последующим зачислением на программы спортивной подготовки</a:t>
          </a:r>
        </a:p>
      </dsp:txBody>
      <dsp:txXfrm>
        <a:off x="220962" y="220991"/>
        <a:ext cx="7907613" cy="4084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049" cy="339725"/>
          </a:xfrm>
          <a:prstGeom prst="rect">
            <a:avLst/>
          </a:prstGeom>
        </p:spPr>
        <p:txBody>
          <a:bodyPr vert="horz" lIns="90697" tIns="45349" rIns="90697" bIns="453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037" y="0"/>
            <a:ext cx="4278049" cy="339725"/>
          </a:xfrm>
          <a:prstGeom prst="rect">
            <a:avLst/>
          </a:prstGeom>
        </p:spPr>
        <p:txBody>
          <a:bodyPr vert="horz" lIns="90697" tIns="45349" rIns="90697" bIns="453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7899CA-7C6F-4F74-B455-8A66B5FB9902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4"/>
            <a:ext cx="4278049" cy="339725"/>
          </a:xfrm>
          <a:prstGeom prst="rect">
            <a:avLst/>
          </a:prstGeom>
        </p:spPr>
        <p:txBody>
          <a:bodyPr vert="horz" lIns="90697" tIns="45349" rIns="90697" bIns="453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037" y="6456364"/>
            <a:ext cx="4278049" cy="339725"/>
          </a:xfrm>
          <a:prstGeom prst="rect">
            <a:avLst/>
          </a:prstGeom>
        </p:spPr>
        <p:txBody>
          <a:bodyPr vert="horz" wrap="square" lIns="90697" tIns="45349" rIns="90697" bIns="4534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D3433746-4B60-4B47-8A27-8B53D72D94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800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049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7" tIns="45349" rIns="90697" bIns="4534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3037" y="0"/>
            <a:ext cx="4278049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7" tIns="45349" rIns="90697" bIns="4534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cs typeface="Arial" charset="0"/>
              </a:defRPr>
            </a:lvl1pPr>
          </a:lstStyle>
          <a:p>
            <a:pPr>
              <a:defRPr/>
            </a:pPr>
            <a:fld id="{DAE77769-054E-48C5-8ECC-AA91E8990BA4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8215" y="3228976"/>
            <a:ext cx="7897815" cy="305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7" tIns="45349" rIns="90697" bIns="45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4"/>
            <a:ext cx="4278049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7" tIns="45349" rIns="90697" bIns="4534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3037" y="6456364"/>
            <a:ext cx="4278049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7" tIns="45349" rIns="90697" bIns="4534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fld id="{5EE1CC0E-F4AF-4693-BFEC-7AB5DD2CD6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8990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398837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D1564-7A66-4BAC-80F9-79BC80F5A9CB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7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5F4D-15F8-4BE9-B55F-FF4DC01ABC64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B3C0-9B38-4CDB-845E-69B00861C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16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CDE4-626A-4D7A-A891-4B3FF6538E95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71CD-D87E-49C1-81F3-B18AD2C59F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579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5842-10AF-4340-82F5-FEFF139AAFA4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B7C8-9769-4B06-B171-6510DD83D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930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11B51-BEB2-42AB-8516-F49D4FF768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2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A8FE-A036-4C38-8EB9-A982F68109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54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B102-E63D-4106-8204-603392C60E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24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FD4B-F978-4175-97EB-9FBE511AE8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57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0E6F-8157-4B16-A43D-30C4450FCA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61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6E1A7-80A0-4113-813D-810194703F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78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A7CAA-8553-48AD-8946-ED48DD5208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71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E3F61-B794-495E-BA7D-9DCB8A0841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2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AA06-DDD6-4052-82EA-D07543A79AB3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5DD3-A195-4006-AF67-6CD9F94C3E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4527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1831-1E1C-43B3-B3F0-DBB26F1509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60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21E59-5856-42F6-AE35-095430CAC0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9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54ED-58FE-406B-BB79-C6B5FD4071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35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5F4D-15F8-4BE9-B55F-FF4DC01ABC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B3C0-9B38-4CDB-845E-69B00861C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880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AA06-DDD6-4052-82EA-D07543A79A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5DD3-A195-4006-AF67-6CD9F94C3E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2779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B323-72DE-4E3C-B879-0FD1D1E31A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135C-F8B3-4C26-8242-6C8BE7A33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7604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FF60-2286-4ACE-AD5D-7F81931682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F30F-69D8-4AD7-B936-225E31F51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3159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3927-B2D8-46E8-855D-8F88C0DB1D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35BF4-816C-4560-BAB5-BDCDCD4BF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3444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4E34-E8D7-4AAD-8D9F-FAF312A79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2F272-013E-4B8D-BD22-3CB372BAB8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0801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0386-6305-4A4C-B1A5-E4334A790A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1559-9BC7-4F78-B2CC-8AD1C9214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73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B323-72DE-4E3C-B879-0FD1D1E31AFA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135C-F8B3-4C26-8242-6C8BE7A33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327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2911-2159-43BC-9AB6-ABF4C57CE3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CACB-1A06-4E6C-9F1B-D2A6DA7107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4657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0500-1F4C-427F-9B41-A7CBDA5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A5E6-3237-42A8-A8BE-C67D3C958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2870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CDE4-626A-4D7A-A891-4B3FF6538E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71CD-D87E-49C1-81F3-B18AD2C59F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3046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5842-10AF-4340-82F5-FEFF139AAF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B7C8-9769-4B06-B171-6510DD83D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0220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5F4D-15F8-4BE9-B55F-FF4DC01ABC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B3C0-9B38-4CDB-845E-69B00861C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3228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AA06-DDD6-4052-82EA-D07543A79A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5DD3-A195-4006-AF67-6CD9F94C3E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27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B323-72DE-4E3C-B879-0FD1D1E31A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135C-F8B3-4C26-8242-6C8BE7A33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1339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FF60-2286-4ACE-AD5D-7F81931682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F30F-69D8-4AD7-B936-225E31F51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756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3927-B2D8-46E8-855D-8F88C0DB1D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35BF4-816C-4560-BAB5-BDCDCD4BF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5889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4E34-E8D7-4AAD-8D9F-FAF312A79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2F272-013E-4B8D-BD22-3CB372BAB8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301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FF60-2286-4ACE-AD5D-7F81931682BF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F30F-69D8-4AD7-B936-225E31F51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1834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0386-6305-4A4C-B1A5-E4334A790A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1559-9BC7-4F78-B2CC-8AD1C9214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5543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2911-2159-43BC-9AB6-ABF4C57CE3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CACB-1A06-4E6C-9F1B-D2A6DA7107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826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0500-1F4C-427F-9B41-A7CBDA5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A5E6-3237-42A8-A8BE-C67D3C958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93601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CDE4-626A-4D7A-A891-4B3FF6538E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71CD-D87E-49C1-81F3-B18AD2C59F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3348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5842-10AF-4340-82F5-FEFF139AAF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B7C8-9769-4B06-B171-6510DD83D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8011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5F4D-15F8-4BE9-B55F-FF4DC01ABC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B3C0-9B38-4CDB-845E-69B00861C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81805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AA06-DDD6-4052-82EA-D07543A79A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5DD3-A195-4006-AF67-6CD9F94C3E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158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B323-72DE-4E3C-B879-0FD1D1E31A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135C-F8B3-4C26-8242-6C8BE7A33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9792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FF60-2286-4ACE-AD5D-7F81931682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F30F-69D8-4AD7-B936-225E31F51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8578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3927-B2D8-46E8-855D-8F88C0DB1D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35BF4-816C-4560-BAB5-BDCDCD4BF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236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3927-B2D8-46E8-855D-8F88C0DB1DED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35BF4-816C-4560-BAB5-BDCDCD4BF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64182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4E34-E8D7-4AAD-8D9F-FAF312A79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2F272-013E-4B8D-BD22-3CB372BAB8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737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0386-6305-4A4C-B1A5-E4334A790A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1559-9BC7-4F78-B2CC-8AD1C9214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8755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2911-2159-43BC-9AB6-ABF4C57CE3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CACB-1A06-4E6C-9F1B-D2A6DA7107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671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0500-1F4C-427F-9B41-A7CBDA5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A5E6-3237-42A8-A8BE-C67D3C958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29755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CDE4-626A-4D7A-A891-4B3FF6538E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71CD-D87E-49C1-81F3-B18AD2C59F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68933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5842-10AF-4340-82F5-FEFF139AAF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B7C8-9769-4B06-B171-6510DD83D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0768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5F4D-15F8-4BE9-B55F-FF4DC01ABC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B3C0-9B38-4CDB-845E-69B00861C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5071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AA06-DDD6-4052-82EA-D07543A79A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5DD3-A195-4006-AF67-6CD9F94C3E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86108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B323-72DE-4E3C-B879-0FD1D1E31A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135C-F8B3-4C26-8242-6C8BE7A33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17664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FF60-2286-4ACE-AD5D-7F81931682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F30F-69D8-4AD7-B936-225E31F51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735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4E34-E8D7-4AAD-8D9F-FAF312A798A0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2F272-013E-4B8D-BD22-3CB372BAB8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08337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3927-B2D8-46E8-855D-8F88C0DB1D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35BF4-816C-4560-BAB5-BDCDCD4BF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76935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4E34-E8D7-4AAD-8D9F-FAF312A79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2F272-013E-4B8D-BD22-3CB372BAB8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5325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0386-6305-4A4C-B1A5-E4334A790A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1559-9BC7-4F78-B2CC-8AD1C9214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7901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2911-2159-43BC-9AB6-ABF4C57CE3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CACB-1A06-4E6C-9F1B-D2A6DA7107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31772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0500-1F4C-427F-9B41-A7CBDA5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A5E6-3237-42A8-A8BE-C67D3C958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96046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CDE4-626A-4D7A-A891-4B3FF6538E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71CD-D87E-49C1-81F3-B18AD2C59F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26382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5842-10AF-4340-82F5-FEFF139AAF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B7C8-9769-4B06-B171-6510DD83D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40532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5F4D-15F8-4BE9-B55F-FF4DC01ABC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B3C0-9B38-4CDB-845E-69B00861C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49995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AA06-DDD6-4052-82EA-D07543A79A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5DD3-A195-4006-AF67-6CD9F94C3E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62672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B323-72DE-4E3C-B879-0FD1D1E31A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135C-F8B3-4C26-8242-6C8BE7A33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7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0386-6305-4A4C-B1A5-E4334A790AB8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1559-9BC7-4F78-B2CC-8AD1C9214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31463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FF60-2286-4ACE-AD5D-7F81931682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F30F-69D8-4AD7-B936-225E31F51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90586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3927-B2D8-46E8-855D-8F88C0DB1D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35BF4-816C-4560-BAB5-BDCDCD4BF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97270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4E34-E8D7-4AAD-8D9F-FAF312A79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2F272-013E-4B8D-BD22-3CB372BAB8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39130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0386-6305-4A4C-B1A5-E4334A790A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1559-9BC7-4F78-B2CC-8AD1C9214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75842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2911-2159-43BC-9AB6-ABF4C57CE3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CACB-1A06-4E6C-9F1B-D2A6DA7107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85687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0500-1F4C-427F-9B41-A7CBDA5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A5E6-3237-42A8-A8BE-C67D3C958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48106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CDE4-626A-4D7A-A891-4B3FF6538E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71CD-D87E-49C1-81F3-B18AD2C59F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58176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5842-10AF-4340-82F5-FEFF139AAF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B7C8-9769-4B06-B171-6510DD83D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730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2911-2159-43BC-9AB6-ABF4C57CE39A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CACB-1A06-4E6C-9F1B-D2A6DA7107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780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0500-1F4C-427F-9B41-A7CBDA5EC949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A5E6-3237-42A8-A8BE-C67D3C958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758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C8F36A-C5D1-4086-9AC5-85E56A5B3322}" type="datetimeFigureOut">
              <a:rPr lang="ru-RU"/>
              <a:pPr>
                <a:defRPr/>
              </a:pPr>
              <a:t>25.09.2020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058547-E335-4882-8234-097FDB8CEE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655248-F711-4106-A578-A5270F5BC0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C8F36A-C5D1-4086-9AC5-85E56A5B33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058547-E335-4882-8234-097FDB8CE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208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C8F36A-C5D1-4086-9AC5-85E56A5B33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058547-E335-4882-8234-097FDB8CE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331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C8F36A-C5D1-4086-9AC5-85E56A5B33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058547-E335-4882-8234-097FDB8CE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72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C8F36A-C5D1-4086-9AC5-85E56A5B33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058547-E335-4882-8234-097FDB8CE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744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C8F36A-C5D1-4086-9AC5-85E56A5B33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058547-E335-4882-8234-097FDB8CE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469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3.jpeg"/><Relationship Id="rId5" Type="http://schemas.openxmlformats.org/officeDocument/2006/relationships/image" Target="../media/image3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21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2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1012" y="4869160"/>
            <a:ext cx="2387888" cy="177682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Республики Башкортостан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11" y="4275387"/>
            <a:ext cx="2189369" cy="252028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365673" y="4869160"/>
            <a:ext cx="2387888" cy="17088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здравоохранения Республики Башкортостан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0718" y="3009689"/>
            <a:ext cx="5760639" cy="1430852"/>
          </a:xfrm>
          <a:prstGeom prst="roundRect">
            <a:avLst>
              <a:gd name="adj" fmla="val 12767"/>
            </a:avLst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«ЗДОРОВОЕ ПОКОЛЕНИЕ – </a:t>
            </a:r>
            <a:b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СИЛЬНЫЙ РЕГИОН»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62761"/>
            <a:ext cx="1796117" cy="173366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062761"/>
            <a:ext cx="2296416" cy="1862807"/>
          </a:xfrm>
          <a:prstGeom prst="rect">
            <a:avLst/>
          </a:prstGeom>
        </p:spPr>
      </p:pic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0" y="6448257"/>
            <a:ext cx="720080" cy="365125"/>
          </a:xfrm>
        </p:spPr>
        <p:txBody>
          <a:bodyPr vert="horz" lIns="91440" tIns="45720" rIns="91440" bIns="45720" rtlCol="0" anchor="ctr"/>
          <a:lstStyle/>
          <a:p>
            <a:fld id="{148ECE58-DD8F-41A7-82C0-941C977FA5B8}" type="slidenum">
              <a:rPr lang="ru-RU" b="1">
                <a:solidFill>
                  <a:srgbClr val="1F497D">
                    <a:lumMod val="75000"/>
                  </a:srgbClr>
                </a:solidFill>
                <a:latin typeface="Arial" pitchFamily="34" charset="0"/>
              </a:rPr>
              <a:pPr/>
              <a:t>1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</a:endParaRPr>
          </a:p>
        </p:txBody>
      </p:sp>
      <p:pic>
        <p:nvPicPr>
          <p:cNvPr id="1027" name="Picture 3" descr="C:\Users\Администратор2\Pictures\Дети обруч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643" y="3006261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206938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Arial" pitchFamily="34" charset="0"/>
              </a:rPr>
              <a:t>Межведомственная региональная программа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Arial" pitchFamily="34" charset="0"/>
              </a:rPr>
              <a:t>Республики Башкортостан</a:t>
            </a:r>
            <a:r>
              <a:rPr lang="ru-RU" sz="2400" b="1" dirty="0">
                <a:solidFill>
                  <a:srgbClr val="1F497D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012" y="116632"/>
            <a:ext cx="7529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</a:rPr>
              <a:t>МИНИСТЕРСТВО МОЛОДЕЖНОЙ ПОЛИТИКИ И СПОРТА РЕСПУБЛИКИ БАШКОРТОСТАН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066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75656" y="1196752"/>
            <a:ext cx="6480720" cy="648072"/>
          </a:xfrm>
        </p:spPr>
        <p:txBody>
          <a:bodyPr/>
          <a:lstStyle/>
          <a:p>
            <a:pPr marL="92075" indent="0" algn="ctr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измерений функциональных проб в экспериментальных и контрольных группах</a:t>
            </a:r>
          </a:p>
          <a:p>
            <a:pPr marL="92075" indent="0" algn="ctr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 классах-выпускниках проекта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135219"/>
            <a:ext cx="6651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</a:rPr>
              <a:t>РЕГИОНАЛЬНЫЙ ПРОЕКТ </a:t>
            </a:r>
          </a:p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</a:rPr>
              <a:t>«ЗДОРОВОЕ ПОКОЛЕНИЕ – СИЛЬНЫЙ РЕГИОН»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0" y="6448257"/>
            <a:ext cx="720080" cy="365125"/>
          </a:xfrm>
        </p:spPr>
        <p:txBody>
          <a:bodyPr vert="horz" lIns="91440" tIns="45720" rIns="91440" bIns="45720" rtlCol="0" anchor="ctr"/>
          <a:lstStyle/>
          <a:p>
            <a:fld id="{148ECE58-DD8F-41A7-82C0-941C977FA5B8}" type="slidenum">
              <a:rPr lang="ru-RU" b="1">
                <a:solidFill>
                  <a:srgbClr val="1F497D">
                    <a:lumMod val="75000"/>
                  </a:srgbClr>
                </a:solidFill>
                <a:latin typeface="Arial" pitchFamily="34" charset="0"/>
              </a:rPr>
              <a:pPr/>
              <a:t>10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755972"/>
              </p:ext>
            </p:extLst>
          </p:nvPr>
        </p:nvGraphicFramePr>
        <p:xfrm>
          <a:off x="179512" y="2334414"/>
          <a:ext cx="8712968" cy="394631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02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Мальчики 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Девочки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эксперименталь</a:t>
                      </a: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ная</a:t>
                      </a: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группа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контрольная группа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эксперименталь</a:t>
                      </a: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ная</a:t>
                      </a: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группа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контрольная группа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1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Жизненная емкость лёгких, мл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1281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1229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1278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1239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Проба Штанге, сек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25,1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92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libri"/>
                          <a:cs typeface="Times New Roman"/>
                        </a:rPr>
                        <a:t>Проба </a:t>
                      </a:r>
                      <a:r>
                        <a:rPr kumimoji="0" lang="ru-RU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libri"/>
                          <a:cs typeface="Times New Roman"/>
                        </a:rPr>
                        <a:t>Генчи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libri"/>
                          <a:cs typeface="Times New Roman"/>
                        </a:rPr>
                        <a:t>, сек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libri"/>
                          <a:cs typeface="Times New Roman"/>
                        </a:rPr>
                        <a:t>16,2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libri"/>
                          <a:cs typeface="Times New Roman"/>
                        </a:rPr>
                        <a:t>13,8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libri"/>
                          <a:cs typeface="Times New Roman"/>
                        </a:rPr>
                        <a:t>13,7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libri"/>
                          <a:cs typeface="Times New Roman"/>
                        </a:rPr>
                        <a:t>12,2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Сила</a:t>
                      </a:r>
                      <a:r>
                        <a:rPr lang="ru-RU" sz="1600" b="1" baseline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кистей рук,</a:t>
                      </a: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6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Прыжок</a:t>
                      </a:r>
                      <a:r>
                        <a:rPr lang="ru-RU" sz="1600" b="1" baseline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в длину с места</a:t>
                      </a: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, см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846" y="59743"/>
            <a:ext cx="10731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9754" cy="9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21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986" y="1096194"/>
            <a:ext cx="869189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курса углубленного физического воспитания школьников в системе ранней профильной спортивной ориентации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8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2444" y="1834418"/>
            <a:ext cx="3462953" cy="10615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медицинские обследования, использование методик закаливания под контролем медиков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8144" y="3815842"/>
            <a:ext cx="3416566" cy="795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знания и начальные практические навыки по видам спорта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4938" y="4906859"/>
            <a:ext cx="3472966" cy="7820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общефизической подготовкой в течение 2-х и более лет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77731" y="1869864"/>
            <a:ext cx="3380280" cy="8531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допуск к освоению программ спортивной подготовки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87665" y="3815842"/>
            <a:ext cx="3380520" cy="5765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Осознанный выбор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 спорта самим ребёнком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31508" y="4499543"/>
            <a:ext cx="3320733" cy="14092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прохождение вступительного тестирования для зачисления на программы спортивной подготовки 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3947598" y="2073276"/>
            <a:ext cx="1359805" cy="583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Результат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3951037" y="3874701"/>
            <a:ext cx="1359804" cy="583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Результат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4033184" y="4909171"/>
            <a:ext cx="1359805" cy="583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Результат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61727" y="2842650"/>
            <a:ext cx="3374510" cy="8862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спортивно-одарённых детей на ранней стадии 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3951037" y="2993827"/>
            <a:ext cx="1359804" cy="583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Результат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4994" y="2993827"/>
            <a:ext cx="3388875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обследования и личные наблюдения тренера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734" y="52463"/>
            <a:ext cx="6439108" cy="80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842" y="0"/>
            <a:ext cx="10731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 со стрелкой вверх 1"/>
          <p:cNvSpPr/>
          <p:nvPr/>
        </p:nvSpPr>
        <p:spPr>
          <a:xfrm>
            <a:off x="262444" y="5688904"/>
            <a:ext cx="8589797" cy="1024807"/>
          </a:xfrm>
          <a:prstGeom prst="upArrowCallout">
            <a:avLst>
              <a:gd name="adj1" fmla="val 25000"/>
              <a:gd name="adj2" fmla="val 27231"/>
              <a:gd name="adj3" fmla="val 25000"/>
              <a:gd name="adj4" fmla="val 64977"/>
            </a:avLst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Совместная работа специалистов в сферах спорта, образования, медицины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9754" cy="9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65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395538" y="2295736"/>
          <a:ext cx="4264548" cy="41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31640" y="137652"/>
            <a:ext cx="6921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РЕГИОНАЛЬНЫЙ ПРОЕКТ </a:t>
            </a:r>
            <a:br>
              <a:rPr lang="ru-RU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«ЗДОРОВОЕ ПОКОЛЕНИЕ – СИЛЬНЫЙ РЕГИОН»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09" y="27732"/>
            <a:ext cx="1067793" cy="8661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7693" y="1188302"/>
            <a:ext cx="8464787" cy="512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Специализация по видам спорта по итогам участия в проекте</a:t>
            </a:r>
            <a:endParaRPr lang="ru-RU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660086" y="2708920"/>
          <a:ext cx="428378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780" y="1700808"/>
            <a:ext cx="4231306" cy="690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prstClr val="black"/>
                </a:solidFill>
              </a:rPr>
              <a:t> учащиеся четвертых классов – 139 человек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60086" y="1700808"/>
            <a:ext cx="424833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prstClr val="black"/>
                </a:solidFill>
              </a:rPr>
              <a:t> учащиеся с ограниченными возможностями здоровья – </a:t>
            </a:r>
          </a:p>
          <a:p>
            <a:pPr algn="ctr"/>
            <a:r>
              <a:rPr lang="ru-RU" b="1" i="1" dirty="0">
                <a:solidFill>
                  <a:prstClr val="black"/>
                </a:solidFill>
              </a:rPr>
              <a:t>24 человек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19754" cy="9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2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03648" y="135219"/>
            <a:ext cx="6651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</a:rPr>
              <a:t>РЕГИОНАЛЬНЫЙ ПРОЕКТ </a:t>
            </a:r>
          </a:p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</a:rPr>
              <a:t>«ЗДОРОВОЕ ПОКОЛЕНИЕ – СИЛЬНЫЙ РЕГИОН»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43356" y="5949280"/>
            <a:ext cx="720080" cy="365125"/>
          </a:xfrm>
        </p:spPr>
        <p:txBody>
          <a:bodyPr vert="horz" lIns="91440" tIns="45720" rIns="91440" bIns="45720" rtlCol="0" anchor="ctr"/>
          <a:lstStyle/>
          <a:p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846" y="59743"/>
            <a:ext cx="10731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709053"/>
              </p:ext>
            </p:extLst>
          </p:nvPr>
        </p:nvGraphicFramePr>
        <p:xfrm>
          <a:off x="107504" y="1268760"/>
          <a:ext cx="8928991" cy="516199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{284E427A-3D55-4303-BF80-6455036E1DE7}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4">
                <a:tc gridSpan="7">
                  <a:txBody>
                    <a:bodyPr/>
                    <a:lstStyle/>
                    <a:p>
                      <a:pPr marL="920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Результаты сдачи нормативов ВФСК ГТО участниками проекта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242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Количество школьников - участников проекта на период сдачи нормативов ВФСК ГТО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(чел)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Количество школьников, принявших участие в сдаче нормативов ВФСК ГТО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(чел)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Количество школьников, успешно выполнивших нормативы ВФСК ГТО</a:t>
                      </a:r>
                    </a:p>
                    <a:p>
                      <a:pPr algn="ctr"/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(чел)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В том числе: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«Золотой знак»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libri"/>
                          <a:cs typeface="+mn-cs"/>
                        </a:rPr>
                        <a:t>ВФСК ГТО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(чел)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«Серебряный знак»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libri"/>
                          <a:cs typeface="+mn-cs"/>
                        </a:rPr>
                        <a:t> ВФСК ГТО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(чел)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«Бронзовый знак»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libri"/>
                          <a:cs typeface="+mn-cs"/>
                        </a:rPr>
                        <a:t>ВФСК ГТО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(чел)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842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2018 год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1047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900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245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30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167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48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1842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2019 год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2816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2025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872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148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463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261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9754" cy="9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03648" y="93632"/>
            <a:ext cx="6925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b="1" dirty="0">
                <a:solidFill>
                  <a:srgbClr val="1F497D"/>
                </a:solidFill>
                <a:latin typeface="Arial" panose="020B0604020202020204" pitchFamily="34" charset="0"/>
              </a:rPr>
              <a:t>СПАРТАКИАДА ВФСК ГТО </a:t>
            </a:r>
            <a:endParaRPr lang="en-US" altLang="ru-RU" b="1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b="1" dirty="0">
                <a:solidFill>
                  <a:srgbClr val="1F497D"/>
                </a:solidFill>
                <a:latin typeface="Arial" panose="020B0604020202020204" pitchFamily="34" charset="0"/>
              </a:rPr>
              <a:t>СРЕДИ УЧАСТНИКОВ  ПРОЕКТА </a:t>
            </a:r>
            <a:endParaRPr lang="en-US" altLang="ru-RU" b="1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b="1" dirty="0">
                <a:solidFill>
                  <a:srgbClr val="1F497D"/>
                </a:solidFill>
                <a:latin typeface="Arial" panose="020B0604020202020204" pitchFamily="34" charset="0"/>
              </a:rPr>
              <a:t>«ЗДОРОВОЕ ПОКОЛЕНИЕ – СИЛЬНЫЙ РЕГИОН»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126" y="0"/>
            <a:ext cx="1058471" cy="9153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9754" cy="943655"/>
          </a:xfrm>
          <a:prstGeom prst="rect">
            <a:avLst/>
          </a:prstGeom>
        </p:spPr>
      </p:pic>
      <p:pic>
        <p:nvPicPr>
          <p:cNvPr id="14" name="Рисунок 13" descr="C:\Users\User\Desktop\ФОТО\СПАРТАКИАДА 2019 ФОТО\_DSC28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82553"/>
            <a:ext cx="3970874" cy="278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\Desktop\ФОТО\СПАРТАКИАДА 2019 ФОТО\_DSC29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76" y="3974913"/>
            <a:ext cx="4018976" cy="2843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Desktop\ФОТО\СПАРТАКИАДА 2019 ФОТО\_DSC252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1" y="1214650"/>
            <a:ext cx="395605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User\Desktop\ФОТО\СПАРТАКИАДА 2019 ФОТО\_DSC250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71" y="1168122"/>
            <a:ext cx="4057650" cy="2696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024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10842322"/>
              </p:ext>
            </p:extLst>
          </p:nvPr>
        </p:nvGraphicFramePr>
        <p:xfrm>
          <a:off x="827585" y="1268760"/>
          <a:ext cx="758724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632" y="137652"/>
            <a:ext cx="699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РЕГИОНАЛЬНЫЙ ПРОЕКТ </a:t>
            </a:r>
            <a:br>
              <a:rPr lang="ru-RU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«ЗДОРОВОЕ ПОКОЛЕНИЕ – СИЛЬНЫЙ РЕГИОН»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09" y="27732"/>
            <a:ext cx="1067793" cy="8661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9754" cy="9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43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/>
        </p:nvGraphicFramePr>
        <p:xfrm>
          <a:off x="611560" y="1386493"/>
          <a:ext cx="74646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91692" y="112150"/>
            <a:ext cx="6484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ДИНАМИКА  РАЗВИТИЯ ПРОЕКТА</a:t>
            </a:r>
          </a:p>
          <a:p>
            <a:pPr algn="ctr"/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  «ЗДОРОВОЕ ПОКОЛЕНИЕ – СИЛЬНЫЙ РЕГИОН»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09" y="27732"/>
            <a:ext cx="1067793" cy="8661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19875" y="1340774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9754" cy="9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63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748910" y="6492881"/>
            <a:ext cx="35959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7DC75A-B9E0-4C72-9820-4EC493B7CD73}" type="slidenum"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2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691680" y="53674"/>
            <a:ext cx="6384529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1F497D"/>
                </a:solidFill>
                <a:latin typeface="Arial" panose="020B0604020202020204" pitchFamily="34" charset="0"/>
              </a:rPr>
              <a:t>СПОРТИВНО-ПАТРИОТИЧЕСКИЕ МЕРОПРИЯТИЯ </a:t>
            </a:r>
            <a:br>
              <a:rPr lang="ru-RU" altLang="ru-RU" sz="1800" b="1" dirty="0">
                <a:solidFill>
                  <a:srgbClr val="1F497D"/>
                </a:solidFill>
                <a:latin typeface="Arial" panose="020B0604020202020204" pitchFamily="34" charset="0"/>
              </a:rPr>
            </a:br>
            <a:r>
              <a:rPr lang="ru-RU" altLang="ru-RU" sz="1800" b="1" dirty="0">
                <a:solidFill>
                  <a:srgbClr val="1F497D"/>
                </a:solidFill>
                <a:latin typeface="Arial" panose="020B0604020202020204" pitchFamily="34" charset="0"/>
              </a:rPr>
              <a:t>ДЛЯ ДЕТЕЙ-УЧАСТНИКОВ ПРОЕКТА </a:t>
            </a:r>
            <a:br>
              <a:rPr lang="ru-RU" altLang="ru-RU" sz="1800" b="1" dirty="0">
                <a:solidFill>
                  <a:srgbClr val="1F497D"/>
                </a:solidFill>
                <a:latin typeface="Arial" panose="020B0604020202020204" pitchFamily="34" charset="0"/>
              </a:rPr>
            </a:br>
            <a:r>
              <a:rPr lang="ru-RU" altLang="ru-RU" sz="1800" b="1" dirty="0">
                <a:solidFill>
                  <a:srgbClr val="1F497D"/>
                </a:solidFill>
                <a:latin typeface="Arial" panose="020B0604020202020204" pitchFamily="34" charset="0"/>
              </a:rPr>
              <a:t>«ЗДОРОВОЕ ПОКОЛЕНИЕ – СИЛЬНЫЙ РЕГИОН»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09" y="27732"/>
            <a:ext cx="1067793" cy="866172"/>
          </a:xfrm>
          <a:prstGeom prst="rect">
            <a:avLst/>
          </a:prstGeom>
        </p:spPr>
      </p:pic>
      <p:pic>
        <p:nvPicPr>
          <p:cNvPr id="2050" name="Picture 2" descr="C:\Users\2B10C~1\AppData\Local\Temp\Rar$DIa0.331\DSC_02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1" y="1178830"/>
            <a:ext cx="4197689" cy="280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78829"/>
            <a:ext cx="4151514" cy="28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19754" cy="943655"/>
          </a:xfrm>
          <a:prstGeom prst="rect">
            <a:avLst/>
          </a:prstGeom>
        </p:spPr>
      </p:pic>
      <p:pic>
        <p:nvPicPr>
          <p:cNvPr id="13" name="Picture 5" descr="C:\Users\2B10C~1\AppData\Local\Temp\Rar$DIa0.071\DSC_006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79" y="4139505"/>
            <a:ext cx="4142611" cy="268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C:\Users\User\Desktop\ФОТО\ПРИЕМ В ЮНАРМЕЙЦЫ 17.05.2019\_DSC20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570" y="4059783"/>
            <a:ext cx="4168140" cy="2769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386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423942"/>
            <a:ext cx="7056784" cy="10689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Олимпийские уроки и мастер – классы </a:t>
            </a:r>
            <a:br>
              <a:rPr lang="ru-RU" sz="2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участием выдающихся спортсменов</a:t>
            </a:r>
            <a:br>
              <a:rPr lang="ru-RU" sz="2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Республики Башкортостан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30800"/>
            <a:ext cx="3168353" cy="28576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9793"/>
            <a:ext cx="3026271" cy="2859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29793"/>
            <a:ext cx="3024336" cy="283934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0"/>
            <a:ext cx="10731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171"/>
            <a:ext cx="6436693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819754" cy="9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75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16916" y="6492881"/>
            <a:ext cx="7191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994730-0C4E-4755-9BA3-97C105AA8034}" type="slidenum"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2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1475656" y="-15632"/>
            <a:ext cx="66005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" panose="020B0604020202020204" pitchFamily="34" charset="0"/>
              </a:rPr>
              <a:t>АКЦИЯ «ДЕНЬ С ЧЕМПИОНОМ»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" panose="020B0604020202020204" pitchFamily="34" charset="0"/>
              </a:rPr>
              <a:t>В РАМКАХ ПРОЕКТА </a:t>
            </a:r>
            <a:br>
              <a:rPr lang="ru-RU" altLang="ru-RU" sz="2000" b="1" dirty="0">
                <a:solidFill>
                  <a:srgbClr val="1F497D"/>
                </a:solidFill>
                <a:latin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1F497D"/>
                </a:solidFill>
                <a:latin typeface="Arial" panose="020B0604020202020204" pitchFamily="34" charset="0"/>
              </a:rPr>
              <a:t>«ЗДОРОВОЕ ПОКОЛЕНИЕ – СИЛЬНЫЙ РЕГИОН»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6" y="1170979"/>
            <a:ext cx="4214114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84" y="1170980"/>
            <a:ext cx="4287275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84" y="4005063"/>
            <a:ext cx="4287275" cy="27583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09" y="27732"/>
            <a:ext cx="1067793" cy="8661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819754" cy="943655"/>
          </a:xfrm>
          <a:prstGeom prst="rect">
            <a:avLst/>
          </a:prstGeom>
        </p:spPr>
      </p:pic>
      <p:pic>
        <p:nvPicPr>
          <p:cNvPr id="11" name="Picture 5" descr="C:\Users\2B10C~1\AppData\Local\Temp\Rar$DIa0.748\Nx4CWeuMQF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13227"/>
            <a:ext cx="3984613" cy="28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47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600553" cy="648072"/>
          </a:xfrm>
        </p:spPr>
        <p:txBody>
          <a:bodyPr/>
          <a:lstStyle/>
          <a:p>
            <a:r>
              <a:rPr 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</a:t>
            </a:r>
            <a:br>
              <a:rPr 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«ЗДОРОВОЕ ПОКОЛЕНИЕ – СИЛЬНЫЙ РЕГИОН»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302" y="1052736"/>
            <a:ext cx="4798494" cy="5688632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i="1" u="sng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начало 2020 - 2021 уч. года</a:t>
            </a:r>
          </a:p>
          <a:p>
            <a:pPr marL="0" indent="0">
              <a:buNone/>
            </a:pPr>
            <a:endParaRPr lang="ru-RU" sz="2000" b="1" i="1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ОХВАЧЕНЫ ВСЕ 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РАЙОНЫ </a:t>
            </a:r>
            <a:b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ГОРОДСКИЕ ОКРУГА РБ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ОБЩЕОБРАЗОВАТЕЛЬНАЯ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</a:p>
          <a:p>
            <a:pPr marL="0" indent="0">
              <a:buNone/>
            </a:pPr>
            <a:endParaRPr lang="ru-RU" sz="20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344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КЛАССА</a:t>
            </a:r>
          </a:p>
          <a:p>
            <a:pPr marL="0" indent="0">
              <a:buNone/>
            </a:pPr>
            <a:endParaRPr lang="ru-RU" sz="20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7 185 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УЧАЩИХСЯ: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ПЕРВЫЕ КЛАССЫ – </a:t>
            </a:r>
            <a:r>
              <a:rPr lang="ru-RU" sz="20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1591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ВТОРЫЕ КЛАССЫ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1907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ТРЕТЬИ КЛАССЫ – </a:t>
            </a:r>
            <a:r>
              <a:rPr lang="ru-RU" sz="20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1828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ЧЕТВЕРТЫЕ КЛАССЫ –</a:t>
            </a:r>
            <a:r>
              <a:rPr lang="ru-RU" sz="20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1859 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14" y="1268760"/>
            <a:ext cx="3636913" cy="2310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796" y="3697177"/>
            <a:ext cx="3634073" cy="24291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09" y="27732"/>
            <a:ext cx="1067793" cy="8661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19754" cy="9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38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748910" y="6492881"/>
            <a:ext cx="35959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7DC75A-B9E0-4C72-9820-4EC493B7CD73}" type="slidenum"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2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403648" y="-24471"/>
            <a:ext cx="6696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" panose="020B0604020202020204" pitchFamily="34" charset="0"/>
              </a:rPr>
              <a:t> ЭКСКУРСИИ В СПОРТИВНЫЕ ШКОЛЫ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" panose="020B0604020202020204" pitchFamily="34" charset="0"/>
              </a:rPr>
              <a:t>ГОРОДА УФЫ ДЛЯ УЧАСТНИКОВ ПРОЕКТА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" panose="020B0604020202020204" pitchFamily="34" charset="0"/>
              </a:rPr>
              <a:t>«ЗДОРОВОЕ ПОКОЛЕНИЕ – СИЛЬНЫЙ РЕГИОН»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4553"/>
            <a:ext cx="1042040" cy="845282"/>
          </a:xfrm>
          <a:prstGeom prst="rect">
            <a:avLst/>
          </a:prstGeom>
        </p:spPr>
      </p:pic>
      <p:pic>
        <p:nvPicPr>
          <p:cNvPr id="1026" name="Picture 2" descr="C:\Users\2B10C~1\AppData\Local\Temp\Rar$DIa0.491\hAHpuyW-5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14" y="3634888"/>
            <a:ext cx="4105210" cy="303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8" y="1187498"/>
            <a:ext cx="4169303" cy="244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36" y="1179496"/>
            <a:ext cx="4281575" cy="238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819754" cy="943655"/>
          </a:xfrm>
          <a:prstGeom prst="rect">
            <a:avLst/>
          </a:prstGeom>
        </p:spPr>
      </p:pic>
      <p:pic>
        <p:nvPicPr>
          <p:cNvPr id="11" name="Рисунок 10" descr="C:\Users\User\Desktop\ФОТО\МУЗЕЙ ЦСП\100MSDCF\_DSC188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8" y="3885831"/>
            <a:ext cx="4202713" cy="2726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719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748910" y="6492881"/>
            <a:ext cx="35959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7DC75A-B9E0-4C72-9820-4EC493B7CD73}" type="slidenum"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2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691680" y="27732"/>
            <a:ext cx="64807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" panose="020B0604020202020204" pitchFamily="34" charset="0"/>
              </a:rPr>
              <a:t>УЧАСТНИКИ ПРОЕКТА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" panose="020B0604020202020204" pitchFamily="34" charset="0"/>
              </a:rPr>
              <a:t>«ЗДОРОВОЕ ПОКОЛЕНИЕ – СИЛЬНЫЙ РЕГИОН» НА МЕЖДУНАРОДНЫХ СОРЕВНОВАНИЯХ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86" y="3937470"/>
            <a:ext cx="4248918" cy="2683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0" y="1105171"/>
            <a:ext cx="4248472" cy="28127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7476"/>
            <a:ext cx="4248472" cy="26495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09" y="27732"/>
            <a:ext cx="1067793" cy="8661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819754" cy="943655"/>
          </a:xfrm>
          <a:prstGeom prst="rect">
            <a:avLst/>
          </a:prstGeom>
        </p:spPr>
      </p:pic>
      <p:pic>
        <p:nvPicPr>
          <p:cNvPr id="12" name="Рисунок 11" descr="C:\Users\User\Desktop\ФОТО\фотоотчет 15.01 хоккей\2d467d70684a2d4016ce7e6211e6c4c3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744862" cy="2431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080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1012" y="4869160"/>
            <a:ext cx="2387888" cy="177682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Республики Башкортостан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11" y="4275387"/>
            <a:ext cx="2189369" cy="252028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365673" y="4869160"/>
            <a:ext cx="2387888" cy="17088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здравоохранения Республики Башкортостан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3006260"/>
            <a:ext cx="5760639" cy="1430851"/>
          </a:xfrm>
          <a:prstGeom prst="roundRect">
            <a:avLst>
              <a:gd name="adj" fmla="val 12767"/>
            </a:avLst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«ЗДОРОВОЕ ПОКОЛЕНИЕ – </a:t>
            </a:r>
            <a:b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СИЛЬНЫЙ РЕГИОН»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62761"/>
            <a:ext cx="1796117" cy="173366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062761"/>
            <a:ext cx="2296416" cy="1862807"/>
          </a:xfrm>
          <a:prstGeom prst="rect">
            <a:avLst/>
          </a:prstGeom>
        </p:spPr>
      </p:pic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0" y="6448257"/>
            <a:ext cx="720080" cy="365125"/>
          </a:xfrm>
        </p:spPr>
        <p:txBody>
          <a:bodyPr vert="horz" lIns="91440" tIns="45720" rIns="91440" bIns="45720" rtlCol="0" anchor="ctr"/>
          <a:lstStyle/>
          <a:p>
            <a:fld id="{148ECE58-DD8F-41A7-82C0-941C977FA5B8}" type="slidenum">
              <a:rPr lang="ru-RU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22</a:t>
            </a:fld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Администратор2\Pictures\Дети обруч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643" y="3006261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206938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7030A0"/>
                </a:solidFill>
                <a:latin typeface="Arial" pitchFamily="34" charset="0"/>
              </a:rPr>
              <a:t>Межведомственная региональная программа </a:t>
            </a:r>
          </a:p>
          <a:p>
            <a:pPr lvl="0" algn="ctr"/>
            <a:r>
              <a:rPr lang="ru-RU" sz="2400" b="1" dirty="0">
                <a:solidFill>
                  <a:srgbClr val="7030A0"/>
                </a:solidFill>
                <a:latin typeface="Arial" pitchFamily="34" charset="0"/>
              </a:rPr>
              <a:t>Республики Башкортостан</a:t>
            </a:r>
            <a:r>
              <a:rPr lang="ru-RU" sz="2400" b="1" dirty="0">
                <a:solidFill>
                  <a:srgbClr val="1F497D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012" y="116632"/>
            <a:ext cx="7529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</a:rPr>
              <a:t>МИНИСТЕРСТВО МОЛОДЕЖНОЙ ПОЛИТИКИ И СПОРТА РЕСПУБЛИКИ БАШКОРТОСТАН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844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E0F8-8DBC-4CBB-BA4F-91764BED4CDE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2183" y="270382"/>
            <a:ext cx="2440075" cy="15817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1-4 классы </a:t>
            </a:r>
            <a:r>
              <a:rPr lang="ru-RU" b="1" dirty="0">
                <a:solidFill>
                  <a:prstClr val="black"/>
                </a:solidFill>
              </a:rPr>
              <a:t>спортивно-образовательного профиля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1326" y="2641634"/>
            <a:ext cx="2645729" cy="15298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начального уровня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(в т. ч. 3 урока ФК)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9571" y="3342492"/>
            <a:ext cx="3614690" cy="107292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соревнованиях, турнирах и спартакиадах.</a:t>
            </a:r>
          </a:p>
          <a:p>
            <a:pPr marL="342900" indent="-342900">
              <a:buFontTx/>
              <a:buAutoNum type="arabicPeriod"/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олимпийских уроков и мастер-классов спортсменами-чемпионами.</a:t>
            </a:r>
          </a:p>
          <a:p>
            <a:pPr marL="342900" indent="-342900">
              <a:buFontTx/>
              <a:buAutoNum type="arabicPeriod"/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занятий по видам спорта тренерами-преподавателями ДЮСШ, СШ, СШОР (модули по видам спорта).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77171" y="198357"/>
            <a:ext cx="3514616" cy="19241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Лонгитюдное исследование </a:t>
            </a:r>
          </a:p>
          <a:p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раз в 6 месяцев ) по направлениям:</a:t>
            </a:r>
          </a:p>
          <a:p>
            <a:pPr marL="342900" indent="-342900">
              <a:buFontTx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Диспансеризация</a:t>
            </a:r>
          </a:p>
          <a:p>
            <a:pPr marL="342900" indent="-342900">
              <a:buFontTx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развития физических показателей. ГТО</a:t>
            </a:r>
          </a:p>
          <a:p>
            <a:pPr marL="342900" indent="-342900">
              <a:buFontTx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Психологическое состояние</a:t>
            </a:r>
          </a:p>
          <a:p>
            <a:pPr marL="342900" indent="-342900">
              <a:buFontTx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успеваемости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1326" y="4509120"/>
            <a:ext cx="8837472" cy="33711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Здоровьесберегающие технологии. ГТО. Патриотическое воспитание.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62258" y="2529408"/>
            <a:ext cx="3976540" cy="71357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Дополнительные общеразвивающие программы в области ФКиС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4 академических часа в неделю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89570" y="2544622"/>
            <a:ext cx="1555321" cy="713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Организация досуга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2 ч. в </a:t>
            </a:r>
            <a:r>
              <a:rPr lang="ru-RU" sz="1600" b="1" dirty="0">
                <a:solidFill>
                  <a:srgbClr val="000000"/>
                </a:solidFill>
              </a:rPr>
              <a:t>неделю</a:t>
            </a:r>
          </a:p>
        </p:txBody>
      </p:sp>
      <p:sp>
        <p:nvSpPr>
          <p:cNvPr id="16" name="Плюс 15"/>
          <p:cNvSpPr/>
          <p:nvPr/>
        </p:nvSpPr>
        <p:spPr>
          <a:xfrm>
            <a:off x="4453229" y="2529408"/>
            <a:ext cx="687373" cy="711975"/>
          </a:xfrm>
          <a:prstGeom prst="mathPlu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13765" y="4846237"/>
            <a:ext cx="8947220" cy="1491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82621" y="4799020"/>
            <a:ext cx="3808909" cy="1078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состояния здоровья.</a:t>
            </a:r>
          </a:p>
          <a:p>
            <a:pPr marL="342900" indent="-342900">
              <a:buFontTx/>
              <a:buAutoNum type="arabicPeriod"/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уровня физической подготовки.</a:t>
            </a:r>
          </a:p>
          <a:p>
            <a:pPr marL="342900" indent="-342900">
              <a:buFontTx/>
              <a:buAutoNum type="arabicPeriod"/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способности к занятиям ФКиС по видам спорта.</a:t>
            </a:r>
          </a:p>
          <a:p>
            <a:pPr marL="342900" indent="-342900">
              <a:buFontTx/>
              <a:buAutoNum type="arabicPeriod"/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Психологическое состояние.</a:t>
            </a:r>
          </a:p>
          <a:p>
            <a:pPr marL="342900" indent="-342900">
              <a:buFontTx/>
              <a:buAutoNum type="arabicPeriod"/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дальнейшей траектории развит</a:t>
            </a:r>
            <a:r>
              <a:rPr lang="ru-RU" sz="1100" b="1" dirty="0">
                <a:solidFill>
                  <a:prstClr val="black"/>
                </a:solidFill>
              </a:rPr>
              <a:t>ия</a:t>
            </a:r>
            <a:r>
              <a:rPr lang="ru-RU" sz="1000" b="1" dirty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мотивации на достижение успеха.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62668" y="6261760"/>
            <a:ext cx="3184861" cy="5543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ДЮСШ, СШ, СШОР </a:t>
            </a:r>
          </a:p>
        </p:txBody>
      </p:sp>
      <p:cxnSp>
        <p:nvCxnSpPr>
          <p:cNvPr id="28" name="Прямая со стрелкой 27"/>
          <p:cNvCxnSpPr>
            <a:stCxn id="4" idx="2"/>
            <a:endCxn id="15" idx="0"/>
          </p:cNvCxnSpPr>
          <p:nvPr/>
        </p:nvCxnSpPr>
        <p:spPr>
          <a:xfrm flipH="1">
            <a:off x="3767231" y="1852158"/>
            <a:ext cx="74990" cy="692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6676741" y="3453714"/>
            <a:ext cx="2396445" cy="71776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физическая подготовка.</a:t>
            </a:r>
          </a:p>
          <a:p>
            <a:pPr marL="342900" indent="-342900">
              <a:buFontTx/>
              <a:buAutoNum type="arabicPeriod"/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Знакомство с основами видов спорта.</a:t>
            </a:r>
          </a:p>
        </p:txBody>
      </p:sp>
      <p:cxnSp>
        <p:nvCxnSpPr>
          <p:cNvPr id="9" name="Прямая со стрелкой 8"/>
          <p:cNvCxnSpPr>
            <a:stCxn id="4" idx="2"/>
          </p:cNvCxnSpPr>
          <p:nvPr/>
        </p:nvCxnSpPr>
        <p:spPr>
          <a:xfrm flipH="1">
            <a:off x="1299318" y="1852158"/>
            <a:ext cx="2542903" cy="634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2"/>
          </p:cNvCxnSpPr>
          <p:nvPr/>
        </p:nvCxnSpPr>
        <p:spPr>
          <a:xfrm>
            <a:off x="3842221" y="1852158"/>
            <a:ext cx="2578337" cy="518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2853"/>
            <a:ext cx="2570769" cy="2008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896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09" y="27732"/>
            <a:ext cx="1067793" cy="8661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164902"/>
            <a:ext cx="6456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b="1" dirty="0">
                <a:solidFill>
                  <a:srgbClr val="1F497D"/>
                </a:solidFill>
                <a:latin typeface="Arial" panose="020B0604020202020204" pitchFamily="34" charset="0"/>
              </a:rPr>
              <a:t>ИНТЕРАКТИВНЫЙ УРОК ДЛЯ УЧАСТНИКОВ ПРОЕКТА «ЧЕСТНАЯ ИГРА»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9754" cy="943655"/>
          </a:xfrm>
          <a:prstGeom prst="rect">
            <a:avLst/>
          </a:prstGeom>
        </p:spPr>
      </p:pic>
      <p:pic>
        <p:nvPicPr>
          <p:cNvPr id="10" name="Рисунок 9" descr="C:\Users\User\Desktop\ФОТО\ФОТО АНТИДОПИНГ Кармаскалы\_DSC40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64" y="1163116"/>
            <a:ext cx="3826123" cy="267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Desktop\ФОТО\ФОТО АНТИДОПИНГ Кармаскалы\_DSC40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64" y="4014710"/>
            <a:ext cx="3865026" cy="260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Desktop\ФОТО\ФОТО АНТИДОПИНГ Кармаскалы\_DSC408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14710"/>
            <a:ext cx="3888432" cy="260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Desktop\ФОТО\ФОТО АНТИДОПИНГ Кармаскалы\_DSC408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8071"/>
            <a:ext cx="3814563" cy="2757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591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2990" y="1191172"/>
            <a:ext cx="8691890" cy="460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8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2463"/>
            <a:ext cx="6275154" cy="80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842" y="0"/>
            <a:ext cx="10731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89218014"/>
              </p:ext>
            </p:extLst>
          </p:nvPr>
        </p:nvGraphicFramePr>
        <p:xfrm>
          <a:off x="521864" y="1988840"/>
          <a:ext cx="8349538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819754" cy="9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4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29411"/>
            <a:ext cx="4032448" cy="30978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27" y="1155012"/>
            <a:ext cx="2690804" cy="2994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09" y="27732"/>
            <a:ext cx="1067793" cy="8661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164902"/>
            <a:ext cx="6456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b="1" dirty="0">
                <a:solidFill>
                  <a:srgbClr val="1F497D"/>
                </a:solidFill>
                <a:latin typeface="Arial" panose="020B0604020202020204" pitchFamily="34" charset="0"/>
              </a:rPr>
              <a:t>ОЦЕНКА УРОВНЯ СОСТОЯНИЯ ЗДОРОВЬЯ И ПСИХОЛОГИЧЕСКОГО СОСТОЯНИЯ ДЕТЕЙ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74139"/>
            <a:ext cx="4139472" cy="23467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144" y="1159303"/>
            <a:ext cx="3416638" cy="23099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819754" cy="9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1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03648" y="135219"/>
            <a:ext cx="6651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</a:rPr>
              <a:t>РЕГИОНАЛЬНЫЙ ПРОЕКТ </a:t>
            </a:r>
          </a:p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</a:rPr>
              <a:t>«ЗДОРОВОЕ ПОКОЛЕНИЕ – СИЛЬНЫЙ РЕГИОН»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43356" y="5949280"/>
            <a:ext cx="720080" cy="365125"/>
          </a:xfrm>
        </p:spPr>
        <p:txBody>
          <a:bodyPr vert="horz" lIns="91440" tIns="45720" rIns="91440" bIns="45720" rtlCol="0" anchor="ctr"/>
          <a:lstStyle/>
          <a:p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846" y="59743"/>
            <a:ext cx="10731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7504" y="1268760"/>
          <a:ext cx="8712968" cy="538579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{284E427A-3D55-4303-BF80-6455036E1DE7}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0040">
                <a:tc gridSpan="9">
                  <a:txBody>
                    <a:bodyPr/>
                    <a:lstStyle/>
                    <a:p>
                      <a:pPr marL="920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Динамика состояния здоровья обучающихся-выпускников проекта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Всего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осмотрено детей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группа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здоровья</a:t>
                      </a:r>
                    </a:p>
                  </a:txBody>
                  <a:tcPr vert="vert27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группа 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здоровья</a:t>
                      </a:r>
                    </a:p>
                  </a:txBody>
                  <a:tcPr vert="vert27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Calibri"/>
                          <a:cs typeface="Times New Roman"/>
                        </a:rPr>
                        <a:t>III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Calibri"/>
                          <a:cs typeface="Times New Roman"/>
                        </a:rPr>
                        <a:t> группа здоровья</a:t>
                      </a:r>
                    </a:p>
                  </a:txBody>
                  <a:tcPr vert="vert27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4,5 группа здоровья</a:t>
                      </a:r>
                    </a:p>
                  </a:txBody>
                  <a:tcPr vert="vert27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Основная медицинская группа</a:t>
                      </a:r>
                    </a:p>
                  </a:txBody>
                  <a:tcPr vert="vert27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Подготовительная медицинская группа</a:t>
                      </a:r>
                    </a:p>
                  </a:txBody>
                  <a:tcPr vert="vert27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Специальная медицинская группа</a:t>
                      </a:r>
                    </a:p>
                  </a:txBody>
                  <a:tcPr vert="vert27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928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2015 год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155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142</a:t>
                      </a:r>
                    </a:p>
                    <a:p>
                      <a:pPr algn="ctr"/>
                      <a:r>
                        <a:rPr lang="ru-RU" b="1" dirty="0"/>
                        <a:t>91,6%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3</a:t>
                      </a:r>
                    </a:p>
                    <a:p>
                      <a:pPr algn="ctr"/>
                      <a:r>
                        <a:rPr lang="ru-RU" b="1" dirty="0"/>
                        <a:t>1,9%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10</a:t>
                      </a:r>
                    </a:p>
                    <a:p>
                      <a:pPr algn="ctr"/>
                      <a:r>
                        <a:rPr lang="ru-RU" b="1" dirty="0"/>
                        <a:t>6,4%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75</a:t>
                      </a:r>
                    </a:p>
                    <a:p>
                      <a:pPr algn="ctr"/>
                      <a:r>
                        <a:rPr lang="ru-RU" b="1" dirty="0"/>
                        <a:t>48,4%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67</a:t>
                      </a:r>
                      <a:br>
                        <a:rPr lang="ru-RU" b="1" dirty="0"/>
                      </a:br>
                      <a:r>
                        <a:rPr lang="ru-RU" b="1" dirty="0"/>
                        <a:t>43,2%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13</a:t>
                      </a:r>
                    </a:p>
                    <a:p>
                      <a:pPr algn="ctr"/>
                      <a:r>
                        <a:rPr lang="ru-RU" b="1" dirty="0"/>
                        <a:t>8,4%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2019 год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152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34</a:t>
                      </a:r>
                    </a:p>
                    <a:p>
                      <a:pPr algn="ctr"/>
                      <a:r>
                        <a:rPr lang="ru-RU" b="1" dirty="0"/>
                        <a:t>22,3%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102</a:t>
                      </a:r>
                    </a:p>
                    <a:p>
                      <a:pPr algn="ctr"/>
                      <a:r>
                        <a:rPr lang="ru-RU" b="1" dirty="0"/>
                        <a:t>67,1%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6</a:t>
                      </a:r>
                    </a:p>
                    <a:p>
                      <a:pPr algn="ctr"/>
                      <a:r>
                        <a:rPr lang="ru-RU" b="1" dirty="0"/>
                        <a:t>3,9%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10</a:t>
                      </a:r>
                    </a:p>
                    <a:p>
                      <a:pPr algn="ctr"/>
                      <a:r>
                        <a:rPr lang="ru-RU" b="1" dirty="0"/>
                        <a:t>6,6%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90</a:t>
                      </a:r>
                    </a:p>
                    <a:p>
                      <a:pPr algn="ctr"/>
                      <a:r>
                        <a:rPr lang="ru-RU" b="1" dirty="0"/>
                        <a:t>59,2%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49</a:t>
                      </a:r>
                    </a:p>
                    <a:p>
                      <a:pPr algn="ctr"/>
                      <a:r>
                        <a:rPr lang="ru-RU" b="1" dirty="0"/>
                        <a:t>32,2%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13</a:t>
                      </a:r>
                    </a:p>
                    <a:p>
                      <a:pPr algn="ctr"/>
                      <a:r>
                        <a:rPr lang="ru-RU" b="1" dirty="0"/>
                        <a:t>8,6%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endParaRPr lang="ru-RU" sz="1500" b="1" dirty="0"/>
                    </a:p>
                    <a:p>
                      <a:pPr algn="ctr"/>
                      <a:r>
                        <a:rPr lang="ru-RU" sz="1500" b="1" dirty="0"/>
                        <a:t>Динамика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+34</a:t>
                      </a:r>
                    </a:p>
                    <a:p>
                      <a:pPr algn="ctr"/>
                      <a:r>
                        <a:rPr lang="ru-RU" b="1" dirty="0"/>
                        <a:t>22,3%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-40</a:t>
                      </a:r>
                    </a:p>
                    <a:p>
                      <a:pPr algn="ctr"/>
                      <a:r>
                        <a:rPr lang="ru-RU" b="1" dirty="0"/>
                        <a:t>24,5%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+3</a:t>
                      </a:r>
                    </a:p>
                    <a:p>
                      <a:pPr algn="ctr"/>
                      <a:r>
                        <a:rPr lang="ru-RU" b="1" dirty="0"/>
                        <a:t>+2%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0</a:t>
                      </a:r>
                    </a:p>
                    <a:p>
                      <a:pPr algn="ctr"/>
                      <a:r>
                        <a:rPr lang="ru-RU" b="1" dirty="0"/>
                        <a:t>+0,2%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+15</a:t>
                      </a:r>
                    </a:p>
                    <a:p>
                      <a:pPr algn="ctr"/>
                      <a:r>
                        <a:rPr lang="ru-RU" b="1" dirty="0"/>
                        <a:t>+10,8%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-18</a:t>
                      </a:r>
                    </a:p>
                    <a:p>
                      <a:pPr algn="ctr"/>
                      <a:r>
                        <a:rPr lang="ru-RU" b="1" dirty="0"/>
                        <a:t>-11%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0</a:t>
                      </a:r>
                    </a:p>
                    <a:p>
                      <a:pPr algn="ctr"/>
                      <a:r>
                        <a:rPr lang="ru-RU" b="1" dirty="0"/>
                        <a:t>+0,2%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9754" cy="9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4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35696" y="34035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1F497D"/>
                </a:solidFill>
                <a:latin typeface="Arial" panose="020B0604020202020204" pitchFamily="34" charset="0"/>
              </a:rPr>
              <a:t>КОМПЛЕКСНОЕ МЕДИЦИНСКОЕ ОБСЛЕДОВАНИЕ УЧАСТНИКОВ ПРОЕКТА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65" y="34035"/>
            <a:ext cx="10731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 descr="C:\Users\836D~1\AppData\Local\Temp\Rar$DIa0.792\IMG_5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6" y="1197229"/>
            <a:ext cx="4513179" cy="24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9754" cy="943655"/>
          </a:xfrm>
          <a:prstGeom prst="rect">
            <a:avLst/>
          </a:prstGeom>
        </p:spPr>
      </p:pic>
      <p:pic>
        <p:nvPicPr>
          <p:cNvPr id="9" name="Рисунок 8" descr="C:\Users\User\Desktop\ФОТО\19 октября 2018 КАРМАСКАЛЫ\_DSC93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6" y="3922115"/>
            <a:ext cx="4107377" cy="2659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ФОТО\19 октября 2018 КАРМАСКАЛЫ\_DSC926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1185366"/>
            <a:ext cx="3744416" cy="255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\Desktop\ФОТО\АХМАДУЛЛИН У.З\КАРМАСКАЛЫ 19.10.2018 г\_DSC931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961" y="4007523"/>
            <a:ext cx="3877491" cy="2487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89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75656" y="1268760"/>
            <a:ext cx="6480720" cy="648072"/>
          </a:xfrm>
        </p:spPr>
        <p:txBody>
          <a:bodyPr/>
          <a:lstStyle/>
          <a:p>
            <a:pPr marL="92075" indent="0" algn="ctr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Средние значения антропометрических измерений в экспериментальных и контрольных группах</a:t>
            </a:r>
          </a:p>
          <a:p>
            <a:pPr marL="92075" indent="0" algn="ctr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 классах-выпускниках проекта</a:t>
            </a:r>
          </a:p>
          <a:p>
            <a:pPr marL="92075" indent="0" algn="ctr">
              <a:buNone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135219"/>
            <a:ext cx="6523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</a:rPr>
              <a:t>РЕГИОНАЛЬНЫЙ ПРОЕКТ</a:t>
            </a:r>
          </a:p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</a:rPr>
              <a:t>«ЗДОРОВОЕ ПОКОЛЕНИЕ – СИЛЬНЫЙ РЕГИОН»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0" y="6448257"/>
            <a:ext cx="720080" cy="365125"/>
          </a:xfrm>
        </p:spPr>
        <p:txBody>
          <a:bodyPr vert="horz" lIns="91440" tIns="45720" rIns="91440" bIns="45720" rtlCol="0" anchor="ctr"/>
          <a:lstStyle/>
          <a:p>
            <a:fld id="{148ECE58-DD8F-41A7-82C0-941C977FA5B8}" type="slidenum">
              <a:rPr lang="ru-RU" b="1">
                <a:solidFill>
                  <a:srgbClr val="1F497D">
                    <a:lumMod val="75000"/>
                  </a:srgbClr>
                </a:solidFill>
                <a:latin typeface="Arial" pitchFamily="34" charset="0"/>
              </a:rPr>
              <a:pPr/>
              <a:t>9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343639"/>
              </p:ext>
            </p:extLst>
          </p:nvPr>
        </p:nvGraphicFramePr>
        <p:xfrm>
          <a:off x="251520" y="2342486"/>
          <a:ext cx="8640960" cy="3750954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50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Показатели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Мальчики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Девочки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эксперименталь</a:t>
                      </a: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ная</a:t>
                      </a: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группа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контрольная группа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эксперименталь</a:t>
                      </a: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ная</a:t>
                      </a: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группа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контрольная группа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Длина тела, см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125,6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124,9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124,0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121,4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7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Масса тела, 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26,1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9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Объем грудной клетки, см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62,8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61,8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58,7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62,2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3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Окружность талии, см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57,9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57,9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54,7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58,6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59743"/>
            <a:ext cx="10731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9754" cy="9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77278"/>
      </p:ext>
    </p:extLst>
  </p:cSld>
  <p:clrMapOvr>
    <a:masterClrMapping/>
  </p:clrMapOvr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5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Zased_W_</Template>
  <TotalTime>9200</TotalTime>
  <Words>964</Words>
  <Application>Microsoft Office PowerPoint</Application>
  <PresentationFormat>Экран (4:3)</PresentationFormat>
  <Paragraphs>328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Calibri</vt:lpstr>
      <vt:lpstr>Times New Roman</vt:lpstr>
      <vt:lpstr>Verdana</vt:lpstr>
      <vt:lpstr>Wingdings</vt:lpstr>
      <vt:lpstr>Zased_W_</vt:lpstr>
      <vt:lpstr>1_Zased_W_</vt:lpstr>
      <vt:lpstr>2_Zased_W_</vt:lpstr>
      <vt:lpstr>9_Zased_W_</vt:lpstr>
      <vt:lpstr>10_Zased_W_</vt:lpstr>
      <vt:lpstr>11_Zased_W_</vt:lpstr>
      <vt:lpstr>15_Zased_W_</vt:lpstr>
      <vt:lpstr>Презентация PowerPoint</vt:lpstr>
      <vt:lpstr>УЧАСТНИКИ ПРОЕКТА  «ЗДОРОВОЕ ПОКОЛЕНИЕ – СИЛЬНЫЙ РЕГИОН»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pc9</cp:lastModifiedBy>
  <cp:revision>555</cp:revision>
  <cp:lastPrinted>2019-11-11T10:02:10Z</cp:lastPrinted>
  <dcterms:created xsi:type="dcterms:W3CDTF">2014-06-06T03:38:33Z</dcterms:created>
  <dcterms:modified xsi:type="dcterms:W3CDTF">2020-09-25T12:49:10Z</dcterms:modified>
</cp:coreProperties>
</file>