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1" r:id="rId2"/>
    <p:sldId id="263" r:id="rId3"/>
    <p:sldId id="283" r:id="rId4"/>
    <p:sldId id="262" r:id="rId5"/>
    <p:sldId id="264" r:id="rId6"/>
    <p:sldId id="260" r:id="rId7"/>
    <p:sldId id="265" r:id="rId8"/>
    <p:sldId id="257" r:id="rId9"/>
    <p:sldId id="258" r:id="rId10"/>
    <p:sldId id="259" r:id="rId11"/>
    <p:sldId id="256" r:id="rId12"/>
    <p:sldId id="278" r:id="rId13"/>
    <p:sldId id="273" r:id="rId14"/>
    <p:sldId id="277" r:id="rId15"/>
    <p:sldId id="268" r:id="rId16"/>
    <p:sldId id="269" r:id="rId17"/>
    <p:sldId id="270" r:id="rId18"/>
    <p:sldId id="279" r:id="rId19"/>
    <p:sldId id="280" r:id="rId20"/>
    <p:sldId id="281" r:id="rId21"/>
    <p:sldId id="282" r:id="rId22"/>
    <p:sldId id="284" r:id="rId23"/>
    <p:sldId id="276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078" autoAdjust="0"/>
  </p:normalViewPr>
  <p:slideViewPr>
    <p:cSldViewPr snapToGrid="0">
      <p:cViewPr varScale="1">
        <p:scale>
          <a:sx n="53" d="100"/>
          <a:sy n="53" d="100"/>
        </p:scale>
        <p:origin x="1152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6D3D97-F186-4B26-9EE2-98D9903DBA6C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1358E-EF73-45C3-80E1-0410637068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624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1358E-EF73-45C3-80E1-04106370684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849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1358E-EF73-45C3-80E1-041063706844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771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45648-53BB-461E-A94F-B6823F622134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DBEB-6DA1-41FB-891B-6CD445E52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778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45648-53BB-461E-A94F-B6823F622134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DBEB-6DA1-41FB-891B-6CD445E52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890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45648-53BB-461E-A94F-B6823F622134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DBEB-6DA1-41FB-891B-6CD445E52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767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45648-53BB-461E-A94F-B6823F622134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DBEB-6DA1-41FB-891B-6CD445E52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341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45648-53BB-461E-A94F-B6823F622134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DBEB-6DA1-41FB-891B-6CD445E52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620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45648-53BB-461E-A94F-B6823F622134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DBEB-6DA1-41FB-891B-6CD445E52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883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45648-53BB-461E-A94F-B6823F622134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DBEB-6DA1-41FB-891B-6CD445E52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480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45648-53BB-461E-A94F-B6823F622134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DBEB-6DA1-41FB-891B-6CD445E52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740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45648-53BB-461E-A94F-B6823F622134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DBEB-6DA1-41FB-891B-6CD445E52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597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45648-53BB-461E-A94F-B6823F622134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DBEB-6DA1-41FB-891B-6CD445E52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232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45648-53BB-461E-A94F-B6823F622134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DBEB-6DA1-41FB-891B-6CD445E52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62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45648-53BB-461E-A94F-B6823F622134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4DBEB-6DA1-41FB-891B-6CD445E52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080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ОДАРЕННОСТИ  ДЕВОЧЕК ДЛЯ ЗАНЯТИЙ ЛЕГКОАТЛЕТИЧЕСКИМИ ВИДАМИ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775090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В.Н.Коновалов, А.Р.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Бадерттинова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В.В. Данилов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3888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29344"/>
            <a:ext cx="5157787" cy="413107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/>
              <a:t>25.04.2019 г.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8426"/>
            <a:ext cx="5915487" cy="617957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008812" y="0"/>
            <a:ext cx="5183188" cy="442451"/>
          </a:xfrm>
        </p:spPr>
        <p:txBody>
          <a:bodyPr/>
          <a:lstStyle/>
          <a:p>
            <a:pPr algn="ctr"/>
            <a:r>
              <a:rPr lang="ru-RU" dirty="0"/>
              <a:t>16.09.2020 г.</a:t>
            </a:r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107" y="442451"/>
            <a:ext cx="5170299" cy="5800336"/>
          </a:xfr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45"/>
          <a:stretch/>
        </p:blipFill>
        <p:spPr>
          <a:xfrm>
            <a:off x="6516107" y="3388600"/>
            <a:ext cx="5371093" cy="346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03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91499"/>
            <a:ext cx="5157787" cy="41195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/>
              <a:t>25.04.2019 г.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0" t="52443" r="8498"/>
          <a:stretch/>
        </p:blipFill>
        <p:spPr>
          <a:xfrm>
            <a:off x="496651" y="2310128"/>
            <a:ext cx="4661136" cy="2571589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008812" y="163154"/>
            <a:ext cx="5183188" cy="440301"/>
          </a:xfrm>
        </p:spPr>
        <p:txBody>
          <a:bodyPr/>
          <a:lstStyle/>
          <a:p>
            <a:pPr algn="ctr"/>
            <a:r>
              <a:rPr lang="ru-RU" dirty="0"/>
              <a:t>16.09.2020 г.</a:t>
            </a: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93"/>
          <a:stretch/>
        </p:blipFill>
        <p:spPr>
          <a:xfrm>
            <a:off x="7522705" y="578405"/>
            <a:ext cx="4155401" cy="6024511"/>
          </a:xfrm>
        </p:spPr>
      </p:pic>
    </p:spTree>
    <p:extLst>
      <p:ext uri="{BB962C8B-B14F-4D97-AF65-F5344CB8AC3E}">
        <p14:creationId xmlns:p14="http://schemas.microsoft.com/office/powerpoint/2010/main" val="383055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3248" y="140274"/>
            <a:ext cx="11108961" cy="69917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Возрастные изменения показателей физического развития девочек 6-12 лет</a:t>
            </a:r>
            <a:b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000666"/>
              </p:ext>
            </p:extLst>
          </p:nvPr>
        </p:nvGraphicFramePr>
        <p:xfrm>
          <a:off x="299803" y="457200"/>
          <a:ext cx="11557413" cy="6400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3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9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33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3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933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401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89773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Возраст, лет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840" marR="4184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Длина тела, см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840" marR="4184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Масса тела, кг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840" marR="4184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Длина руки, см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840" marR="4184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Длина ноги, см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840" marR="4184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Размах рук, см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840" marR="4184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9773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840" marR="4184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117,5±5,4*</a:t>
                      </a:r>
                    </a:p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122,8±4,7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840" marR="4184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21,3±3,3*</a:t>
                      </a:r>
                    </a:p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23,8±3,7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840" marR="4184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50,5±2,3*</a:t>
                      </a:r>
                    </a:p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53,4±2,5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840" marR="4184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65,1±3,8*</a:t>
                      </a:r>
                    </a:p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69,3±3,9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840" marR="4184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115,7±5,5*</a:t>
                      </a:r>
                    </a:p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121,6±5,6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840" marR="4184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9773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840" marR="4184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122,8±4,7*</a:t>
                      </a:r>
                    </a:p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129,3±5,9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840" marR="4184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23,8±3,7*</a:t>
                      </a:r>
                    </a:p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27,3±5,0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840" marR="4184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53,4±2,5*</a:t>
                      </a:r>
                    </a:p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56,7±4,0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840" marR="4184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69,3±3,9*</a:t>
                      </a:r>
                    </a:p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73,9±4,3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840" marR="4184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121,6±5,6*</a:t>
                      </a:r>
                    </a:p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128,0±6,5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840" marR="4184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9773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840" marR="4184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129,3±5,9*</a:t>
                      </a:r>
                    </a:p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134,2±6,5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840" marR="4184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27,3±5,0*</a:t>
                      </a:r>
                    </a:p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30,1±6,7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840" marR="4184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56,7±4,0*</a:t>
                      </a:r>
                    </a:p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59,0±3,3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840" marR="4184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73,9±4,3*</a:t>
                      </a:r>
                    </a:p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77,8±5,1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840" marR="4184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128,0±6,5*</a:t>
                      </a:r>
                    </a:p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133,6±7,2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840" marR="4184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9773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840" marR="4184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134,2±6,5*</a:t>
                      </a:r>
                    </a:p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140,4±6,3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840" marR="4184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30,1±6,7*</a:t>
                      </a:r>
                    </a:p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34,0±7,3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840" marR="4184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59,0±3,3*</a:t>
                      </a:r>
                    </a:p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61,5±3,5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840" marR="4184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77,8±5,1*</a:t>
                      </a:r>
                    </a:p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80,8±5,0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840" marR="4184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133,6±7,2*</a:t>
                      </a:r>
                    </a:p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140,0±7,1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840" marR="4184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9773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840" marR="4184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140,4±6,3*</a:t>
                      </a:r>
                    </a:p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150,6±8,4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840" marR="4184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34,0±7,3*</a:t>
                      </a:r>
                    </a:p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41,2±7,2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840" marR="4184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61,5±3,5*</a:t>
                      </a:r>
                    </a:p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66,4±3,7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840" marR="4184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80,8±5,0*</a:t>
                      </a:r>
                    </a:p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87,6±5,4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840" marR="4184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140,0±7,1*</a:t>
                      </a:r>
                    </a:p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151,8±7,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840" marR="4184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89773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840" marR="4184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150,6±8,4</a:t>
                      </a:r>
                    </a:p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151,7±7,1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840" marR="4184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41,2±7,2</a:t>
                      </a:r>
                    </a:p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42,1±7,7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840" marR="4184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66,4±3,7</a:t>
                      </a:r>
                    </a:p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67,3±3,1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840" marR="4184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87,6±5,4*</a:t>
                      </a:r>
                    </a:p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90,0±4,9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840" marR="4184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151,8±7,1</a:t>
                      </a:r>
                    </a:p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152,3±7,8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840" marR="4184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7980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190" y="215224"/>
            <a:ext cx="10515600" cy="80410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Средние значения обхватов тела девочек 6-12 лет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216351"/>
              </p:ext>
            </p:extLst>
          </p:nvPr>
        </p:nvGraphicFramePr>
        <p:xfrm>
          <a:off x="479683" y="1049314"/>
          <a:ext cx="11497456" cy="5407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7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7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7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7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71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71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371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371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81687">
                <a:tc gridSpan="8"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Обхваты тела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1200" baseline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baseline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baseline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baseline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baseline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baseline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5199">
                <a:tc>
                  <a:txBody>
                    <a:bodyPr/>
                    <a:lstStyle/>
                    <a:p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Возраст, лет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ГК покой, см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ГК вдох, см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ГК выдох, см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Напряжённое плечо, см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Талия, см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Бедра, см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Голени, см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168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55,8±2,9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59,4±2,8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54,7±2,9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18±1,7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51,5±3,4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35,2±3,4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23,8±1,9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168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57,8±3,8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61,6±3,8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56,6±3,9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19,1±3,5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52,8±3,8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37,3±3,8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24,9±2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168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60,7±4,6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64,8±4,5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59,3±4,5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19,9±2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54,4±5,2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39,2±4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26±2,2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168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62±6,5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66,4±6,1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60,6±6,3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20,4±2,4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55,7±5,9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41,1±4,6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27±2,2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168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64,5±6,5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69±6,3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62,9±6,3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21,5±2,4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57,1±6,7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43±4,3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28,1±2,6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168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70,4±5,6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75,1±5,2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68,6±5,7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22,8±2,1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60,6±5,7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46,6±4,4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29,6±2,7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168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71,2±6,8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75,5±6,8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69,5±6,8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22,9±2,2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61,3±6,2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47,1±4,4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31,1±4,4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2867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 физического развития и двигательных способностей  у девочек 6-12 лет.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8748418"/>
              </p:ext>
            </p:extLst>
          </p:nvPr>
        </p:nvGraphicFramePr>
        <p:xfrm>
          <a:off x="524658" y="1573967"/>
          <a:ext cx="10829142" cy="52116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4857">
                  <a:extLst>
                    <a:ext uri="{9D8B030D-6E8A-4147-A177-3AD203B41FA5}">
                      <a16:colId xmlns:a16="http://schemas.microsoft.com/office/drawing/2014/main" val="3804482796"/>
                    </a:ext>
                  </a:extLst>
                </a:gridCol>
                <a:gridCol w="1804857">
                  <a:extLst>
                    <a:ext uri="{9D8B030D-6E8A-4147-A177-3AD203B41FA5}">
                      <a16:colId xmlns:a16="http://schemas.microsoft.com/office/drawing/2014/main" val="3752872313"/>
                    </a:ext>
                  </a:extLst>
                </a:gridCol>
                <a:gridCol w="1804857">
                  <a:extLst>
                    <a:ext uri="{9D8B030D-6E8A-4147-A177-3AD203B41FA5}">
                      <a16:colId xmlns:a16="http://schemas.microsoft.com/office/drawing/2014/main" val="187922498"/>
                    </a:ext>
                  </a:extLst>
                </a:gridCol>
                <a:gridCol w="1804857">
                  <a:extLst>
                    <a:ext uri="{9D8B030D-6E8A-4147-A177-3AD203B41FA5}">
                      <a16:colId xmlns:a16="http://schemas.microsoft.com/office/drawing/2014/main" val="3665830341"/>
                    </a:ext>
                  </a:extLst>
                </a:gridCol>
                <a:gridCol w="1804857">
                  <a:extLst>
                    <a:ext uri="{9D8B030D-6E8A-4147-A177-3AD203B41FA5}">
                      <a16:colId xmlns:a16="http://schemas.microsoft.com/office/drawing/2014/main" val="1829907143"/>
                    </a:ext>
                  </a:extLst>
                </a:gridCol>
                <a:gridCol w="1804857">
                  <a:extLst>
                    <a:ext uri="{9D8B030D-6E8A-4147-A177-3AD203B41FA5}">
                      <a16:colId xmlns:a16="http://schemas.microsoft.com/office/drawing/2014/main" val="2212135935"/>
                    </a:ext>
                  </a:extLst>
                </a:gridCol>
              </a:tblGrid>
              <a:tr h="1633350">
                <a:tc>
                  <a:txBody>
                    <a:bodyPr/>
                    <a:lstStyle/>
                    <a:p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Возраст,</a:t>
                      </a:r>
                      <a:r>
                        <a:rPr lang="ru-RU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лет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Длина тела, см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Масса тела, кг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Прыжок в длину с места, см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Бег 15 метров с</a:t>
                      </a:r>
                      <a:r>
                        <a:rPr lang="ru-RU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высокого старта, м/с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Челночный бег 3×10 м,</a:t>
                      </a:r>
                      <a:r>
                        <a:rPr lang="ru-RU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м/с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723697"/>
                  </a:ext>
                </a:extLst>
              </a:tr>
              <a:tr h="51119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117,5±5,4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21,3±3,3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117,8±17,1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3,8±0,4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2,9±0,3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1522222"/>
                  </a:ext>
                </a:extLst>
              </a:tr>
              <a:tr h="51119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122,8±4,7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23,8±3,7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128,2±16,5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4±0,4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±0,3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6940613"/>
                  </a:ext>
                </a:extLst>
              </a:tr>
              <a:tr h="51119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129,3±5,9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27,2±5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130,1±23,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±0,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±0,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5475072"/>
                  </a:ext>
                </a:extLst>
              </a:tr>
              <a:tr h="51119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134,2±6,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±6,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141±22,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±0,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3593098"/>
                  </a:ext>
                </a:extLst>
              </a:tr>
              <a:tr h="51119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140,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±6,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33,9±7,3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154,3±20,7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4,4±0,4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3,3±0,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2290375"/>
                  </a:ext>
                </a:extLst>
              </a:tr>
              <a:tr h="51119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±8,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±7,2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158,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±24,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4,4±0,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±0,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3759213"/>
                  </a:ext>
                </a:extLst>
              </a:tr>
              <a:tr h="51119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151,7±7,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42,1±7,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163,4±19,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4,7±0,4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3,4±0,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1644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3263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0391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Антропометрические показатели, используемые при отборе метателей (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В.Б.Зеличенок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др., 2000)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9186377"/>
              </p:ext>
            </p:extLst>
          </p:nvPr>
        </p:nvGraphicFramePr>
        <p:xfrm>
          <a:off x="521618" y="1425100"/>
          <a:ext cx="11290631" cy="5260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28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7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51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494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565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Возраст, лет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Пол</a:t>
                      </a:r>
                      <a:r>
                        <a:rPr lang="ru-RU" sz="2400" b="1" baseline="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Длина</a:t>
                      </a:r>
                      <a:r>
                        <a:rPr lang="ru-RU" sz="24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тела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Размах рук,</a:t>
                      </a:r>
                      <a:r>
                        <a:rPr lang="ru-RU" sz="24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baseline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см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06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9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2400" b="1" baseline="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лет 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мальчики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145-151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150-160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06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ru-RU" sz="2400" b="1" baseline="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лет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мальчики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153-156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160-170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06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06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– 10лет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девочки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143-149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145-150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65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– 12лет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девочки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152-156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156-160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7133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Антропометрические показатели, используемые при отборе будущих метателей (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В.Б.Зеличенок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др., 2000)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2809179"/>
              </p:ext>
            </p:extLst>
          </p:nvPr>
        </p:nvGraphicFramePr>
        <p:xfrm>
          <a:off x="389745" y="1379093"/>
          <a:ext cx="11557415" cy="50666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8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8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88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907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406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Тесты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Бег 30 метров с хода(сек)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Прыжок в длину, см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Отжимание в упоре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(кол-во)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мальчики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800" b="1" baseline="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лет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ru-RU" sz="1800" b="1" baseline="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лет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5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ru-RU" sz="1800" b="1" baseline="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лет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5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девочки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5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лет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180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5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лет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185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5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лет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190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9171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9385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Контрольные  упражнения и нормативы для отбора  юных прыгунов (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В.Б.Зеличенок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др., 2000)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5578392"/>
              </p:ext>
            </p:extLst>
          </p:nvPr>
        </p:nvGraphicFramePr>
        <p:xfrm>
          <a:off x="869429" y="1588956"/>
          <a:ext cx="10613033" cy="50902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1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53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1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19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619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252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Тесты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Бег 30 метров с хода(сек)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Прыжок в длину, см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Прыжок вверх, см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Наклон вперед, см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Мальчики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2400" b="1" baseline="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лет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195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2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ru-RU" sz="2400" b="1" baseline="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лет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3,9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2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ru-RU" sz="2400" b="1" baseline="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лет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2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Девочки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2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лет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185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2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лет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190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2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лет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3,9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195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28846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393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Шкалы оценок скоростных способностей у девочек 6-12 лет в тесте бег 15 метров (м/с)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266644"/>
              </p:ext>
            </p:extLst>
          </p:nvPr>
        </p:nvGraphicFramePr>
        <p:xfrm>
          <a:off x="384047" y="1201608"/>
          <a:ext cx="11338560" cy="53089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98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9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92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5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92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05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392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405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36866"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Возраст, лет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Очень низкий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Низкий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Ниже среднего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Выше среднего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Высокий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Очень высокий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579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2,45‒2,83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2,84‒3,22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3,23‒3,61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3,62‒4,00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4,01‒4,39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4,40‒4,78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4,79‒5,17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579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2,62‒3,01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3,02‒3,41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3,42‒3,81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3,82‒4,21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4,22‒4,59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4,6‒4,99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5,00‒5,39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579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2,65‒3,05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3,06‒3,46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3,47‒3,87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3,88‒4,28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4,29‒4,69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4,70‒5,10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5,11‒5,51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579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2,79‒3,21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3,22‒3,64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3,65‒4,07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4,08‒4,50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4,51‒4,96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4,97‒5,39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5,40‒5,82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579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2,93‒3,35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3,36‒3,78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3,79‒4,21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4,22‒4,64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4,65‒5,07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5,08‒5,50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5,51‒5,93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579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2,74‒3,21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3,22‒3,69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3,70‒4,16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4,17‒4,63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4,64‒5,11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5,12‒5,59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6,0‒6,47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579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3,2‒3,62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3,63‒4,05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4,06‒4,48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4,49‒4,91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4,92‒5,33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5,34‒5,74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5,75‒6,16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4520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9137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Шкалы оценок координационных способностей у девочек 6-12 лет в тесте челночный бег  (м/с)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561659"/>
              </p:ext>
            </p:extLst>
          </p:nvPr>
        </p:nvGraphicFramePr>
        <p:xfrm>
          <a:off x="539649" y="1280316"/>
          <a:ext cx="11422501" cy="49555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89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2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3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26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3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26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338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338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48242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Возраст, лет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Очень низкий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Низкий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Ниже среднего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Выше среднего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Высокий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Очень высокий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764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1,95‒2,2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2,21‒2,45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2,46‒2,71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2,72‒2,98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2,99‒3,24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3,25‒3,50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3,51‒3,76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6764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2,06‒2,32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2,33‒2,59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2,60‒2,87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2,88‒3,15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3,16‒3,42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3,43‒3,69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3,7‒3,96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6764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2,18‒2,42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2,43‒2,68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2,69‒2,93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2,94‒3,20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3,21‒3,45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3,46‒3,71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3,72‒3,96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6764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2,18‒2,45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2,46‒2,74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2,75‒3,02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3,03‒3,32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3,33‒3,60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3,61‒3,88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3,89‒4,17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6764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2,35‒2,61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2,62‒2,89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2,90‒3,16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3,17‒3,45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3,46‒3,72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3,73‒4,00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4,01‒4,27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6764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2,33‒2,62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2,63‒2,91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2,92‒3,21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3,22‒3,52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3,53‒3,81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3,82‒4,11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4,12‒4,41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6764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2,42‒2,7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2,71‒2,99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3,00‒3,28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3,29‒3,57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3,58‒3,86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3,87‒4,15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4,16‒4,44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8352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исследования: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6000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нормы физического развития и двигательных способностей девочек в возрасте от 6 до 12 лет и на этой основе идентифицировать перспективных легкоатлеток для занятий  легкоатлетическими видами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85940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402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Шкалы оценок скоростно-силовых способностей  у девочек 6-12 лет   в тесте прыжок в высоту (см)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496522"/>
              </p:ext>
            </p:extLst>
          </p:nvPr>
        </p:nvGraphicFramePr>
        <p:xfrm>
          <a:off x="119922" y="1319133"/>
          <a:ext cx="11887198" cy="52865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4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9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65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4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59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946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959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959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175581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Возраст, лет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Очень низкий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Низкий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Ниже среднего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Выше среднего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Высокий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Очень высокий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074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4,2‒7,9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8,0‒11,6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11,7‒15,3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15,4‒19,1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19,2‒22,8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22,9‒26,5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26,6‒30,2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074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5,7‒9,5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9,6‒13,4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13,5‒17,3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17,4‒21,3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21,4‒25,2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25,3‒29,1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29,2‒33,0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7074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4,5‒9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9,1‒13,5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13,6‒18,1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18,2‒22,7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22,8‒27,2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27,3‒31,8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31,9‒36,3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7074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4,9‒9,7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9,8‒14,6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14,7‒19,6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19,7‒24,6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24,7‒29,5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29,6‒34,4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34,5‒39,3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7796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7,8‒12,5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12,6‒17,3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17,4‒22,2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22,3‒27,1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27,2‒31,9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32‒36,7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36,8‒41,5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7074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6,1‒11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11,1‒16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16,1‒21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21,1‒26,1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26,2‒31,1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31,2‒36,0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36,1‒41,0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7796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9,8‒14,1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14,2‒18,4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18,5‒22,8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22,9‒27,2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27,3‒31,6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31,7‒36,0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36,1‒40,3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05622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9567" y="554636"/>
            <a:ext cx="11002781" cy="6026046"/>
          </a:xfrm>
        </p:spPr>
        <p:txBody>
          <a:bodyPr>
            <a:no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анализа показателей физического развития и двигательных способностей нам удалось идентифицировать одаренность девочек для занятий легкоатлетическими видами.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Так, из 69 девочек 6 -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летнего возраста выделены 3 девочки, которые могли бы с успехом прогрессировать в спринте, барьерном беге, горизонтальных прыжках, многоборье. 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 108 девочек 7-ми летнего возраста выделены 7 девочек, которые могли бы с успехом прогрессировать в спринте, барьерном беге, горизонтальных прыжках, многоборью.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95 девочек 8-ми летнего возраста выделены 6 девочек для  занятий по программе: спринт, прыжки, горизонтальные прыжки, многоборье и 2 девочки для метаний.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78 девочек 9-ти летнего возраста 6 девочек имеют данные для успешного совершенствования мастерства в спринте, барьерном беге, горизонтальных прыжках. 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45 девочек 10-ти летнего возраста 3 девочки имеют хорошие перспективы в спринте, барьерном беге, горизонтальных прыжках, многоборье.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 37 девочек 11-ти летнего возраста 2 девочки имеют хорошие данные для реализации в спринте, барьерном беге, многоборье, горизонтальных прыжках.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37 девочек 12-ти летнего возраста 4 девочки имеют высокий уровень скоростных, координационных и скоростно-силовых способностей для успешного совершенствования мастерства в спринте, барьерном беге, горизонтальных прыжках, 3 девочки имеют хорошие данные для длинных метаний. 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из всей выборки девочек (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=469) только 7,7 % имеют врожденные данные для занятий легкой атлетикой.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2628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7019"/>
          </a:xfrm>
        </p:spPr>
        <p:txBody>
          <a:bodyPr>
            <a:noAutofit/>
          </a:bodyPr>
          <a:lstStyle/>
          <a:p>
            <a:pPr algn="ctr"/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52144"/>
            <a:ext cx="10515600" cy="5024819"/>
          </a:xfrm>
        </p:spPr>
        <p:txBody>
          <a:bodyPr>
            <a:normAutofit fontScale="92500" lnSpcReduction="10000"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Современная система подготовки спортсменов дополнена новыми информативными методами оценки одаренности детей для целенаправленных занятий спортом.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Разработаны критерии отбора в циклические, скоростно-силовые, сложно-координационные виды легкой атлетики с учетом двигательных способностей и физического развития девочек 6-12 лет.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Разработанные нормы физического развития и двигательных способностей позволили из 469 девочек от 6 до 12 лет выявить 7,7 % одаренных девочек для занятий легкой атлетикой.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58591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9520003" cy="11424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568489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4498" y="569626"/>
            <a:ext cx="10589302" cy="5607337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исследования: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1.Изучить проблему отбора детей для занятий легкоатлетическими видами.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2.Разработать нормы показателей физического развития и двигательных способностей для отбора одаренных девочек  в легкоатлетические виды.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3.Оценить спортивную одаренность девочек 6-12 лет для занятий легкой атлетикой.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 организация исследования: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Анализ научно-методической литературы.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2.Педагогическое тестирование.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3.Антропометрия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Математико-статистическая обработка данных.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9921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ownloads\Баннер Стань Чемпионом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563684" y="-32226250"/>
            <a:ext cx="12334439" cy="696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ownloads\Баннер Стань Чемпионом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474784" y="-31857950"/>
            <a:ext cx="12334439" cy="696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ownloads\Баннер Стань Чемпионом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334439" cy="696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153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исследования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80160"/>
            <a:ext cx="11213592" cy="5431535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проводятся  с 4 апреля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2019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и продолжаются  по настоящее время в г. Омске на базе АНО «СТАНЬ ЧЕМПИОНОМ» в двух центрах ( на базе велотрека и легкоатлетического манежа.  Обследования проводят  специалисты, прошедшие обучение  по программе тестирования ( 4 человека). Всего обследовано 2485 детей от 6 до 12 лет. В данном сообщении  представлен анализ результатов  исследований 1317 детей 6-12 лет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=458 девочек, n=859 мальчиков) 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Научно-методическое сопровождение проекта осуществляется Национальным государственным университетом физической культуры, спорта и здоровья им. П.Ф. Лесгафта, г. Санкт-Петербург. Центры тестирования открыты в  Калининградской, Самарской, Ростовской и Московской областями, Краснодарским и Приморским краями, а также Санкт-Петербургом.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сентября прошлого года учитывалось более 50 показателей, сейчас – 150. В январе этого года было проведено генетическое тестирование высоко-квалифицированных и юных талантливых спортсменов. Исследование ДНК поможет понять потенциал организма и выявить генетическую предрасположенность к различным видам спорта. Результаты обрабатываются  специалистами  университета  им. Лесгафта г. Санкт-Петербург.</a:t>
            </a: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96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проведения спортивного тестирования «СТАНЬ ЧЕМПИОНОМ»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2902974" y="1521748"/>
            <a:ext cx="2798507" cy="4646202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Функциональное обследование: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Артериальное давление;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Вариабельность сердечного ритма;</a:t>
            </a:r>
          </a:p>
          <a:p>
            <a:pPr>
              <a:buFontTx/>
              <a:buChar char="-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-спектр (тип кровообращения);</a:t>
            </a:r>
          </a:p>
          <a:p>
            <a:pPr>
              <a:buFontTx/>
              <a:buChar char="-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Медасс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(компонентный состав тела);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Спирометрия (ЖЕЛ).</a:t>
            </a:r>
          </a:p>
        </p:txBody>
      </p:sp>
      <p:sp>
        <p:nvSpPr>
          <p:cNvPr id="9" name="Объект 7"/>
          <p:cNvSpPr txBox="1">
            <a:spLocks/>
          </p:cNvSpPr>
          <p:nvPr/>
        </p:nvSpPr>
        <p:spPr>
          <a:xfrm>
            <a:off x="0" y="1521748"/>
            <a:ext cx="2902974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Антропометрия: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Длина тела;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Масса тела;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Размах рук;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Окружность грудной клетки (покой, вдох, выдох);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Диаметры тела;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состояния осанки и стоп.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7"/>
          <p:cNvSpPr txBox="1">
            <a:spLocks/>
          </p:cNvSpPr>
          <p:nvPr/>
        </p:nvSpPr>
        <p:spPr>
          <a:xfrm>
            <a:off x="5701481" y="1521748"/>
            <a:ext cx="2796049" cy="480889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Психофизиологическое тестирование: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Скорость сенсомоторной реакции (реакция ребенка на красный цвет при помощи зрительно-моторной трубы);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Реакция на движущийся объект (при помощи зрительно-опорного анализатора);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нервной системы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теппинг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-тест);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динамического тремора (с 8 лет). 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7"/>
          <p:cNvSpPr txBox="1">
            <a:spLocks/>
          </p:cNvSpPr>
          <p:nvPr/>
        </p:nvSpPr>
        <p:spPr>
          <a:xfrm>
            <a:off x="8604455" y="1517752"/>
            <a:ext cx="3587545" cy="481289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Спортивное тестирование:</a:t>
            </a:r>
          </a:p>
          <a:p>
            <a:pPr marL="265113" indent="-265113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Оценка гибкости (голеностопных, плечевых суставов, подвижность позвоночника и эластичность мышц задней поверхности ног);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Скоростно-силовые способности (прыжок в длину, в высоту);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Силовые способности (сгибание-разгибание рук в упоре лежа);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вестибулярного аппарата (Проба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Уемуры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Координационные и скоростные способности (Челночный бег 3×10 метров).</a:t>
            </a:r>
          </a:p>
          <a:p>
            <a:pPr>
              <a:buFontTx/>
              <a:buChar char="-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939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9921"/>
            <a:ext cx="10515600" cy="944381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физических качеств и телосложения на результативность по виду спорта «легкая атлетика»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462133"/>
              </p:ext>
            </p:extLst>
          </p:nvPr>
        </p:nvGraphicFramePr>
        <p:xfrm>
          <a:off x="104932" y="814030"/>
          <a:ext cx="11887200" cy="46019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16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5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3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96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53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338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029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6908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Физические качества и телосложение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Спринт и барьерный бег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Прыжки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Метания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Многоборья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Бег на средние и длинные дистанции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Спортивная ходьба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1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Скоростные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1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Мышечная сила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02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Вестибулярная устойчивость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1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Выносливость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4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Гибкость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96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Координационные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11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Телосложение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49376" y="5934670"/>
            <a:ext cx="105630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 1 – незначительное влияние; 2 – среднее влияние; 3 – значительное влияние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23523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5157787" cy="501445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25.04.2019 г.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226" y="971754"/>
            <a:ext cx="5181342" cy="551753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079226" y="0"/>
            <a:ext cx="5112774" cy="501445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16.09.2020 г.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1754"/>
            <a:ext cx="5651338" cy="5075085"/>
          </a:xfrm>
        </p:spPr>
      </p:pic>
    </p:spTree>
    <p:extLst>
      <p:ext uri="{BB962C8B-B14F-4D97-AF65-F5344CB8AC3E}">
        <p14:creationId xmlns:p14="http://schemas.microsoft.com/office/powerpoint/2010/main" val="2657925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5157787" cy="501445"/>
          </a:xfrm>
        </p:spPr>
        <p:txBody>
          <a:bodyPr/>
          <a:lstStyle/>
          <a:p>
            <a:pPr algn="ctr"/>
            <a:r>
              <a:rPr lang="ru-RU" dirty="0"/>
              <a:t>25.04.2019 г.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697" y="824735"/>
            <a:ext cx="5523365" cy="280336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008812" y="0"/>
            <a:ext cx="5183188" cy="501445"/>
          </a:xfrm>
        </p:spPr>
        <p:txBody>
          <a:bodyPr/>
          <a:lstStyle/>
          <a:p>
            <a:pPr algn="ctr"/>
            <a:r>
              <a:rPr lang="ru-RU" dirty="0"/>
              <a:t>16.09.2020 г.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697" y="3834581"/>
            <a:ext cx="5085215" cy="2826287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0" b="5085"/>
          <a:stretch/>
        </p:blipFill>
        <p:spPr>
          <a:xfrm>
            <a:off x="0" y="501445"/>
            <a:ext cx="5143500" cy="29201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700" y="3421625"/>
            <a:ext cx="2886962" cy="337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9739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1004</TotalTime>
  <Words>1729</Words>
  <Application>Microsoft Office PowerPoint</Application>
  <PresentationFormat>Широкоэкранный</PresentationFormat>
  <Paragraphs>608</Paragraphs>
  <Slides>23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Тема Office</vt:lpstr>
      <vt:lpstr>ОЦЕНКА ОДАРЕННОСТИ  ДЕВОЧЕК ДЛЯ ЗАНЯТИЙ ЛЕГКОАТЛЕТИЧЕСКИМИ ВИДАМИ </vt:lpstr>
      <vt:lpstr>Цель исследования:</vt:lpstr>
      <vt:lpstr>Презентация PowerPoint</vt:lpstr>
      <vt:lpstr>Презентация PowerPoint</vt:lpstr>
      <vt:lpstr>Организация исследования</vt:lpstr>
      <vt:lpstr>Порядок проведения спортивного тестирования «СТАНЬ ЧЕМПИОНОМ»</vt:lpstr>
      <vt:lpstr>Влияние физических качеств и телосложения на результативность по виду спорта «легкая атлетика» </vt:lpstr>
      <vt:lpstr>Презентация PowerPoint</vt:lpstr>
      <vt:lpstr>Презентация PowerPoint</vt:lpstr>
      <vt:lpstr>Презентация PowerPoint</vt:lpstr>
      <vt:lpstr>Презентация PowerPoint</vt:lpstr>
      <vt:lpstr>Возрастные изменения показателей физического развития девочек 6-12 лет </vt:lpstr>
      <vt:lpstr>Средние значения обхватов тела девочек 6-12 лет </vt:lpstr>
      <vt:lpstr>Показатели  физического развития и двигательных способностей  у девочек 6-12 лет.</vt:lpstr>
      <vt:lpstr>Антропометрические показатели, используемые при отборе метателей (В.Б.Зеличенок и др., 2000)</vt:lpstr>
      <vt:lpstr>Антропометрические показатели, используемые при отборе будущих метателей (В.Б.Зеличенок и др., 2000) </vt:lpstr>
      <vt:lpstr>Контрольные  упражнения и нормативы для отбора  юных прыгунов (В.Б.Зеличенок и др., 2000)</vt:lpstr>
      <vt:lpstr>Шкалы оценок скоростных способностей у девочек 6-12 лет в тесте бег 15 метров (м/с) </vt:lpstr>
      <vt:lpstr>Шкалы оценок координационных способностей у девочек 6-12 лет в тесте челночный бег  (м/с) </vt:lpstr>
      <vt:lpstr>Шкалы оценок скоростно-силовых способностей  у девочек 6-12 лет   в тесте прыжок в высоту (см) </vt:lpstr>
      <vt:lpstr>Презентация PowerPoint</vt:lpstr>
      <vt:lpstr> Заключение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Alina Baderttinova</dc:creator>
  <cp:lastModifiedBy>СПОРТ РЕЗЕРВ</cp:lastModifiedBy>
  <cp:revision>63</cp:revision>
  <dcterms:created xsi:type="dcterms:W3CDTF">2020-09-16T11:23:30Z</dcterms:created>
  <dcterms:modified xsi:type="dcterms:W3CDTF">2020-10-06T09:26:25Z</dcterms:modified>
</cp:coreProperties>
</file>