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6" r:id="rId7"/>
    <p:sldId id="259" r:id="rId8"/>
    <p:sldId id="267" r:id="rId9"/>
    <p:sldId id="262" r:id="rId10"/>
    <p:sldId id="263" r:id="rId11"/>
    <p:sldId id="264" r:id="rId12"/>
    <p:sldId id="265" r:id="rId13"/>
  </p:sldIdLst>
  <p:sldSz cx="12192000" cy="6858000"/>
  <p:notesSz cx="6858000" cy="9144000"/>
  <p:embeddedFontLst>
    <p:embeddedFont>
      <p:font typeface="Arial Unicode MS" panose="020B0604020202020204" charset="-128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SVOBODA" panose="020B0604020202020204" charset="0"/>
      <p:regular r:id="rId2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9CC5"/>
    <a:srgbClr val="3FCCE7"/>
    <a:srgbClr val="1984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48" y="-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DE98-02F3-4971-B071-9D3897CF0BD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696E-6316-4965-B47B-91FA17FCA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572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DE98-02F3-4971-B071-9D3897CF0BD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696E-6316-4965-B47B-91FA17FCA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293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DE98-02F3-4971-B071-9D3897CF0BD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696E-6316-4965-B47B-91FA17FCA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80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DE98-02F3-4971-B071-9D3897CF0BD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696E-6316-4965-B47B-91FA17FCA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541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DE98-02F3-4971-B071-9D3897CF0BD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696E-6316-4965-B47B-91FA17FCA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721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DE98-02F3-4971-B071-9D3897CF0BD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696E-6316-4965-B47B-91FA17FCA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004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DE98-02F3-4971-B071-9D3897CF0BD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696E-6316-4965-B47B-91FA17FCA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59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DE98-02F3-4971-B071-9D3897CF0BD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696E-6316-4965-B47B-91FA17FCA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268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DE98-02F3-4971-B071-9D3897CF0BD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696E-6316-4965-B47B-91FA17FCA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708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DE98-02F3-4971-B071-9D3897CF0BD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696E-6316-4965-B47B-91FA17FCA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278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DE98-02F3-4971-B071-9D3897CF0BD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696E-6316-4965-B47B-91FA17FCA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36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BDE98-02F3-4971-B071-9D3897CF0BD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A696E-6316-4965-B47B-91FA17FCA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51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993274">
            <a:off x="8776586" y="-801372"/>
            <a:ext cx="5741582" cy="9125507"/>
          </a:xfrm>
          <a:prstGeom prst="rect">
            <a:avLst/>
          </a:prstGeom>
          <a:solidFill>
            <a:srgbClr val="92D050"/>
          </a:solidFill>
          <a:ln w="76200">
            <a:solidFill>
              <a:schemeClr val="bg1"/>
            </a:solidFill>
          </a:ln>
          <a:effectLst>
            <a:outerShdw blurRad="114300" dist="1270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0" y="5523705"/>
            <a:ext cx="12192000" cy="2184400"/>
          </a:xfrm>
          <a:prstGeom prst="round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7520" y="3667760"/>
            <a:ext cx="5608320" cy="1554480"/>
          </a:xfrm>
          <a:prstGeom prst="round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5120" y="3484880"/>
            <a:ext cx="5608320" cy="1584960"/>
          </a:xfrm>
          <a:prstGeom prst="round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33681" y="394236"/>
            <a:ext cx="93167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ТЕХНОЛОГИЯ ОТБОРА ОДАРЕННЫХ ДЕТЕЙ В СПОРТИВНЫХ ЕДИНОБОРСТВАХ НА ОСНОВЕ КОМПЛЕКСНОГО МОНИТОРИНГА СОСТОЯНИЯ СПОРТСМЕНОВ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t="1079" r="10416" b="1"/>
          <a:stretch/>
        </p:blipFill>
        <p:spPr>
          <a:xfrm>
            <a:off x="6711980" y="2702560"/>
            <a:ext cx="5049520" cy="3295649"/>
          </a:xfrm>
          <a:prstGeom prst="rect">
            <a:avLst/>
          </a:prstGeom>
          <a:ln w="53975">
            <a:solidFill>
              <a:schemeClr val="bg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33680" y="560532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Всероссийская научно-практическая конференция</a:t>
            </a:r>
            <a:br>
              <a:rPr lang="ru-RU" dirty="0"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</a:br>
            <a:r>
              <a:rPr lang="ru-RU" b="1" dirty="0"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«ЭКСПЕРИМЕНТАЛЬНАЯ И ИННОВАЦИОННАЯ ДЕЯТЕЛЬНОСТЬ - ПОТЕНЦИАЛ РАЗВИТИЯ ОТРАСЛИ ФИЗИЧЕСКОЙ КУЛЬТУРЫ И СПОРТА»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186900" y="6041551"/>
            <a:ext cx="5005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18-19 сентября 2020 года</a:t>
            </a:r>
          </a:p>
          <a:p>
            <a:pPr algn="ctr"/>
            <a:r>
              <a:rPr lang="ru-RU" dirty="0"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г. Чайковский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5950" y="3761382"/>
            <a:ext cx="52666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Ю.А.Глебов</a:t>
            </a:r>
            <a:r>
              <a:rPr lang="ru-RU" dirty="0"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 – </a:t>
            </a:r>
          </a:p>
          <a:p>
            <a:r>
              <a:rPr lang="ru-RU" sz="1600" i="1" dirty="0">
                <a:solidFill>
                  <a:srgbClr val="000000"/>
                </a:solidFill>
                <a:latin typeface="Arial Unicode MS" panose="020B0604020202020204" pitchFamily="34" charset="-128"/>
              </a:rPr>
              <a:t>руководитель ФГБУ ПОО «СГУОР»,</a:t>
            </a:r>
          </a:p>
          <a:p>
            <a:r>
              <a:rPr lang="ru-RU" sz="1600" i="1" dirty="0">
                <a:solidFill>
                  <a:srgbClr val="000000"/>
                </a:solidFill>
                <a:latin typeface="Arial Unicode MS" panose="020B0604020202020204" pitchFamily="34" charset="-128"/>
              </a:rPr>
              <a:t>координатор федеральной экспериментальной площадки (ФЭП) в Смоленске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771321" y="659217"/>
            <a:ext cx="1988288" cy="1573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551" y="872701"/>
            <a:ext cx="1624204" cy="120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62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 rot="993274">
            <a:off x="8776586" y="-801372"/>
            <a:ext cx="5741582" cy="9125507"/>
          </a:xfrm>
          <a:prstGeom prst="rect">
            <a:avLst/>
          </a:prstGeom>
          <a:solidFill>
            <a:srgbClr val="92D050"/>
          </a:solidFill>
          <a:ln w="76200">
            <a:solidFill>
              <a:schemeClr val="bg1"/>
            </a:solidFill>
          </a:ln>
          <a:effectLst>
            <a:outerShdw blurRad="114300" dist="1270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9771321" y="659217"/>
            <a:ext cx="1988288" cy="1573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551" y="872701"/>
            <a:ext cx="1624204" cy="120064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568960" y="1503145"/>
            <a:ext cx="5849305" cy="2555795"/>
          </a:xfrm>
          <a:prstGeom prst="round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16560" y="1350745"/>
            <a:ext cx="5801360" cy="2550695"/>
          </a:xfrm>
          <a:prstGeom prst="round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21680" y="4923321"/>
            <a:ext cx="6183545" cy="1877820"/>
          </a:xfrm>
          <a:prstGeom prst="round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669280" y="4769568"/>
            <a:ext cx="6132860" cy="1874073"/>
          </a:xfrm>
          <a:prstGeom prst="round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4" name="Прямоугольник 3"/>
          <p:cNvSpPr/>
          <p:nvPr/>
        </p:nvSpPr>
        <p:spPr>
          <a:xfrm>
            <a:off x="701749" y="189865"/>
            <a:ext cx="111003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ВЫВОДЫ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1749" y="1694651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1. Результаты тестирования показали, что в настоящий момент юные единоборцы 12-14 лет по показателям развития психомоторных способностей имеют низкий уровень возможностей, который препятствует гармоничному развитию личности юного спортсмена, являющегося фундаментом в достижении высоких спортивных результатов.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09225" y="492332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2. Оценка показателей вариабельности сердечного ритма (ВСР) позволяет подойти к научному прогнозированию физических возможностей, решать вопросы отбора спортивно одаренных детей для занятий единоборствами, более рационально строить режим тренировок и вести контроль функционального состояния спортсменов.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77" y="4349334"/>
            <a:ext cx="3508115" cy="22943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5" b="7306"/>
          <a:stretch/>
        </p:blipFill>
        <p:spPr>
          <a:xfrm>
            <a:off x="6797749" y="2344985"/>
            <a:ext cx="4199533" cy="228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57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 rot="993274">
            <a:off x="8776586" y="-801372"/>
            <a:ext cx="5741582" cy="9125507"/>
          </a:xfrm>
          <a:prstGeom prst="rect">
            <a:avLst/>
          </a:prstGeom>
          <a:solidFill>
            <a:srgbClr val="92D050"/>
          </a:solidFill>
          <a:ln w="76200">
            <a:solidFill>
              <a:schemeClr val="bg1"/>
            </a:solidFill>
          </a:ln>
          <a:effectLst>
            <a:outerShdw blurRad="114300" dist="1270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771321" y="659217"/>
            <a:ext cx="1988288" cy="1573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551" y="872701"/>
            <a:ext cx="1624204" cy="120064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568960" y="1050151"/>
            <a:ext cx="5849305" cy="3008789"/>
          </a:xfrm>
          <a:prstGeom prst="round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0584" y="931757"/>
            <a:ext cx="5801360" cy="3002785"/>
          </a:xfrm>
          <a:prstGeom prst="round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21680" y="4988560"/>
            <a:ext cx="6183545" cy="1812581"/>
          </a:xfrm>
          <a:prstGeom prst="round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669280" y="4834677"/>
            <a:ext cx="6132860" cy="1808964"/>
          </a:xfrm>
          <a:prstGeom prst="round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4" name="Прямоугольник 3"/>
          <p:cNvSpPr/>
          <p:nvPr/>
        </p:nvSpPr>
        <p:spPr>
          <a:xfrm>
            <a:off x="701749" y="189865"/>
            <a:ext cx="111003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ВЫВОДЫ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1749" y="1056121"/>
            <a:ext cx="55161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3. Динамическое наблюдение за спортсменами 12-14 лет с помощью технологии комплекса «Омега-С» на протяжении всего тренировочного цикла позволяет:</a:t>
            </a:r>
          </a:p>
          <a:p>
            <a:r>
              <a:rPr lang="ru-RU" dirty="0"/>
              <a:t>- существенно повысить эффективность тренировок,</a:t>
            </a:r>
          </a:p>
          <a:p>
            <a:r>
              <a:rPr lang="ru-RU" dirty="0"/>
              <a:t>- добиться снижения риска травматизма и возникновения заболеваний</a:t>
            </a:r>
          </a:p>
          <a:p>
            <a:r>
              <a:rPr lang="ru-RU" dirty="0"/>
              <a:t>- не допускать к соревнованиям спортсменов, в случае если существует угроза внезапной остановки сердца, что позволит предотвратить смерть спортсмена во время соревнований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09225" y="506135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4. При постоянном контроле как физического, так и психического состояния детей, специализирующихся в единоборствах, могут быть созданы новые уникальные методики индивидуального подбора интенсивности и длительности физических нагрузок.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" b="644"/>
          <a:stretch/>
        </p:blipFill>
        <p:spPr>
          <a:xfrm>
            <a:off x="648685" y="4138355"/>
            <a:ext cx="4766075" cy="26627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005" y="2439441"/>
            <a:ext cx="3343952" cy="222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60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80691" y="1926860"/>
            <a:ext cx="59769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БЛАГОДАРЮ </a:t>
            </a:r>
          </a:p>
          <a:p>
            <a:pPr algn="ctr"/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 ВНИМАНИЕ!</a:t>
            </a:r>
            <a:endParaRPr lang="ru-RU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993274">
            <a:off x="8776586" y="-801372"/>
            <a:ext cx="5741582" cy="9125507"/>
          </a:xfrm>
          <a:prstGeom prst="rect">
            <a:avLst/>
          </a:prstGeom>
          <a:solidFill>
            <a:srgbClr val="92D050"/>
          </a:solidFill>
          <a:ln w="76200">
            <a:solidFill>
              <a:schemeClr val="bg1"/>
            </a:solidFill>
          </a:ln>
          <a:effectLst>
            <a:outerShdw blurRad="114300" dist="1270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771321" y="659217"/>
            <a:ext cx="1988288" cy="1573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551" y="872701"/>
            <a:ext cx="1624204" cy="12006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14" y="4413343"/>
            <a:ext cx="1301834" cy="13366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756" y="4589442"/>
            <a:ext cx="1160543" cy="116054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6596" y="5769656"/>
            <a:ext cx="42211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ЭКСПЕРИМЕНТАЛЬНЫЙ (ИННОВАЦИОННЫЙ) ПРОЕКТ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«Реализация технологии комплексного отбора одаренных детей, специализирующихся в спортивных единоборствах»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4686" y="5661935"/>
            <a:ext cx="351229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Федеральное государственное бюджетное учреждение профессиональная образовательная организация "Смоленское государственное училище (техникум) олимпийского резерва"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228" y="4413343"/>
            <a:ext cx="3048000" cy="1993392"/>
          </a:xfrm>
          <a:prstGeom prst="rect">
            <a:avLst/>
          </a:prstGeom>
          <a:ln w="603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1219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rot="993274">
            <a:off x="8776586" y="-801372"/>
            <a:ext cx="5741582" cy="9125507"/>
          </a:xfrm>
          <a:prstGeom prst="rect">
            <a:avLst/>
          </a:prstGeom>
          <a:solidFill>
            <a:srgbClr val="92D050"/>
          </a:solidFill>
          <a:ln w="76200">
            <a:solidFill>
              <a:schemeClr val="bg1"/>
            </a:solidFill>
          </a:ln>
          <a:effectLst>
            <a:outerShdw blurRad="114300" dist="1270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16560" y="1513305"/>
            <a:ext cx="7416800" cy="4121376"/>
          </a:xfrm>
          <a:prstGeom prst="round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64160" y="1360905"/>
            <a:ext cx="7416800" cy="4121376"/>
          </a:xfrm>
          <a:prstGeom prst="round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944408" y="375276"/>
            <a:ext cx="111003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 ИССЛЕДОВАНИЯ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78840" y="1487496"/>
            <a:ext cx="6731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изучить уровень психофизиологических способностей подростков 12-14 лет, занимающихся спортивными единоборствами, для дальнейшего совершенствования отбора и учебно-тренировочного процесса в системе </a:t>
            </a:r>
            <a:r>
              <a:rPr lang="ru-RU" sz="2800" dirty="0">
                <a:solidFill>
                  <a:srgbClr val="000000"/>
                </a:solidFill>
                <a:latin typeface="Arial Unicode MS" panose="020B0604020202020204" pitchFamily="34" charset="-128"/>
              </a:rPr>
              <a:t>организаций, осуществляющих спортивную подготовку.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771321" y="659217"/>
            <a:ext cx="1988288" cy="1573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551" y="872701"/>
            <a:ext cx="1624204" cy="12006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920" y="3662488"/>
            <a:ext cx="4413990" cy="294151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05511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rot="993274">
            <a:off x="8776586" y="-801372"/>
            <a:ext cx="5741582" cy="9125507"/>
          </a:xfrm>
          <a:prstGeom prst="rect">
            <a:avLst/>
          </a:prstGeom>
          <a:solidFill>
            <a:srgbClr val="92D050"/>
          </a:solidFill>
          <a:ln w="76200">
            <a:solidFill>
              <a:schemeClr val="bg1"/>
            </a:solidFill>
          </a:ln>
          <a:effectLst>
            <a:outerShdw blurRad="114300" dist="1270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334926" y="442828"/>
            <a:ext cx="111003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Зрительно-моторные реакции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" t="24000" r="57123" b="51704"/>
          <a:stretch/>
        </p:blipFill>
        <p:spPr>
          <a:xfrm>
            <a:off x="274319" y="1822776"/>
            <a:ext cx="4643121" cy="447924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771321" y="659217"/>
            <a:ext cx="1988288" cy="1573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551" y="872701"/>
            <a:ext cx="1624204" cy="1200648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5222240" y="2594344"/>
            <a:ext cx="6817360" cy="4162056"/>
          </a:xfrm>
          <a:prstGeom prst="round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69840" y="2441944"/>
            <a:ext cx="6817360" cy="4162056"/>
          </a:xfrm>
          <a:prstGeom prst="round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622099" y="2846692"/>
            <a:ext cx="641750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Оценка зрительных реакций занимает ключевое место в психофизиологии. Сущность исследования заключается в измерении времени моторной реакции на световой стимул. Анализ полученных результатов позволяет оценить абсолютное время, устойчивость, стабильность реакции, вероятность ошибок и срывов. Сопутствующие показатели выявляют готовность оператора к работе, степень его напряжения и утомления.</a:t>
            </a:r>
          </a:p>
          <a:p>
            <a:endParaRPr lang="ru-RU" dirty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r>
              <a:rPr lang="ru-RU" dirty="0"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Комплект оборудования включает в себя два основных блока для подачи светового стимула и специальные приставки для удобства проведения обследования: кнопку пациента и выносной </a:t>
            </a:r>
            <a:r>
              <a:rPr lang="ru-RU" dirty="0" err="1"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светостимулятор</a:t>
            </a:r>
            <a:r>
              <a:rPr lang="ru-RU" dirty="0"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4185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rot="993274">
            <a:off x="8776586" y="-801372"/>
            <a:ext cx="5741582" cy="9125507"/>
          </a:xfrm>
          <a:prstGeom prst="rect">
            <a:avLst/>
          </a:prstGeom>
          <a:solidFill>
            <a:srgbClr val="92D050"/>
          </a:solidFill>
          <a:ln w="76200">
            <a:solidFill>
              <a:schemeClr val="bg1"/>
            </a:solidFill>
          </a:ln>
          <a:effectLst>
            <a:outerShdw blurRad="114300" dist="1270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771321" y="659217"/>
            <a:ext cx="1988288" cy="1573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551" y="872701"/>
            <a:ext cx="1624204" cy="12006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5065" y="458704"/>
            <a:ext cx="8780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Таблица 1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OBODA" panose="02000500030000020004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9613" y="1072726"/>
            <a:ext cx="90955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Динамика результатов психофизиологического тестирования юных спортсменов 12-14 лет занимающихся спортивными единоборствами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OBODA" panose="02000500030000020004" pitchFamily="2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889939"/>
              </p:ext>
            </p:extLst>
          </p:nvPr>
        </p:nvGraphicFramePr>
        <p:xfrm>
          <a:off x="329613" y="2625467"/>
          <a:ext cx="11429995" cy="397864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342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3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39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39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28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29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9397">
                <a:tc rowSpan="3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Показатель, ед. измерения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Периоды тестирования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397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1-й период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2-й период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397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КГ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ЭГ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КГ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ЭГ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907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ПЗМР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Время реакции, </a:t>
                      </a:r>
                      <a:r>
                        <a:rPr lang="ru-RU" sz="1800" dirty="0" err="1">
                          <a:effectLst/>
                        </a:rPr>
                        <a:t>мс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242,8</a:t>
                      </a:r>
                      <a:r>
                        <a:rPr lang="ru-RU" sz="1600" u="sng">
                          <a:effectLst/>
                        </a:rPr>
                        <a:t>+</a:t>
                      </a:r>
                      <a:r>
                        <a:rPr lang="ru-RU" sz="1600">
                          <a:effectLst/>
                        </a:rPr>
                        <a:t>8,5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244,8</a:t>
                      </a:r>
                      <a:r>
                        <a:rPr lang="ru-RU" sz="1600" u="sng">
                          <a:effectLst/>
                        </a:rPr>
                        <a:t>+</a:t>
                      </a:r>
                      <a:r>
                        <a:rPr lang="ru-RU" sz="1600">
                          <a:effectLst/>
                        </a:rPr>
                        <a:t>8,2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232,8</a:t>
                      </a:r>
                      <a:r>
                        <a:rPr lang="ru-RU" sz="1600" u="sng">
                          <a:effectLst/>
                        </a:rPr>
                        <a:t>+</a:t>
                      </a:r>
                      <a:r>
                        <a:rPr lang="ru-RU" sz="1600">
                          <a:effectLst/>
                        </a:rPr>
                        <a:t>8,3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217,0</a:t>
                      </a:r>
                      <a:r>
                        <a:rPr lang="ru-RU" sz="1600" u="sng">
                          <a:effectLst/>
                        </a:rPr>
                        <a:t>+</a:t>
                      </a:r>
                      <a:r>
                        <a:rPr lang="ru-RU" sz="1600">
                          <a:effectLst/>
                        </a:rPr>
                        <a:t>7,4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&lt;</a:t>
                      </a:r>
                      <a:r>
                        <a:rPr lang="ru-RU" sz="1600">
                          <a:effectLst/>
                        </a:rPr>
                        <a:t>0,05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91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Функциональный уровень системы (ФУС, усл. ед.)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5,2</a:t>
                      </a:r>
                      <a:r>
                        <a:rPr lang="ru-RU" sz="1600" u="sng">
                          <a:effectLst/>
                        </a:rPr>
                        <a:t>+</a:t>
                      </a:r>
                      <a:r>
                        <a:rPr lang="ru-RU" sz="1600">
                          <a:effectLst/>
                        </a:rPr>
                        <a:t>0,2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5,0</a:t>
                      </a:r>
                      <a:r>
                        <a:rPr lang="ru-RU" sz="1600" u="sng">
                          <a:effectLst/>
                        </a:rPr>
                        <a:t>+</a:t>
                      </a:r>
                      <a:r>
                        <a:rPr lang="ru-RU" sz="1600">
                          <a:effectLst/>
                        </a:rPr>
                        <a:t>0,2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5,0</a:t>
                      </a:r>
                      <a:r>
                        <a:rPr lang="ru-RU" sz="1600" u="sng">
                          <a:effectLst/>
                        </a:rPr>
                        <a:t>+</a:t>
                      </a:r>
                      <a:r>
                        <a:rPr lang="ru-RU" sz="1600">
                          <a:effectLst/>
                        </a:rPr>
                        <a:t>0,2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4,1</a:t>
                      </a:r>
                      <a:r>
                        <a:rPr lang="ru-RU" sz="1600" u="sng">
                          <a:effectLst/>
                        </a:rPr>
                        <a:t>+</a:t>
                      </a:r>
                      <a:r>
                        <a:rPr lang="ru-RU" sz="1600">
                          <a:effectLst/>
                        </a:rPr>
                        <a:t>0,4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&gt;</a:t>
                      </a:r>
                      <a:r>
                        <a:rPr lang="ru-RU" sz="1600" dirty="0">
                          <a:effectLst/>
                        </a:rPr>
                        <a:t>0,05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91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Устойчивость реакции 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(УР, усл. ед.)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2,0+0,06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1,9+0,06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2,1+0,06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1,7</a:t>
                      </a:r>
                      <a:r>
                        <a:rPr lang="ru-RU" sz="1600" u="sng">
                          <a:effectLst/>
                        </a:rPr>
                        <a:t>+</a:t>
                      </a:r>
                      <a:r>
                        <a:rPr lang="ru-RU" sz="1600">
                          <a:effectLst/>
                        </a:rPr>
                        <a:t>0,08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&gt;</a:t>
                      </a:r>
                      <a:r>
                        <a:rPr lang="ru-RU" sz="1600">
                          <a:effectLst/>
                        </a:rPr>
                        <a:t>0,05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04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Уровень функциональных возможностей (УФВ, усл. ед.)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3,8</a:t>
                      </a:r>
                      <a:r>
                        <a:rPr lang="ru-RU" sz="1600" u="sng">
                          <a:effectLst/>
                        </a:rPr>
                        <a:t>+</a:t>
                      </a:r>
                      <a:r>
                        <a:rPr lang="ru-RU" sz="1600">
                          <a:effectLst/>
                        </a:rPr>
                        <a:t>0,1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3,9</a:t>
                      </a:r>
                      <a:r>
                        <a:rPr lang="ru-RU" sz="1600" u="sng">
                          <a:effectLst/>
                        </a:rPr>
                        <a:t>+</a:t>
                      </a:r>
                      <a:r>
                        <a:rPr lang="ru-RU" sz="1600">
                          <a:effectLst/>
                        </a:rPr>
                        <a:t>0,1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3,7</a:t>
                      </a:r>
                      <a:r>
                        <a:rPr lang="ru-RU" sz="1600" u="sng">
                          <a:effectLst/>
                        </a:rPr>
                        <a:t>+</a:t>
                      </a:r>
                      <a:r>
                        <a:rPr lang="ru-RU" sz="1600">
                          <a:effectLst/>
                        </a:rPr>
                        <a:t>0,1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3,4</a:t>
                      </a:r>
                      <a:r>
                        <a:rPr lang="ru-RU" sz="1600" u="sng">
                          <a:effectLst/>
                        </a:rPr>
                        <a:t>+</a:t>
                      </a:r>
                      <a:r>
                        <a:rPr lang="ru-RU" sz="1600">
                          <a:effectLst/>
                        </a:rPr>
                        <a:t>0,3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&gt;</a:t>
                      </a:r>
                      <a:r>
                        <a:rPr lang="ru-RU" sz="1600">
                          <a:effectLst/>
                        </a:rPr>
                        <a:t>0,05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939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Время принятия решения, мс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1,51</a:t>
                      </a:r>
                      <a:r>
                        <a:rPr lang="ru-RU" sz="1600" u="sng">
                          <a:effectLst/>
                        </a:rPr>
                        <a:t>+</a:t>
                      </a:r>
                      <a:r>
                        <a:rPr lang="ru-RU" sz="1600">
                          <a:effectLst/>
                        </a:rPr>
                        <a:t>0,1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1,6</a:t>
                      </a:r>
                      <a:r>
                        <a:rPr lang="ru-RU" sz="1600" u="sng">
                          <a:effectLst/>
                        </a:rPr>
                        <a:t>+</a:t>
                      </a:r>
                      <a:r>
                        <a:rPr lang="ru-RU" sz="1600">
                          <a:effectLst/>
                        </a:rPr>
                        <a:t>0,1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1,33+0,1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1,19+0,1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&gt;0,05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1561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rot="993274">
            <a:off x="8776586" y="-801372"/>
            <a:ext cx="5741582" cy="9125507"/>
          </a:xfrm>
          <a:prstGeom prst="rect">
            <a:avLst/>
          </a:prstGeom>
          <a:solidFill>
            <a:srgbClr val="92D050"/>
          </a:solidFill>
          <a:ln w="76200">
            <a:solidFill>
              <a:schemeClr val="bg1"/>
            </a:solidFill>
          </a:ln>
          <a:effectLst>
            <a:outerShdw blurRad="114300" dist="1270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71321" y="659217"/>
            <a:ext cx="1988288" cy="1573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551" y="872701"/>
            <a:ext cx="1624204" cy="120064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9003956" y="3340081"/>
            <a:ext cx="2924433" cy="3416320"/>
          </a:xfrm>
          <a:prstGeom prst="round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63532" y="483820"/>
            <a:ext cx="8843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Таблица 2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OBODA" panose="02000500030000020004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093433"/>
            <a:ext cx="94098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Динамика показателей простой зрительно-моторной реакции у обследуемых подростков 12-14 лет по критерию Т.Д. Лоскутовой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OBODA" panose="02000500030000020004" pitchFamily="2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607545"/>
              </p:ext>
            </p:extLst>
          </p:nvPr>
        </p:nvGraphicFramePr>
        <p:xfrm>
          <a:off x="296016" y="2073343"/>
          <a:ext cx="8460805" cy="4409834"/>
        </p:xfrm>
        <a:graphic>
          <a:graphicData uri="http://schemas.openxmlformats.org/drawingml/2006/table">
            <a:tbl>
              <a:tblPr firstRow="1" firstCol="1" bandRow="1"/>
              <a:tblGrid>
                <a:gridCol w="929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38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8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83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41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41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5940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период,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период,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4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ФУС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УФВ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ФУС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УФВ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3-4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5-10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11-19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20-29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30-34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35-41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42-46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47-59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60-69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9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70-75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9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76-84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9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85-99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9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100-119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9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120-134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183887" y="3340080"/>
            <a:ext cx="28845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ФУС - функциональный уровень системы; </a:t>
            </a:r>
          </a:p>
          <a:p>
            <a:pPr>
              <a:spcAft>
                <a:spcPts val="0"/>
              </a:spcAft>
            </a:pP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 - устойчивость реакций; </a:t>
            </a:r>
          </a:p>
          <a:p>
            <a:pPr>
              <a:spcAft>
                <a:spcPts val="0"/>
              </a:spcAft>
            </a:pP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УФВ - уровень функциональный возможностей</a:t>
            </a:r>
            <a:r>
              <a:rPr lang="be-BY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Н- Низкий уровень нормы; С - Средний уровень нормы; </a:t>
            </a:r>
          </a:p>
          <a:p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- Высокий уровень нормы.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1460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rot="993274">
            <a:off x="8776586" y="-801372"/>
            <a:ext cx="5741582" cy="9125507"/>
          </a:xfrm>
          <a:prstGeom prst="rect">
            <a:avLst/>
          </a:prstGeom>
          <a:solidFill>
            <a:srgbClr val="92D050"/>
          </a:solidFill>
          <a:ln w="76200">
            <a:solidFill>
              <a:schemeClr val="bg1"/>
            </a:solidFill>
          </a:ln>
          <a:effectLst>
            <a:outerShdw blurRad="114300" dist="1270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771321" y="659217"/>
            <a:ext cx="1988288" cy="1573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551" y="872701"/>
            <a:ext cx="1624204" cy="12006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5065" y="458704"/>
            <a:ext cx="8780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Таблица 3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OBODA" panose="02000500030000020004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5065" y="1138334"/>
            <a:ext cx="8155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Динамика показателей простой зрительно-моторной реакции у обследуемых подростков 12-14 лет по критерию Т.Д. Лоскутовой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OBODA" panose="02000500030000020004" pitchFamily="2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024771"/>
              </p:ext>
            </p:extLst>
          </p:nvPr>
        </p:nvGraphicFramePr>
        <p:xfrm>
          <a:off x="465444" y="2785761"/>
          <a:ext cx="11294166" cy="2876937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3162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7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7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7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7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659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Критерии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Подготовительный период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Соревновательный период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3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1/c</a:t>
                      </a:r>
                      <a:r>
                        <a:rPr lang="en-US" sz="2000">
                          <a:effectLst/>
                        </a:rPr>
                        <a:t>²</a:t>
                      </a:r>
                      <a:r>
                        <a:rPr lang="ru-RU" sz="2000">
                          <a:effectLst/>
                        </a:rPr>
                        <a:t> / 1/c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Интерпретация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1/c</a:t>
                      </a:r>
                      <a:r>
                        <a:rPr lang="en-US" sz="2000">
                          <a:effectLst/>
                        </a:rPr>
                        <a:t>²</a:t>
                      </a:r>
                      <a:r>
                        <a:rPr lang="ru-RU" sz="2000">
                          <a:effectLst/>
                        </a:rPr>
                        <a:t> / 1/c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Интерпретация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6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Функциональный уровень системы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4,43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Низкое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4,14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Среднее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5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Устойчивость реакции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2,16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Высокое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1,76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Среднее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68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Уровень функциональных возможностей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3,78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Среднее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3,44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Среднее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5136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rot="993274">
            <a:off x="8776586" y="-801372"/>
            <a:ext cx="5741582" cy="9125507"/>
          </a:xfrm>
          <a:prstGeom prst="rect">
            <a:avLst/>
          </a:prstGeom>
          <a:solidFill>
            <a:srgbClr val="92D050"/>
          </a:solidFill>
          <a:ln w="76200">
            <a:solidFill>
              <a:schemeClr val="bg1"/>
            </a:solidFill>
          </a:ln>
          <a:effectLst>
            <a:outerShdw blurRad="114300" dist="1270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771321" y="659217"/>
            <a:ext cx="1988288" cy="1573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551" y="872701"/>
            <a:ext cx="1624204" cy="1200648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416560" y="1513305"/>
            <a:ext cx="6197600" cy="5090694"/>
          </a:xfrm>
          <a:prstGeom prst="round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64160" y="1360905"/>
            <a:ext cx="6146800" cy="5080535"/>
          </a:xfrm>
          <a:prstGeom prst="round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4" name="Прямоугольник 3"/>
          <p:cNvSpPr/>
          <p:nvPr/>
        </p:nvSpPr>
        <p:spPr>
          <a:xfrm>
            <a:off x="650949" y="452275"/>
            <a:ext cx="111003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Ω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МЕГА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2946" y="1796494"/>
            <a:ext cx="562453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позволяет в течение нескольких минут оценить состояние вегетативной и нейрогуморальной регуляции, адаптационные возможности и психоэмоциональное состояние, рассчитать биологический возраст и получить комплексную оценку функционального состояния на момент обследования, а при регулярных обследованиях контролировать эффективность различных методов терапии.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4"/>
          <a:stretch/>
        </p:blipFill>
        <p:spPr>
          <a:xfrm>
            <a:off x="7126720" y="1817129"/>
            <a:ext cx="2388260" cy="22764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20" y="4245349"/>
            <a:ext cx="4632889" cy="250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69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rot="993274">
            <a:off x="8776586" y="-801372"/>
            <a:ext cx="5741582" cy="9125507"/>
          </a:xfrm>
          <a:prstGeom prst="rect">
            <a:avLst/>
          </a:prstGeom>
          <a:solidFill>
            <a:srgbClr val="92D050"/>
          </a:solidFill>
          <a:ln w="76200">
            <a:solidFill>
              <a:schemeClr val="bg1"/>
            </a:solidFill>
          </a:ln>
          <a:effectLst>
            <a:outerShdw blurRad="114300" dist="1270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771321" y="659217"/>
            <a:ext cx="1988288" cy="1573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551" y="872701"/>
            <a:ext cx="1624204" cy="12006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5065" y="343697"/>
            <a:ext cx="8780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Таблица 4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OBODA" panose="02000500030000020004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8387" y="799657"/>
            <a:ext cx="8155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Показатели временного и спектрального анализа вариабельности сердечного ритма (ВСР) при проведении активной ортостатической пробы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OBODA" panose="02000500030000020004" pitchFamily="2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75238"/>
              </p:ext>
            </p:extLst>
          </p:nvPr>
        </p:nvGraphicFramePr>
        <p:xfrm>
          <a:off x="1139656" y="2125741"/>
          <a:ext cx="6716964" cy="3002280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3358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84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effectLst/>
                        </a:rPr>
                        <a:t>Показатели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effectLst/>
                        </a:rPr>
                        <a:t>Средняя оценка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effectLst/>
                        </a:rPr>
                        <a:t>ЧСС, уд/мин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effectLst/>
                        </a:rPr>
                        <a:t>96 (83-112)*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</a:rPr>
                        <a:t>ТР, мс</a:t>
                      </a:r>
                      <a:r>
                        <a:rPr lang="ru-RU" sz="2400" u="none" strike="noStrike" baseline="30000">
                          <a:effectLst/>
                        </a:rPr>
                        <a:t>2</a:t>
                      </a:r>
                      <a:r>
                        <a:rPr lang="ru-RU" sz="2400" u="none" strike="noStrike">
                          <a:effectLst/>
                        </a:rPr>
                        <a:t>/Гц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</a:rPr>
                        <a:t>2722 (632-4263)*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LF, мс</a:t>
                      </a:r>
                      <a:r>
                        <a:rPr lang="en-US" sz="2400" u="none" strike="noStrike" baseline="30000">
                          <a:effectLst/>
                        </a:rPr>
                        <a:t>2</a:t>
                      </a:r>
                      <a:r>
                        <a:rPr lang="en-US" sz="2400" u="none" strike="noStrike">
                          <a:effectLst/>
                        </a:rPr>
                        <a:t>/Гц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</a:rPr>
                        <a:t>1094 (308-2172)*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HF, мс</a:t>
                      </a:r>
                      <a:r>
                        <a:rPr lang="en-US" sz="2400" u="none" strike="noStrike" baseline="30000">
                          <a:effectLst/>
                        </a:rPr>
                        <a:t>2</a:t>
                      </a:r>
                      <a:r>
                        <a:rPr lang="en-US" sz="2400" u="none" strike="noStrike">
                          <a:effectLst/>
                        </a:rPr>
                        <a:t>/Гц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</a:rPr>
                        <a:t>168 (26-576)*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LF/HF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effectLst/>
                        </a:rPr>
                        <a:t>6,9 (2,0-15,5)*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LF, %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effectLst/>
                        </a:rPr>
                        <a:t>47,9 (30,0-61,1)*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HF, %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effectLst/>
                        </a:rPr>
                        <a:t>7,5 (2,8-17,9)*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92769" y="537953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ЧСС – частота сердечных сокращений; 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ТР – общая мощность спектра; HF (s – волны) — дыхательные волны или быстрые волны; LF (m – волны) — медленные волны I порядка (MBI) или средние волны;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3564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993274">
            <a:off x="8776586" y="-801372"/>
            <a:ext cx="5741582" cy="9125507"/>
          </a:xfrm>
          <a:prstGeom prst="rect">
            <a:avLst/>
          </a:prstGeom>
          <a:solidFill>
            <a:srgbClr val="92D050"/>
          </a:solidFill>
          <a:ln w="76200">
            <a:solidFill>
              <a:schemeClr val="bg1"/>
            </a:solidFill>
          </a:ln>
          <a:effectLst>
            <a:outerShdw blurRad="114300" dist="1270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771321" y="659217"/>
            <a:ext cx="1988288" cy="1573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551" y="872701"/>
            <a:ext cx="1624204" cy="12006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8586" y="189865"/>
            <a:ext cx="81020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Показатели общего анализа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кардиоритмологических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процессов, протекающих в организме спортсмена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962" y="1943735"/>
            <a:ext cx="5816918" cy="440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159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893</Words>
  <Application>Microsoft Office PowerPoint</Application>
  <PresentationFormat>Широкоэкранный</PresentationFormat>
  <Paragraphs>237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SVOBODA</vt:lpstr>
      <vt:lpstr>Times New Roman</vt:lpstr>
      <vt:lpstr>Calibri Light</vt:lpstr>
      <vt:lpstr>Calibri</vt:lpstr>
      <vt:lpstr>Arial</vt:lpstr>
      <vt:lpstr>Arial Unicode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OLEG</dc:creator>
  <cp:lastModifiedBy>pc9</cp:lastModifiedBy>
  <cp:revision>25</cp:revision>
  <dcterms:created xsi:type="dcterms:W3CDTF">2020-09-15T07:50:09Z</dcterms:created>
  <dcterms:modified xsi:type="dcterms:W3CDTF">2020-09-21T12:22:30Z</dcterms:modified>
</cp:coreProperties>
</file>