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13"/>
  </p:notesMasterIdLst>
  <p:sldIdLst>
    <p:sldId id="321" r:id="rId2"/>
    <p:sldId id="296" r:id="rId3"/>
    <p:sldId id="260" r:id="rId4"/>
    <p:sldId id="305" r:id="rId5"/>
    <p:sldId id="320" r:id="rId6"/>
    <p:sldId id="317" r:id="rId7"/>
    <p:sldId id="309" r:id="rId8"/>
    <p:sldId id="318" r:id="rId9"/>
    <p:sldId id="322" r:id="rId10"/>
    <p:sldId id="306" r:id="rId11"/>
    <p:sldId id="32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BEEDC9-23B4-4C0D-BEEB-779DFA8AAEDE}">
          <p14:sldIdLst>
            <p14:sldId id="321"/>
            <p14:sldId id="296"/>
            <p14:sldId id="260"/>
            <p14:sldId id="305"/>
            <p14:sldId id="320"/>
            <p14:sldId id="317"/>
            <p14:sldId id="309"/>
            <p14:sldId id="318"/>
            <p14:sldId id="322"/>
            <p14:sldId id="306"/>
            <p14:sldId id="32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6600"/>
    <a:srgbClr val="FFFF00"/>
    <a:srgbClr val="00FF00"/>
    <a:srgbClr val="CC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994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070450568678898"/>
          <c:y val="0.39243327101359199"/>
          <c:w val="0.41788178040245"/>
          <c:h val="0.523890055368350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6"/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41-48E1-8AD6-A6C26BDA488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41-48E1-8AD6-A6C26BDA488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41-48E1-8AD6-A6C26BDA4881}"/>
              </c:ext>
            </c:extLst>
          </c:dPt>
          <c:cat>
            <c:strRef>
              <c:f>Лист1!$A$2:$A$5</c:f>
              <c:strCache>
                <c:ptCount val="4"/>
                <c:pt idx="0">
                  <c:v>УОР (2)</c:v>
                </c:pt>
                <c:pt idx="1">
                  <c:v>СШ (16)</c:v>
                </c:pt>
                <c:pt idx="2">
                  <c:v>СШОР (45)</c:v>
                </c:pt>
                <c:pt idx="3">
                  <c:v>ЦОП (2)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45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941-48E1-8AD6-A6C26BDA4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7928696412948399E-2"/>
          <c:y val="0.74345433477756695"/>
          <c:w val="0.24431703849518799"/>
          <c:h val="0.2283094623021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2C9-47F3-B189-68DC1B85CB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C9-47F3-B189-68DC1B85CB73}"/>
              </c:ext>
            </c:extLst>
          </c:dPt>
          <c:dLbls>
            <c:dLbl>
              <c:idx val="1"/>
              <c:layout>
                <c:manualLayout>
                  <c:x val="0"/>
                  <c:y val="7.2282496844612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C9-47F3-B189-68DC1B85CB73}"/>
                </c:ext>
              </c:extLst>
            </c:dLbl>
            <c:dLbl>
              <c:idx val="2"/>
              <c:layout>
                <c:manualLayout>
                  <c:x val="-1.5204249336281759E-3"/>
                  <c:y val="8.3847696339750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C9-47F3-B189-68DC1B85C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1">
                  <c:v>% занимающихся, выполняющих нормативы федеральных стандартов спортивной поготоки по видм спорта</c:v>
                </c:pt>
                <c:pt idx="2">
                  <c:v>% занимающихся, невыполняющих нормативы федеральных стандартов спортивной подготовки по видам спорта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47</c:v>
                </c:pt>
                <c:pt idx="2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9-47F3-B189-68DC1B85CB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1">
                  <c:v>% занимающихся, выполняющих нормативы федеральных стандартов спортивной поготоки по видм спорта</c:v>
                </c:pt>
                <c:pt idx="2">
                  <c:v>% занимающихся, невыполняющих нормативы федеральных стандартов спортивной подготовки по видам спорта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C9-47F3-B189-68DC1B85C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710400"/>
        <c:axId val="90711936"/>
        <c:axId val="81587264"/>
      </c:bar3DChart>
      <c:catAx>
        <c:axId val="907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11936"/>
        <c:crosses val="autoZero"/>
        <c:auto val="1"/>
        <c:lblAlgn val="ctr"/>
        <c:lblOffset val="100"/>
        <c:noMultiLvlLbl val="0"/>
      </c:catAx>
      <c:valAx>
        <c:axId val="9071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10400"/>
        <c:crosses val="autoZero"/>
        <c:crossBetween val="between"/>
      </c:valAx>
      <c:serAx>
        <c:axId val="81587264"/>
        <c:scaling>
          <c:orientation val="minMax"/>
        </c:scaling>
        <c:delete val="1"/>
        <c:axPos val="b"/>
        <c:majorTickMark val="none"/>
        <c:minorTickMark val="none"/>
        <c:tickLblPos val="nextTo"/>
        <c:crossAx val="9071193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занимающихся по программам </a:t>
            </a:r>
            <a:r>
              <a:rPr lang="ru-RU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83-4859-9155-5AC6D2E6770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983-4859-9155-5AC6D2E6770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83-4859-9155-5AC6D2E677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983-4859-9155-5AC6D2E6770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83-4859-9155-5AC6D2E67706}"/>
              </c:ext>
            </c:extLst>
          </c:dPt>
          <c:dLbls>
            <c:dLbl>
              <c:idx val="0"/>
              <c:layout>
                <c:manualLayout>
                  <c:x val="0"/>
                  <c:y val="8.398537728612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3-4859-9155-5AC6D2E67706}"/>
                </c:ext>
              </c:extLst>
            </c:dLbl>
            <c:dLbl>
              <c:idx val="1"/>
              <c:layout>
                <c:manualLayout>
                  <c:x val="3.8623001791863987E-3"/>
                  <c:y val="8.6784889862325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3-4859-9155-5AC6D2E67706}"/>
                </c:ext>
              </c:extLst>
            </c:dLbl>
            <c:dLbl>
              <c:idx val="2"/>
              <c:layout>
                <c:manualLayout>
                  <c:x val="1.9311500895931287E-3"/>
                  <c:y val="8.118586470991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3-4859-9155-5AC6D2E67706}"/>
                </c:ext>
              </c:extLst>
            </c:dLbl>
            <c:dLbl>
              <c:idx val="3"/>
              <c:layout>
                <c:manualLayout>
                  <c:x val="1.9311500895931994E-3"/>
                  <c:y val="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83-4859-9155-5AC6D2E67706}"/>
                </c:ext>
              </c:extLst>
            </c:dLbl>
            <c:dLbl>
              <c:idx val="4"/>
              <c:layout>
                <c:manualLayout>
                  <c:x val="-1.9311500895931994E-3"/>
                  <c:y val="6.7188301828897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3-4859-9155-5AC6D2E67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55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83-4859-9155-5AC6D2E67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80480"/>
        <c:axId val="42982016"/>
        <c:axId val="43853568"/>
      </c:bar3DChart>
      <c:catAx>
        <c:axId val="429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82016"/>
        <c:crosses val="autoZero"/>
        <c:auto val="1"/>
        <c:lblAlgn val="ctr"/>
        <c:lblOffset val="100"/>
        <c:noMultiLvlLbl val="0"/>
      </c:catAx>
      <c:valAx>
        <c:axId val="4298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80480"/>
        <c:crosses val="autoZero"/>
        <c:crossBetween val="between"/>
      </c:valAx>
      <c:serAx>
        <c:axId val="43853568"/>
        <c:scaling>
          <c:orientation val="minMax"/>
        </c:scaling>
        <c:delete val="1"/>
        <c:axPos val="b"/>
        <c:majorTickMark val="none"/>
        <c:minorTickMark val="none"/>
        <c:tickLblPos val="nextTo"/>
        <c:crossAx val="4298201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0.01176</cdr:x>
      <cdr:y>0.15343</cdr:y>
    </cdr:from>
    <cdr:to>
      <cdr:x>0.26613</cdr:x>
      <cdr:y>0.39706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7504" y="861587"/>
          <a:ext cx="2325980" cy="136815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СШОР</a:t>
          </a:r>
        </a:p>
      </cdr:txBody>
    </cdr:sp>
  </cdr:relSizeAnchor>
  <cdr:relSizeAnchor xmlns:cdr="http://schemas.openxmlformats.org/drawingml/2006/chartDrawing">
    <cdr:from>
      <cdr:x>0.00806</cdr:x>
      <cdr:y>0.44879</cdr:y>
    </cdr:from>
    <cdr:to>
      <cdr:x>0.26613</cdr:x>
      <cdr:y>0.69243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72008" y="2520280"/>
          <a:ext cx="2304256" cy="136815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СШ</a:t>
          </a:r>
        </a:p>
      </cdr:txBody>
    </cdr:sp>
  </cdr:relSizeAnchor>
  <cdr:relSizeAnchor xmlns:cdr="http://schemas.openxmlformats.org/drawingml/2006/chartDrawing">
    <cdr:from>
      <cdr:x>0.27881</cdr:x>
      <cdr:y>0.00399</cdr:y>
    </cdr:from>
    <cdr:to>
      <cdr:x>0.74655</cdr:x>
      <cdr:y>0.2396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2489448" y="22393"/>
          <a:ext cx="4176464" cy="132314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 учреждений отрасли </a:t>
          </a:r>
          <a:r>
            <a:rPr lang="ru-RU" sz="22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2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обеспечивают подготовку спортивного резерва</a:t>
          </a:r>
        </a:p>
      </cdr:txBody>
    </cdr:sp>
  </cdr:relSizeAnchor>
  <cdr:relSizeAnchor xmlns:cdr="http://schemas.openxmlformats.org/drawingml/2006/chartDrawing">
    <cdr:from>
      <cdr:x>0.75606</cdr:x>
      <cdr:y>0.16015</cdr:y>
    </cdr:from>
    <cdr:to>
      <cdr:x>0.98824</cdr:x>
      <cdr:y>0.40138</cdr:y>
    </cdr:to>
    <cdr:sp macro="" textlink="">
      <cdr:nvSpPr>
        <cdr:cNvPr id="9" name="Скругленный прямоугольник 8"/>
        <cdr:cNvSpPr/>
      </cdr:nvSpPr>
      <cdr:spPr>
        <a:xfrm xmlns:a="http://schemas.openxmlformats.org/drawingml/2006/main">
          <a:off x="6913418" y="886160"/>
          <a:ext cx="2123049" cy="1334783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УОР</a:t>
          </a:r>
        </a:p>
      </cdr:txBody>
    </cdr:sp>
  </cdr:relSizeAnchor>
  <cdr:relSizeAnchor xmlns:cdr="http://schemas.openxmlformats.org/drawingml/2006/chartDrawing">
    <cdr:from>
      <cdr:x>0.35825</cdr:x>
      <cdr:y>0.28009</cdr:y>
    </cdr:from>
    <cdr:to>
      <cdr:x>0.68112</cdr:x>
      <cdr:y>0.41542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3275855" y="1572871"/>
          <a:ext cx="2952329" cy="76001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</a:t>
          </a:r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73 тыс. 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занимающихся</a:t>
          </a:r>
        </a:p>
      </cdr:txBody>
    </cdr:sp>
  </cdr:relSizeAnchor>
  <cdr:relSizeAnchor xmlns:cdr="http://schemas.openxmlformats.org/drawingml/2006/chartDrawing">
    <cdr:from>
      <cdr:x>0.60237</cdr:x>
      <cdr:y>0.81569</cdr:y>
    </cdr:from>
    <cdr:to>
      <cdr:x>0.85437</cdr:x>
      <cdr:y>0.98699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5508071" y="4513474"/>
          <a:ext cx="2304288" cy="947829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 </a:t>
          </a:r>
          <a:r>
            <a: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2,5 тыс. спортсменов старше 18 лет</a:t>
          </a:r>
          <a:endParaRPr lang="ru-RU" sz="16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0.75987</cdr:x>
      <cdr:y>0.44042</cdr:y>
    </cdr:from>
    <cdr:to>
      <cdr:x>0.98824</cdr:x>
      <cdr:y>0.66165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6948264" y="2436968"/>
          <a:ext cx="2088232" cy="1224136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ЦОП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D8FF-3870-4067-BF07-0D8E1490857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CCD63-6170-4711-B37C-B47057A8C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9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CCD63-6170-4711-B37C-B47057A8C4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6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6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6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9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D5709-5577-4F38-BC0A-A2C3107BD57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7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10" y="4097441"/>
            <a:ext cx="6663170" cy="16394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830" y="2862695"/>
            <a:ext cx="8614319" cy="760702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0/07/Coat_of_Arms_of_Saint_Petersburg_%282003%29.svg/1118px-Coat_of_Arms_of_Saint_Petersburg_%282003%29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31830" y="944558"/>
            <a:ext cx="600129" cy="6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2317" y="253843"/>
            <a:ext cx="7191350" cy="9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75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Санкт-Петербурга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физической культуре и спорту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8705" y="5736940"/>
            <a:ext cx="51301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830" y="1854210"/>
            <a:ext cx="88357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ходе реализации экспериментальной деятельности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совершенствованию системы подготовки спортивного резерва путем перевода спортивных школ на реализацию программ спортивной подготовки в соответствии с федеральными стандартами 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в соответствии с базовыми требованиями, утвержденными Комитетом по физической культуре 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спорту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667" y="998609"/>
            <a:ext cx="603880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6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28215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цифры набора занимающихся государственных учреждений Санкт-Петербурга             по программам спортивной подготовки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50646115"/>
              </p:ext>
            </p:extLst>
          </p:nvPr>
        </p:nvGraphicFramePr>
        <p:xfrm>
          <a:off x="1524000" y="1916832"/>
          <a:ext cx="65763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1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10" y="4097441"/>
            <a:ext cx="6663170" cy="16394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830" y="2862695"/>
            <a:ext cx="8614319" cy="760702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0/07/Coat_of_Arms_of_Saint_Petersburg_%282003%29.svg/1118px-Coat_of_Arms_of_Saint_Petersburg_%282003%29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31830" y="944558"/>
            <a:ext cx="600129" cy="6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2317" y="253843"/>
            <a:ext cx="7191350" cy="9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75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Санкт-Петербурга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физической культуре и спорту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8705" y="5736940"/>
            <a:ext cx="51301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830" y="1854210"/>
            <a:ext cx="88357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ходе реализации экспериментальной деятельности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совершенствованию системы подготовки спортивного резерва путем перевода спортивных школ на реализацию программ спортивной подготовки в соответствии с федеральными стандартами 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в соответствии с базовыми требованиями, утвержденными Комитетом по физической культуре 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спорту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667" y="998609"/>
            <a:ext cx="603880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5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213" y="155212"/>
            <a:ext cx="7208587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спортивного резерва </a:t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Санкт-Петербурге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106237"/>
              </p:ext>
            </p:extLst>
          </p:nvPr>
        </p:nvGraphicFramePr>
        <p:xfrm>
          <a:off x="0" y="1208057"/>
          <a:ext cx="9144000" cy="553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483769" y="5733256"/>
            <a:ext cx="2304256" cy="936104"/>
          </a:xfrm>
          <a:prstGeom prst="roundRect">
            <a:avLst/>
          </a:prstGeom>
          <a:gradFill>
            <a:gsLst>
              <a:gs pos="40000">
                <a:schemeClr val="bg1"/>
              </a:gs>
              <a:gs pos="74000">
                <a:schemeClr val="bg1">
                  <a:tint val="94000"/>
                  <a:shade val="94000"/>
                  <a:satMod val="128000"/>
                  <a:lumMod val="100000"/>
                </a:schemeClr>
              </a:gs>
              <a:gs pos="100000">
                <a:schemeClr val="bg1">
                  <a:tint val="98000"/>
                  <a:shade val="100000"/>
                  <a:hueMod val="98000"/>
                  <a:satMod val="100000"/>
                  <a:lumMod val="74000"/>
                </a:schemeClr>
              </a:gs>
            </a:gsLst>
            <a:path path="circle">
              <a:fillToRect l="20000" t="-40000" r="20000" b="14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3,5 тыс.  спортсменов на этапах ССМ, ВСМ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0394"/>
            <a:ext cx="8064896" cy="167242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выполнения занимающимися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спортивных школ  Санкт-Петербурга федеральных стандартов спортивной подготовки                      по видам спорта (2015 год)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0262120"/>
              </p:ext>
            </p:extLst>
          </p:nvPr>
        </p:nvGraphicFramePr>
        <p:xfrm>
          <a:off x="395536" y="2132856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2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213" y="257606"/>
            <a:ext cx="7146923" cy="115517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Times New Roman"/>
                <a:ea typeface="Times New Roman"/>
              </a:rPr>
              <a:t>Предспортивная</a:t>
            </a: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подготовка по видам спорта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6376" y="3501008"/>
            <a:ext cx="8586652" cy="2448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ctr">
              <a:lnSpc>
                <a:spcPct val="150000"/>
              </a:lnSpc>
            </a:pPr>
            <a:r>
              <a:rPr lang="ru-RU" sz="2000" b="1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Базовые требования </a:t>
            </a: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альтернативная Федеральным стандартам совокупность минимальных требований к </a:t>
            </a:r>
            <a:r>
              <a:rPr lang="ru-RU" sz="2000" kern="5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предспортивной</a:t>
            </a: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подготовке </a:t>
            </a:r>
            <a:b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видам спорта, разработанных и утвержденных Комитетом </a:t>
            </a:r>
            <a:b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физической культуре и спорту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6376" y="1844824"/>
            <a:ext cx="8568951" cy="107747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физической культуре и спорту «Об утверждении базовых требований к программам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по видам спорта»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1426"/>
            <a:ext cx="7488832" cy="13422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  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Федеральная экспериментальная площадка 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по теме: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673" y="4653136"/>
            <a:ext cx="8583627" cy="11661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Протокол заседания Координационной группы Министерства спорта Российской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Федераци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по экспериментальной и инновационной деятельности </a:t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 области физической культуры и спорта № 3/16 от 23 мая 2016 года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8118" y="1484784"/>
            <a:ext cx="8607764" cy="273630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«Совершенствование системы подготовки спортивного резерва путем перевода спортивных школ на реализацию программ                           </a:t>
            </a:r>
            <a:r>
              <a:rPr lang="ru-RU" sz="2000" b="1" i="1" dirty="0">
                <a:solidFill>
                  <a:schemeClr val="tx2"/>
                </a:solidFill>
                <a:latin typeface="Times New Roman"/>
              </a:rPr>
              <a:t>спортивной подготовки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в соответствии </a:t>
            </a:r>
            <a:br>
              <a:rPr lang="ru-RU" b="1" dirty="0">
                <a:solidFill>
                  <a:schemeClr val="tx1"/>
                </a:solidFill>
                <a:latin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</a:rPr>
              <a:t>с федеральными стандартами спортивной подготовки и программ </a:t>
            </a:r>
            <a:r>
              <a:rPr lang="ru-RU" sz="2000" b="1" i="1" dirty="0" err="1">
                <a:solidFill>
                  <a:schemeClr val="tx2"/>
                </a:solidFill>
                <a:latin typeface="Times New Roman"/>
              </a:rPr>
              <a:t>предспортивной</a:t>
            </a:r>
            <a:r>
              <a:rPr lang="ru-RU" sz="2000" b="1" i="1" dirty="0">
                <a:solidFill>
                  <a:schemeClr val="tx2"/>
                </a:solidFill>
                <a:latin typeface="Times New Roman"/>
              </a:rPr>
              <a:t> подготовки</a:t>
            </a:r>
            <a:r>
              <a:rPr lang="ru-RU" sz="2000" b="1" i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в соответствии </a:t>
            </a:r>
            <a:br>
              <a:rPr lang="ru-RU" b="1" dirty="0">
                <a:solidFill>
                  <a:schemeClr val="tx1"/>
                </a:solidFill>
                <a:latin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</a:rPr>
              <a:t>с базовыми требованиями, утвержденными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КФКиС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»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0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деятельности спортивной школы   </a:t>
            </a: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1" y="1383574"/>
            <a:ext cx="8435280" cy="82129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Спортивная школа, спортивная школа олимпийского резерва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6867" y="2672104"/>
            <a:ext cx="3275228" cy="142355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Спортивная подготовка                       в соответствии                                       с федеральными стандартами по видам спорта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646575" y="2313109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46" y="2290226"/>
            <a:ext cx="207282" cy="31701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46" y="4141311"/>
            <a:ext cx="207282" cy="317019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5063051" y="2653733"/>
            <a:ext cx="3275228" cy="142355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Предспортивная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подготовка                       в соответствии                                       с базовыми требованиями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предспортивной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подготовки по видам спорта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942" y="4166621"/>
            <a:ext cx="207282" cy="317019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316866" y="4529293"/>
            <a:ext cx="7021413" cy="214006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86150" lvl="7" indent="-285750" algn="ctr">
              <a:buFont typeface="Calibri" panose="020F0502020204030204" pitchFamily="34" charset="0"/>
              <a:buChar char="-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качеств, необходимых для перевода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программы спортивной подготовки;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учет рабочего времени тренера;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оплаты труда;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возможное бюджетное финансирование спортивной подготовки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7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8289"/>
            <a:ext cx="8229600" cy="1143000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328129"/>
            <a:ext cx="8732617" cy="152480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Региональная нормативная правовая база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4860032" y="3140968"/>
            <a:ext cx="3456384" cy="172819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льготы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гарантии работникам учреждений спортивной подготовки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  <p:sp>
        <p:nvSpPr>
          <p:cNvPr id="8" name="Объект 5"/>
          <p:cNvSpPr txBox="1">
            <a:spLocks/>
          </p:cNvSpPr>
          <p:nvPr/>
        </p:nvSpPr>
        <p:spPr>
          <a:xfrm>
            <a:off x="618426" y="3147539"/>
            <a:ext cx="3744416" cy="172819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учреждений спортивной подготовки</a:t>
            </a:r>
          </a:p>
        </p:txBody>
      </p:sp>
      <p:cxnSp>
        <p:nvCxnSpPr>
          <p:cNvPr id="4" name="Прямая со стрелкой 3"/>
          <p:cNvCxnSpPr>
            <a:stCxn id="6" idx="2"/>
            <a:endCxn id="8" idx="0"/>
          </p:cNvCxnSpPr>
          <p:nvPr/>
        </p:nvCxnSpPr>
        <p:spPr>
          <a:xfrm flipH="1">
            <a:off x="2490634" y="2852936"/>
            <a:ext cx="2127195" cy="29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  <a:endCxn id="10" idx="0"/>
          </p:cNvCxnSpPr>
          <p:nvPr/>
        </p:nvCxnSpPr>
        <p:spPr>
          <a:xfrm>
            <a:off x="4617829" y="2852936"/>
            <a:ext cx="1970395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16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Государственное задание на оказание государственных услуг (выполнение работ)</a:t>
            </a: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2216" y="1700808"/>
            <a:ext cx="8732617" cy="220279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экономической политике и стратегическому планированию Санкт-Петербурга «Об утверждении регионального перечня (классификатора) государственных и муниципальных услуг и работ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216" y="4391776"/>
            <a:ext cx="8753307" cy="1629511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Государственная работа</a:t>
            </a:r>
          </a:p>
          <a:p>
            <a:pPr algn="ctr"/>
            <a:endParaRPr lang="ru-RU" sz="1050" b="1" dirty="0">
              <a:solidFill>
                <a:schemeClr val="tx1"/>
              </a:solidFill>
              <a:latin typeface="Times New Roman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«Организация и обеспечение подготовки спортивного резерва»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315" y="3989181"/>
            <a:ext cx="207282" cy="3170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7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46921" y="1084439"/>
            <a:ext cx="7868429" cy="9574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ЭКСПЕРИМЕНТАЛЬНЫЙ (ИННОВАЦИОННЫЙ) ПРОЕКТ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0955" y="1919436"/>
            <a:ext cx="3415207" cy="43768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ШКОЛА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74106" y="2487694"/>
            <a:ext cx="2873711" cy="5896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подготовка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1555" y="4963348"/>
            <a:ext cx="7574616" cy="64877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выполнение государственного задания на оказание государственных услуг (выполнение работ) учреждения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368168" y="3120828"/>
            <a:ext cx="283776" cy="248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3200" y="2482583"/>
            <a:ext cx="2873711" cy="59477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Предспортивная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25302" y="3805370"/>
            <a:ext cx="1969508" cy="31695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43997" y="3398070"/>
            <a:ext cx="1969508" cy="3395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43997" y="3778688"/>
            <a:ext cx="1933929" cy="295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43996" y="4122324"/>
            <a:ext cx="1933929" cy="30668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ССМ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243996" y="4490402"/>
            <a:ext cx="1951719" cy="3233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ВСМ (СШОР)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7086863" y="3136782"/>
            <a:ext cx="283776" cy="248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25302" y="3413127"/>
            <a:ext cx="1969508" cy="3395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</a:t>
            </a:r>
          </a:p>
        </p:txBody>
      </p:sp>
      <p:cxnSp>
        <p:nvCxnSpPr>
          <p:cNvPr id="40" name="Прямая со стрелкой 39"/>
          <p:cNvCxnSpPr>
            <a:stCxn id="11" idx="1"/>
          </p:cNvCxnSpPr>
          <p:nvPr/>
        </p:nvCxnSpPr>
        <p:spPr>
          <a:xfrm flipH="1">
            <a:off x="2651944" y="2138279"/>
            <a:ext cx="629011" cy="34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1" idx="3"/>
          </p:cNvCxnSpPr>
          <p:nvPr/>
        </p:nvCxnSpPr>
        <p:spPr>
          <a:xfrm>
            <a:off x="6696162" y="2138279"/>
            <a:ext cx="674477" cy="278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6" idx="3"/>
            <a:endCxn id="29" idx="1"/>
          </p:cNvCxnSpPr>
          <p:nvPr/>
        </p:nvCxnSpPr>
        <p:spPr>
          <a:xfrm flipV="1">
            <a:off x="3494810" y="3567827"/>
            <a:ext cx="2749187" cy="150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24" idx="3"/>
            <a:endCxn id="31" idx="1"/>
          </p:cNvCxnSpPr>
          <p:nvPr/>
        </p:nvCxnSpPr>
        <p:spPr>
          <a:xfrm flipV="1">
            <a:off x="3494810" y="3926235"/>
            <a:ext cx="2749187" cy="376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6" y="249397"/>
            <a:ext cx="805173" cy="9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4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15759</TotalTime>
  <Words>300</Words>
  <Application>Microsoft Office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  </vt:lpstr>
      <vt:lpstr>Система подготовки спортивного резерва  в Санкт-Петербурге</vt:lpstr>
      <vt:lpstr>Презентация PowerPoint</vt:lpstr>
      <vt:lpstr> Предспортивная подготовка по видам спорта</vt:lpstr>
      <vt:lpstr>      Федеральная экспериментальная площадка  по теме:  </vt:lpstr>
      <vt:lpstr>         Организация деятельности спортивной школы    </vt:lpstr>
      <vt:lpstr>  </vt:lpstr>
      <vt:lpstr>     Государственное задание на оказание государственных услуг (выполнение работ) </vt:lpstr>
      <vt:lpstr>Презентация PowerPoint</vt:lpstr>
      <vt:lpstr>Контрольные цифры набора занимающихся государственных учреждений Санкт-Петербурга             по программам спортивной подготовки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Богомазова Александра Валерьевна</dc:creator>
  <cp:lastModifiedBy>popov</cp:lastModifiedBy>
  <cp:revision>187</cp:revision>
  <dcterms:created xsi:type="dcterms:W3CDTF">2015-07-01T11:30:30Z</dcterms:created>
  <dcterms:modified xsi:type="dcterms:W3CDTF">2020-10-08T11:16:23Z</dcterms:modified>
</cp:coreProperties>
</file>