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xlsx" ContentType="application/vnd.openxmlformats-officedocument.spreadsheetml.sheet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style1.xml" ContentType="application/vnd.ms-office.chartstyle+xml"/>
  <Override PartName="/ppt/charts/colors1.xml" ContentType="application/vnd.ms-office.chartcolorstyle+xml"/>
  <Override PartName="/ppt/charts/style2.xml" ContentType="application/vnd.ms-office.chartstyle+xml"/>
  <Override PartName="/ppt/charts/colors2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74" r:id="rId3"/>
    <p:sldId id="273" r:id="rId4"/>
    <p:sldId id="262" r:id="rId5"/>
    <p:sldId id="259" r:id="rId6"/>
    <p:sldId id="266" r:id="rId7"/>
    <p:sldId id="275" r:id="rId8"/>
    <p:sldId id="268" r:id="rId9"/>
    <p:sldId id="279" r:id="rId10"/>
    <p:sldId id="286" r:id="rId11"/>
    <p:sldId id="289" r:id="rId12"/>
    <p:sldId id="288" r:id="rId13"/>
    <p:sldId id="283" r:id="rId14"/>
    <p:sldId id="260" r:id="rId15"/>
    <p:sldId id="280" r:id="rId16"/>
    <p:sldId id="277" r:id="rId17"/>
    <p:sldId id="287" r:id="rId18"/>
    <p:sldId id="290" r:id="rId19"/>
    <p:sldId id="270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5" d="100"/>
          <a:sy n="65" d="100"/>
        </p:scale>
        <p:origin x="-840" y="-1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printerSettings" Target="printerSettings/printerSettings1.bin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Relationship Id="rId2" Type="http://schemas.microsoft.com/office/2011/relationships/chartStyle" Target="style1.xml"/><Relationship Id="rId3" Type="http://schemas.microsoft.com/office/2011/relationships/chartColorStyle" Target="colors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Relationship Id="rId2" Type="http://schemas.microsoft.com/office/2011/relationships/chartStyle" Target="style2.xml"/><Relationship Id="rId3" Type="http://schemas.microsoft.com/office/2011/relationships/chartColorStyle" Target="colors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70" baseline="0">
                <a:solidFill>
                  <a:schemeClr val="dk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Спортсмен Б-в</a:t>
            </a:r>
          </a:p>
        </c:rich>
      </c:tx>
      <c:layout>
        <c:manualLayout>
          <c:xMode val="edge"/>
          <c:yMode val="edge"/>
          <c:x val="0.29351975605396"/>
          <c:y val="0.00339798676391994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89173933276939"/>
          <c:y val="0.131576870945185"/>
          <c:w val="0.776175190382679"/>
          <c:h val="0.726062274169008"/>
        </c:manualLayout>
      </c:layout>
      <c:scatterChart>
        <c:scatterStyle val="lineMarker"/>
        <c:varyColors val="0"/>
        <c:ser>
          <c:idx val="0"/>
          <c:order val="0"/>
          <c:tx>
            <c:strRef>
              <c:f>Лист2!$H$3</c:f>
              <c:strCache>
                <c:ptCount val="1"/>
                <c:pt idx="0">
                  <c:v>левая</c:v>
                </c:pt>
              </c:strCache>
            </c:strRef>
          </c:tx>
          <c:spPr>
            <a:ln w="25400">
              <a:noFill/>
            </a:ln>
            <a:effectLst/>
          </c:spPr>
          <c:marker>
            <c:symbol val="circle"/>
            <c:size val="4"/>
            <c:spPr>
              <a:noFill/>
              <a:ln w="9525" cap="flat" cmpd="sng" algn="ctr">
                <a:noFill/>
                <a:round/>
              </a:ln>
              <a:effectLst/>
            </c:spPr>
          </c:marker>
          <c:trendline>
            <c:spPr>
              <a:ln w="25400" cap="rnd" cmpd="sng" algn="ctr">
                <a:solidFill>
                  <a:srgbClr val="002060">
                    <a:alpha val="97000"/>
                  </a:srgbClr>
                </a:solidFill>
                <a:round/>
              </a:ln>
              <a:effectLst/>
            </c:spPr>
            <c:trendlineType val="movingAvg"/>
            <c:period val="6"/>
            <c:dispRSqr val="0"/>
            <c:dispEq val="0"/>
          </c:trendline>
          <c:xVal>
            <c:numRef>
              <c:f>Лист2!$G$4:$G$111</c:f>
              <c:numCache>
                <c:formatCode>General</c:formatCode>
                <c:ptCount val="108"/>
                <c:pt idx="0">
                  <c:v>-11.8</c:v>
                </c:pt>
                <c:pt idx="1">
                  <c:v>-11.65</c:v>
                </c:pt>
                <c:pt idx="2">
                  <c:v>-11.5</c:v>
                </c:pt>
                <c:pt idx="3">
                  <c:v>-11.4</c:v>
                </c:pt>
                <c:pt idx="4">
                  <c:v>-11.25</c:v>
                </c:pt>
                <c:pt idx="5">
                  <c:v>-11.1</c:v>
                </c:pt>
                <c:pt idx="6">
                  <c:v>-10.95</c:v>
                </c:pt>
                <c:pt idx="7">
                  <c:v>-10.8</c:v>
                </c:pt>
                <c:pt idx="8">
                  <c:v>-10.65</c:v>
                </c:pt>
                <c:pt idx="9">
                  <c:v>-10.5</c:v>
                </c:pt>
                <c:pt idx="10">
                  <c:v>-10.35</c:v>
                </c:pt>
                <c:pt idx="11">
                  <c:v>-10.2</c:v>
                </c:pt>
                <c:pt idx="12">
                  <c:v>-10.05</c:v>
                </c:pt>
                <c:pt idx="13">
                  <c:v>-9.9</c:v>
                </c:pt>
                <c:pt idx="14">
                  <c:v>-9.75</c:v>
                </c:pt>
                <c:pt idx="15">
                  <c:v>-9.6</c:v>
                </c:pt>
                <c:pt idx="16">
                  <c:v>-9.45</c:v>
                </c:pt>
                <c:pt idx="17">
                  <c:v>-9.3</c:v>
                </c:pt>
                <c:pt idx="18">
                  <c:v>-9.15</c:v>
                </c:pt>
                <c:pt idx="19">
                  <c:v>-9.0</c:v>
                </c:pt>
                <c:pt idx="20">
                  <c:v>-8.85</c:v>
                </c:pt>
                <c:pt idx="21">
                  <c:v>-8.700000000000001</c:v>
                </c:pt>
                <c:pt idx="22">
                  <c:v>-8.55</c:v>
                </c:pt>
                <c:pt idx="23">
                  <c:v>-8.4</c:v>
                </c:pt>
                <c:pt idx="24">
                  <c:v>-8.25</c:v>
                </c:pt>
                <c:pt idx="25">
                  <c:v>-8.1</c:v>
                </c:pt>
                <c:pt idx="26">
                  <c:v>-7.95</c:v>
                </c:pt>
                <c:pt idx="27">
                  <c:v>-7.8</c:v>
                </c:pt>
                <c:pt idx="28">
                  <c:v>-7.649999999999999</c:v>
                </c:pt>
                <c:pt idx="29">
                  <c:v>-7.5</c:v>
                </c:pt>
                <c:pt idx="30">
                  <c:v>-7.35</c:v>
                </c:pt>
                <c:pt idx="31">
                  <c:v>-7.2</c:v>
                </c:pt>
                <c:pt idx="32">
                  <c:v>-7.05</c:v>
                </c:pt>
                <c:pt idx="33">
                  <c:v>-6.9</c:v>
                </c:pt>
                <c:pt idx="34">
                  <c:v>-6.75</c:v>
                </c:pt>
                <c:pt idx="35">
                  <c:v>-6.6</c:v>
                </c:pt>
                <c:pt idx="36">
                  <c:v>-6.45</c:v>
                </c:pt>
                <c:pt idx="37">
                  <c:v>-6.3</c:v>
                </c:pt>
                <c:pt idx="38">
                  <c:v>-6.149999999999999</c:v>
                </c:pt>
                <c:pt idx="39">
                  <c:v>-6.0</c:v>
                </c:pt>
                <c:pt idx="40">
                  <c:v>-5.85</c:v>
                </c:pt>
                <c:pt idx="41">
                  <c:v>-5.7</c:v>
                </c:pt>
                <c:pt idx="42">
                  <c:v>-5.55</c:v>
                </c:pt>
                <c:pt idx="43">
                  <c:v>-5.4</c:v>
                </c:pt>
                <c:pt idx="44">
                  <c:v>-5.25</c:v>
                </c:pt>
                <c:pt idx="45">
                  <c:v>-5.1</c:v>
                </c:pt>
                <c:pt idx="46">
                  <c:v>-4.95</c:v>
                </c:pt>
                <c:pt idx="47">
                  <c:v>-4.8</c:v>
                </c:pt>
                <c:pt idx="48">
                  <c:v>-4.649999999999999</c:v>
                </c:pt>
                <c:pt idx="49">
                  <c:v>-4.5</c:v>
                </c:pt>
                <c:pt idx="50">
                  <c:v>-4.35</c:v>
                </c:pt>
                <c:pt idx="51">
                  <c:v>-4.2</c:v>
                </c:pt>
                <c:pt idx="52">
                  <c:v>-4.05</c:v>
                </c:pt>
                <c:pt idx="53">
                  <c:v>-3.9</c:v>
                </c:pt>
                <c:pt idx="54">
                  <c:v>-3.75</c:v>
                </c:pt>
                <c:pt idx="55">
                  <c:v>-3.6</c:v>
                </c:pt>
                <c:pt idx="56">
                  <c:v>-3.45</c:v>
                </c:pt>
                <c:pt idx="57">
                  <c:v>-3.3</c:v>
                </c:pt>
                <c:pt idx="58">
                  <c:v>-3.15</c:v>
                </c:pt>
                <c:pt idx="59">
                  <c:v>-3.0</c:v>
                </c:pt>
                <c:pt idx="60">
                  <c:v>-2.85</c:v>
                </c:pt>
                <c:pt idx="61">
                  <c:v>-2.7</c:v>
                </c:pt>
                <c:pt idx="62">
                  <c:v>-2.55</c:v>
                </c:pt>
                <c:pt idx="63">
                  <c:v>-2.4</c:v>
                </c:pt>
                <c:pt idx="64">
                  <c:v>-2.25</c:v>
                </c:pt>
                <c:pt idx="65">
                  <c:v>-2.1</c:v>
                </c:pt>
                <c:pt idx="66">
                  <c:v>-1.95</c:v>
                </c:pt>
                <c:pt idx="67">
                  <c:v>-1.8</c:v>
                </c:pt>
                <c:pt idx="68">
                  <c:v>-1.65</c:v>
                </c:pt>
                <c:pt idx="69">
                  <c:v>-1.5</c:v>
                </c:pt>
                <c:pt idx="70">
                  <c:v>-1.35</c:v>
                </c:pt>
                <c:pt idx="71">
                  <c:v>-1.2</c:v>
                </c:pt>
                <c:pt idx="72">
                  <c:v>-1.05</c:v>
                </c:pt>
                <c:pt idx="73">
                  <c:v>-0.9</c:v>
                </c:pt>
                <c:pt idx="74">
                  <c:v>-0.75</c:v>
                </c:pt>
                <c:pt idx="75">
                  <c:v>-0.6</c:v>
                </c:pt>
                <c:pt idx="76">
                  <c:v>-0.45</c:v>
                </c:pt>
                <c:pt idx="77">
                  <c:v>-0.3</c:v>
                </c:pt>
                <c:pt idx="78">
                  <c:v>-0.15</c:v>
                </c:pt>
                <c:pt idx="79">
                  <c:v>0.0</c:v>
                </c:pt>
                <c:pt idx="80">
                  <c:v>0.15</c:v>
                </c:pt>
                <c:pt idx="81">
                  <c:v>0.3</c:v>
                </c:pt>
                <c:pt idx="82">
                  <c:v>0.45</c:v>
                </c:pt>
                <c:pt idx="83">
                  <c:v>0.6</c:v>
                </c:pt>
                <c:pt idx="84">
                  <c:v>0.75</c:v>
                </c:pt>
                <c:pt idx="85">
                  <c:v>0.9</c:v>
                </c:pt>
                <c:pt idx="86">
                  <c:v>1.05</c:v>
                </c:pt>
                <c:pt idx="87">
                  <c:v>1.2</c:v>
                </c:pt>
                <c:pt idx="88">
                  <c:v>1.35</c:v>
                </c:pt>
                <c:pt idx="89">
                  <c:v>1.5</c:v>
                </c:pt>
                <c:pt idx="90">
                  <c:v>1.65</c:v>
                </c:pt>
                <c:pt idx="91">
                  <c:v>1.8</c:v>
                </c:pt>
                <c:pt idx="92">
                  <c:v>1.95</c:v>
                </c:pt>
                <c:pt idx="93">
                  <c:v>2.1</c:v>
                </c:pt>
                <c:pt idx="94">
                  <c:v>2.25</c:v>
                </c:pt>
                <c:pt idx="95">
                  <c:v>2.4</c:v>
                </c:pt>
                <c:pt idx="96">
                  <c:v>2.55</c:v>
                </c:pt>
                <c:pt idx="97">
                  <c:v>2.7</c:v>
                </c:pt>
                <c:pt idx="98">
                  <c:v>2.85</c:v>
                </c:pt>
                <c:pt idx="99">
                  <c:v>3.0</c:v>
                </c:pt>
                <c:pt idx="100">
                  <c:v>3.15</c:v>
                </c:pt>
                <c:pt idx="101">
                  <c:v>3.3</c:v>
                </c:pt>
                <c:pt idx="102">
                  <c:v>3.45</c:v>
                </c:pt>
                <c:pt idx="103">
                  <c:v>3.6</c:v>
                </c:pt>
                <c:pt idx="104">
                  <c:v>3.75</c:v>
                </c:pt>
                <c:pt idx="105">
                  <c:v>3.9</c:v>
                </c:pt>
                <c:pt idx="106">
                  <c:v>4.05</c:v>
                </c:pt>
                <c:pt idx="107">
                  <c:v>4.2</c:v>
                </c:pt>
              </c:numCache>
            </c:numRef>
          </c:xVal>
          <c:yVal>
            <c:numRef>
              <c:f>Лист2!$H$4:$H$111</c:f>
              <c:numCache>
                <c:formatCode>General</c:formatCode>
                <c:ptCount val="108"/>
                <c:pt idx="0">
                  <c:v>0.0</c:v>
                </c:pt>
                <c:pt idx="1">
                  <c:v>33.68</c:v>
                </c:pt>
                <c:pt idx="2">
                  <c:v>34.92</c:v>
                </c:pt>
                <c:pt idx="3">
                  <c:v>36.46</c:v>
                </c:pt>
                <c:pt idx="4">
                  <c:v>34.67</c:v>
                </c:pt>
                <c:pt idx="5">
                  <c:v>35.73000000000001</c:v>
                </c:pt>
                <c:pt idx="6">
                  <c:v>38.87</c:v>
                </c:pt>
                <c:pt idx="7">
                  <c:v>38.16</c:v>
                </c:pt>
                <c:pt idx="8">
                  <c:v>37.47</c:v>
                </c:pt>
                <c:pt idx="9">
                  <c:v>39.95</c:v>
                </c:pt>
                <c:pt idx="10">
                  <c:v>39.06</c:v>
                </c:pt>
                <c:pt idx="11">
                  <c:v>42.06</c:v>
                </c:pt>
                <c:pt idx="12">
                  <c:v>43.34</c:v>
                </c:pt>
                <c:pt idx="13">
                  <c:v>64.95</c:v>
                </c:pt>
                <c:pt idx="14">
                  <c:v>68.09</c:v>
                </c:pt>
                <c:pt idx="15">
                  <c:v>123.5</c:v>
                </c:pt>
                <c:pt idx="16">
                  <c:v>206.46</c:v>
                </c:pt>
                <c:pt idx="17">
                  <c:v>349.05</c:v>
                </c:pt>
                <c:pt idx="18">
                  <c:v>443.74</c:v>
                </c:pt>
                <c:pt idx="19">
                  <c:v>561.99</c:v>
                </c:pt>
                <c:pt idx="20">
                  <c:v>612.02</c:v>
                </c:pt>
                <c:pt idx="21">
                  <c:v>625.4499999999999</c:v>
                </c:pt>
                <c:pt idx="22">
                  <c:v>629.8599999999999</c:v>
                </c:pt>
                <c:pt idx="23">
                  <c:v>643.97</c:v>
                </c:pt>
                <c:pt idx="24">
                  <c:v>688.62</c:v>
                </c:pt>
                <c:pt idx="25">
                  <c:v>699.07</c:v>
                </c:pt>
                <c:pt idx="26">
                  <c:v>707.12</c:v>
                </c:pt>
                <c:pt idx="27">
                  <c:v>642.78</c:v>
                </c:pt>
                <c:pt idx="28">
                  <c:v>632.15</c:v>
                </c:pt>
                <c:pt idx="29">
                  <c:v>568.4</c:v>
                </c:pt>
                <c:pt idx="30">
                  <c:v>596.1</c:v>
                </c:pt>
                <c:pt idx="31">
                  <c:v>618.76</c:v>
                </c:pt>
                <c:pt idx="32">
                  <c:v>628.09</c:v>
                </c:pt>
                <c:pt idx="33">
                  <c:v>607.11</c:v>
                </c:pt>
                <c:pt idx="34">
                  <c:v>617.2</c:v>
                </c:pt>
                <c:pt idx="35">
                  <c:v>587.4499999999999</c:v>
                </c:pt>
                <c:pt idx="36">
                  <c:v>599.59</c:v>
                </c:pt>
                <c:pt idx="37">
                  <c:v>631.49</c:v>
                </c:pt>
                <c:pt idx="38">
                  <c:v>631.66</c:v>
                </c:pt>
                <c:pt idx="39">
                  <c:v>612.23</c:v>
                </c:pt>
                <c:pt idx="40">
                  <c:v>596.9499999999999</c:v>
                </c:pt>
                <c:pt idx="41">
                  <c:v>535.4399999999999</c:v>
                </c:pt>
                <c:pt idx="42">
                  <c:v>533.78</c:v>
                </c:pt>
                <c:pt idx="43">
                  <c:v>556.2</c:v>
                </c:pt>
                <c:pt idx="44">
                  <c:v>575.3099999999998</c:v>
                </c:pt>
                <c:pt idx="45">
                  <c:v>574.3299999999999</c:v>
                </c:pt>
                <c:pt idx="46">
                  <c:v>606.3199999999999</c:v>
                </c:pt>
                <c:pt idx="47">
                  <c:v>588.3099999999998</c:v>
                </c:pt>
                <c:pt idx="48">
                  <c:v>617.37</c:v>
                </c:pt>
                <c:pt idx="49">
                  <c:v>634.02</c:v>
                </c:pt>
                <c:pt idx="50">
                  <c:v>666.3399999999999</c:v>
                </c:pt>
                <c:pt idx="51">
                  <c:v>679.72</c:v>
                </c:pt>
                <c:pt idx="52">
                  <c:v>724.3299999999999</c:v>
                </c:pt>
                <c:pt idx="53">
                  <c:v>726.4599999999999</c:v>
                </c:pt>
                <c:pt idx="54">
                  <c:v>827.68</c:v>
                </c:pt>
                <c:pt idx="55">
                  <c:v>908.9599999999999</c:v>
                </c:pt>
                <c:pt idx="56">
                  <c:v>919.37</c:v>
                </c:pt>
                <c:pt idx="57">
                  <c:v>912.9499999999999</c:v>
                </c:pt>
                <c:pt idx="58">
                  <c:v>945.8599999999999</c:v>
                </c:pt>
                <c:pt idx="59">
                  <c:v>901.78</c:v>
                </c:pt>
                <c:pt idx="60">
                  <c:v>869.18</c:v>
                </c:pt>
                <c:pt idx="61">
                  <c:v>968.09</c:v>
                </c:pt>
                <c:pt idx="62">
                  <c:v>948.79</c:v>
                </c:pt>
                <c:pt idx="63">
                  <c:v>868.52</c:v>
                </c:pt>
                <c:pt idx="64">
                  <c:v>849.68</c:v>
                </c:pt>
                <c:pt idx="65">
                  <c:v>774.69</c:v>
                </c:pt>
                <c:pt idx="66">
                  <c:v>684.26</c:v>
                </c:pt>
                <c:pt idx="67">
                  <c:v>682.54</c:v>
                </c:pt>
                <c:pt idx="68">
                  <c:v>671.3599999999999</c:v>
                </c:pt>
                <c:pt idx="69">
                  <c:v>629.92</c:v>
                </c:pt>
                <c:pt idx="70">
                  <c:v>635.47</c:v>
                </c:pt>
                <c:pt idx="71">
                  <c:v>607.52</c:v>
                </c:pt>
                <c:pt idx="72">
                  <c:v>639.2</c:v>
                </c:pt>
                <c:pt idx="73">
                  <c:v>690.53</c:v>
                </c:pt>
                <c:pt idx="74">
                  <c:v>714.8199999999999</c:v>
                </c:pt>
                <c:pt idx="75">
                  <c:v>745.9499999999999</c:v>
                </c:pt>
                <c:pt idx="76">
                  <c:v>770.76</c:v>
                </c:pt>
                <c:pt idx="77">
                  <c:v>721.3099999999999</c:v>
                </c:pt>
                <c:pt idx="78">
                  <c:v>695.3099999999999</c:v>
                </c:pt>
                <c:pt idx="79">
                  <c:v>688.0</c:v>
                </c:pt>
                <c:pt idx="80">
                  <c:v>670.12</c:v>
                </c:pt>
                <c:pt idx="81">
                  <c:v>552.27</c:v>
                </c:pt>
                <c:pt idx="82">
                  <c:v>486.01</c:v>
                </c:pt>
                <c:pt idx="83">
                  <c:v>362.9299999999999</c:v>
                </c:pt>
                <c:pt idx="84">
                  <c:v>219.65</c:v>
                </c:pt>
                <c:pt idx="85">
                  <c:v>116.86</c:v>
                </c:pt>
                <c:pt idx="86">
                  <c:v>89.42</c:v>
                </c:pt>
                <c:pt idx="87">
                  <c:v>51.47</c:v>
                </c:pt>
                <c:pt idx="88">
                  <c:v>67.84</c:v>
                </c:pt>
                <c:pt idx="89">
                  <c:v>65.34</c:v>
                </c:pt>
                <c:pt idx="90">
                  <c:v>51.61</c:v>
                </c:pt>
                <c:pt idx="91">
                  <c:v>58.46</c:v>
                </c:pt>
                <c:pt idx="92">
                  <c:v>53.47</c:v>
                </c:pt>
                <c:pt idx="93">
                  <c:v>45.81</c:v>
                </c:pt>
                <c:pt idx="94">
                  <c:v>46.49</c:v>
                </c:pt>
                <c:pt idx="95">
                  <c:v>42.63</c:v>
                </c:pt>
                <c:pt idx="96">
                  <c:v>41.18</c:v>
                </c:pt>
                <c:pt idx="97">
                  <c:v>41.89</c:v>
                </c:pt>
                <c:pt idx="98">
                  <c:v>39.98</c:v>
                </c:pt>
                <c:pt idx="99">
                  <c:v>36.68</c:v>
                </c:pt>
                <c:pt idx="100">
                  <c:v>31.17</c:v>
                </c:pt>
                <c:pt idx="101">
                  <c:v>29.19</c:v>
                </c:pt>
                <c:pt idx="102">
                  <c:v>33.15</c:v>
                </c:pt>
                <c:pt idx="103">
                  <c:v>26.55</c:v>
                </c:pt>
                <c:pt idx="104">
                  <c:v>28.23</c:v>
                </c:pt>
                <c:pt idx="105">
                  <c:v>28.16</c:v>
                </c:pt>
                <c:pt idx="106">
                  <c:v>26.28</c:v>
                </c:pt>
                <c:pt idx="107">
                  <c:v>21.76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86A8-409F-9021-477CCB61B615}"/>
            </c:ext>
          </c:extLst>
        </c:ser>
        <c:ser>
          <c:idx val="1"/>
          <c:order val="1"/>
          <c:tx>
            <c:strRef>
              <c:f>Лист2!$I$3</c:f>
              <c:strCache>
                <c:ptCount val="1"/>
                <c:pt idx="0">
                  <c:v>правая</c:v>
                </c:pt>
              </c:strCache>
            </c:strRef>
          </c:tx>
          <c:spPr>
            <a:ln w="25400">
              <a:noFill/>
            </a:ln>
            <a:effectLst/>
          </c:spPr>
          <c:marker>
            <c:symbol val="circle"/>
            <c:size val="4"/>
            <c:spPr>
              <a:noFill/>
              <a:ln w="9525" cap="flat" cmpd="sng" algn="ctr">
                <a:noFill/>
                <a:round/>
              </a:ln>
              <a:effectLst/>
            </c:spPr>
          </c:marker>
          <c:trendline>
            <c:spPr>
              <a:ln w="25400" cap="rnd" cmpd="sng" algn="ctr">
                <a:solidFill>
                  <a:srgbClr val="00B050">
                    <a:alpha val="99000"/>
                  </a:srgbClr>
                </a:solidFill>
                <a:round/>
              </a:ln>
              <a:effectLst/>
            </c:spPr>
            <c:trendlineType val="movingAvg"/>
            <c:period val="6"/>
            <c:dispRSqr val="0"/>
            <c:dispEq val="0"/>
          </c:trendline>
          <c:xVal>
            <c:numRef>
              <c:f>Лист2!$G$4:$G$111</c:f>
              <c:numCache>
                <c:formatCode>General</c:formatCode>
                <c:ptCount val="108"/>
                <c:pt idx="0">
                  <c:v>-11.8</c:v>
                </c:pt>
                <c:pt idx="1">
                  <c:v>-11.65</c:v>
                </c:pt>
                <c:pt idx="2">
                  <c:v>-11.5</c:v>
                </c:pt>
                <c:pt idx="3">
                  <c:v>-11.4</c:v>
                </c:pt>
                <c:pt idx="4">
                  <c:v>-11.25</c:v>
                </c:pt>
                <c:pt idx="5">
                  <c:v>-11.1</c:v>
                </c:pt>
                <c:pt idx="6">
                  <c:v>-10.95</c:v>
                </c:pt>
                <c:pt idx="7">
                  <c:v>-10.8</c:v>
                </c:pt>
                <c:pt idx="8">
                  <c:v>-10.65</c:v>
                </c:pt>
                <c:pt idx="9">
                  <c:v>-10.5</c:v>
                </c:pt>
                <c:pt idx="10">
                  <c:v>-10.35</c:v>
                </c:pt>
                <c:pt idx="11">
                  <c:v>-10.2</c:v>
                </c:pt>
                <c:pt idx="12">
                  <c:v>-10.05</c:v>
                </c:pt>
                <c:pt idx="13">
                  <c:v>-9.9</c:v>
                </c:pt>
                <c:pt idx="14">
                  <c:v>-9.75</c:v>
                </c:pt>
                <c:pt idx="15">
                  <c:v>-9.6</c:v>
                </c:pt>
                <c:pt idx="16">
                  <c:v>-9.45</c:v>
                </c:pt>
                <c:pt idx="17">
                  <c:v>-9.3</c:v>
                </c:pt>
                <c:pt idx="18">
                  <c:v>-9.15</c:v>
                </c:pt>
                <c:pt idx="19">
                  <c:v>-9.0</c:v>
                </c:pt>
                <c:pt idx="20">
                  <c:v>-8.85</c:v>
                </c:pt>
                <c:pt idx="21">
                  <c:v>-8.700000000000001</c:v>
                </c:pt>
                <c:pt idx="22">
                  <c:v>-8.55</c:v>
                </c:pt>
                <c:pt idx="23">
                  <c:v>-8.4</c:v>
                </c:pt>
                <c:pt idx="24">
                  <c:v>-8.25</c:v>
                </c:pt>
                <c:pt idx="25">
                  <c:v>-8.1</c:v>
                </c:pt>
                <c:pt idx="26">
                  <c:v>-7.95</c:v>
                </c:pt>
                <c:pt idx="27">
                  <c:v>-7.8</c:v>
                </c:pt>
                <c:pt idx="28">
                  <c:v>-7.649999999999999</c:v>
                </c:pt>
                <c:pt idx="29">
                  <c:v>-7.5</c:v>
                </c:pt>
                <c:pt idx="30">
                  <c:v>-7.35</c:v>
                </c:pt>
                <c:pt idx="31">
                  <c:v>-7.2</c:v>
                </c:pt>
                <c:pt idx="32">
                  <c:v>-7.05</c:v>
                </c:pt>
                <c:pt idx="33">
                  <c:v>-6.9</c:v>
                </c:pt>
                <c:pt idx="34">
                  <c:v>-6.75</c:v>
                </c:pt>
                <c:pt idx="35">
                  <c:v>-6.6</c:v>
                </c:pt>
                <c:pt idx="36">
                  <c:v>-6.45</c:v>
                </c:pt>
                <c:pt idx="37">
                  <c:v>-6.3</c:v>
                </c:pt>
                <c:pt idx="38">
                  <c:v>-6.149999999999999</c:v>
                </c:pt>
                <c:pt idx="39">
                  <c:v>-6.0</c:v>
                </c:pt>
                <c:pt idx="40">
                  <c:v>-5.85</c:v>
                </c:pt>
                <c:pt idx="41">
                  <c:v>-5.7</c:v>
                </c:pt>
                <c:pt idx="42">
                  <c:v>-5.55</c:v>
                </c:pt>
                <c:pt idx="43">
                  <c:v>-5.4</c:v>
                </c:pt>
                <c:pt idx="44">
                  <c:v>-5.25</c:v>
                </c:pt>
                <c:pt idx="45">
                  <c:v>-5.1</c:v>
                </c:pt>
                <c:pt idx="46">
                  <c:v>-4.95</c:v>
                </c:pt>
                <c:pt idx="47">
                  <c:v>-4.8</c:v>
                </c:pt>
                <c:pt idx="48">
                  <c:v>-4.649999999999999</c:v>
                </c:pt>
                <c:pt idx="49">
                  <c:v>-4.5</c:v>
                </c:pt>
                <c:pt idx="50">
                  <c:v>-4.35</c:v>
                </c:pt>
                <c:pt idx="51">
                  <c:v>-4.2</c:v>
                </c:pt>
                <c:pt idx="52">
                  <c:v>-4.05</c:v>
                </c:pt>
                <c:pt idx="53">
                  <c:v>-3.9</c:v>
                </c:pt>
                <c:pt idx="54">
                  <c:v>-3.75</c:v>
                </c:pt>
                <c:pt idx="55">
                  <c:v>-3.6</c:v>
                </c:pt>
                <c:pt idx="56">
                  <c:v>-3.45</c:v>
                </c:pt>
                <c:pt idx="57">
                  <c:v>-3.3</c:v>
                </c:pt>
                <c:pt idx="58">
                  <c:v>-3.15</c:v>
                </c:pt>
                <c:pt idx="59">
                  <c:v>-3.0</c:v>
                </c:pt>
                <c:pt idx="60">
                  <c:v>-2.85</c:v>
                </c:pt>
                <c:pt idx="61">
                  <c:v>-2.7</c:v>
                </c:pt>
                <c:pt idx="62">
                  <c:v>-2.55</c:v>
                </c:pt>
                <c:pt idx="63">
                  <c:v>-2.4</c:v>
                </c:pt>
                <c:pt idx="64">
                  <c:v>-2.25</c:v>
                </c:pt>
                <c:pt idx="65">
                  <c:v>-2.1</c:v>
                </c:pt>
                <c:pt idx="66">
                  <c:v>-1.95</c:v>
                </c:pt>
                <c:pt idx="67">
                  <c:v>-1.8</c:v>
                </c:pt>
                <c:pt idx="68">
                  <c:v>-1.65</c:v>
                </c:pt>
                <c:pt idx="69">
                  <c:v>-1.5</c:v>
                </c:pt>
                <c:pt idx="70">
                  <c:v>-1.35</c:v>
                </c:pt>
                <c:pt idx="71">
                  <c:v>-1.2</c:v>
                </c:pt>
                <c:pt idx="72">
                  <c:v>-1.05</c:v>
                </c:pt>
                <c:pt idx="73">
                  <c:v>-0.9</c:v>
                </c:pt>
                <c:pt idx="74">
                  <c:v>-0.75</c:v>
                </c:pt>
                <c:pt idx="75">
                  <c:v>-0.6</c:v>
                </c:pt>
                <c:pt idx="76">
                  <c:v>-0.45</c:v>
                </c:pt>
                <c:pt idx="77">
                  <c:v>-0.3</c:v>
                </c:pt>
                <c:pt idx="78">
                  <c:v>-0.15</c:v>
                </c:pt>
                <c:pt idx="79">
                  <c:v>0.0</c:v>
                </c:pt>
                <c:pt idx="80">
                  <c:v>0.15</c:v>
                </c:pt>
                <c:pt idx="81">
                  <c:v>0.3</c:v>
                </c:pt>
                <c:pt idx="82">
                  <c:v>0.45</c:v>
                </c:pt>
                <c:pt idx="83">
                  <c:v>0.6</c:v>
                </c:pt>
                <c:pt idx="84">
                  <c:v>0.75</c:v>
                </c:pt>
                <c:pt idx="85">
                  <c:v>0.9</c:v>
                </c:pt>
                <c:pt idx="86">
                  <c:v>1.05</c:v>
                </c:pt>
                <c:pt idx="87">
                  <c:v>1.2</c:v>
                </c:pt>
                <c:pt idx="88">
                  <c:v>1.35</c:v>
                </c:pt>
                <c:pt idx="89">
                  <c:v>1.5</c:v>
                </c:pt>
                <c:pt idx="90">
                  <c:v>1.65</c:v>
                </c:pt>
                <c:pt idx="91">
                  <c:v>1.8</c:v>
                </c:pt>
                <c:pt idx="92">
                  <c:v>1.95</c:v>
                </c:pt>
                <c:pt idx="93">
                  <c:v>2.1</c:v>
                </c:pt>
                <c:pt idx="94">
                  <c:v>2.25</c:v>
                </c:pt>
                <c:pt idx="95">
                  <c:v>2.4</c:v>
                </c:pt>
                <c:pt idx="96">
                  <c:v>2.55</c:v>
                </c:pt>
                <c:pt idx="97">
                  <c:v>2.7</c:v>
                </c:pt>
                <c:pt idx="98">
                  <c:v>2.85</c:v>
                </c:pt>
                <c:pt idx="99">
                  <c:v>3.0</c:v>
                </c:pt>
                <c:pt idx="100">
                  <c:v>3.15</c:v>
                </c:pt>
                <c:pt idx="101">
                  <c:v>3.3</c:v>
                </c:pt>
                <c:pt idx="102">
                  <c:v>3.45</c:v>
                </c:pt>
                <c:pt idx="103">
                  <c:v>3.6</c:v>
                </c:pt>
                <c:pt idx="104">
                  <c:v>3.75</c:v>
                </c:pt>
                <c:pt idx="105">
                  <c:v>3.9</c:v>
                </c:pt>
                <c:pt idx="106">
                  <c:v>4.05</c:v>
                </c:pt>
                <c:pt idx="107">
                  <c:v>4.2</c:v>
                </c:pt>
              </c:numCache>
            </c:numRef>
          </c:xVal>
          <c:yVal>
            <c:numRef>
              <c:f>Лист2!$I$4:$I$111</c:f>
              <c:numCache>
                <c:formatCode>General</c:formatCode>
                <c:ptCount val="108"/>
                <c:pt idx="0">
                  <c:v>0.0</c:v>
                </c:pt>
                <c:pt idx="1">
                  <c:v>44.15</c:v>
                </c:pt>
                <c:pt idx="2">
                  <c:v>45.14</c:v>
                </c:pt>
                <c:pt idx="3">
                  <c:v>46.04</c:v>
                </c:pt>
                <c:pt idx="4">
                  <c:v>48.54</c:v>
                </c:pt>
                <c:pt idx="5">
                  <c:v>45.44</c:v>
                </c:pt>
                <c:pt idx="6">
                  <c:v>48.13</c:v>
                </c:pt>
                <c:pt idx="7">
                  <c:v>48.73</c:v>
                </c:pt>
                <c:pt idx="8">
                  <c:v>47.88</c:v>
                </c:pt>
                <c:pt idx="9">
                  <c:v>49.52</c:v>
                </c:pt>
                <c:pt idx="10">
                  <c:v>51.93</c:v>
                </c:pt>
                <c:pt idx="11">
                  <c:v>54.81</c:v>
                </c:pt>
                <c:pt idx="12">
                  <c:v>53.27</c:v>
                </c:pt>
                <c:pt idx="13">
                  <c:v>80.34</c:v>
                </c:pt>
                <c:pt idx="14">
                  <c:v>87.24</c:v>
                </c:pt>
                <c:pt idx="15">
                  <c:v>135.18</c:v>
                </c:pt>
                <c:pt idx="16">
                  <c:v>202.65</c:v>
                </c:pt>
                <c:pt idx="17">
                  <c:v>347.83</c:v>
                </c:pt>
                <c:pt idx="18">
                  <c:v>427.4299999999999</c:v>
                </c:pt>
                <c:pt idx="19">
                  <c:v>509.64</c:v>
                </c:pt>
                <c:pt idx="20">
                  <c:v>554.76</c:v>
                </c:pt>
                <c:pt idx="21">
                  <c:v>554.4299999999998</c:v>
                </c:pt>
                <c:pt idx="22">
                  <c:v>541.8</c:v>
                </c:pt>
                <c:pt idx="23">
                  <c:v>594.11</c:v>
                </c:pt>
                <c:pt idx="24">
                  <c:v>623.02</c:v>
                </c:pt>
                <c:pt idx="25">
                  <c:v>650.26</c:v>
                </c:pt>
                <c:pt idx="26">
                  <c:v>687.24</c:v>
                </c:pt>
                <c:pt idx="27">
                  <c:v>672.5599999999999</c:v>
                </c:pt>
                <c:pt idx="28">
                  <c:v>631.73</c:v>
                </c:pt>
                <c:pt idx="29">
                  <c:v>610.63</c:v>
                </c:pt>
                <c:pt idx="30">
                  <c:v>599.9499999999999</c:v>
                </c:pt>
                <c:pt idx="31">
                  <c:v>621.41</c:v>
                </c:pt>
                <c:pt idx="32">
                  <c:v>620.8599999999999</c:v>
                </c:pt>
                <c:pt idx="33">
                  <c:v>595.7</c:v>
                </c:pt>
                <c:pt idx="34">
                  <c:v>597.3</c:v>
                </c:pt>
                <c:pt idx="35">
                  <c:v>581.8299999999999</c:v>
                </c:pt>
                <c:pt idx="36">
                  <c:v>592.16</c:v>
                </c:pt>
                <c:pt idx="37">
                  <c:v>612.5</c:v>
                </c:pt>
                <c:pt idx="38">
                  <c:v>604.3399999999999</c:v>
                </c:pt>
                <c:pt idx="39">
                  <c:v>595.26</c:v>
                </c:pt>
                <c:pt idx="40">
                  <c:v>645.69</c:v>
                </c:pt>
                <c:pt idx="41">
                  <c:v>578.71</c:v>
                </c:pt>
                <c:pt idx="42">
                  <c:v>569.13</c:v>
                </c:pt>
                <c:pt idx="43">
                  <c:v>617.53</c:v>
                </c:pt>
                <c:pt idx="44">
                  <c:v>606.8599999999999</c:v>
                </c:pt>
                <c:pt idx="45">
                  <c:v>585.8299999999999</c:v>
                </c:pt>
                <c:pt idx="46">
                  <c:v>579.8399999999999</c:v>
                </c:pt>
                <c:pt idx="47">
                  <c:v>588.76</c:v>
                </c:pt>
                <c:pt idx="48">
                  <c:v>585.8299999999999</c:v>
                </c:pt>
                <c:pt idx="49">
                  <c:v>606.16</c:v>
                </c:pt>
                <c:pt idx="50">
                  <c:v>645.09</c:v>
                </c:pt>
                <c:pt idx="51">
                  <c:v>695.11</c:v>
                </c:pt>
                <c:pt idx="52">
                  <c:v>673.52</c:v>
                </c:pt>
                <c:pt idx="53">
                  <c:v>660.13</c:v>
                </c:pt>
                <c:pt idx="54">
                  <c:v>715.0</c:v>
                </c:pt>
                <c:pt idx="55">
                  <c:v>759.8199999999999</c:v>
                </c:pt>
                <c:pt idx="56">
                  <c:v>809.5599999999999</c:v>
                </c:pt>
                <c:pt idx="57">
                  <c:v>865.25</c:v>
                </c:pt>
                <c:pt idx="58">
                  <c:v>904.7</c:v>
                </c:pt>
                <c:pt idx="59">
                  <c:v>930.25</c:v>
                </c:pt>
                <c:pt idx="60">
                  <c:v>902.8099999999999</c:v>
                </c:pt>
                <c:pt idx="61">
                  <c:v>947.53</c:v>
                </c:pt>
                <c:pt idx="62">
                  <c:v>914.9</c:v>
                </c:pt>
                <c:pt idx="63">
                  <c:v>909.87</c:v>
                </c:pt>
                <c:pt idx="64">
                  <c:v>873.79</c:v>
                </c:pt>
                <c:pt idx="65">
                  <c:v>841.25</c:v>
                </c:pt>
                <c:pt idx="66">
                  <c:v>780.9</c:v>
                </c:pt>
                <c:pt idx="67">
                  <c:v>777.22</c:v>
                </c:pt>
                <c:pt idx="68">
                  <c:v>737.29</c:v>
                </c:pt>
                <c:pt idx="69">
                  <c:v>714.21</c:v>
                </c:pt>
                <c:pt idx="70">
                  <c:v>706.57</c:v>
                </c:pt>
                <c:pt idx="71">
                  <c:v>678.92</c:v>
                </c:pt>
                <c:pt idx="72">
                  <c:v>681.13</c:v>
                </c:pt>
                <c:pt idx="73">
                  <c:v>714.99</c:v>
                </c:pt>
                <c:pt idx="74">
                  <c:v>774.3199999999999</c:v>
                </c:pt>
                <c:pt idx="75">
                  <c:v>760.61</c:v>
                </c:pt>
                <c:pt idx="76">
                  <c:v>767.67</c:v>
                </c:pt>
                <c:pt idx="77">
                  <c:v>749.27</c:v>
                </c:pt>
                <c:pt idx="78">
                  <c:v>741.97</c:v>
                </c:pt>
                <c:pt idx="79">
                  <c:v>685.22</c:v>
                </c:pt>
                <c:pt idx="80">
                  <c:v>693.14</c:v>
                </c:pt>
                <c:pt idx="81">
                  <c:v>640.6</c:v>
                </c:pt>
                <c:pt idx="82">
                  <c:v>570.07</c:v>
                </c:pt>
                <c:pt idx="83">
                  <c:v>434.06</c:v>
                </c:pt>
                <c:pt idx="84">
                  <c:v>344.49</c:v>
                </c:pt>
                <c:pt idx="85">
                  <c:v>211.97</c:v>
                </c:pt>
                <c:pt idx="86">
                  <c:v>170.08</c:v>
                </c:pt>
                <c:pt idx="87">
                  <c:v>130.22</c:v>
                </c:pt>
                <c:pt idx="88">
                  <c:v>125.69</c:v>
                </c:pt>
                <c:pt idx="89">
                  <c:v>114.39</c:v>
                </c:pt>
                <c:pt idx="90">
                  <c:v>107.54</c:v>
                </c:pt>
                <c:pt idx="91">
                  <c:v>80.53</c:v>
                </c:pt>
                <c:pt idx="92">
                  <c:v>79.07</c:v>
                </c:pt>
                <c:pt idx="93">
                  <c:v>86.51</c:v>
                </c:pt>
                <c:pt idx="94">
                  <c:v>56.06</c:v>
                </c:pt>
                <c:pt idx="95">
                  <c:v>63.07</c:v>
                </c:pt>
                <c:pt idx="96">
                  <c:v>58.26</c:v>
                </c:pt>
                <c:pt idx="97">
                  <c:v>47.71</c:v>
                </c:pt>
                <c:pt idx="98">
                  <c:v>44.8</c:v>
                </c:pt>
                <c:pt idx="99">
                  <c:v>52.63</c:v>
                </c:pt>
                <c:pt idx="100">
                  <c:v>46.19</c:v>
                </c:pt>
                <c:pt idx="101">
                  <c:v>38.44</c:v>
                </c:pt>
                <c:pt idx="102">
                  <c:v>46.86</c:v>
                </c:pt>
                <c:pt idx="103">
                  <c:v>37.75</c:v>
                </c:pt>
                <c:pt idx="104">
                  <c:v>36.41</c:v>
                </c:pt>
                <c:pt idx="105">
                  <c:v>35.77</c:v>
                </c:pt>
                <c:pt idx="106">
                  <c:v>33.01</c:v>
                </c:pt>
                <c:pt idx="107">
                  <c:v>25.54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3-86A8-409F-9021-477CCB61B615}"/>
            </c:ext>
          </c:extLst>
        </c:ser>
        <c:ser>
          <c:idx val="2"/>
          <c:order val="2"/>
          <c:tx>
            <c:strRef>
              <c:f>Лист2!$J$3</c:f>
              <c:strCache>
                <c:ptCount val="1"/>
                <c:pt idx="0">
                  <c:v>сумма</c:v>
                </c:pt>
              </c:strCache>
            </c:strRef>
          </c:tx>
          <c:spPr>
            <a:ln w="25400">
              <a:noFill/>
            </a:ln>
            <a:effectLst/>
          </c:spPr>
          <c:marker>
            <c:symbol val="circle"/>
            <c:size val="4"/>
            <c:spPr>
              <a:noFill/>
              <a:ln w="9525" cap="flat" cmpd="sng" algn="ctr">
                <a:noFill/>
                <a:round/>
              </a:ln>
              <a:effectLst/>
            </c:spPr>
          </c:marker>
          <c:trendline>
            <c:spPr>
              <a:ln w="25400" cap="rnd" cmpd="sng" algn="ctr">
                <a:solidFill>
                  <a:srgbClr val="C00000">
                    <a:alpha val="98000"/>
                  </a:srgbClr>
                </a:solidFill>
                <a:round/>
              </a:ln>
              <a:effectLst/>
            </c:spPr>
            <c:trendlineType val="movingAvg"/>
            <c:period val="6"/>
            <c:dispRSqr val="0"/>
            <c:dispEq val="0"/>
          </c:trendline>
          <c:xVal>
            <c:numRef>
              <c:f>Лист2!$G$4:$G$111</c:f>
              <c:numCache>
                <c:formatCode>General</c:formatCode>
                <c:ptCount val="108"/>
                <c:pt idx="0">
                  <c:v>-11.8</c:v>
                </c:pt>
                <c:pt idx="1">
                  <c:v>-11.65</c:v>
                </c:pt>
                <c:pt idx="2">
                  <c:v>-11.5</c:v>
                </c:pt>
                <c:pt idx="3">
                  <c:v>-11.4</c:v>
                </c:pt>
                <c:pt idx="4">
                  <c:v>-11.25</c:v>
                </c:pt>
                <c:pt idx="5">
                  <c:v>-11.1</c:v>
                </c:pt>
                <c:pt idx="6">
                  <c:v>-10.95</c:v>
                </c:pt>
                <c:pt idx="7">
                  <c:v>-10.8</c:v>
                </c:pt>
                <c:pt idx="8">
                  <c:v>-10.65</c:v>
                </c:pt>
                <c:pt idx="9">
                  <c:v>-10.5</c:v>
                </c:pt>
                <c:pt idx="10">
                  <c:v>-10.35</c:v>
                </c:pt>
                <c:pt idx="11">
                  <c:v>-10.2</c:v>
                </c:pt>
                <c:pt idx="12">
                  <c:v>-10.05</c:v>
                </c:pt>
                <c:pt idx="13">
                  <c:v>-9.9</c:v>
                </c:pt>
                <c:pt idx="14">
                  <c:v>-9.75</c:v>
                </c:pt>
                <c:pt idx="15">
                  <c:v>-9.6</c:v>
                </c:pt>
                <c:pt idx="16">
                  <c:v>-9.45</c:v>
                </c:pt>
                <c:pt idx="17">
                  <c:v>-9.3</c:v>
                </c:pt>
                <c:pt idx="18">
                  <c:v>-9.15</c:v>
                </c:pt>
                <c:pt idx="19">
                  <c:v>-9.0</c:v>
                </c:pt>
                <c:pt idx="20">
                  <c:v>-8.85</c:v>
                </c:pt>
                <c:pt idx="21">
                  <c:v>-8.700000000000001</c:v>
                </c:pt>
                <c:pt idx="22">
                  <c:v>-8.55</c:v>
                </c:pt>
                <c:pt idx="23">
                  <c:v>-8.4</c:v>
                </c:pt>
                <c:pt idx="24">
                  <c:v>-8.25</c:v>
                </c:pt>
                <c:pt idx="25">
                  <c:v>-8.1</c:v>
                </c:pt>
                <c:pt idx="26">
                  <c:v>-7.95</c:v>
                </c:pt>
                <c:pt idx="27">
                  <c:v>-7.8</c:v>
                </c:pt>
                <c:pt idx="28">
                  <c:v>-7.649999999999999</c:v>
                </c:pt>
                <c:pt idx="29">
                  <c:v>-7.5</c:v>
                </c:pt>
                <c:pt idx="30">
                  <c:v>-7.35</c:v>
                </c:pt>
                <c:pt idx="31">
                  <c:v>-7.2</c:v>
                </c:pt>
                <c:pt idx="32">
                  <c:v>-7.05</c:v>
                </c:pt>
                <c:pt idx="33">
                  <c:v>-6.9</c:v>
                </c:pt>
                <c:pt idx="34">
                  <c:v>-6.75</c:v>
                </c:pt>
                <c:pt idx="35">
                  <c:v>-6.6</c:v>
                </c:pt>
                <c:pt idx="36">
                  <c:v>-6.45</c:v>
                </c:pt>
                <c:pt idx="37">
                  <c:v>-6.3</c:v>
                </c:pt>
                <c:pt idx="38">
                  <c:v>-6.149999999999999</c:v>
                </c:pt>
                <c:pt idx="39">
                  <c:v>-6.0</c:v>
                </c:pt>
                <c:pt idx="40">
                  <c:v>-5.85</c:v>
                </c:pt>
                <c:pt idx="41">
                  <c:v>-5.7</c:v>
                </c:pt>
                <c:pt idx="42">
                  <c:v>-5.55</c:v>
                </c:pt>
                <c:pt idx="43">
                  <c:v>-5.4</c:v>
                </c:pt>
                <c:pt idx="44">
                  <c:v>-5.25</c:v>
                </c:pt>
                <c:pt idx="45">
                  <c:v>-5.1</c:v>
                </c:pt>
                <c:pt idx="46">
                  <c:v>-4.95</c:v>
                </c:pt>
                <c:pt idx="47">
                  <c:v>-4.8</c:v>
                </c:pt>
                <c:pt idx="48">
                  <c:v>-4.649999999999999</c:v>
                </c:pt>
                <c:pt idx="49">
                  <c:v>-4.5</c:v>
                </c:pt>
                <c:pt idx="50">
                  <c:v>-4.35</c:v>
                </c:pt>
                <c:pt idx="51">
                  <c:v>-4.2</c:v>
                </c:pt>
                <c:pt idx="52">
                  <c:v>-4.05</c:v>
                </c:pt>
                <c:pt idx="53">
                  <c:v>-3.9</c:v>
                </c:pt>
                <c:pt idx="54">
                  <c:v>-3.75</c:v>
                </c:pt>
                <c:pt idx="55">
                  <c:v>-3.6</c:v>
                </c:pt>
                <c:pt idx="56">
                  <c:v>-3.45</c:v>
                </c:pt>
                <c:pt idx="57">
                  <c:v>-3.3</c:v>
                </c:pt>
                <c:pt idx="58">
                  <c:v>-3.15</c:v>
                </c:pt>
                <c:pt idx="59">
                  <c:v>-3.0</c:v>
                </c:pt>
                <c:pt idx="60">
                  <c:v>-2.85</c:v>
                </c:pt>
                <c:pt idx="61">
                  <c:v>-2.7</c:v>
                </c:pt>
                <c:pt idx="62">
                  <c:v>-2.55</c:v>
                </c:pt>
                <c:pt idx="63">
                  <c:v>-2.4</c:v>
                </c:pt>
                <c:pt idx="64">
                  <c:v>-2.25</c:v>
                </c:pt>
                <c:pt idx="65">
                  <c:v>-2.1</c:v>
                </c:pt>
                <c:pt idx="66">
                  <c:v>-1.95</c:v>
                </c:pt>
                <c:pt idx="67">
                  <c:v>-1.8</c:v>
                </c:pt>
                <c:pt idx="68">
                  <c:v>-1.65</c:v>
                </c:pt>
                <c:pt idx="69">
                  <c:v>-1.5</c:v>
                </c:pt>
                <c:pt idx="70">
                  <c:v>-1.35</c:v>
                </c:pt>
                <c:pt idx="71">
                  <c:v>-1.2</c:v>
                </c:pt>
                <c:pt idx="72">
                  <c:v>-1.05</c:v>
                </c:pt>
                <c:pt idx="73">
                  <c:v>-0.9</c:v>
                </c:pt>
                <c:pt idx="74">
                  <c:v>-0.75</c:v>
                </c:pt>
                <c:pt idx="75">
                  <c:v>-0.6</c:v>
                </c:pt>
                <c:pt idx="76">
                  <c:v>-0.45</c:v>
                </c:pt>
                <c:pt idx="77">
                  <c:v>-0.3</c:v>
                </c:pt>
                <c:pt idx="78">
                  <c:v>-0.15</c:v>
                </c:pt>
                <c:pt idx="79">
                  <c:v>0.0</c:v>
                </c:pt>
                <c:pt idx="80">
                  <c:v>0.15</c:v>
                </c:pt>
                <c:pt idx="81">
                  <c:v>0.3</c:v>
                </c:pt>
                <c:pt idx="82">
                  <c:v>0.45</c:v>
                </c:pt>
                <c:pt idx="83">
                  <c:v>0.6</c:v>
                </c:pt>
                <c:pt idx="84">
                  <c:v>0.75</c:v>
                </c:pt>
                <c:pt idx="85">
                  <c:v>0.9</c:v>
                </c:pt>
                <c:pt idx="86">
                  <c:v>1.05</c:v>
                </c:pt>
                <c:pt idx="87">
                  <c:v>1.2</c:v>
                </c:pt>
                <c:pt idx="88">
                  <c:v>1.35</c:v>
                </c:pt>
                <c:pt idx="89">
                  <c:v>1.5</c:v>
                </c:pt>
                <c:pt idx="90">
                  <c:v>1.65</c:v>
                </c:pt>
                <c:pt idx="91">
                  <c:v>1.8</c:v>
                </c:pt>
                <c:pt idx="92">
                  <c:v>1.95</c:v>
                </c:pt>
                <c:pt idx="93">
                  <c:v>2.1</c:v>
                </c:pt>
                <c:pt idx="94">
                  <c:v>2.25</c:v>
                </c:pt>
                <c:pt idx="95">
                  <c:v>2.4</c:v>
                </c:pt>
                <c:pt idx="96">
                  <c:v>2.55</c:v>
                </c:pt>
                <c:pt idx="97">
                  <c:v>2.7</c:v>
                </c:pt>
                <c:pt idx="98">
                  <c:v>2.85</c:v>
                </c:pt>
                <c:pt idx="99">
                  <c:v>3.0</c:v>
                </c:pt>
                <c:pt idx="100">
                  <c:v>3.15</c:v>
                </c:pt>
                <c:pt idx="101">
                  <c:v>3.3</c:v>
                </c:pt>
                <c:pt idx="102">
                  <c:v>3.45</c:v>
                </c:pt>
                <c:pt idx="103">
                  <c:v>3.6</c:v>
                </c:pt>
                <c:pt idx="104">
                  <c:v>3.75</c:v>
                </c:pt>
                <c:pt idx="105">
                  <c:v>3.9</c:v>
                </c:pt>
                <c:pt idx="106">
                  <c:v>4.05</c:v>
                </c:pt>
                <c:pt idx="107">
                  <c:v>4.2</c:v>
                </c:pt>
              </c:numCache>
            </c:numRef>
          </c:xVal>
          <c:yVal>
            <c:numRef>
              <c:f>Лист2!$J$4:$J$111</c:f>
              <c:numCache>
                <c:formatCode>General</c:formatCode>
                <c:ptCount val="108"/>
                <c:pt idx="0">
                  <c:v>0.0</c:v>
                </c:pt>
                <c:pt idx="1">
                  <c:v>77.83</c:v>
                </c:pt>
                <c:pt idx="2">
                  <c:v>80.06</c:v>
                </c:pt>
                <c:pt idx="3">
                  <c:v>82.5</c:v>
                </c:pt>
                <c:pt idx="4">
                  <c:v>83.21</c:v>
                </c:pt>
                <c:pt idx="5">
                  <c:v>81.16999999999998</c:v>
                </c:pt>
                <c:pt idx="6">
                  <c:v>87.01</c:v>
                </c:pt>
                <c:pt idx="7">
                  <c:v>86.89</c:v>
                </c:pt>
                <c:pt idx="8">
                  <c:v>85.35</c:v>
                </c:pt>
                <c:pt idx="9">
                  <c:v>89.48</c:v>
                </c:pt>
                <c:pt idx="10">
                  <c:v>90.99</c:v>
                </c:pt>
                <c:pt idx="11">
                  <c:v>96.87</c:v>
                </c:pt>
                <c:pt idx="12">
                  <c:v>96.61</c:v>
                </c:pt>
                <c:pt idx="13">
                  <c:v>145.29</c:v>
                </c:pt>
                <c:pt idx="14">
                  <c:v>155.33</c:v>
                </c:pt>
                <c:pt idx="15">
                  <c:v>258.68</c:v>
                </c:pt>
                <c:pt idx="16">
                  <c:v>409.1</c:v>
                </c:pt>
                <c:pt idx="17">
                  <c:v>696.89</c:v>
                </c:pt>
                <c:pt idx="18">
                  <c:v>871.17</c:v>
                </c:pt>
                <c:pt idx="19">
                  <c:v>1071.63</c:v>
                </c:pt>
                <c:pt idx="20">
                  <c:v>1166.79</c:v>
                </c:pt>
                <c:pt idx="21">
                  <c:v>1179.88</c:v>
                </c:pt>
                <c:pt idx="22">
                  <c:v>1171.66</c:v>
                </c:pt>
                <c:pt idx="23">
                  <c:v>1238.08</c:v>
                </c:pt>
                <c:pt idx="24">
                  <c:v>1311.64</c:v>
                </c:pt>
                <c:pt idx="25">
                  <c:v>1349.33</c:v>
                </c:pt>
                <c:pt idx="26">
                  <c:v>1394.36</c:v>
                </c:pt>
                <c:pt idx="27">
                  <c:v>1315.35</c:v>
                </c:pt>
                <c:pt idx="28">
                  <c:v>1263.89</c:v>
                </c:pt>
                <c:pt idx="29">
                  <c:v>1179.03</c:v>
                </c:pt>
                <c:pt idx="30">
                  <c:v>1196.05</c:v>
                </c:pt>
                <c:pt idx="31">
                  <c:v>1240.17</c:v>
                </c:pt>
                <c:pt idx="32">
                  <c:v>1248.95</c:v>
                </c:pt>
                <c:pt idx="33">
                  <c:v>1202.81</c:v>
                </c:pt>
                <c:pt idx="34">
                  <c:v>1214.5</c:v>
                </c:pt>
                <c:pt idx="35">
                  <c:v>1169.27</c:v>
                </c:pt>
                <c:pt idx="36">
                  <c:v>1191.75</c:v>
                </c:pt>
                <c:pt idx="37">
                  <c:v>1244.0</c:v>
                </c:pt>
                <c:pt idx="38">
                  <c:v>1236.0</c:v>
                </c:pt>
                <c:pt idx="39">
                  <c:v>1207.49</c:v>
                </c:pt>
                <c:pt idx="40">
                  <c:v>1242.64</c:v>
                </c:pt>
                <c:pt idx="41">
                  <c:v>1114.15</c:v>
                </c:pt>
                <c:pt idx="42">
                  <c:v>1102.9</c:v>
                </c:pt>
                <c:pt idx="43">
                  <c:v>1173.74</c:v>
                </c:pt>
                <c:pt idx="44">
                  <c:v>1182.16</c:v>
                </c:pt>
                <c:pt idx="45">
                  <c:v>1160.16</c:v>
                </c:pt>
                <c:pt idx="46">
                  <c:v>1186.16</c:v>
                </c:pt>
                <c:pt idx="47">
                  <c:v>1177.07</c:v>
                </c:pt>
                <c:pt idx="48">
                  <c:v>1203.2</c:v>
                </c:pt>
                <c:pt idx="49">
                  <c:v>1240.17</c:v>
                </c:pt>
                <c:pt idx="50">
                  <c:v>1311.43</c:v>
                </c:pt>
                <c:pt idx="51">
                  <c:v>1374.83</c:v>
                </c:pt>
                <c:pt idx="52">
                  <c:v>1397.84</c:v>
                </c:pt>
                <c:pt idx="53">
                  <c:v>1386.59</c:v>
                </c:pt>
                <c:pt idx="54">
                  <c:v>1542.68</c:v>
                </c:pt>
                <c:pt idx="55">
                  <c:v>1668.77</c:v>
                </c:pt>
                <c:pt idx="56">
                  <c:v>1728.93</c:v>
                </c:pt>
                <c:pt idx="57">
                  <c:v>1778.2</c:v>
                </c:pt>
                <c:pt idx="58">
                  <c:v>1850.57</c:v>
                </c:pt>
                <c:pt idx="59">
                  <c:v>1832.03</c:v>
                </c:pt>
                <c:pt idx="60">
                  <c:v>1771.99</c:v>
                </c:pt>
                <c:pt idx="61">
                  <c:v>1915.62</c:v>
                </c:pt>
                <c:pt idx="62">
                  <c:v>1863.69</c:v>
                </c:pt>
                <c:pt idx="63">
                  <c:v>1778.39</c:v>
                </c:pt>
                <c:pt idx="64">
                  <c:v>1723.48</c:v>
                </c:pt>
                <c:pt idx="65">
                  <c:v>1615.95</c:v>
                </c:pt>
                <c:pt idx="66">
                  <c:v>1465.16</c:v>
                </c:pt>
                <c:pt idx="67">
                  <c:v>1459.76</c:v>
                </c:pt>
                <c:pt idx="68">
                  <c:v>1408.65</c:v>
                </c:pt>
                <c:pt idx="69">
                  <c:v>1344.13</c:v>
                </c:pt>
                <c:pt idx="70">
                  <c:v>1342.04</c:v>
                </c:pt>
                <c:pt idx="71">
                  <c:v>1286.44</c:v>
                </c:pt>
                <c:pt idx="72">
                  <c:v>1320.32</c:v>
                </c:pt>
                <c:pt idx="73">
                  <c:v>1405.52</c:v>
                </c:pt>
                <c:pt idx="74">
                  <c:v>1489.14</c:v>
                </c:pt>
                <c:pt idx="75">
                  <c:v>1506.56</c:v>
                </c:pt>
                <c:pt idx="76">
                  <c:v>1538.43</c:v>
                </c:pt>
                <c:pt idx="77">
                  <c:v>1470.58</c:v>
                </c:pt>
                <c:pt idx="78">
                  <c:v>1437.29</c:v>
                </c:pt>
                <c:pt idx="79">
                  <c:v>1373.22</c:v>
                </c:pt>
                <c:pt idx="80">
                  <c:v>1363.26</c:v>
                </c:pt>
                <c:pt idx="81">
                  <c:v>1192.87</c:v>
                </c:pt>
                <c:pt idx="82">
                  <c:v>1056.08</c:v>
                </c:pt>
                <c:pt idx="83">
                  <c:v>796.99</c:v>
                </c:pt>
                <c:pt idx="84">
                  <c:v>564.14</c:v>
                </c:pt>
                <c:pt idx="85">
                  <c:v>328.83</c:v>
                </c:pt>
                <c:pt idx="86">
                  <c:v>259.5</c:v>
                </c:pt>
                <c:pt idx="87">
                  <c:v>181.7</c:v>
                </c:pt>
                <c:pt idx="88">
                  <c:v>193.53</c:v>
                </c:pt>
                <c:pt idx="89">
                  <c:v>179.73</c:v>
                </c:pt>
                <c:pt idx="90">
                  <c:v>159.15</c:v>
                </c:pt>
                <c:pt idx="91">
                  <c:v>138.99</c:v>
                </c:pt>
                <c:pt idx="92">
                  <c:v>132.54</c:v>
                </c:pt>
                <c:pt idx="93">
                  <c:v>132.32</c:v>
                </c:pt>
                <c:pt idx="94">
                  <c:v>102.54</c:v>
                </c:pt>
                <c:pt idx="95">
                  <c:v>105.7</c:v>
                </c:pt>
                <c:pt idx="96">
                  <c:v>99.44</c:v>
                </c:pt>
                <c:pt idx="97">
                  <c:v>89.59</c:v>
                </c:pt>
                <c:pt idx="98">
                  <c:v>84.77</c:v>
                </c:pt>
                <c:pt idx="99">
                  <c:v>89.3</c:v>
                </c:pt>
                <c:pt idx="100">
                  <c:v>77.36</c:v>
                </c:pt>
                <c:pt idx="101">
                  <c:v>67.63</c:v>
                </c:pt>
                <c:pt idx="102">
                  <c:v>80.01</c:v>
                </c:pt>
                <c:pt idx="103">
                  <c:v>64.3</c:v>
                </c:pt>
                <c:pt idx="104">
                  <c:v>64.64</c:v>
                </c:pt>
                <c:pt idx="105">
                  <c:v>63.93</c:v>
                </c:pt>
                <c:pt idx="106">
                  <c:v>59.29</c:v>
                </c:pt>
                <c:pt idx="107">
                  <c:v>69.16999999999998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5-86A8-409F-9021-477CCB61B61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13405560"/>
        <c:axId val="-2113316328"/>
      </c:scatterChart>
      <c:valAx>
        <c:axId val="-2113405560"/>
        <c:scaling>
          <c:orientation val="minMax"/>
          <c:max val="2.0"/>
          <c:min val="-12.0"/>
        </c:scaling>
        <c:delete val="0"/>
        <c:axPos val="b"/>
        <c:majorGridlines>
          <c:spPr>
            <a:ln w="9525" cap="flat" cmpd="sng" algn="ctr">
              <a:solidFill>
                <a:srgbClr val="002060"/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rgbClr val="00206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ru-RU" sz="12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Метры</a:t>
                </a:r>
              </a:p>
            </c:rich>
          </c:tx>
          <c:layout>
            <c:manualLayout>
              <c:xMode val="edge"/>
              <c:yMode val="edge"/>
              <c:x val="0.449424667688731"/>
              <c:y val="0.938484101879544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00206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-2113316328"/>
        <c:crosses val="autoZero"/>
        <c:crossBetween val="midCat"/>
        <c:majorUnit val="2.0"/>
      </c:valAx>
      <c:valAx>
        <c:axId val="-2113316328"/>
        <c:scaling>
          <c:orientation val="minMax"/>
          <c:max val="2000.0"/>
        </c:scaling>
        <c:delete val="0"/>
        <c:axPos val="l"/>
        <c:majorGridlines>
          <c:spPr>
            <a:ln w="9525" cap="flat" cmpd="sng" algn="ctr">
              <a:solidFill>
                <a:srgbClr val="002060"/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rgbClr val="00206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ru-RU" sz="12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Сила, Н</a:t>
                </a:r>
              </a:p>
            </c:rich>
          </c:tx>
          <c:layout>
            <c:manualLayout>
              <c:xMode val="edge"/>
              <c:yMode val="edge"/>
              <c:x val="0.00672963962990372"/>
              <c:y val="0.422206751411933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-2113405560"/>
        <c:crossesAt val="-12.0"/>
        <c:crossBetween val="midCat"/>
        <c:majorUnit val="400.0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gradFill flip="none" rotWithShape="1">
      <a:gsLst>
        <a:gs pos="100000">
          <a:schemeClr val="lt1">
            <a:lumMod val="95000"/>
          </a:schemeClr>
        </a:gs>
        <a:gs pos="43000">
          <a:schemeClr val="lt1"/>
        </a:gs>
      </a:gsLst>
      <a:path path="circle">
        <a:fillToRect l="50000" t="50000" r="50000" b="50000"/>
      </a:path>
      <a:tileRect/>
    </a:gradFill>
    <a:ln w="9525" cap="flat" cmpd="sng" algn="ctr">
      <a:solidFill>
        <a:srgbClr val="002060"/>
      </a:solidFill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70" baseline="0">
                <a:solidFill>
                  <a:schemeClr val="dk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Спортсмен Я-н</a:t>
            </a:r>
          </a:p>
        </c:rich>
      </c:tx>
      <c:layout>
        <c:manualLayout>
          <c:xMode val="edge"/>
          <c:yMode val="edge"/>
          <c:x val="0.298850311836649"/>
          <c:y val="0.013777547348040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202230692420143"/>
          <c:y val="0.114456282186557"/>
          <c:w val="0.761663242810241"/>
          <c:h val="0.750363453928801"/>
        </c:manualLayout>
      </c:layout>
      <c:scatterChart>
        <c:scatterStyle val="lineMarker"/>
        <c:varyColors val="0"/>
        <c:ser>
          <c:idx val="0"/>
          <c:order val="0"/>
          <c:tx>
            <c:strRef>
              <c:f>Лист1!$H$3</c:f>
              <c:strCache>
                <c:ptCount val="1"/>
                <c:pt idx="0">
                  <c:v>левая</c:v>
                </c:pt>
              </c:strCache>
            </c:strRef>
          </c:tx>
          <c:spPr>
            <a:ln w="25400">
              <a:noFill/>
            </a:ln>
            <a:effectLst/>
          </c:spPr>
          <c:marker>
            <c:symbol val="circle"/>
            <c:size val="4"/>
            <c:spPr>
              <a:noFill/>
              <a:ln w="9525" cap="flat" cmpd="sng" algn="ctr">
                <a:noFill/>
                <a:round/>
              </a:ln>
              <a:effectLst/>
            </c:spPr>
          </c:marker>
          <c:trendline>
            <c:spPr>
              <a:ln w="25400" cap="rnd" cmpd="sng" algn="ctr">
                <a:solidFill>
                  <a:srgbClr val="00B050"/>
                </a:solidFill>
                <a:round/>
              </a:ln>
              <a:effectLst/>
            </c:spPr>
            <c:trendlineType val="movingAvg"/>
            <c:period val="6"/>
            <c:dispRSqr val="0"/>
            <c:dispEq val="0"/>
          </c:trendline>
          <c:xVal>
            <c:numRef>
              <c:f>Лист1!$G$4:$G$111</c:f>
              <c:numCache>
                <c:formatCode>General</c:formatCode>
                <c:ptCount val="108"/>
                <c:pt idx="0">
                  <c:v>-11.8</c:v>
                </c:pt>
                <c:pt idx="1">
                  <c:v>-11.65</c:v>
                </c:pt>
                <c:pt idx="2">
                  <c:v>-11.5</c:v>
                </c:pt>
                <c:pt idx="3">
                  <c:v>-11.4</c:v>
                </c:pt>
                <c:pt idx="4">
                  <c:v>-11.25</c:v>
                </c:pt>
                <c:pt idx="5">
                  <c:v>-11.1</c:v>
                </c:pt>
                <c:pt idx="6">
                  <c:v>-10.95</c:v>
                </c:pt>
                <c:pt idx="7">
                  <c:v>-10.8</c:v>
                </c:pt>
                <c:pt idx="8">
                  <c:v>-10.65</c:v>
                </c:pt>
                <c:pt idx="9">
                  <c:v>-10.5</c:v>
                </c:pt>
                <c:pt idx="10">
                  <c:v>-10.35</c:v>
                </c:pt>
                <c:pt idx="11">
                  <c:v>-10.2</c:v>
                </c:pt>
                <c:pt idx="12">
                  <c:v>-10.05</c:v>
                </c:pt>
                <c:pt idx="13">
                  <c:v>-9.9</c:v>
                </c:pt>
                <c:pt idx="14">
                  <c:v>-9.75</c:v>
                </c:pt>
                <c:pt idx="15">
                  <c:v>-9.6</c:v>
                </c:pt>
                <c:pt idx="16">
                  <c:v>-9.45</c:v>
                </c:pt>
                <c:pt idx="17">
                  <c:v>-9.3</c:v>
                </c:pt>
                <c:pt idx="18">
                  <c:v>-9.15</c:v>
                </c:pt>
                <c:pt idx="19">
                  <c:v>-9.0</c:v>
                </c:pt>
                <c:pt idx="20">
                  <c:v>-8.85</c:v>
                </c:pt>
                <c:pt idx="21">
                  <c:v>-8.700000000000001</c:v>
                </c:pt>
                <c:pt idx="22">
                  <c:v>-8.55</c:v>
                </c:pt>
                <c:pt idx="23">
                  <c:v>-8.4</c:v>
                </c:pt>
                <c:pt idx="24">
                  <c:v>-8.25</c:v>
                </c:pt>
                <c:pt idx="25">
                  <c:v>-8.1</c:v>
                </c:pt>
                <c:pt idx="26">
                  <c:v>-7.95</c:v>
                </c:pt>
                <c:pt idx="27">
                  <c:v>-7.8</c:v>
                </c:pt>
                <c:pt idx="28">
                  <c:v>-7.649999999999999</c:v>
                </c:pt>
                <c:pt idx="29">
                  <c:v>-7.5</c:v>
                </c:pt>
                <c:pt idx="30">
                  <c:v>-7.35</c:v>
                </c:pt>
                <c:pt idx="31">
                  <c:v>-7.2</c:v>
                </c:pt>
                <c:pt idx="32">
                  <c:v>-7.05</c:v>
                </c:pt>
                <c:pt idx="33">
                  <c:v>-6.9</c:v>
                </c:pt>
                <c:pt idx="34">
                  <c:v>-6.75</c:v>
                </c:pt>
                <c:pt idx="35">
                  <c:v>-6.6</c:v>
                </c:pt>
                <c:pt idx="36">
                  <c:v>-6.45</c:v>
                </c:pt>
                <c:pt idx="37">
                  <c:v>-6.3</c:v>
                </c:pt>
                <c:pt idx="38">
                  <c:v>-6.149999999999999</c:v>
                </c:pt>
                <c:pt idx="39">
                  <c:v>-6.0</c:v>
                </c:pt>
                <c:pt idx="40">
                  <c:v>-5.85</c:v>
                </c:pt>
                <c:pt idx="41">
                  <c:v>-5.7</c:v>
                </c:pt>
                <c:pt idx="42">
                  <c:v>-5.55</c:v>
                </c:pt>
                <c:pt idx="43">
                  <c:v>-5.4</c:v>
                </c:pt>
                <c:pt idx="44">
                  <c:v>-5.25</c:v>
                </c:pt>
                <c:pt idx="45">
                  <c:v>-5.1</c:v>
                </c:pt>
                <c:pt idx="46">
                  <c:v>-4.95</c:v>
                </c:pt>
                <c:pt idx="47">
                  <c:v>-4.8</c:v>
                </c:pt>
                <c:pt idx="48">
                  <c:v>-4.649999999999999</c:v>
                </c:pt>
                <c:pt idx="49">
                  <c:v>-4.5</c:v>
                </c:pt>
                <c:pt idx="50">
                  <c:v>-4.35</c:v>
                </c:pt>
                <c:pt idx="51">
                  <c:v>-4.2</c:v>
                </c:pt>
                <c:pt idx="52">
                  <c:v>-4.05</c:v>
                </c:pt>
                <c:pt idx="53">
                  <c:v>-3.9</c:v>
                </c:pt>
                <c:pt idx="54">
                  <c:v>-3.75</c:v>
                </c:pt>
                <c:pt idx="55">
                  <c:v>-3.6</c:v>
                </c:pt>
                <c:pt idx="56">
                  <c:v>-3.45</c:v>
                </c:pt>
                <c:pt idx="57">
                  <c:v>-3.3</c:v>
                </c:pt>
                <c:pt idx="58">
                  <c:v>-3.15</c:v>
                </c:pt>
                <c:pt idx="59">
                  <c:v>-3.0</c:v>
                </c:pt>
                <c:pt idx="60">
                  <c:v>-2.85</c:v>
                </c:pt>
                <c:pt idx="61">
                  <c:v>-2.7</c:v>
                </c:pt>
                <c:pt idx="62">
                  <c:v>-2.55</c:v>
                </c:pt>
                <c:pt idx="63">
                  <c:v>-2.4</c:v>
                </c:pt>
                <c:pt idx="64">
                  <c:v>-2.25</c:v>
                </c:pt>
                <c:pt idx="65">
                  <c:v>-2.1</c:v>
                </c:pt>
                <c:pt idx="66">
                  <c:v>-1.95</c:v>
                </c:pt>
                <c:pt idx="67">
                  <c:v>-1.8</c:v>
                </c:pt>
                <c:pt idx="68">
                  <c:v>-1.65</c:v>
                </c:pt>
                <c:pt idx="69">
                  <c:v>-1.5</c:v>
                </c:pt>
                <c:pt idx="70">
                  <c:v>-1.35</c:v>
                </c:pt>
                <c:pt idx="71">
                  <c:v>-1.2</c:v>
                </c:pt>
                <c:pt idx="72">
                  <c:v>-1.05</c:v>
                </c:pt>
                <c:pt idx="73">
                  <c:v>-0.9</c:v>
                </c:pt>
                <c:pt idx="74">
                  <c:v>-0.75</c:v>
                </c:pt>
                <c:pt idx="75">
                  <c:v>-0.6</c:v>
                </c:pt>
                <c:pt idx="76">
                  <c:v>-0.45</c:v>
                </c:pt>
                <c:pt idx="77">
                  <c:v>-0.3</c:v>
                </c:pt>
                <c:pt idx="78">
                  <c:v>-0.15</c:v>
                </c:pt>
                <c:pt idx="79">
                  <c:v>0.0</c:v>
                </c:pt>
                <c:pt idx="80">
                  <c:v>0.15</c:v>
                </c:pt>
                <c:pt idx="81">
                  <c:v>0.3</c:v>
                </c:pt>
                <c:pt idx="82">
                  <c:v>0.45</c:v>
                </c:pt>
                <c:pt idx="83">
                  <c:v>0.6</c:v>
                </c:pt>
                <c:pt idx="84">
                  <c:v>0.75</c:v>
                </c:pt>
                <c:pt idx="85">
                  <c:v>0.9</c:v>
                </c:pt>
                <c:pt idx="86">
                  <c:v>1.05</c:v>
                </c:pt>
                <c:pt idx="87">
                  <c:v>1.2</c:v>
                </c:pt>
                <c:pt idx="88">
                  <c:v>1.35</c:v>
                </c:pt>
                <c:pt idx="89">
                  <c:v>1.5</c:v>
                </c:pt>
                <c:pt idx="90">
                  <c:v>1.65</c:v>
                </c:pt>
                <c:pt idx="91">
                  <c:v>1.8</c:v>
                </c:pt>
                <c:pt idx="92">
                  <c:v>1.95</c:v>
                </c:pt>
                <c:pt idx="93">
                  <c:v>2.1</c:v>
                </c:pt>
                <c:pt idx="94">
                  <c:v>2.25</c:v>
                </c:pt>
                <c:pt idx="95">
                  <c:v>2.4</c:v>
                </c:pt>
                <c:pt idx="96">
                  <c:v>2.55</c:v>
                </c:pt>
                <c:pt idx="97">
                  <c:v>2.7</c:v>
                </c:pt>
                <c:pt idx="98">
                  <c:v>2.85</c:v>
                </c:pt>
                <c:pt idx="99">
                  <c:v>3.0</c:v>
                </c:pt>
                <c:pt idx="100">
                  <c:v>3.15</c:v>
                </c:pt>
                <c:pt idx="101">
                  <c:v>3.3</c:v>
                </c:pt>
                <c:pt idx="102">
                  <c:v>3.45</c:v>
                </c:pt>
                <c:pt idx="103">
                  <c:v>3.6</c:v>
                </c:pt>
                <c:pt idx="104">
                  <c:v>3.75</c:v>
                </c:pt>
                <c:pt idx="105">
                  <c:v>3.9</c:v>
                </c:pt>
                <c:pt idx="106">
                  <c:v>4.05</c:v>
                </c:pt>
                <c:pt idx="107">
                  <c:v>4.2</c:v>
                </c:pt>
              </c:numCache>
            </c:numRef>
          </c:xVal>
          <c:yVal>
            <c:numRef>
              <c:f>Лист1!$H$4:$H$111</c:f>
              <c:numCache>
                <c:formatCode>General</c:formatCode>
                <c:ptCount val="108"/>
                <c:pt idx="0">
                  <c:v>0.0</c:v>
                </c:pt>
                <c:pt idx="1">
                  <c:v>29.18</c:v>
                </c:pt>
                <c:pt idx="2">
                  <c:v>29.36</c:v>
                </c:pt>
                <c:pt idx="3">
                  <c:v>28.84</c:v>
                </c:pt>
                <c:pt idx="4">
                  <c:v>32.44</c:v>
                </c:pt>
                <c:pt idx="5">
                  <c:v>34.0</c:v>
                </c:pt>
                <c:pt idx="6">
                  <c:v>28.99</c:v>
                </c:pt>
                <c:pt idx="7">
                  <c:v>31.84</c:v>
                </c:pt>
                <c:pt idx="8">
                  <c:v>42.15</c:v>
                </c:pt>
                <c:pt idx="9">
                  <c:v>57.55</c:v>
                </c:pt>
                <c:pt idx="10">
                  <c:v>92.4</c:v>
                </c:pt>
                <c:pt idx="11">
                  <c:v>155.92</c:v>
                </c:pt>
                <c:pt idx="12">
                  <c:v>262.41</c:v>
                </c:pt>
                <c:pt idx="13">
                  <c:v>392.59</c:v>
                </c:pt>
                <c:pt idx="14">
                  <c:v>491.01</c:v>
                </c:pt>
                <c:pt idx="15">
                  <c:v>566.41</c:v>
                </c:pt>
                <c:pt idx="16">
                  <c:v>638.11</c:v>
                </c:pt>
                <c:pt idx="17">
                  <c:v>668.73</c:v>
                </c:pt>
                <c:pt idx="18">
                  <c:v>679.42</c:v>
                </c:pt>
                <c:pt idx="19">
                  <c:v>729.3299999999999</c:v>
                </c:pt>
                <c:pt idx="20">
                  <c:v>718.13</c:v>
                </c:pt>
                <c:pt idx="21">
                  <c:v>696.9599999999999</c:v>
                </c:pt>
                <c:pt idx="22">
                  <c:v>690.04</c:v>
                </c:pt>
                <c:pt idx="23">
                  <c:v>669.75</c:v>
                </c:pt>
                <c:pt idx="24">
                  <c:v>625.53</c:v>
                </c:pt>
                <c:pt idx="25">
                  <c:v>671.74</c:v>
                </c:pt>
                <c:pt idx="26">
                  <c:v>669.3399999999999</c:v>
                </c:pt>
                <c:pt idx="27">
                  <c:v>631.4399999999999</c:v>
                </c:pt>
                <c:pt idx="28">
                  <c:v>626.18</c:v>
                </c:pt>
                <c:pt idx="29">
                  <c:v>600.9299999999998</c:v>
                </c:pt>
                <c:pt idx="30">
                  <c:v>581.64</c:v>
                </c:pt>
                <c:pt idx="31">
                  <c:v>626.8199999999999</c:v>
                </c:pt>
                <c:pt idx="32">
                  <c:v>627.9399999999999</c:v>
                </c:pt>
                <c:pt idx="33">
                  <c:v>595.2</c:v>
                </c:pt>
                <c:pt idx="34">
                  <c:v>600.42</c:v>
                </c:pt>
                <c:pt idx="35">
                  <c:v>568.27</c:v>
                </c:pt>
                <c:pt idx="36">
                  <c:v>501.08</c:v>
                </c:pt>
                <c:pt idx="37">
                  <c:v>535.26</c:v>
                </c:pt>
                <c:pt idx="38">
                  <c:v>556.3499999999999</c:v>
                </c:pt>
                <c:pt idx="39">
                  <c:v>548.6</c:v>
                </c:pt>
                <c:pt idx="40">
                  <c:v>578.98</c:v>
                </c:pt>
                <c:pt idx="41">
                  <c:v>599.59</c:v>
                </c:pt>
                <c:pt idx="42">
                  <c:v>576.8499999999999</c:v>
                </c:pt>
                <c:pt idx="43">
                  <c:v>629.8499999999999</c:v>
                </c:pt>
                <c:pt idx="44">
                  <c:v>686.72</c:v>
                </c:pt>
                <c:pt idx="45">
                  <c:v>711.5</c:v>
                </c:pt>
                <c:pt idx="46">
                  <c:v>714.5599999999999</c:v>
                </c:pt>
                <c:pt idx="47">
                  <c:v>768.4599999999999</c:v>
                </c:pt>
                <c:pt idx="48">
                  <c:v>764.52</c:v>
                </c:pt>
                <c:pt idx="49">
                  <c:v>847.5599999999999</c:v>
                </c:pt>
                <c:pt idx="50">
                  <c:v>891.21</c:v>
                </c:pt>
                <c:pt idx="51">
                  <c:v>941.22</c:v>
                </c:pt>
                <c:pt idx="52">
                  <c:v>903.4599999999999</c:v>
                </c:pt>
                <c:pt idx="53">
                  <c:v>923.53</c:v>
                </c:pt>
                <c:pt idx="54">
                  <c:v>854.3299999999999</c:v>
                </c:pt>
                <c:pt idx="55">
                  <c:v>828.37</c:v>
                </c:pt>
                <c:pt idx="56">
                  <c:v>888.4399999999999</c:v>
                </c:pt>
                <c:pt idx="57">
                  <c:v>916.8099999999999</c:v>
                </c:pt>
                <c:pt idx="58">
                  <c:v>844.72</c:v>
                </c:pt>
                <c:pt idx="59">
                  <c:v>832.19</c:v>
                </c:pt>
                <c:pt idx="60">
                  <c:v>818.61</c:v>
                </c:pt>
                <c:pt idx="61">
                  <c:v>827.39</c:v>
                </c:pt>
                <c:pt idx="62">
                  <c:v>874.8399999999999</c:v>
                </c:pt>
                <c:pt idx="63">
                  <c:v>914.26</c:v>
                </c:pt>
                <c:pt idx="64">
                  <c:v>893.52</c:v>
                </c:pt>
                <c:pt idx="65">
                  <c:v>880.2</c:v>
                </c:pt>
                <c:pt idx="66">
                  <c:v>802.72</c:v>
                </c:pt>
                <c:pt idx="67">
                  <c:v>785.38</c:v>
                </c:pt>
                <c:pt idx="68">
                  <c:v>769.02</c:v>
                </c:pt>
                <c:pt idx="69">
                  <c:v>774.19</c:v>
                </c:pt>
                <c:pt idx="70">
                  <c:v>738.21</c:v>
                </c:pt>
                <c:pt idx="71">
                  <c:v>709.3299999999999</c:v>
                </c:pt>
                <c:pt idx="72">
                  <c:v>660.5</c:v>
                </c:pt>
                <c:pt idx="73">
                  <c:v>654.4</c:v>
                </c:pt>
                <c:pt idx="74">
                  <c:v>539.89</c:v>
                </c:pt>
                <c:pt idx="75">
                  <c:v>443.01</c:v>
                </c:pt>
                <c:pt idx="76">
                  <c:v>338.84</c:v>
                </c:pt>
                <c:pt idx="77">
                  <c:v>208.46</c:v>
                </c:pt>
                <c:pt idx="78">
                  <c:v>102.49</c:v>
                </c:pt>
                <c:pt idx="79">
                  <c:v>80.71</c:v>
                </c:pt>
                <c:pt idx="80">
                  <c:v>72.37</c:v>
                </c:pt>
                <c:pt idx="81">
                  <c:v>70.05</c:v>
                </c:pt>
                <c:pt idx="82">
                  <c:v>64.99</c:v>
                </c:pt>
                <c:pt idx="83">
                  <c:v>45.79</c:v>
                </c:pt>
                <c:pt idx="84">
                  <c:v>53.51</c:v>
                </c:pt>
                <c:pt idx="85">
                  <c:v>51.02</c:v>
                </c:pt>
                <c:pt idx="86">
                  <c:v>43.2</c:v>
                </c:pt>
                <c:pt idx="87">
                  <c:v>43.73</c:v>
                </c:pt>
                <c:pt idx="88">
                  <c:v>40.66</c:v>
                </c:pt>
                <c:pt idx="89">
                  <c:v>40.58</c:v>
                </c:pt>
                <c:pt idx="90">
                  <c:v>38.31</c:v>
                </c:pt>
                <c:pt idx="91">
                  <c:v>27.36</c:v>
                </c:pt>
                <c:pt idx="92">
                  <c:v>32.34</c:v>
                </c:pt>
                <c:pt idx="93">
                  <c:v>29.51</c:v>
                </c:pt>
                <c:pt idx="94">
                  <c:v>20.66</c:v>
                </c:pt>
                <c:pt idx="95">
                  <c:v>21.97</c:v>
                </c:pt>
                <c:pt idx="96">
                  <c:v>19.53</c:v>
                </c:pt>
                <c:pt idx="97">
                  <c:v>14.95</c:v>
                </c:pt>
                <c:pt idx="98">
                  <c:v>15.97</c:v>
                </c:pt>
                <c:pt idx="99">
                  <c:v>12.63</c:v>
                </c:pt>
                <c:pt idx="100">
                  <c:v>15.02</c:v>
                </c:pt>
                <c:pt idx="101">
                  <c:v>14.92</c:v>
                </c:pt>
                <c:pt idx="102">
                  <c:v>15.13</c:v>
                </c:pt>
                <c:pt idx="103">
                  <c:v>13.62</c:v>
                </c:pt>
                <c:pt idx="104">
                  <c:v>13.33</c:v>
                </c:pt>
                <c:pt idx="105">
                  <c:v>13.49</c:v>
                </c:pt>
                <c:pt idx="106">
                  <c:v>13.58</c:v>
                </c:pt>
                <c:pt idx="107">
                  <c:v>11.15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2AB6-4B68-9913-9533F54F6FE3}"/>
            </c:ext>
          </c:extLst>
        </c:ser>
        <c:ser>
          <c:idx val="1"/>
          <c:order val="1"/>
          <c:tx>
            <c:strRef>
              <c:f>Лист1!$I$3</c:f>
              <c:strCache>
                <c:ptCount val="1"/>
                <c:pt idx="0">
                  <c:v>правая</c:v>
                </c:pt>
              </c:strCache>
            </c:strRef>
          </c:tx>
          <c:spPr>
            <a:ln w="25400">
              <a:noFill/>
            </a:ln>
            <a:effectLst/>
          </c:spPr>
          <c:marker>
            <c:symbol val="circle"/>
            <c:size val="4"/>
            <c:spPr>
              <a:noFill/>
              <a:ln w="9525" cap="flat" cmpd="sng" algn="ctr">
                <a:noFill/>
                <a:round/>
              </a:ln>
              <a:effectLst/>
            </c:spPr>
          </c:marker>
          <c:trendline>
            <c:spPr>
              <a:ln w="25400" cap="rnd" cmpd="sng" algn="ctr">
                <a:solidFill>
                  <a:srgbClr val="002060"/>
                </a:solidFill>
                <a:round/>
              </a:ln>
              <a:effectLst/>
            </c:spPr>
            <c:trendlineType val="movingAvg"/>
            <c:period val="6"/>
            <c:dispRSqr val="0"/>
            <c:dispEq val="0"/>
          </c:trendline>
          <c:trendline>
            <c:spPr>
              <a:ln w="63500" cap="rnd" cmpd="sng" algn="ctr">
                <a:solidFill>
                  <a:schemeClr val="accent1">
                    <a:alpha val="25000"/>
                  </a:schemeClr>
                </a:solidFill>
                <a:round/>
              </a:ln>
              <a:effectLst/>
            </c:spPr>
            <c:trendlineType val="movingAvg"/>
            <c:period val="6"/>
            <c:dispRSqr val="0"/>
            <c:dispEq val="0"/>
          </c:trendline>
          <c:xVal>
            <c:numRef>
              <c:f>Лист1!$G$4:$G$111</c:f>
              <c:numCache>
                <c:formatCode>General</c:formatCode>
                <c:ptCount val="108"/>
                <c:pt idx="0">
                  <c:v>-11.8</c:v>
                </c:pt>
                <c:pt idx="1">
                  <c:v>-11.65</c:v>
                </c:pt>
                <c:pt idx="2">
                  <c:v>-11.5</c:v>
                </c:pt>
                <c:pt idx="3">
                  <c:v>-11.4</c:v>
                </c:pt>
                <c:pt idx="4">
                  <c:v>-11.25</c:v>
                </c:pt>
                <c:pt idx="5">
                  <c:v>-11.1</c:v>
                </c:pt>
                <c:pt idx="6">
                  <c:v>-10.95</c:v>
                </c:pt>
                <c:pt idx="7">
                  <c:v>-10.8</c:v>
                </c:pt>
                <c:pt idx="8">
                  <c:v>-10.65</c:v>
                </c:pt>
                <c:pt idx="9">
                  <c:v>-10.5</c:v>
                </c:pt>
                <c:pt idx="10">
                  <c:v>-10.35</c:v>
                </c:pt>
                <c:pt idx="11">
                  <c:v>-10.2</c:v>
                </c:pt>
                <c:pt idx="12">
                  <c:v>-10.05</c:v>
                </c:pt>
                <c:pt idx="13">
                  <c:v>-9.9</c:v>
                </c:pt>
                <c:pt idx="14">
                  <c:v>-9.75</c:v>
                </c:pt>
                <c:pt idx="15">
                  <c:v>-9.6</c:v>
                </c:pt>
                <c:pt idx="16">
                  <c:v>-9.45</c:v>
                </c:pt>
                <c:pt idx="17">
                  <c:v>-9.3</c:v>
                </c:pt>
                <c:pt idx="18">
                  <c:v>-9.15</c:v>
                </c:pt>
                <c:pt idx="19">
                  <c:v>-9.0</c:v>
                </c:pt>
                <c:pt idx="20">
                  <c:v>-8.85</c:v>
                </c:pt>
                <c:pt idx="21">
                  <c:v>-8.700000000000001</c:v>
                </c:pt>
                <c:pt idx="22">
                  <c:v>-8.55</c:v>
                </c:pt>
                <c:pt idx="23">
                  <c:v>-8.4</c:v>
                </c:pt>
                <c:pt idx="24">
                  <c:v>-8.25</c:v>
                </c:pt>
                <c:pt idx="25">
                  <c:v>-8.1</c:v>
                </c:pt>
                <c:pt idx="26">
                  <c:v>-7.95</c:v>
                </c:pt>
                <c:pt idx="27">
                  <c:v>-7.8</c:v>
                </c:pt>
                <c:pt idx="28">
                  <c:v>-7.649999999999999</c:v>
                </c:pt>
                <c:pt idx="29">
                  <c:v>-7.5</c:v>
                </c:pt>
                <c:pt idx="30">
                  <c:v>-7.35</c:v>
                </c:pt>
                <c:pt idx="31">
                  <c:v>-7.2</c:v>
                </c:pt>
                <c:pt idx="32">
                  <c:v>-7.05</c:v>
                </c:pt>
                <c:pt idx="33">
                  <c:v>-6.9</c:v>
                </c:pt>
                <c:pt idx="34">
                  <c:v>-6.75</c:v>
                </c:pt>
                <c:pt idx="35">
                  <c:v>-6.6</c:v>
                </c:pt>
                <c:pt idx="36">
                  <c:v>-6.45</c:v>
                </c:pt>
                <c:pt idx="37">
                  <c:v>-6.3</c:v>
                </c:pt>
                <c:pt idx="38">
                  <c:v>-6.149999999999999</c:v>
                </c:pt>
                <c:pt idx="39">
                  <c:v>-6.0</c:v>
                </c:pt>
                <c:pt idx="40">
                  <c:v>-5.85</c:v>
                </c:pt>
                <c:pt idx="41">
                  <c:v>-5.7</c:v>
                </c:pt>
                <c:pt idx="42">
                  <c:v>-5.55</c:v>
                </c:pt>
                <c:pt idx="43">
                  <c:v>-5.4</c:v>
                </c:pt>
                <c:pt idx="44">
                  <c:v>-5.25</c:v>
                </c:pt>
                <c:pt idx="45">
                  <c:v>-5.1</c:v>
                </c:pt>
                <c:pt idx="46">
                  <c:v>-4.95</c:v>
                </c:pt>
                <c:pt idx="47">
                  <c:v>-4.8</c:v>
                </c:pt>
                <c:pt idx="48">
                  <c:v>-4.649999999999999</c:v>
                </c:pt>
                <c:pt idx="49">
                  <c:v>-4.5</c:v>
                </c:pt>
                <c:pt idx="50">
                  <c:v>-4.35</c:v>
                </c:pt>
                <c:pt idx="51">
                  <c:v>-4.2</c:v>
                </c:pt>
                <c:pt idx="52">
                  <c:v>-4.05</c:v>
                </c:pt>
                <c:pt idx="53">
                  <c:v>-3.9</c:v>
                </c:pt>
                <c:pt idx="54">
                  <c:v>-3.75</c:v>
                </c:pt>
                <c:pt idx="55">
                  <c:v>-3.6</c:v>
                </c:pt>
                <c:pt idx="56">
                  <c:v>-3.45</c:v>
                </c:pt>
                <c:pt idx="57">
                  <c:v>-3.3</c:v>
                </c:pt>
                <c:pt idx="58">
                  <c:v>-3.15</c:v>
                </c:pt>
                <c:pt idx="59">
                  <c:v>-3.0</c:v>
                </c:pt>
                <c:pt idx="60">
                  <c:v>-2.85</c:v>
                </c:pt>
                <c:pt idx="61">
                  <c:v>-2.7</c:v>
                </c:pt>
                <c:pt idx="62">
                  <c:v>-2.55</c:v>
                </c:pt>
                <c:pt idx="63">
                  <c:v>-2.4</c:v>
                </c:pt>
                <c:pt idx="64">
                  <c:v>-2.25</c:v>
                </c:pt>
                <c:pt idx="65">
                  <c:v>-2.1</c:v>
                </c:pt>
                <c:pt idx="66">
                  <c:v>-1.95</c:v>
                </c:pt>
                <c:pt idx="67">
                  <c:v>-1.8</c:v>
                </c:pt>
                <c:pt idx="68">
                  <c:v>-1.65</c:v>
                </c:pt>
                <c:pt idx="69">
                  <c:v>-1.5</c:v>
                </c:pt>
                <c:pt idx="70">
                  <c:v>-1.35</c:v>
                </c:pt>
                <c:pt idx="71">
                  <c:v>-1.2</c:v>
                </c:pt>
                <c:pt idx="72">
                  <c:v>-1.05</c:v>
                </c:pt>
                <c:pt idx="73">
                  <c:v>-0.9</c:v>
                </c:pt>
                <c:pt idx="74">
                  <c:v>-0.75</c:v>
                </c:pt>
                <c:pt idx="75">
                  <c:v>-0.6</c:v>
                </c:pt>
                <c:pt idx="76">
                  <c:v>-0.45</c:v>
                </c:pt>
                <c:pt idx="77">
                  <c:v>-0.3</c:v>
                </c:pt>
                <c:pt idx="78">
                  <c:v>-0.15</c:v>
                </c:pt>
                <c:pt idx="79">
                  <c:v>0.0</c:v>
                </c:pt>
                <c:pt idx="80">
                  <c:v>0.15</c:v>
                </c:pt>
                <c:pt idx="81">
                  <c:v>0.3</c:v>
                </c:pt>
                <c:pt idx="82">
                  <c:v>0.45</c:v>
                </c:pt>
                <c:pt idx="83">
                  <c:v>0.6</c:v>
                </c:pt>
                <c:pt idx="84">
                  <c:v>0.75</c:v>
                </c:pt>
                <c:pt idx="85">
                  <c:v>0.9</c:v>
                </c:pt>
                <c:pt idx="86">
                  <c:v>1.05</c:v>
                </c:pt>
                <c:pt idx="87">
                  <c:v>1.2</c:v>
                </c:pt>
                <c:pt idx="88">
                  <c:v>1.35</c:v>
                </c:pt>
                <c:pt idx="89">
                  <c:v>1.5</c:v>
                </c:pt>
                <c:pt idx="90">
                  <c:v>1.65</c:v>
                </c:pt>
                <c:pt idx="91">
                  <c:v>1.8</c:v>
                </c:pt>
                <c:pt idx="92">
                  <c:v>1.95</c:v>
                </c:pt>
                <c:pt idx="93">
                  <c:v>2.1</c:v>
                </c:pt>
                <c:pt idx="94">
                  <c:v>2.25</c:v>
                </c:pt>
                <c:pt idx="95">
                  <c:v>2.4</c:v>
                </c:pt>
                <c:pt idx="96">
                  <c:v>2.55</c:v>
                </c:pt>
                <c:pt idx="97">
                  <c:v>2.7</c:v>
                </c:pt>
                <c:pt idx="98">
                  <c:v>2.85</c:v>
                </c:pt>
                <c:pt idx="99">
                  <c:v>3.0</c:v>
                </c:pt>
                <c:pt idx="100">
                  <c:v>3.15</c:v>
                </c:pt>
                <c:pt idx="101">
                  <c:v>3.3</c:v>
                </c:pt>
                <c:pt idx="102">
                  <c:v>3.45</c:v>
                </c:pt>
                <c:pt idx="103">
                  <c:v>3.6</c:v>
                </c:pt>
                <c:pt idx="104">
                  <c:v>3.75</c:v>
                </c:pt>
                <c:pt idx="105">
                  <c:v>3.9</c:v>
                </c:pt>
                <c:pt idx="106">
                  <c:v>4.05</c:v>
                </c:pt>
                <c:pt idx="107">
                  <c:v>4.2</c:v>
                </c:pt>
              </c:numCache>
            </c:numRef>
          </c:xVal>
          <c:yVal>
            <c:numRef>
              <c:f>Лист1!$I$4:$I$111</c:f>
              <c:numCache>
                <c:formatCode>General</c:formatCode>
                <c:ptCount val="108"/>
                <c:pt idx="0">
                  <c:v>0.0</c:v>
                </c:pt>
                <c:pt idx="1">
                  <c:v>49.52</c:v>
                </c:pt>
                <c:pt idx="2">
                  <c:v>49.36</c:v>
                </c:pt>
                <c:pt idx="3">
                  <c:v>56.02</c:v>
                </c:pt>
                <c:pt idx="4">
                  <c:v>54.74</c:v>
                </c:pt>
                <c:pt idx="5">
                  <c:v>60.26</c:v>
                </c:pt>
                <c:pt idx="6">
                  <c:v>58.55</c:v>
                </c:pt>
                <c:pt idx="7">
                  <c:v>66.3</c:v>
                </c:pt>
                <c:pt idx="8">
                  <c:v>59.77</c:v>
                </c:pt>
                <c:pt idx="9">
                  <c:v>80.17999999999999</c:v>
                </c:pt>
                <c:pt idx="10">
                  <c:v>94.92</c:v>
                </c:pt>
                <c:pt idx="11">
                  <c:v>144.59</c:v>
                </c:pt>
                <c:pt idx="12">
                  <c:v>265.55</c:v>
                </c:pt>
                <c:pt idx="13">
                  <c:v>396.65</c:v>
                </c:pt>
                <c:pt idx="14">
                  <c:v>470.59</c:v>
                </c:pt>
                <c:pt idx="15">
                  <c:v>544.66</c:v>
                </c:pt>
                <c:pt idx="16">
                  <c:v>616.51</c:v>
                </c:pt>
                <c:pt idx="17">
                  <c:v>585.62</c:v>
                </c:pt>
                <c:pt idx="18">
                  <c:v>619.01</c:v>
                </c:pt>
                <c:pt idx="19">
                  <c:v>679.51</c:v>
                </c:pt>
                <c:pt idx="20">
                  <c:v>710.9399999999999</c:v>
                </c:pt>
                <c:pt idx="21">
                  <c:v>704.5</c:v>
                </c:pt>
                <c:pt idx="22">
                  <c:v>719.8399999999999</c:v>
                </c:pt>
                <c:pt idx="23">
                  <c:v>672.19</c:v>
                </c:pt>
                <c:pt idx="24">
                  <c:v>663.64</c:v>
                </c:pt>
                <c:pt idx="25">
                  <c:v>650.8599999999999</c:v>
                </c:pt>
                <c:pt idx="26">
                  <c:v>645.52</c:v>
                </c:pt>
                <c:pt idx="27">
                  <c:v>649.9299999999998</c:v>
                </c:pt>
                <c:pt idx="28">
                  <c:v>634.9299999999998</c:v>
                </c:pt>
                <c:pt idx="29">
                  <c:v>603.17</c:v>
                </c:pt>
                <c:pt idx="30">
                  <c:v>607.08</c:v>
                </c:pt>
                <c:pt idx="31">
                  <c:v>668.54</c:v>
                </c:pt>
                <c:pt idx="32">
                  <c:v>658.75</c:v>
                </c:pt>
                <c:pt idx="33">
                  <c:v>678.17</c:v>
                </c:pt>
                <c:pt idx="34">
                  <c:v>631.4499999999999</c:v>
                </c:pt>
                <c:pt idx="35">
                  <c:v>647.6</c:v>
                </c:pt>
                <c:pt idx="36">
                  <c:v>544.65</c:v>
                </c:pt>
                <c:pt idx="37">
                  <c:v>557.66</c:v>
                </c:pt>
                <c:pt idx="38">
                  <c:v>570.28</c:v>
                </c:pt>
                <c:pt idx="39">
                  <c:v>586.0</c:v>
                </c:pt>
                <c:pt idx="40">
                  <c:v>560.79</c:v>
                </c:pt>
                <c:pt idx="41">
                  <c:v>571.03</c:v>
                </c:pt>
                <c:pt idx="42">
                  <c:v>610.09</c:v>
                </c:pt>
                <c:pt idx="43">
                  <c:v>593.9599999999999</c:v>
                </c:pt>
                <c:pt idx="44">
                  <c:v>645.38</c:v>
                </c:pt>
                <c:pt idx="45">
                  <c:v>693.03</c:v>
                </c:pt>
                <c:pt idx="46">
                  <c:v>736.02</c:v>
                </c:pt>
                <c:pt idx="47">
                  <c:v>711.71</c:v>
                </c:pt>
                <c:pt idx="48">
                  <c:v>738.55</c:v>
                </c:pt>
                <c:pt idx="49">
                  <c:v>808.41</c:v>
                </c:pt>
                <c:pt idx="50">
                  <c:v>842.23</c:v>
                </c:pt>
                <c:pt idx="51">
                  <c:v>880.97</c:v>
                </c:pt>
                <c:pt idx="52">
                  <c:v>892.54</c:v>
                </c:pt>
                <c:pt idx="53">
                  <c:v>904.17</c:v>
                </c:pt>
                <c:pt idx="54">
                  <c:v>858.19</c:v>
                </c:pt>
                <c:pt idx="55">
                  <c:v>853.99</c:v>
                </c:pt>
                <c:pt idx="56">
                  <c:v>914.74</c:v>
                </c:pt>
                <c:pt idx="57">
                  <c:v>909.57</c:v>
                </c:pt>
                <c:pt idx="58">
                  <c:v>905.3399999999999</c:v>
                </c:pt>
                <c:pt idx="59">
                  <c:v>891.64</c:v>
                </c:pt>
                <c:pt idx="60">
                  <c:v>917.03</c:v>
                </c:pt>
                <c:pt idx="61">
                  <c:v>932.16</c:v>
                </c:pt>
                <c:pt idx="62">
                  <c:v>963.9299999999999</c:v>
                </c:pt>
                <c:pt idx="63">
                  <c:v>977.37</c:v>
                </c:pt>
                <c:pt idx="64">
                  <c:v>951.6</c:v>
                </c:pt>
                <c:pt idx="65">
                  <c:v>879.88</c:v>
                </c:pt>
                <c:pt idx="66">
                  <c:v>797.9399999999999</c:v>
                </c:pt>
                <c:pt idx="67">
                  <c:v>817.42</c:v>
                </c:pt>
                <c:pt idx="68">
                  <c:v>776.9399999999999</c:v>
                </c:pt>
                <c:pt idx="69">
                  <c:v>794.61</c:v>
                </c:pt>
                <c:pt idx="70">
                  <c:v>776.52</c:v>
                </c:pt>
                <c:pt idx="71">
                  <c:v>770.3399999999999</c:v>
                </c:pt>
                <c:pt idx="72">
                  <c:v>686.63</c:v>
                </c:pt>
                <c:pt idx="73">
                  <c:v>677.3099999999999</c:v>
                </c:pt>
                <c:pt idx="74">
                  <c:v>581.23</c:v>
                </c:pt>
                <c:pt idx="75">
                  <c:v>504.64</c:v>
                </c:pt>
                <c:pt idx="76">
                  <c:v>382.89</c:v>
                </c:pt>
                <c:pt idx="77">
                  <c:v>285.3</c:v>
                </c:pt>
                <c:pt idx="78">
                  <c:v>183.13</c:v>
                </c:pt>
                <c:pt idx="79">
                  <c:v>148.78</c:v>
                </c:pt>
                <c:pt idx="80">
                  <c:v>121.02</c:v>
                </c:pt>
                <c:pt idx="81">
                  <c:v>100.98</c:v>
                </c:pt>
                <c:pt idx="82">
                  <c:v>105.02</c:v>
                </c:pt>
                <c:pt idx="83">
                  <c:v>94.09</c:v>
                </c:pt>
                <c:pt idx="84">
                  <c:v>85.26</c:v>
                </c:pt>
                <c:pt idx="85">
                  <c:v>77.62</c:v>
                </c:pt>
                <c:pt idx="86">
                  <c:v>76.31</c:v>
                </c:pt>
                <c:pt idx="87">
                  <c:v>59.97</c:v>
                </c:pt>
                <c:pt idx="88">
                  <c:v>62.57</c:v>
                </c:pt>
                <c:pt idx="89">
                  <c:v>58.24</c:v>
                </c:pt>
                <c:pt idx="90">
                  <c:v>55.1</c:v>
                </c:pt>
                <c:pt idx="91">
                  <c:v>46.94</c:v>
                </c:pt>
                <c:pt idx="92">
                  <c:v>46.44</c:v>
                </c:pt>
                <c:pt idx="93">
                  <c:v>42.34</c:v>
                </c:pt>
                <c:pt idx="94">
                  <c:v>46.78</c:v>
                </c:pt>
                <c:pt idx="95">
                  <c:v>36.79</c:v>
                </c:pt>
                <c:pt idx="96">
                  <c:v>43.1</c:v>
                </c:pt>
                <c:pt idx="97">
                  <c:v>37.54</c:v>
                </c:pt>
                <c:pt idx="98">
                  <c:v>32.72</c:v>
                </c:pt>
                <c:pt idx="99">
                  <c:v>31.75</c:v>
                </c:pt>
                <c:pt idx="100">
                  <c:v>31.45</c:v>
                </c:pt>
                <c:pt idx="101">
                  <c:v>23.52</c:v>
                </c:pt>
                <c:pt idx="102">
                  <c:v>26.99</c:v>
                </c:pt>
                <c:pt idx="103">
                  <c:v>26.94</c:v>
                </c:pt>
                <c:pt idx="104">
                  <c:v>27.39</c:v>
                </c:pt>
                <c:pt idx="105">
                  <c:v>27.5</c:v>
                </c:pt>
                <c:pt idx="106">
                  <c:v>30.64</c:v>
                </c:pt>
                <c:pt idx="107">
                  <c:v>27.21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4-2AB6-4B68-9913-9533F54F6FE3}"/>
            </c:ext>
          </c:extLst>
        </c:ser>
        <c:ser>
          <c:idx val="2"/>
          <c:order val="2"/>
          <c:tx>
            <c:strRef>
              <c:f>Лист1!$J$3</c:f>
              <c:strCache>
                <c:ptCount val="1"/>
                <c:pt idx="0">
                  <c:v>сумма</c:v>
                </c:pt>
              </c:strCache>
            </c:strRef>
          </c:tx>
          <c:spPr>
            <a:ln w="25400">
              <a:noFill/>
            </a:ln>
            <a:effectLst/>
          </c:spPr>
          <c:marker>
            <c:symbol val="circle"/>
            <c:size val="4"/>
            <c:spPr>
              <a:noFill/>
              <a:ln w="9525" cap="flat" cmpd="sng" algn="ctr">
                <a:noFill/>
                <a:round/>
              </a:ln>
              <a:effectLst/>
            </c:spPr>
          </c:marker>
          <c:trendline>
            <c:spPr>
              <a:ln w="25400" cap="rnd" cmpd="sng" algn="ctr">
                <a:solidFill>
                  <a:srgbClr val="C00000">
                    <a:alpha val="95000"/>
                  </a:srgbClr>
                </a:solidFill>
                <a:round/>
              </a:ln>
              <a:effectLst/>
            </c:spPr>
            <c:trendlineType val="movingAvg"/>
            <c:period val="6"/>
            <c:dispRSqr val="0"/>
            <c:dispEq val="0"/>
          </c:trendline>
          <c:xVal>
            <c:numRef>
              <c:f>Лист1!$G$4:$G$111</c:f>
              <c:numCache>
                <c:formatCode>General</c:formatCode>
                <c:ptCount val="108"/>
                <c:pt idx="0">
                  <c:v>-11.8</c:v>
                </c:pt>
                <c:pt idx="1">
                  <c:v>-11.65</c:v>
                </c:pt>
                <c:pt idx="2">
                  <c:v>-11.5</c:v>
                </c:pt>
                <c:pt idx="3">
                  <c:v>-11.4</c:v>
                </c:pt>
                <c:pt idx="4">
                  <c:v>-11.25</c:v>
                </c:pt>
                <c:pt idx="5">
                  <c:v>-11.1</c:v>
                </c:pt>
                <c:pt idx="6">
                  <c:v>-10.95</c:v>
                </c:pt>
                <c:pt idx="7">
                  <c:v>-10.8</c:v>
                </c:pt>
                <c:pt idx="8">
                  <c:v>-10.65</c:v>
                </c:pt>
                <c:pt idx="9">
                  <c:v>-10.5</c:v>
                </c:pt>
                <c:pt idx="10">
                  <c:v>-10.35</c:v>
                </c:pt>
                <c:pt idx="11">
                  <c:v>-10.2</c:v>
                </c:pt>
                <c:pt idx="12">
                  <c:v>-10.05</c:v>
                </c:pt>
                <c:pt idx="13">
                  <c:v>-9.9</c:v>
                </c:pt>
                <c:pt idx="14">
                  <c:v>-9.75</c:v>
                </c:pt>
                <c:pt idx="15">
                  <c:v>-9.6</c:v>
                </c:pt>
                <c:pt idx="16">
                  <c:v>-9.45</c:v>
                </c:pt>
                <c:pt idx="17">
                  <c:v>-9.3</c:v>
                </c:pt>
                <c:pt idx="18">
                  <c:v>-9.15</c:v>
                </c:pt>
                <c:pt idx="19">
                  <c:v>-9.0</c:v>
                </c:pt>
                <c:pt idx="20">
                  <c:v>-8.85</c:v>
                </c:pt>
                <c:pt idx="21">
                  <c:v>-8.700000000000001</c:v>
                </c:pt>
                <c:pt idx="22">
                  <c:v>-8.55</c:v>
                </c:pt>
                <c:pt idx="23">
                  <c:v>-8.4</c:v>
                </c:pt>
                <c:pt idx="24">
                  <c:v>-8.25</c:v>
                </c:pt>
                <c:pt idx="25">
                  <c:v>-8.1</c:v>
                </c:pt>
                <c:pt idx="26">
                  <c:v>-7.95</c:v>
                </c:pt>
                <c:pt idx="27">
                  <c:v>-7.8</c:v>
                </c:pt>
                <c:pt idx="28">
                  <c:v>-7.649999999999999</c:v>
                </c:pt>
                <c:pt idx="29">
                  <c:v>-7.5</c:v>
                </c:pt>
                <c:pt idx="30">
                  <c:v>-7.35</c:v>
                </c:pt>
                <c:pt idx="31">
                  <c:v>-7.2</c:v>
                </c:pt>
                <c:pt idx="32">
                  <c:v>-7.05</c:v>
                </c:pt>
                <c:pt idx="33">
                  <c:v>-6.9</c:v>
                </c:pt>
                <c:pt idx="34">
                  <c:v>-6.75</c:v>
                </c:pt>
                <c:pt idx="35">
                  <c:v>-6.6</c:v>
                </c:pt>
                <c:pt idx="36">
                  <c:v>-6.45</c:v>
                </c:pt>
                <c:pt idx="37">
                  <c:v>-6.3</c:v>
                </c:pt>
                <c:pt idx="38">
                  <c:v>-6.149999999999999</c:v>
                </c:pt>
                <c:pt idx="39">
                  <c:v>-6.0</c:v>
                </c:pt>
                <c:pt idx="40">
                  <c:v>-5.85</c:v>
                </c:pt>
                <c:pt idx="41">
                  <c:v>-5.7</c:v>
                </c:pt>
                <c:pt idx="42">
                  <c:v>-5.55</c:v>
                </c:pt>
                <c:pt idx="43">
                  <c:v>-5.4</c:v>
                </c:pt>
                <c:pt idx="44">
                  <c:v>-5.25</c:v>
                </c:pt>
                <c:pt idx="45">
                  <c:v>-5.1</c:v>
                </c:pt>
                <c:pt idx="46">
                  <c:v>-4.95</c:v>
                </c:pt>
                <c:pt idx="47">
                  <c:v>-4.8</c:v>
                </c:pt>
                <c:pt idx="48">
                  <c:v>-4.649999999999999</c:v>
                </c:pt>
                <c:pt idx="49">
                  <c:v>-4.5</c:v>
                </c:pt>
                <c:pt idx="50">
                  <c:v>-4.35</c:v>
                </c:pt>
                <c:pt idx="51">
                  <c:v>-4.2</c:v>
                </c:pt>
                <c:pt idx="52">
                  <c:v>-4.05</c:v>
                </c:pt>
                <c:pt idx="53">
                  <c:v>-3.9</c:v>
                </c:pt>
                <c:pt idx="54">
                  <c:v>-3.75</c:v>
                </c:pt>
                <c:pt idx="55">
                  <c:v>-3.6</c:v>
                </c:pt>
                <c:pt idx="56">
                  <c:v>-3.45</c:v>
                </c:pt>
                <c:pt idx="57">
                  <c:v>-3.3</c:v>
                </c:pt>
                <c:pt idx="58">
                  <c:v>-3.15</c:v>
                </c:pt>
                <c:pt idx="59">
                  <c:v>-3.0</c:v>
                </c:pt>
                <c:pt idx="60">
                  <c:v>-2.85</c:v>
                </c:pt>
                <c:pt idx="61">
                  <c:v>-2.7</c:v>
                </c:pt>
                <c:pt idx="62">
                  <c:v>-2.55</c:v>
                </c:pt>
                <c:pt idx="63">
                  <c:v>-2.4</c:v>
                </c:pt>
                <c:pt idx="64">
                  <c:v>-2.25</c:v>
                </c:pt>
                <c:pt idx="65">
                  <c:v>-2.1</c:v>
                </c:pt>
                <c:pt idx="66">
                  <c:v>-1.95</c:v>
                </c:pt>
                <c:pt idx="67">
                  <c:v>-1.8</c:v>
                </c:pt>
                <c:pt idx="68">
                  <c:v>-1.65</c:v>
                </c:pt>
                <c:pt idx="69">
                  <c:v>-1.5</c:v>
                </c:pt>
                <c:pt idx="70">
                  <c:v>-1.35</c:v>
                </c:pt>
                <c:pt idx="71">
                  <c:v>-1.2</c:v>
                </c:pt>
                <c:pt idx="72">
                  <c:v>-1.05</c:v>
                </c:pt>
                <c:pt idx="73">
                  <c:v>-0.9</c:v>
                </c:pt>
                <c:pt idx="74">
                  <c:v>-0.75</c:v>
                </c:pt>
                <c:pt idx="75">
                  <c:v>-0.6</c:v>
                </c:pt>
                <c:pt idx="76">
                  <c:v>-0.45</c:v>
                </c:pt>
                <c:pt idx="77">
                  <c:v>-0.3</c:v>
                </c:pt>
                <c:pt idx="78">
                  <c:v>-0.15</c:v>
                </c:pt>
                <c:pt idx="79">
                  <c:v>0.0</c:v>
                </c:pt>
                <c:pt idx="80">
                  <c:v>0.15</c:v>
                </c:pt>
                <c:pt idx="81">
                  <c:v>0.3</c:v>
                </c:pt>
                <c:pt idx="82">
                  <c:v>0.45</c:v>
                </c:pt>
                <c:pt idx="83">
                  <c:v>0.6</c:v>
                </c:pt>
                <c:pt idx="84">
                  <c:v>0.75</c:v>
                </c:pt>
                <c:pt idx="85">
                  <c:v>0.9</c:v>
                </c:pt>
                <c:pt idx="86">
                  <c:v>1.05</c:v>
                </c:pt>
                <c:pt idx="87">
                  <c:v>1.2</c:v>
                </c:pt>
                <c:pt idx="88">
                  <c:v>1.35</c:v>
                </c:pt>
                <c:pt idx="89">
                  <c:v>1.5</c:v>
                </c:pt>
                <c:pt idx="90">
                  <c:v>1.65</c:v>
                </c:pt>
                <c:pt idx="91">
                  <c:v>1.8</c:v>
                </c:pt>
                <c:pt idx="92">
                  <c:v>1.95</c:v>
                </c:pt>
                <c:pt idx="93">
                  <c:v>2.1</c:v>
                </c:pt>
                <c:pt idx="94">
                  <c:v>2.25</c:v>
                </c:pt>
                <c:pt idx="95">
                  <c:v>2.4</c:v>
                </c:pt>
                <c:pt idx="96">
                  <c:v>2.55</c:v>
                </c:pt>
                <c:pt idx="97">
                  <c:v>2.7</c:v>
                </c:pt>
                <c:pt idx="98">
                  <c:v>2.85</c:v>
                </c:pt>
                <c:pt idx="99">
                  <c:v>3.0</c:v>
                </c:pt>
                <c:pt idx="100">
                  <c:v>3.15</c:v>
                </c:pt>
                <c:pt idx="101">
                  <c:v>3.3</c:v>
                </c:pt>
                <c:pt idx="102">
                  <c:v>3.45</c:v>
                </c:pt>
                <c:pt idx="103">
                  <c:v>3.6</c:v>
                </c:pt>
                <c:pt idx="104">
                  <c:v>3.75</c:v>
                </c:pt>
                <c:pt idx="105">
                  <c:v>3.9</c:v>
                </c:pt>
                <c:pt idx="106">
                  <c:v>4.05</c:v>
                </c:pt>
                <c:pt idx="107">
                  <c:v>4.2</c:v>
                </c:pt>
              </c:numCache>
            </c:numRef>
          </c:xVal>
          <c:yVal>
            <c:numRef>
              <c:f>Лист1!$J$4:$J$111</c:f>
              <c:numCache>
                <c:formatCode>General</c:formatCode>
                <c:ptCount val="108"/>
                <c:pt idx="0">
                  <c:v>0.0</c:v>
                </c:pt>
                <c:pt idx="1">
                  <c:v>78.69</c:v>
                </c:pt>
                <c:pt idx="2">
                  <c:v>78.72</c:v>
                </c:pt>
                <c:pt idx="3">
                  <c:v>84.86</c:v>
                </c:pt>
                <c:pt idx="4">
                  <c:v>87.17999999999999</c:v>
                </c:pt>
                <c:pt idx="5">
                  <c:v>94.26</c:v>
                </c:pt>
                <c:pt idx="6">
                  <c:v>87.54</c:v>
                </c:pt>
                <c:pt idx="7">
                  <c:v>98.14</c:v>
                </c:pt>
                <c:pt idx="8">
                  <c:v>101.92</c:v>
                </c:pt>
                <c:pt idx="9">
                  <c:v>137.73</c:v>
                </c:pt>
                <c:pt idx="10">
                  <c:v>187.32</c:v>
                </c:pt>
                <c:pt idx="11">
                  <c:v>300.51</c:v>
                </c:pt>
                <c:pt idx="12">
                  <c:v>527.9599999999999</c:v>
                </c:pt>
                <c:pt idx="13">
                  <c:v>789.23</c:v>
                </c:pt>
                <c:pt idx="14">
                  <c:v>961.6</c:v>
                </c:pt>
                <c:pt idx="15">
                  <c:v>1111.07</c:v>
                </c:pt>
                <c:pt idx="16">
                  <c:v>1254.62</c:v>
                </c:pt>
                <c:pt idx="17">
                  <c:v>1254.35</c:v>
                </c:pt>
                <c:pt idx="18">
                  <c:v>1298.43</c:v>
                </c:pt>
                <c:pt idx="19">
                  <c:v>1408.84</c:v>
                </c:pt>
                <c:pt idx="20">
                  <c:v>1429.07</c:v>
                </c:pt>
                <c:pt idx="21">
                  <c:v>1401.46</c:v>
                </c:pt>
                <c:pt idx="22">
                  <c:v>1409.88</c:v>
                </c:pt>
                <c:pt idx="23">
                  <c:v>1341.94</c:v>
                </c:pt>
                <c:pt idx="24">
                  <c:v>1289.16</c:v>
                </c:pt>
                <c:pt idx="25">
                  <c:v>1322.61</c:v>
                </c:pt>
                <c:pt idx="26">
                  <c:v>1314.86</c:v>
                </c:pt>
                <c:pt idx="27">
                  <c:v>1281.36</c:v>
                </c:pt>
                <c:pt idx="28">
                  <c:v>1261.11</c:v>
                </c:pt>
                <c:pt idx="29">
                  <c:v>1204.1</c:v>
                </c:pt>
                <c:pt idx="30">
                  <c:v>1188.72</c:v>
                </c:pt>
                <c:pt idx="31">
                  <c:v>1295.37</c:v>
                </c:pt>
                <c:pt idx="32">
                  <c:v>1286.7</c:v>
                </c:pt>
                <c:pt idx="33">
                  <c:v>1273.36</c:v>
                </c:pt>
                <c:pt idx="34">
                  <c:v>1231.88</c:v>
                </c:pt>
                <c:pt idx="35">
                  <c:v>1215.87</c:v>
                </c:pt>
                <c:pt idx="36">
                  <c:v>1045.72</c:v>
                </c:pt>
                <c:pt idx="37">
                  <c:v>1092.92</c:v>
                </c:pt>
                <c:pt idx="38">
                  <c:v>1126.63</c:v>
                </c:pt>
                <c:pt idx="39">
                  <c:v>1134.61</c:v>
                </c:pt>
                <c:pt idx="40">
                  <c:v>1139.77</c:v>
                </c:pt>
                <c:pt idx="41">
                  <c:v>1170.62</c:v>
                </c:pt>
                <c:pt idx="42">
                  <c:v>1186.94</c:v>
                </c:pt>
                <c:pt idx="43">
                  <c:v>1223.81</c:v>
                </c:pt>
                <c:pt idx="44">
                  <c:v>1332.1</c:v>
                </c:pt>
                <c:pt idx="45">
                  <c:v>1404.53</c:v>
                </c:pt>
                <c:pt idx="46">
                  <c:v>1450.58</c:v>
                </c:pt>
                <c:pt idx="47">
                  <c:v>1480.17</c:v>
                </c:pt>
                <c:pt idx="48">
                  <c:v>1503.07</c:v>
                </c:pt>
                <c:pt idx="49">
                  <c:v>1655.97</c:v>
                </c:pt>
                <c:pt idx="50">
                  <c:v>1733.45</c:v>
                </c:pt>
                <c:pt idx="51">
                  <c:v>1822.19</c:v>
                </c:pt>
                <c:pt idx="52">
                  <c:v>1796.0</c:v>
                </c:pt>
                <c:pt idx="53">
                  <c:v>1827.7</c:v>
                </c:pt>
                <c:pt idx="54">
                  <c:v>1712.52</c:v>
                </c:pt>
                <c:pt idx="55">
                  <c:v>1682.36</c:v>
                </c:pt>
                <c:pt idx="56">
                  <c:v>1803.18</c:v>
                </c:pt>
                <c:pt idx="57">
                  <c:v>1826.38</c:v>
                </c:pt>
                <c:pt idx="58">
                  <c:v>1750.06</c:v>
                </c:pt>
                <c:pt idx="59">
                  <c:v>1723.84</c:v>
                </c:pt>
                <c:pt idx="60">
                  <c:v>1735.64</c:v>
                </c:pt>
                <c:pt idx="61">
                  <c:v>1759.55</c:v>
                </c:pt>
                <c:pt idx="62">
                  <c:v>1838.78</c:v>
                </c:pt>
                <c:pt idx="63">
                  <c:v>1891.62</c:v>
                </c:pt>
                <c:pt idx="64">
                  <c:v>1845.13</c:v>
                </c:pt>
                <c:pt idx="65">
                  <c:v>1760.08</c:v>
                </c:pt>
                <c:pt idx="66">
                  <c:v>1600.66</c:v>
                </c:pt>
                <c:pt idx="67">
                  <c:v>1602.8</c:v>
                </c:pt>
                <c:pt idx="68">
                  <c:v>1545.96</c:v>
                </c:pt>
                <c:pt idx="69">
                  <c:v>1568.8</c:v>
                </c:pt>
                <c:pt idx="70">
                  <c:v>1514.73</c:v>
                </c:pt>
                <c:pt idx="71">
                  <c:v>1479.67</c:v>
                </c:pt>
                <c:pt idx="72">
                  <c:v>1347.13</c:v>
                </c:pt>
                <c:pt idx="73">
                  <c:v>1331.7</c:v>
                </c:pt>
                <c:pt idx="74">
                  <c:v>1121.12</c:v>
                </c:pt>
                <c:pt idx="75">
                  <c:v>947.65</c:v>
                </c:pt>
                <c:pt idx="76">
                  <c:v>721.73</c:v>
                </c:pt>
                <c:pt idx="77">
                  <c:v>493.76</c:v>
                </c:pt>
                <c:pt idx="78">
                  <c:v>285.61</c:v>
                </c:pt>
                <c:pt idx="79">
                  <c:v>229.5</c:v>
                </c:pt>
                <c:pt idx="80">
                  <c:v>193.39</c:v>
                </c:pt>
                <c:pt idx="81">
                  <c:v>171.03</c:v>
                </c:pt>
                <c:pt idx="82">
                  <c:v>170.01</c:v>
                </c:pt>
                <c:pt idx="83">
                  <c:v>139.88</c:v>
                </c:pt>
                <c:pt idx="84">
                  <c:v>138.76</c:v>
                </c:pt>
                <c:pt idx="85">
                  <c:v>128.65</c:v>
                </c:pt>
                <c:pt idx="86">
                  <c:v>119.5</c:v>
                </c:pt>
                <c:pt idx="87">
                  <c:v>103.69</c:v>
                </c:pt>
                <c:pt idx="88">
                  <c:v>103.23</c:v>
                </c:pt>
                <c:pt idx="89">
                  <c:v>98.82</c:v>
                </c:pt>
                <c:pt idx="90">
                  <c:v>93.42</c:v>
                </c:pt>
                <c:pt idx="91">
                  <c:v>74.3</c:v>
                </c:pt>
                <c:pt idx="92">
                  <c:v>78.78</c:v>
                </c:pt>
                <c:pt idx="93">
                  <c:v>71.86</c:v>
                </c:pt>
                <c:pt idx="94">
                  <c:v>67.43</c:v>
                </c:pt>
                <c:pt idx="95">
                  <c:v>58.77</c:v>
                </c:pt>
                <c:pt idx="96">
                  <c:v>62.63</c:v>
                </c:pt>
                <c:pt idx="97">
                  <c:v>52.5</c:v>
                </c:pt>
                <c:pt idx="98">
                  <c:v>48.69</c:v>
                </c:pt>
                <c:pt idx="99">
                  <c:v>44.38</c:v>
                </c:pt>
                <c:pt idx="100">
                  <c:v>46.47</c:v>
                </c:pt>
                <c:pt idx="101">
                  <c:v>38.45</c:v>
                </c:pt>
                <c:pt idx="102">
                  <c:v>42.12</c:v>
                </c:pt>
                <c:pt idx="103">
                  <c:v>40.55</c:v>
                </c:pt>
                <c:pt idx="104">
                  <c:v>40.72</c:v>
                </c:pt>
                <c:pt idx="105">
                  <c:v>40.99</c:v>
                </c:pt>
                <c:pt idx="106">
                  <c:v>44.23</c:v>
                </c:pt>
                <c:pt idx="107">
                  <c:v>38.35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6-2AB6-4B68-9913-9533F54F6F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13184840"/>
        <c:axId val="-2113178440"/>
      </c:scatterChart>
      <c:valAx>
        <c:axId val="-2113184840"/>
        <c:scaling>
          <c:orientation val="minMax"/>
          <c:max val="2.0"/>
          <c:min val="-12.0"/>
        </c:scaling>
        <c:delete val="0"/>
        <c:axPos val="b"/>
        <c:majorGridlines>
          <c:spPr>
            <a:ln w="9525" cap="flat" cmpd="sng" algn="ctr">
              <a:solidFill>
                <a:srgbClr val="002060"/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rgbClr val="00206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ru-RU" sz="12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Метры</a:t>
                </a:r>
              </a:p>
            </c:rich>
          </c:tx>
          <c:layout>
            <c:manualLayout>
              <c:xMode val="edge"/>
              <c:yMode val="edge"/>
              <c:x val="0.449625895409109"/>
              <c:y val="0.935844479629997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rgbClr val="00206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-2113178440"/>
        <c:crossesAt val="-11.0"/>
        <c:crossBetween val="midCat"/>
        <c:majorUnit val="2.0"/>
      </c:valAx>
      <c:valAx>
        <c:axId val="-2113178440"/>
        <c:scaling>
          <c:orientation val="minMax"/>
          <c:min val="0.0"/>
        </c:scaling>
        <c:delete val="0"/>
        <c:axPos val="l"/>
        <c:majorGridlines>
          <c:spPr>
            <a:ln w="9525" cap="flat" cmpd="sng" algn="ctr">
              <a:solidFill>
                <a:srgbClr val="002060"/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rgbClr val="00206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ru-RU" sz="12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Сила, Н</a:t>
                </a:r>
              </a:p>
            </c:rich>
          </c:tx>
          <c:layout>
            <c:manualLayout>
              <c:xMode val="edge"/>
              <c:yMode val="edge"/>
              <c:x val="0.0128949065119278"/>
              <c:y val="0.424633464454229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-2113184840"/>
        <c:crossesAt val="-12.0"/>
        <c:crossBetween val="midCat"/>
        <c:majorUnit val="400.0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gradFill flip="none" rotWithShape="1">
      <a:gsLst>
        <a:gs pos="100000">
          <a:schemeClr val="lt1">
            <a:lumMod val="95000"/>
          </a:schemeClr>
        </a:gs>
        <a:gs pos="43000">
          <a:schemeClr val="lt1"/>
        </a:gs>
      </a:gsLst>
      <a:path path="circle">
        <a:fillToRect l="50000" t="50000" r="50000" b="50000"/>
      </a:path>
      <a:tileRect/>
    </a:gradFill>
    <a:ln w="9525" cap="flat" cmpd="sng" algn="ctr">
      <a:solidFill>
        <a:srgbClr val="002060"/>
      </a:solidFill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4">
  <cs:axisTitle>
    <cs:lnRef idx="0"/>
    <cs:fillRef idx="0"/>
    <cs:effectRef idx="0"/>
    <cs:fontRef idx="minor">
      <a:schemeClr val="dk1">
        <a:lumMod val="50000"/>
        <a:lumOff val="50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50000"/>
        <a:lumOff val="50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100000">
            <a:schemeClr val="lt1">
              <a:lumMod val="95000"/>
            </a:schemeClr>
          </a:gs>
          <a:gs pos="43000">
            <a:schemeClr val="lt1"/>
          </a:gs>
        </a:gsLst>
        <a:path path="circle">
          <a:fillToRect l="50000" t="50000" r="50000" b="50000"/>
        </a:path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50000"/>
        <a:lumOff val="50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dk1">
          <a:lumMod val="15000"/>
          <a:lumOff val="85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>
        <a:solidFill>
          <a:schemeClr val="phClr">
            <a:alpha val="20000"/>
          </a:schemeClr>
        </a:solidFill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50000"/>
        <a:lumOff val="50000"/>
      </a:schemeClr>
    </cs:fontRef>
    <cs:spPr>
      <a:ln w="9525" cap="rnd">
        <a:solidFill>
          <a:schemeClr val="dk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dk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tx1"/>
    </cs:fontRef>
    <cs:spPr>
      <a:ln w="9525">
        <a:solidFill>
          <a:schemeClr val="dk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50000"/>
        <a:lumOff val="50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>
        <a:solidFill>
          <a:schemeClr val="dk1">
            <a:lumMod val="35000"/>
            <a:lumOff val="65000"/>
          </a:schemeClr>
        </a:solidFill>
      </a:ln>
    </cs:spPr>
  </cs:seriesLine>
  <cs:title>
    <cs:lnRef idx="0"/>
    <cs:fillRef idx="0"/>
    <cs:effectRef idx="0"/>
    <cs:fontRef idx="minor">
      <a:schemeClr val="dk1">
        <a:lumMod val="50000"/>
        <a:lumOff val="50000"/>
      </a:schemeClr>
    </cs:fontRef>
    <cs:defRPr sz="1600" b="0" kern="1200" spc="70" baseline="0"/>
  </cs:title>
  <cs:trendline>
    <cs:lnRef idx="0">
      <cs:styleClr val="0"/>
    </cs:lnRef>
    <cs:fillRef idx="0"/>
    <cs:effectRef idx="0"/>
    <cs:fontRef idx="minor">
      <a:schemeClr val="tx1"/>
    </cs:fontRef>
    <cs:spPr>
      <a:ln w="63500" cap="rnd" cmpd="sng" algn="ctr">
        <a:solidFill>
          <a:schemeClr val="phClr">
            <a:alpha val="25000"/>
          </a:schemeClr>
        </a:solidFill>
        <a:round/>
      </a:ln>
    </cs:spPr>
  </cs:trendline>
  <cs:trendlineLabel>
    <cs:lnRef idx="0"/>
    <cs:fillRef idx="0"/>
    <cs:effectRef idx="0"/>
    <cs:fontRef idx="minor">
      <a:schemeClr val="dk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dk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dk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44">
  <cs:axisTitle>
    <cs:lnRef idx="0"/>
    <cs:fillRef idx="0"/>
    <cs:effectRef idx="0"/>
    <cs:fontRef idx="minor">
      <a:schemeClr val="dk1">
        <a:lumMod val="50000"/>
        <a:lumOff val="50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50000"/>
        <a:lumOff val="50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100000">
            <a:schemeClr val="lt1">
              <a:lumMod val="95000"/>
            </a:schemeClr>
          </a:gs>
          <a:gs pos="43000">
            <a:schemeClr val="lt1"/>
          </a:gs>
        </a:gsLst>
        <a:path path="circle">
          <a:fillToRect l="50000" t="50000" r="50000" b="50000"/>
        </a:path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50000"/>
        <a:lumOff val="50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dk1">
          <a:lumMod val="15000"/>
          <a:lumOff val="85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>
        <a:solidFill>
          <a:schemeClr val="phClr">
            <a:alpha val="20000"/>
          </a:schemeClr>
        </a:solidFill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50000"/>
        <a:lumOff val="50000"/>
      </a:schemeClr>
    </cs:fontRef>
    <cs:spPr>
      <a:ln w="9525" cap="rnd">
        <a:solidFill>
          <a:schemeClr val="dk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dk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tx1"/>
    </cs:fontRef>
    <cs:spPr>
      <a:ln w="9525">
        <a:solidFill>
          <a:schemeClr val="dk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50000"/>
        <a:lumOff val="50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>
        <a:solidFill>
          <a:schemeClr val="dk1">
            <a:lumMod val="35000"/>
            <a:lumOff val="65000"/>
          </a:schemeClr>
        </a:solidFill>
      </a:ln>
    </cs:spPr>
  </cs:seriesLine>
  <cs:title>
    <cs:lnRef idx="0"/>
    <cs:fillRef idx="0"/>
    <cs:effectRef idx="0"/>
    <cs:fontRef idx="minor">
      <a:schemeClr val="dk1">
        <a:lumMod val="50000"/>
        <a:lumOff val="50000"/>
      </a:schemeClr>
    </cs:fontRef>
    <cs:defRPr sz="1600" b="0" kern="1200" spc="70" baseline="0"/>
  </cs:title>
  <cs:trendline>
    <cs:lnRef idx="0">
      <cs:styleClr val="0"/>
    </cs:lnRef>
    <cs:fillRef idx="0"/>
    <cs:effectRef idx="0"/>
    <cs:fontRef idx="minor">
      <a:schemeClr val="tx1"/>
    </cs:fontRef>
    <cs:spPr>
      <a:ln w="63500" cap="rnd" cmpd="sng" algn="ctr">
        <a:solidFill>
          <a:schemeClr val="phClr">
            <a:alpha val="25000"/>
          </a:schemeClr>
        </a:solidFill>
        <a:round/>
      </a:ln>
    </cs:spPr>
  </cs:trendline>
  <cs:trendlineLabel>
    <cs:lnRef idx="0"/>
    <cs:fillRef idx="0"/>
    <cs:effectRef idx="0"/>
    <cs:fontRef idx="minor">
      <a:schemeClr val="dk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dk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dk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12.10.20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12.10.20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12.10.20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12.10.20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12.10.20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12.10.20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12.10.20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12.10.20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12.10.20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12.10.20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12.10.20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12.10.20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12.10.20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12.10.20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12.10.20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12.10.20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12.10.20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26.png"/><Relationship Id="rId20" Type="http://schemas.openxmlformats.org/officeDocument/2006/relationships/image" Target="../media/image31.png"/><Relationship Id="rId21" Type="http://schemas.microsoft.com/office/2007/relationships/hdphoto" Target="../media/hdphoto20.wdp"/><Relationship Id="rId22" Type="http://schemas.openxmlformats.org/officeDocument/2006/relationships/image" Target="../media/image32.png"/><Relationship Id="rId23" Type="http://schemas.microsoft.com/office/2007/relationships/hdphoto" Target="../media/hdphoto21.wdp"/><Relationship Id="rId10" Type="http://schemas.openxmlformats.org/officeDocument/2006/relationships/hyperlink" Target="http://www.google.ru/url?sa=i&amp;rct=j&amp;q=&amp;esrc=s&amp;source=images&amp;cd=&amp;cad=rja&amp;uact=8&amp;ved=0ahUKEwizy86C38DWAhWKIJoKHROgASYQjRwIBw&amp;url=http://olimppress.ru/&amp;psig=AFQjCNF0ZnPPdXXv4jM-L_qOPvxxDXKQKg&amp;ust=1506442811456483" TargetMode="External"/><Relationship Id="rId11" Type="http://schemas.openxmlformats.org/officeDocument/2006/relationships/image" Target="../media/image27.png"/><Relationship Id="rId12" Type="http://schemas.microsoft.com/office/2007/relationships/hdphoto" Target="../media/hdphoto16.wdp"/><Relationship Id="rId13" Type="http://schemas.openxmlformats.org/officeDocument/2006/relationships/image" Target="../media/image28.png"/><Relationship Id="rId14" Type="http://schemas.microsoft.com/office/2007/relationships/hdphoto" Target="../media/hdphoto17.wdp"/><Relationship Id="rId15" Type="http://schemas.openxmlformats.org/officeDocument/2006/relationships/hyperlink" Target="http://www.chifk.ru/oap/" TargetMode="External"/><Relationship Id="rId16" Type="http://schemas.openxmlformats.org/officeDocument/2006/relationships/image" Target="../media/image29.png"/><Relationship Id="rId17" Type="http://schemas.microsoft.com/office/2007/relationships/hdphoto" Target="../media/hdphoto18.wdp"/><Relationship Id="rId18" Type="http://schemas.openxmlformats.org/officeDocument/2006/relationships/image" Target="../media/image30.png"/><Relationship Id="rId19" Type="http://schemas.microsoft.com/office/2007/relationships/hdphoto" Target="../media/hdphoto19.wdp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hyperlink" Target="http://www.google.ru/url?sa=i&amp;rct=j&amp;q=&amp;esrc=s&amp;source=images&amp;cd=&amp;cad=rja&amp;uact=8&amp;ved=0ahUKEwivw9S54MDWAhWkQJoKHf5VCtkQjRwIBw&amp;url=http://www.boiperm.ru/new/70-chempionat-permskogo-kraya-po-sbe-mma-rezultaty.html&amp;psig=AFQjCNG8I_auJvIbL17B_gqvy3qYE9IqGg&amp;ust=1506443194952904" TargetMode="External"/><Relationship Id="rId5" Type="http://schemas.openxmlformats.org/officeDocument/2006/relationships/image" Target="../media/image24.png"/><Relationship Id="rId6" Type="http://schemas.microsoft.com/office/2007/relationships/hdphoto" Target="../media/hdphoto15.wdp"/><Relationship Id="rId7" Type="http://schemas.openxmlformats.org/officeDocument/2006/relationships/hyperlink" Target="https://www.google.ru/url?sa=i&amp;rct=j&amp;q=&amp;esrc=s&amp;source=images&amp;cd=&amp;cad=rja&amp;uact=8&amp;ved=0ahUKEwiK2d6Q4sDWAhVsJpoKHdt9DbcQjRwIBw&amp;url=https://eduscan.net/colleges/chifk&amp;psig=AFQjCNHPiEiiMdkTxpoLFkC7BSiO7A6JbA&amp;ust=1506443667277177" TargetMode="External"/><Relationship Id="rId8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3.jpeg"/><Relationship Id="rId5" Type="http://schemas.microsoft.com/office/2007/relationships/hdphoto" Target="../media/hdphoto22.wdp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4.png"/><Relationship Id="rId5" Type="http://schemas.microsoft.com/office/2007/relationships/hdphoto" Target="../media/hdphoto23.wdp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chart" Target="../charts/chart1.xml"/><Relationship Id="rId5" Type="http://schemas.openxmlformats.org/officeDocument/2006/relationships/image" Target="../media/image35.jpeg"/><Relationship Id="rId6" Type="http://schemas.microsoft.com/office/2007/relationships/hdphoto" Target="../media/hdphoto24.wdp"/><Relationship Id="rId7" Type="http://schemas.openxmlformats.org/officeDocument/2006/relationships/chart" Target="../charts/chart2.xml"/><Relationship Id="rId8" Type="http://schemas.openxmlformats.org/officeDocument/2006/relationships/image" Target="../media/image36.png"/><Relationship Id="rId9" Type="http://schemas.microsoft.com/office/2007/relationships/hdphoto" Target="../media/hdphoto25.wdp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6" Type="http://schemas.microsoft.com/office/2007/relationships/hdphoto" Target="../media/hdphoto26.wdp"/><Relationship Id="rId7" Type="http://schemas.openxmlformats.org/officeDocument/2006/relationships/image" Target="../media/image39.jpeg"/><Relationship Id="rId8" Type="http://schemas.microsoft.com/office/2007/relationships/hdphoto" Target="../media/hdphoto27.wdp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40.jpeg"/><Relationship Id="rId5" Type="http://schemas.microsoft.com/office/2007/relationships/hdphoto" Target="../media/hdphoto28.wdp"/><Relationship Id="rId6" Type="http://schemas.microsoft.com/office/2007/relationships/hdphoto" Target="../media/hdphoto29.wdp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41.emf"/><Relationship Id="rId5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43.jpeg"/><Relationship Id="rId5" Type="http://schemas.microsoft.com/office/2007/relationships/hdphoto" Target="../media/hdphoto30.wdp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44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jpeg"/><Relationship Id="rId1" Type="http://schemas.openxmlformats.org/officeDocument/2006/relationships/video" Target="https://www.youtube.com/embed/QXdHEawNx5k?feature=oembed" TargetMode="External"/><Relationship Id="rId2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8.jpeg"/><Relationship Id="rId12" Type="http://schemas.microsoft.com/office/2007/relationships/hdphoto" Target="../media/hdphoto4.wdp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4.jpeg"/><Relationship Id="rId5" Type="http://schemas.microsoft.com/office/2007/relationships/hdphoto" Target="../media/hdphoto1.wdp"/><Relationship Id="rId6" Type="http://schemas.openxmlformats.org/officeDocument/2006/relationships/image" Target="../media/image5.png"/><Relationship Id="rId7" Type="http://schemas.microsoft.com/office/2007/relationships/hdphoto" Target="../media/hdphoto2.wdp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0.png"/><Relationship Id="rId5" Type="http://schemas.microsoft.com/office/2007/relationships/hdphoto" Target="../media/hdphoto5.wdp"/><Relationship Id="rId6" Type="http://schemas.openxmlformats.org/officeDocument/2006/relationships/image" Target="../media/image11.jpeg"/><Relationship Id="rId7" Type="http://schemas.microsoft.com/office/2007/relationships/hdphoto" Target="../media/hdphoto6.wdp"/><Relationship Id="rId8" Type="http://schemas.openxmlformats.org/officeDocument/2006/relationships/image" Target="../media/image12.png"/><Relationship Id="rId9" Type="http://schemas.microsoft.com/office/2007/relationships/hdphoto" Target="../media/hdphoto7.wdp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3.emf"/><Relationship Id="rId5" Type="http://schemas.openxmlformats.org/officeDocument/2006/relationships/image" Target="../media/image14.jpeg"/><Relationship Id="rId6" Type="http://schemas.microsoft.com/office/2007/relationships/hdphoto" Target="../media/hdphoto8.wdp"/><Relationship Id="rId7" Type="http://schemas.openxmlformats.org/officeDocument/2006/relationships/image" Target="../media/image15.png"/><Relationship Id="rId8" Type="http://schemas.microsoft.com/office/2007/relationships/hdphoto" Target="../media/hdphoto9.wdp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6.png"/><Relationship Id="rId5" Type="http://schemas.microsoft.com/office/2007/relationships/hdphoto" Target="../media/hdphoto10.wdp"/><Relationship Id="rId6" Type="http://schemas.openxmlformats.org/officeDocument/2006/relationships/image" Target="../media/image17.png"/><Relationship Id="rId7" Type="http://schemas.microsoft.com/office/2007/relationships/hdphoto" Target="../media/hdphoto11.wdp"/><Relationship Id="rId8" Type="http://schemas.openxmlformats.org/officeDocument/2006/relationships/image" Target="../media/image18.png"/><Relationship Id="rId9" Type="http://schemas.microsoft.com/office/2007/relationships/hdphoto" Target="../media/hdphoto12.wdp"/><Relationship Id="rId10" Type="http://schemas.openxmlformats.org/officeDocument/2006/relationships/image" Target="../media/image19.png"/><Relationship Id="rId11" Type="http://schemas.microsoft.com/office/2007/relationships/hdphoto" Target="../media/hdphoto13.wdp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22.png"/><Relationship Id="rId5" Type="http://schemas.microsoft.com/office/2007/relationships/hdphoto" Target="../media/hdphoto14.wdp"/><Relationship Id="rId6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4B15AB4-89A2-4740-819B-DDB018DE0F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68557" y="279318"/>
            <a:ext cx="8799443" cy="4292681"/>
          </a:xfrm>
        </p:spPr>
        <p:txBody>
          <a:bodyPr>
            <a:normAutofit fontScale="90000"/>
          </a:bodyPr>
          <a:lstStyle/>
          <a:p>
            <a:pPr algn="ctr">
              <a:lnSpc>
                <a:spcPct val="125000"/>
              </a:lnSpc>
            </a:pPr>
            <a:r>
              <a:rPr lang="ru-RU" sz="40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40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40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 ВОПРОСУ СОЗДАНИЯ СИСТЕМЫ ТЕЛЕМЕТРИЧЕСКОГО КОНТРОЛЯ ДЛЯ ОЦЕНКИ БИОМЕХАНИЧЕСКИХ ХАРАКТЕРИСТИК ПРИ ВЫПОЛНЕНИИ ПРЫЖКОВ НА ЛЫЖАХ С ТРАМПЛИНА</a:t>
            </a:r>
            <a:endParaRPr lang="ru-RU" sz="4000" dirty="0">
              <a:ln w="28575">
                <a:solidFill>
                  <a:srgbClr val="002060"/>
                </a:solidFill>
                <a:prstDash val="solid"/>
              </a:ln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EDABA440-06B6-41CC-ADA4-04B83D0DCB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68557" y="4876800"/>
            <a:ext cx="9793356" cy="1444487"/>
          </a:xfrm>
        </p:spPr>
        <p:txBody>
          <a:bodyPr>
            <a:noAutofit/>
          </a:bodyPr>
          <a:lstStyle/>
          <a:p>
            <a:r>
              <a:rPr lang="ru-RU" sz="28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Вице-президент Федерации прыжков на лыжах с трамплина и лыжного двоеборья России </a:t>
            </a:r>
          </a:p>
          <a:p>
            <a:r>
              <a:rPr lang="ru-RU" sz="28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А.А. Беккер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05EBA5FD-6462-47E2-A810-48764398C71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649" y="279319"/>
            <a:ext cx="1012024" cy="786452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7BBF7198-C31B-4069-9C54-5F8E3E16D9D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6713" y="279322"/>
            <a:ext cx="1060796" cy="786452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2243771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2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4B15AB4-89A2-4740-819B-DDB018DE0F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91407" y="3154016"/>
            <a:ext cx="5579165" cy="1444487"/>
          </a:xfrm>
        </p:spPr>
        <p:txBody>
          <a:bodyPr>
            <a:normAutofit fontScale="90000"/>
          </a:bodyPr>
          <a:lstStyle/>
          <a:p>
            <a:pPr algn="ctr">
              <a:lnSpc>
                <a:spcPct val="125000"/>
              </a:lnSpc>
            </a:pPr>
            <a:r>
              <a:rPr lang="ru-RU" sz="40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40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40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40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05EBA5FD-6462-47E2-A810-48764398C71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649" y="279319"/>
            <a:ext cx="1012024" cy="786452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7BBF7198-C31B-4069-9C54-5F8E3E16D9D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6713" y="279322"/>
            <a:ext cx="1060796" cy="786452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75C9F43-23B0-41B1-836B-E934B0DFACEF}"/>
              </a:ext>
            </a:extLst>
          </p:cNvPr>
          <p:cNvSpPr txBox="1"/>
          <p:nvPr/>
        </p:nvSpPr>
        <p:spPr>
          <a:xfrm>
            <a:off x="1486673" y="121981"/>
            <a:ext cx="934004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Федеральная экспериментальная (инновационная) площадка</a:t>
            </a:r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xmlns="" id="{C4515987-9A05-4D04-828B-8B7714DA2702}"/>
              </a:ext>
            </a:extLst>
          </p:cNvPr>
          <p:cNvSpPr/>
          <p:nvPr/>
        </p:nvSpPr>
        <p:spPr>
          <a:xfrm>
            <a:off x="3214239" y="1500363"/>
            <a:ext cx="7384476" cy="411072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76200" cmpd="dbl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3" name="irc_mi" descr="Картинки по запросу картинки по теме министерство спорта пермского края">
            <a:hlinkClick r:id="rId4"/>
            <a:extLst>
              <a:ext uri="{FF2B5EF4-FFF2-40B4-BE49-F238E27FC236}">
                <a16:creationId xmlns:a16="http://schemas.microsoft.com/office/drawing/2014/main" xmlns="" id="{02122C12-E9A6-42F8-A2F7-82F24209FA6A}"/>
              </a:ext>
            </a:extLst>
          </p:cNvPr>
          <p:cNvPicPr/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39483" y="2272143"/>
            <a:ext cx="2244442" cy="99439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irc_mi" descr="Картинки по запросу картинки по теме чайковский государственный институт физической культуры">
            <a:hlinkClick r:id="rId7"/>
            <a:extLst>
              <a:ext uri="{FF2B5EF4-FFF2-40B4-BE49-F238E27FC236}">
                <a16:creationId xmlns:a16="http://schemas.microsoft.com/office/drawing/2014/main" xmlns="" id="{C6BD634E-8A28-4EE5-9729-94B82E32F961}"/>
              </a:ext>
            </a:extLst>
          </p:cNvPr>
          <p:cNvPicPr/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03673" y="2382972"/>
            <a:ext cx="1066802" cy="113262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 descr="C:\Users\Bekker_2\Desktop\Эмблема ФПЛД">
            <a:extLst>
              <a:ext uri="{FF2B5EF4-FFF2-40B4-BE49-F238E27FC236}">
                <a16:creationId xmlns:a16="http://schemas.microsoft.com/office/drawing/2014/main" xmlns="" id="{E53BD95D-1C69-45A0-A297-3ED07D7D4B51}"/>
              </a:ext>
            </a:extLst>
          </p:cNvPr>
          <p:cNvPicPr/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05600" y="1773362"/>
            <a:ext cx="1399311" cy="139239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irc_mi" descr="Картинки по запросу картинки по теме ВНИИФК">
            <a:hlinkClick r:id="rId10"/>
            <a:extLst>
              <a:ext uri="{FF2B5EF4-FFF2-40B4-BE49-F238E27FC236}">
                <a16:creationId xmlns:a16="http://schemas.microsoft.com/office/drawing/2014/main" xmlns="" id="{B6F5BE6D-1C77-4D5A-9350-35EEBB92947D}"/>
              </a:ext>
            </a:extLst>
          </p:cNvPr>
          <p:cNvPicPr/>
          <p:nvPr/>
        </p:nvPicPr>
        <p:blipFill>
          <a:blip r:embed="rId11" cstate="email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61162" y="3562281"/>
            <a:ext cx="1295693" cy="1357912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 descr="Главная">
            <a:extLst>
              <a:ext uri="{FF2B5EF4-FFF2-40B4-BE49-F238E27FC236}">
                <a16:creationId xmlns:a16="http://schemas.microsoft.com/office/drawing/2014/main" xmlns="" id="{D762A29F-14D2-485D-8A62-D6D44C09A3B7}"/>
              </a:ext>
            </a:extLst>
          </p:cNvPr>
          <p:cNvPicPr/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1411" y="4120704"/>
            <a:ext cx="1295693" cy="1209225"/>
          </a:xfrm>
          <a:prstGeom prst="rect">
            <a:avLst/>
          </a:prstGeom>
          <a:noFill/>
          <a:ln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52AC5A0-9708-44E0-8667-75EDC5605CDB}"/>
              </a:ext>
            </a:extLst>
          </p:cNvPr>
          <p:cNvSpPr txBox="1"/>
          <p:nvPr/>
        </p:nvSpPr>
        <p:spPr>
          <a:xfrm>
            <a:off x="7758536" y="3823839"/>
            <a:ext cx="1978499" cy="869405"/>
          </a:xfrm>
          <a:prstGeom prst="rect">
            <a:avLst/>
          </a:prstGeom>
          <a:solidFill>
            <a:srgbClr val="7030A0"/>
          </a:soli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600" b="1" i="1" strike="noStrike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ОЛИМПИЙСКАЯ АКАДЕМИЯ ПРИКАМЬЯ</a:t>
            </a:r>
            <a:endParaRPr lang="ru-RU" sz="1600" b="1" i="1" dirty="0">
              <a:ln w="12700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Lecturer of Ljubljana University (Slovenia) at SPbSUT">
            <a:extLst>
              <a:ext uri="{FF2B5EF4-FFF2-40B4-BE49-F238E27FC236}">
                <a16:creationId xmlns:a16="http://schemas.microsoft.com/office/drawing/2014/main" xmlns="" id="{2AA76B5F-218F-48AC-BBB4-C7F4379888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email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5850" y="5424589"/>
            <a:ext cx="2731511" cy="1231218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Нижегородский государственный университет им. Н. И. Лобачевского  Нижегородский государственный технический университет Публичный университет  Наука, НОК, синий, текст, другие png | PNGWing">
            <a:extLst>
              <a:ext uri="{FF2B5EF4-FFF2-40B4-BE49-F238E27FC236}">
                <a16:creationId xmlns:a16="http://schemas.microsoft.com/office/drawing/2014/main" xmlns="" id="{D153B121-24A4-4955-AEA8-58997BD8CF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email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2749" y="1351681"/>
            <a:ext cx="2232732" cy="1532429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Стрелка: вниз 8">
            <a:extLst>
              <a:ext uri="{FF2B5EF4-FFF2-40B4-BE49-F238E27FC236}">
                <a16:creationId xmlns:a16="http://schemas.microsoft.com/office/drawing/2014/main" xmlns="" id="{F91611EF-1121-4B35-8EAA-3E38C87E58E6}"/>
              </a:ext>
            </a:extLst>
          </p:cNvPr>
          <p:cNvSpPr/>
          <p:nvPr/>
        </p:nvSpPr>
        <p:spPr>
          <a:xfrm rot="17929989">
            <a:off x="3034125" y="1842646"/>
            <a:ext cx="298179" cy="88187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Стрелка: вниз 9">
            <a:extLst>
              <a:ext uri="{FF2B5EF4-FFF2-40B4-BE49-F238E27FC236}">
                <a16:creationId xmlns:a16="http://schemas.microsoft.com/office/drawing/2014/main" xmlns="" id="{9BE1EBF9-A7C3-42F4-A686-D36AACBCEB4D}"/>
              </a:ext>
            </a:extLst>
          </p:cNvPr>
          <p:cNvSpPr/>
          <p:nvPr/>
        </p:nvSpPr>
        <p:spPr>
          <a:xfrm rot="14336973">
            <a:off x="3047996" y="4558141"/>
            <a:ext cx="298179" cy="88187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Стрелка: вниз 10">
            <a:extLst>
              <a:ext uri="{FF2B5EF4-FFF2-40B4-BE49-F238E27FC236}">
                <a16:creationId xmlns:a16="http://schemas.microsoft.com/office/drawing/2014/main" xmlns="" id="{F3D0041E-A937-403D-8466-171B804F010F}"/>
              </a:ext>
            </a:extLst>
          </p:cNvPr>
          <p:cNvSpPr/>
          <p:nvPr/>
        </p:nvSpPr>
        <p:spPr>
          <a:xfrm rot="7926494">
            <a:off x="10740253" y="4141203"/>
            <a:ext cx="270806" cy="74379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32" name="Picture 8" descr="ЦСТ готовит паралимпийцев.">
            <a:extLst>
              <a:ext uri="{FF2B5EF4-FFF2-40B4-BE49-F238E27FC236}">
                <a16:creationId xmlns:a16="http://schemas.microsoft.com/office/drawing/2014/main" xmlns="" id="{BEACB827-4F96-4C4E-ACB6-ABF9D065A1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email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24635" y="1146006"/>
            <a:ext cx="1570181" cy="1570181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Поздравляем наших выпускников с успешной защитой ВКР!">
            <a:extLst>
              <a:ext uri="{FF2B5EF4-FFF2-40B4-BE49-F238E27FC236}">
                <a16:creationId xmlns:a16="http://schemas.microsoft.com/office/drawing/2014/main" xmlns="" id="{8B18F93E-5D60-4A7C-8B57-09DF3E88E9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email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artisticCutout/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43408" y="4943291"/>
            <a:ext cx="1830841" cy="1812533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Стрелка: вниз 19">
            <a:extLst>
              <a:ext uri="{FF2B5EF4-FFF2-40B4-BE49-F238E27FC236}">
                <a16:creationId xmlns:a16="http://schemas.microsoft.com/office/drawing/2014/main" xmlns="" id="{469F3C8C-C59B-4CDA-BA6E-B0D6CFE691DF}"/>
              </a:ext>
            </a:extLst>
          </p:cNvPr>
          <p:cNvSpPr/>
          <p:nvPr/>
        </p:nvSpPr>
        <p:spPr>
          <a:xfrm rot="3323275">
            <a:off x="10025829" y="1721012"/>
            <a:ext cx="282995" cy="55443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365777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25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75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25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75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1250"/>
                            </p:stCondLst>
                            <p:childTnLst>
                              <p:par>
                                <p:cTn id="51" presetID="3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25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25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25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2750"/>
                            </p:stCondLst>
                            <p:childTnLst>
                              <p:par>
                                <p:cTn id="61" presetID="3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25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25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4250"/>
                            </p:stCondLst>
                            <p:childTnLst>
                              <p:par>
                                <p:cTn id="7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2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5500"/>
                            </p:stCondLst>
                            <p:childTnLst>
                              <p:par>
                                <p:cTn id="8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25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25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25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25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9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 animBg="1"/>
      <p:bldP spid="8" grpId="0" animBg="1"/>
      <p:bldP spid="9" grpId="0" animBg="1"/>
      <p:bldP spid="10" grpId="0" animBg="1"/>
      <p:bldP spid="11" grpId="0" animBg="1"/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05EBA5FD-6462-47E2-A810-48764398C71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649" y="279319"/>
            <a:ext cx="1012024" cy="786452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7BBF7198-C31B-4069-9C54-5F8E3E16D9D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6713" y="279322"/>
            <a:ext cx="1060796" cy="786452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75C9F43-23B0-41B1-836B-E934B0DFACEF}"/>
              </a:ext>
            </a:extLst>
          </p:cNvPr>
          <p:cNvSpPr txBox="1"/>
          <p:nvPr/>
        </p:nvSpPr>
        <p:spPr>
          <a:xfrm>
            <a:off x="1486673" y="268940"/>
            <a:ext cx="93400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телеметрического контроля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CBB3814-946D-4A78-AA66-03187A260457}"/>
              </a:ext>
            </a:extLst>
          </p:cNvPr>
          <p:cNvSpPr txBox="1"/>
          <p:nvPr/>
        </p:nvSpPr>
        <p:spPr>
          <a:xfrm>
            <a:off x="1080655" y="1067139"/>
            <a:ext cx="10598727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Телеметрия – это совокупность  методов сбора информации и измерения параметров, позволяющая получить необходимые сведения об удаленных объектах.</a:t>
            </a:r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xmlns="" id="{99273E56-A900-442B-87D8-0D9975395912}"/>
              </a:ext>
            </a:extLst>
          </p:cNvPr>
          <p:cNvSpPr/>
          <p:nvPr/>
        </p:nvSpPr>
        <p:spPr>
          <a:xfrm>
            <a:off x="1918745" y="2526056"/>
            <a:ext cx="3897441" cy="191103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63500" cmpd="dbl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xmlns="" id="{ADB8250B-BD75-405C-808B-DCFADE24A33A}"/>
              </a:ext>
            </a:extLst>
          </p:cNvPr>
          <p:cNvSpPr/>
          <p:nvPr/>
        </p:nvSpPr>
        <p:spPr>
          <a:xfrm>
            <a:off x="1936235" y="4852027"/>
            <a:ext cx="3894940" cy="191103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63500" cmpd="dbl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4CA9C69-770C-4D9E-8EBB-B9895E8192E5}"/>
              </a:ext>
            </a:extLst>
          </p:cNvPr>
          <p:cNvSpPr txBox="1"/>
          <p:nvPr/>
        </p:nvSpPr>
        <p:spPr>
          <a:xfrm>
            <a:off x="2488364" y="2623283"/>
            <a:ext cx="2863121" cy="5232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Стационарные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9F46BBF-23E1-41FD-BDC0-26C032D15006}"/>
              </a:ext>
            </a:extLst>
          </p:cNvPr>
          <p:cNvSpPr txBox="1"/>
          <p:nvPr/>
        </p:nvSpPr>
        <p:spPr>
          <a:xfrm>
            <a:off x="2488364" y="3883365"/>
            <a:ext cx="2863121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Тензоплатформа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AB0267F-63CA-4115-908B-B838390F6715}"/>
              </a:ext>
            </a:extLst>
          </p:cNvPr>
          <p:cNvSpPr txBox="1"/>
          <p:nvPr/>
        </p:nvSpPr>
        <p:spPr>
          <a:xfrm>
            <a:off x="2775680" y="3316915"/>
            <a:ext cx="2263515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Видеосъемка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8F21651-8074-49E8-8C60-E836988378CD}"/>
              </a:ext>
            </a:extLst>
          </p:cNvPr>
          <p:cNvSpPr txBox="1"/>
          <p:nvPr/>
        </p:nvSpPr>
        <p:spPr>
          <a:xfrm>
            <a:off x="2925581" y="4934261"/>
            <a:ext cx="1736360" cy="5232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Носимые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0823BE27-EF4E-48E8-B4F0-76C31889E4D4}"/>
              </a:ext>
            </a:extLst>
          </p:cNvPr>
          <p:cNvSpPr txBox="1"/>
          <p:nvPr/>
        </p:nvSpPr>
        <p:spPr>
          <a:xfrm>
            <a:off x="2188564" y="5623807"/>
            <a:ext cx="3432747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Плантарное давление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18774738-4E39-462B-8577-127BAAECA8E3}"/>
              </a:ext>
            </a:extLst>
          </p:cNvPr>
          <p:cNvSpPr txBox="1"/>
          <p:nvPr/>
        </p:nvSpPr>
        <p:spPr>
          <a:xfrm>
            <a:off x="2443394" y="6178449"/>
            <a:ext cx="2998036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Электромиография</a:t>
            </a: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xmlns="" id="{4AC32D51-067F-480A-AB6A-3179416F7895}"/>
              </a:ext>
            </a:extLst>
          </p:cNvPr>
          <p:cNvSpPr/>
          <p:nvPr/>
        </p:nvSpPr>
        <p:spPr>
          <a:xfrm>
            <a:off x="6096000" y="3853530"/>
            <a:ext cx="3020291" cy="129266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63500" cmpd="dbl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90FFDBD-555A-4D1B-84E6-118970137E69}"/>
              </a:ext>
            </a:extLst>
          </p:cNvPr>
          <p:cNvSpPr txBox="1"/>
          <p:nvPr/>
        </p:nvSpPr>
        <p:spPr>
          <a:xfrm>
            <a:off x="6340831" y="4197246"/>
            <a:ext cx="2473386" cy="59086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ts val="1880"/>
              </a:lnSpc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Блок синхронизации</a:t>
            </a:r>
          </a:p>
        </p:txBody>
      </p:sp>
      <p:sp>
        <p:nvSpPr>
          <p:cNvPr id="14" name="Стрелка: вправо 13">
            <a:extLst>
              <a:ext uri="{FF2B5EF4-FFF2-40B4-BE49-F238E27FC236}">
                <a16:creationId xmlns:a16="http://schemas.microsoft.com/office/drawing/2014/main" xmlns="" id="{454EEEA1-E844-4DAB-BA27-D44EA5435292}"/>
              </a:ext>
            </a:extLst>
          </p:cNvPr>
          <p:cNvSpPr/>
          <p:nvPr/>
        </p:nvSpPr>
        <p:spPr>
          <a:xfrm rot="1906549">
            <a:off x="5886140" y="3162923"/>
            <a:ext cx="1114269" cy="400987"/>
          </a:xfrm>
          <a:prstGeom prst="rightArrow">
            <a:avLst/>
          </a:prstGeom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: вправо 14">
            <a:extLst>
              <a:ext uri="{FF2B5EF4-FFF2-40B4-BE49-F238E27FC236}">
                <a16:creationId xmlns:a16="http://schemas.microsoft.com/office/drawing/2014/main" xmlns="" id="{EB46CB89-3C2C-4FFD-AC3B-34A413346E46}"/>
              </a:ext>
            </a:extLst>
          </p:cNvPr>
          <p:cNvSpPr/>
          <p:nvPr/>
        </p:nvSpPr>
        <p:spPr>
          <a:xfrm rot="19768722">
            <a:off x="5888640" y="5413943"/>
            <a:ext cx="1114269" cy="400987"/>
          </a:xfrm>
          <a:prstGeom prst="rightArrow">
            <a:avLst/>
          </a:prstGeom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18" descr="Asus N71J инструкция, характеристики, форум, отзывы, ремонт, Как разобрать,  очистка, Распаковка">
            <a:extLst>
              <a:ext uri="{FF2B5EF4-FFF2-40B4-BE49-F238E27FC236}">
                <a16:creationId xmlns:a16="http://schemas.microsoft.com/office/drawing/2014/main" xmlns="" id="{6417B7CE-99DF-458E-874C-8EC8C8736610}"/>
              </a:ext>
            </a:extLst>
          </p:cNvPr>
          <p:cNvPicPr/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17423" y="3791808"/>
            <a:ext cx="1790700" cy="1343025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sp>
        <p:nvSpPr>
          <p:cNvPr id="16" name="Стрелка: вправо 15">
            <a:extLst>
              <a:ext uri="{FF2B5EF4-FFF2-40B4-BE49-F238E27FC236}">
                <a16:creationId xmlns:a16="http://schemas.microsoft.com/office/drawing/2014/main" xmlns="" id="{C2DED2A3-89DE-4A3A-9FDA-752998E858F7}"/>
              </a:ext>
            </a:extLst>
          </p:cNvPr>
          <p:cNvSpPr/>
          <p:nvPr/>
        </p:nvSpPr>
        <p:spPr>
          <a:xfrm>
            <a:off x="9338870" y="4302178"/>
            <a:ext cx="618643" cy="2763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52569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5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25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75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25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875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25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175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3250"/>
                            </p:stCondLst>
                            <p:childTnLst>
                              <p:par>
                                <p:cTn id="63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125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475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6250"/>
                            </p:stCondLst>
                            <p:childTnLst>
                              <p:par>
                                <p:cTn id="71" presetID="3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 animBg="1"/>
      <p:bldP spid="3" grpId="0" animBg="1"/>
      <p:bldP spid="7" grpId="0" animBg="1"/>
      <p:bldP spid="8" grpId="0" animBg="1"/>
      <p:bldP spid="9" grpId="0" animBg="1"/>
      <p:bldP spid="10" grpId="0" animBg="1"/>
      <p:bldP spid="21" grpId="0" animBg="1"/>
      <p:bldP spid="23" grpId="0" animBg="1"/>
      <p:bldP spid="12" grpId="0" animBg="1"/>
      <p:bldP spid="14" grpId="0" animBg="1"/>
      <p:bldP spid="15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4B15AB4-89A2-4740-819B-DDB018DE0F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17961" y="4627424"/>
            <a:ext cx="10390909" cy="2131369"/>
          </a:xfrm>
        </p:spPr>
        <p:txBody>
          <a:bodyPr>
            <a:noAutofit/>
          </a:bodyPr>
          <a:lstStyle/>
          <a:p>
            <a:pPr algn="just">
              <a:lnSpc>
                <a:spcPct val="125000"/>
              </a:lnSpc>
            </a:pPr>
            <a:r>
              <a:rPr lang="ru-RU" sz="26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Континентальный кубок по лыжному двоеборью, 08.03.2019,  Нижний Тагил, трамплин К-90, Видеокамера </a:t>
            </a:r>
            <a:r>
              <a:rPr lang="en-US" sz="26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Sony HDR550E</a:t>
            </a:r>
            <a:r>
              <a:rPr lang="ru-RU" sz="26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съемка с частотой 50 кадров в секунду. Обработка видеоизображения и измерения угловых показателей проведена сотрудниками СПбНИИФК – с помощью программы Dartfish Pro Sute 5,5.</a:t>
            </a:r>
            <a:endParaRPr lang="ru-RU" sz="2600" b="1" i="1" dirty="0">
              <a:solidFill>
                <a:srgbClr val="00206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05EBA5FD-6462-47E2-A810-48764398C71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649" y="279319"/>
            <a:ext cx="1012024" cy="786452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7BBF7198-C31B-4069-9C54-5F8E3E16D9D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6713" y="279322"/>
            <a:ext cx="1060796" cy="786452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75C9F43-23B0-41B1-836B-E934B0DFACEF}"/>
              </a:ext>
            </a:extLst>
          </p:cNvPr>
          <p:cNvSpPr txBox="1"/>
          <p:nvPr/>
        </p:nvSpPr>
        <p:spPr>
          <a:xfrm>
            <a:off x="1486673" y="418840"/>
            <a:ext cx="93400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Кинематика отталкивания на столе отрыва </a:t>
            </a:r>
          </a:p>
        </p:txBody>
      </p:sp>
      <p:pic>
        <p:nvPicPr>
          <p:cNvPr id="10" name="image1.png">
            <a:extLst>
              <a:ext uri="{FF2B5EF4-FFF2-40B4-BE49-F238E27FC236}">
                <a16:creationId xmlns:a16="http://schemas.microsoft.com/office/drawing/2014/main" xmlns="" id="{FF3FE820-7715-475A-B42D-2FC6B60A975B}"/>
              </a:ext>
            </a:extLst>
          </p:cNvPr>
          <p:cNvPicPr/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1418" y="1579418"/>
            <a:ext cx="7938655" cy="2547129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10815812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4B15AB4-89A2-4740-819B-DDB018DE0F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91407" y="3154016"/>
            <a:ext cx="5579165" cy="1444487"/>
          </a:xfrm>
        </p:spPr>
        <p:txBody>
          <a:bodyPr>
            <a:normAutofit fontScale="90000"/>
          </a:bodyPr>
          <a:lstStyle/>
          <a:p>
            <a:pPr algn="ctr">
              <a:lnSpc>
                <a:spcPct val="125000"/>
              </a:lnSpc>
            </a:pPr>
            <a:r>
              <a:rPr lang="ru-RU" sz="40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40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40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40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05EBA5FD-6462-47E2-A810-48764398C71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649" y="279319"/>
            <a:ext cx="1012024" cy="786452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7BBF7198-C31B-4069-9C54-5F8E3E16D9D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6713" y="279322"/>
            <a:ext cx="1060796" cy="786452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75C9F43-23B0-41B1-836B-E934B0DFACEF}"/>
              </a:ext>
            </a:extLst>
          </p:cNvPr>
          <p:cNvSpPr txBox="1"/>
          <p:nvPr/>
        </p:nvSpPr>
        <p:spPr>
          <a:xfrm>
            <a:off x="1413165" y="141746"/>
            <a:ext cx="945511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тензометрических исследований при выполнении    отталкивания</a:t>
            </a:r>
          </a:p>
        </p:txBody>
      </p:sp>
      <p:graphicFrame>
        <p:nvGraphicFramePr>
          <p:cNvPr id="22" name="Диаграмма 21">
            <a:extLst>
              <a:ext uri="{FF2B5EF4-FFF2-40B4-BE49-F238E27FC236}">
                <a16:creationId xmlns:a16="http://schemas.microsoft.com/office/drawing/2014/main" xmlns="" id="{36A9A05A-0C72-4477-854C-4DB874C0F79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91595067"/>
              </p:ext>
            </p:extLst>
          </p:nvPr>
        </p:nvGraphicFramePr>
        <p:xfrm>
          <a:off x="1574217" y="1350470"/>
          <a:ext cx="3686389" cy="31303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6AED484F-D25B-4220-9110-99E6B3ECFB64}"/>
              </a:ext>
            </a:extLst>
          </p:cNvPr>
          <p:cNvPicPr/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01095" y="4794643"/>
            <a:ext cx="4294906" cy="1953507"/>
          </a:xfrm>
          <a:prstGeom prst="rect">
            <a:avLst/>
          </a:prstGeom>
          <a:ln>
            <a:solidFill>
              <a:srgbClr val="00206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25" name="Диаграмма 24">
            <a:extLst>
              <a:ext uri="{FF2B5EF4-FFF2-40B4-BE49-F238E27FC236}">
                <a16:creationId xmlns:a16="http://schemas.microsoft.com/office/drawing/2014/main" xmlns="" id="{A9A31652-F81E-4E70-8922-8AEB0648941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76219081"/>
              </p:ext>
            </p:extLst>
          </p:nvPr>
        </p:nvGraphicFramePr>
        <p:xfrm>
          <a:off x="8184613" y="1872084"/>
          <a:ext cx="3804075" cy="31303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4F8D15D2-E8BD-4565-987C-C47CE73C550E}"/>
              </a:ext>
            </a:extLst>
          </p:cNvPr>
          <p:cNvPicPr/>
          <p:nvPr/>
        </p:nvPicPr>
        <p:blipFill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5374647" y="2234512"/>
            <a:ext cx="2680934" cy="1444487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5CEB151-ADE6-4EC3-86A0-9F670D625C16}"/>
              </a:ext>
            </a:extLst>
          </p:cNvPr>
          <p:cNvSpPr txBox="1"/>
          <p:nvPr/>
        </p:nvSpPr>
        <p:spPr>
          <a:xfrm>
            <a:off x="6650182" y="5243215"/>
            <a:ext cx="5361713" cy="14443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01.08.2020, г. Чайковский,  К-95,                                тренировка сборной России по лыжному двоеборью</a:t>
            </a:r>
          </a:p>
        </p:txBody>
      </p:sp>
    </p:spTree>
    <p:extLst>
      <p:ext uri="{BB962C8B-B14F-4D97-AF65-F5344CB8AC3E}">
        <p14:creationId xmlns:p14="http://schemas.microsoft.com/office/powerpoint/2010/main" val="25062292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5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25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75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25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2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25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Graphic spid="22" grpId="0">
        <p:bldAsOne/>
      </p:bldGraphic>
      <p:bldGraphic spid="25" grpId="0">
        <p:bldAsOne/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4B15AB4-89A2-4740-819B-DDB018DE0F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6673" y="279321"/>
            <a:ext cx="9181327" cy="184102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40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40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40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40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40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40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40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40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40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Тестирование СТК для оценки распределения плантарного  давления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05EBA5FD-6462-47E2-A810-48764398C71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649" y="279319"/>
            <a:ext cx="1012024" cy="786452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7BBF7198-C31B-4069-9C54-5F8E3E16D9D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6713" y="279322"/>
            <a:ext cx="1060796" cy="786452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A2BFEDFE-754F-4784-9A76-82F618DD3E1D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87825" y="1497496"/>
            <a:ext cx="4994865" cy="3953278"/>
          </a:xfrm>
          <a:prstGeom prst="rect">
            <a:avLst/>
          </a:prstGeom>
          <a:noFill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317E6FA-7146-4025-AD27-E05B68831DFA}"/>
              </a:ext>
            </a:extLst>
          </p:cNvPr>
          <p:cNvSpPr txBox="1"/>
          <p:nvPr/>
        </p:nvSpPr>
        <p:spPr>
          <a:xfrm>
            <a:off x="2458192" y="5719739"/>
            <a:ext cx="7042068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Лаборатория Центра инновационных спортивных технологий Москомспорта </a:t>
            </a:r>
          </a:p>
        </p:txBody>
      </p:sp>
      <p:pic>
        <p:nvPicPr>
          <p:cNvPr id="9" name="Рисунок 8" descr="F-Scan® - внутриобувная педография на основе тонкопленочных (толщина 0,1  мм) резистивных стелек: продажа, цена в Москве. стельки от &quot;ООО  &quot;Техскан-Сервис&quot;&quot; - 1036470">
            <a:extLst>
              <a:ext uri="{FF2B5EF4-FFF2-40B4-BE49-F238E27FC236}">
                <a16:creationId xmlns:a16="http://schemas.microsoft.com/office/drawing/2014/main" xmlns="" id="{6E4AD1AA-6367-4314-B63A-C1C3339561FE}"/>
              </a:ext>
            </a:extLst>
          </p:cNvPr>
          <p:cNvPicPr/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66158" y="1649755"/>
            <a:ext cx="2397760" cy="1476375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10" name="Рисунок 9" descr="alt text">
            <a:extLst>
              <a:ext uri="{FF2B5EF4-FFF2-40B4-BE49-F238E27FC236}">
                <a16:creationId xmlns:a16="http://schemas.microsoft.com/office/drawing/2014/main" xmlns="" id="{22AA0452-22DB-41F1-8C14-DE209EFCE9C3}"/>
              </a:ext>
            </a:extLst>
          </p:cNvPr>
          <p:cNvPicPr/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33511" y="3229141"/>
            <a:ext cx="2552700" cy="210185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14067878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25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4B15AB4-89A2-4740-819B-DDB018DE0F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91407" y="3154016"/>
            <a:ext cx="5579165" cy="1444487"/>
          </a:xfrm>
        </p:spPr>
        <p:txBody>
          <a:bodyPr>
            <a:normAutofit fontScale="90000"/>
          </a:bodyPr>
          <a:lstStyle/>
          <a:p>
            <a:pPr algn="ctr">
              <a:lnSpc>
                <a:spcPct val="125000"/>
              </a:lnSpc>
            </a:pPr>
            <a:r>
              <a:rPr lang="ru-RU" sz="40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40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40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40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05EBA5FD-6462-47E2-A810-48764398C71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649" y="279319"/>
            <a:ext cx="1012024" cy="786452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7BBF7198-C31B-4069-9C54-5F8E3E16D9D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6713" y="279322"/>
            <a:ext cx="1060796" cy="786452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75C9F43-23B0-41B1-836B-E934B0DFACEF}"/>
              </a:ext>
            </a:extLst>
          </p:cNvPr>
          <p:cNvSpPr txBox="1"/>
          <p:nvPr/>
        </p:nvSpPr>
        <p:spPr>
          <a:xfrm>
            <a:off x="1987223" y="202960"/>
            <a:ext cx="856698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Предлагаемые точки регистрации плантарного давления на стопе</a:t>
            </a:r>
          </a:p>
        </p:txBody>
      </p:sp>
      <p:graphicFrame>
        <p:nvGraphicFramePr>
          <p:cNvPr id="17" name="Таблица 17">
            <a:extLst>
              <a:ext uri="{FF2B5EF4-FFF2-40B4-BE49-F238E27FC236}">
                <a16:creationId xmlns:a16="http://schemas.microsoft.com/office/drawing/2014/main" xmlns="" id="{28CA9356-0ED4-4D3B-B490-CE7FBDE2BEFE}"/>
              </a:ext>
            </a:extLst>
          </p:cNvPr>
          <p:cNvGraphicFramePr>
            <a:graphicFrameLocks noGrp="1"/>
          </p:cNvGraphicFramePr>
          <p:nvPr/>
        </p:nvGraphicFramePr>
        <p:xfrm>
          <a:off x="2001078" y="1403766"/>
          <a:ext cx="8137876" cy="43965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8938">
                  <a:extLst>
                    <a:ext uri="{9D8B030D-6E8A-4147-A177-3AD203B41FA5}">
                      <a16:colId xmlns:a16="http://schemas.microsoft.com/office/drawing/2014/main" xmlns="" val="1477167882"/>
                    </a:ext>
                  </a:extLst>
                </a:gridCol>
                <a:gridCol w="4068938">
                  <a:extLst>
                    <a:ext uri="{9D8B030D-6E8A-4147-A177-3AD203B41FA5}">
                      <a16:colId xmlns:a16="http://schemas.microsoft.com/office/drawing/2014/main" xmlns="" val="2110337244"/>
                    </a:ext>
                  </a:extLst>
                </a:gridCol>
              </a:tblGrid>
              <a:tr h="4396533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29721720"/>
                  </a:ext>
                </a:extLst>
              </a:tr>
            </a:tbl>
          </a:graphicData>
        </a:graphic>
      </p:graphicFrame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DF8EE6AD-1D22-4D1A-A0E9-57EB3BFF95AB}"/>
              </a:ext>
            </a:extLst>
          </p:cNvPr>
          <p:cNvPicPr/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62282" y="1524542"/>
            <a:ext cx="1801261" cy="4144617"/>
          </a:xfrm>
          <a:prstGeom prst="rect">
            <a:avLst/>
          </a:prstGeom>
          <a:noFill/>
          <a:ln w="6350" cmpd="sng">
            <a:solidFill>
              <a:srgbClr val="FFFFFF"/>
            </a:solidFill>
            <a:miter lim="800000"/>
            <a:headEnd/>
            <a:tailEnd/>
          </a:ln>
          <a:effectLst/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1A4158FF-5D9F-478C-A164-8FE320A71A86}"/>
              </a:ext>
            </a:extLst>
          </p:cNvPr>
          <p:cNvPicPr/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hotocopy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96356" y="1517126"/>
            <a:ext cx="1801261" cy="4144617"/>
          </a:xfrm>
          <a:prstGeom prst="rect">
            <a:avLst/>
          </a:prstGeom>
          <a:noFill/>
          <a:ln w="6350" cmpd="sng">
            <a:solidFill>
              <a:srgbClr val="FFFFFF"/>
            </a:solidFill>
            <a:miter lim="800000"/>
            <a:headEnd/>
            <a:tailEnd/>
          </a:ln>
          <a:effectLst/>
        </p:spPr>
      </p:pic>
      <p:sp>
        <p:nvSpPr>
          <p:cNvPr id="22" name="AutoShape 9">
            <a:extLst>
              <a:ext uri="{FF2B5EF4-FFF2-40B4-BE49-F238E27FC236}">
                <a16:creationId xmlns:a16="http://schemas.microsoft.com/office/drawing/2014/main" xmlns="" id="{4474367A-8597-489D-A7C1-D9DDF43CDE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88173" y="1692081"/>
            <a:ext cx="290309" cy="279329"/>
          </a:xfrm>
          <a:prstGeom prst="star8">
            <a:avLst>
              <a:gd name="adj" fmla="val 38250"/>
            </a:avLst>
          </a:prstGeom>
          <a:solidFill>
            <a:srgbClr val="C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ru-RU" dirty="0">
              <a:ln>
                <a:solidFill>
                  <a:srgbClr val="C0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24" name="AutoShape 9">
            <a:extLst>
              <a:ext uri="{FF2B5EF4-FFF2-40B4-BE49-F238E27FC236}">
                <a16:creationId xmlns:a16="http://schemas.microsoft.com/office/drawing/2014/main" xmlns="" id="{A95E568F-E35C-4D1B-B5A5-D930A824D4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4690" y="2241805"/>
            <a:ext cx="290309" cy="279329"/>
          </a:xfrm>
          <a:prstGeom prst="star8">
            <a:avLst>
              <a:gd name="adj" fmla="val 38250"/>
            </a:avLst>
          </a:prstGeom>
          <a:solidFill>
            <a:srgbClr val="C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ru-RU" dirty="0">
              <a:ln>
                <a:solidFill>
                  <a:srgbClr val="C0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26" name="AutoShape 9">
            <a:extLst>
              <a:ext uri="{FF2B5EF4-FFF2-40B4-BE49-F238E27FC236}">
                <a16:creationId xmlns:a16="http://schemas.microsoft.com/office/drawing/2014/main" xmlns="" id="{92E16756-59F6-4FF0-ABC0-607DCC0B63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8148" y="2780719"/>
            <a:ext cx="290309" cy="279329"/>
          </a:xfrm>
          <a:prstGeom prst="star8">
            <a:avLst>
              <a:gd name="adj" fmla="val 38250"/>
            </a:avLst>
          </a:prstGeom>
          <a:solidFill>
            <a:srgbClr val="C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ru-RU" dirty="0">
              <a:ln>
                <a:solidFill>
                  <a:srgbClr val="C0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28" name="AutoShape 9">
            <a:extLst>
              <a:ext uri="{FF2B5EF4-FFF2-40B4-BE49-F238E27FC236}">
                <a16:creationId xmlns:a16="http://schemas.microsoft.com/office/drawing/2014/main" xmlns="" id="{CFD67423-8A5E-41E8-B0D0-E7C1BC3F8F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69879" y="3071462"/>
            <a:ext cx="290309" cy="279329"/>
          </a:xfrm>
          <a:prstGeom prst="star8">
            <a:avLst>
              <a:gd name="adj" fmla="val 38250"/>
            </a:avLst>
          </a:prstGeom>
          <a:solidFill>
            <a:srgbClr val="C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ru-RU" dirty="0">
              <a:ln>
                <a:solidFill>
                  <a:srgbClr val="C0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30" name="AutoShape 9">
            <a:extLst>
              <a:ext uri="{FF2B5EF4-FFF2-40B4-BE49-F238E27FC236}">
                <a16:creationId xmlns:a16="http://schemas.microsoft.com/office/drawing/2014/main" xmlns="" id="{FC11867F-F1D8-471D-BDF7-921F7B90A1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7342" y="3119853"/>
            <a:ext cx="290309" cy="279329"/>
          </a:xfrm>
          <a:prstGeom prst="star8">
            <a:avLst>
              <a:gd name="adj" fmla="val 38250"/>
            </a:avLst>
          </a:prstGeom>
          <a:solidFill>
            <a:srgbClr val="C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ru-RU" dirty="0">
              <a:ln>
                <a:solidFill>
                  <a:srgbClr val="C0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32" name="AutoShape 9">
            <a:extLst>
              <a:ext uri="{FF2B5EF4-FFF2-40B4-BE49-F238E27FC236}">
                <a16:creationId xmlns:a16="http://schemas.microsoft.com/office/drawing/2014/main" xmlns="" id="{0DB5DE0E-0B95-4744-89B9-7D7D70C24E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28116" y="5309720"/>
            <a:ext cx="290309" cy="279329"/>
          </a:xfrm>
          <a:prstGeom prst="star8">
            <a:avLst>
              <a:gd name="adj" fmla="val 38250"/>
            </a:avLst>
          </a:prstGeom>
          <a:solidFill>
            <a:srgbClr val="C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ru-RU" dirty="0">
              <a:ln>
                <a:solidFill>
                  <a:srgbClr val="C0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34" name="AutoShape 9">
            <a:extLst>
              <a:ext uri="{FF2B5EF4-FFF2-40B4-BE49-F238E27FC236}">
                <a16:creationId xmlns:a16="http://schemas.microsoft.com/office/drawing/2014/main" xmlns="" id="{E08245C6-964D-42E0-9CBA-5F7D4F7D4F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6928" y="4830795"/>
            <a:ext cx="290309" cy="279329"/>
          </a:xfrm>
          <a:prstGeom prst="star8">
            <a:avLst>
              <a:gd name="adj" fmla="val 38250"/>
            </a:avLst>
          </a:prstGeom>
          <a:solidFill>
            <a:srgbClr val="C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ru-RU" dirty="0">
              <a:ln>
                <a:solidFill>
                  <a:srgbClr val="C0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36" name="AutoShape 9">
            <a:extLst>
              <a:ext uri="{FF2B5EF4-FFF2-40B4-BE49-F238E27FC236}">
                <a16:creationId xmlns:a16="http://schemas.microsoft.com/office/drawing/2014/main" xmlns="" id="{4D6F920D-6E8E-4CC9-A8B0-3C63CC8F23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7349" y="5021788"/>
            <a:ext cx="290309" cy="279329"/>
          </a:xfrm>
          <a:prstGeom prst="star8">
            <a:avLst>
              <a:gd name="adj" fmla="val 38250"/>
            </a:avLst>
          </a:prstGeom>
          <a:solidFill>
            <a:srgbClr val="C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ru-RU" dirty="0">
              <a:ln>
                <a:solidFill>
                  <a:srgbClr val="C0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38" name="AutoShape 9">
            <a:extLst>
              <a:ext uri="{FF2B5EF4-FFF2-40B4-BE49-F238E27FC236}">
                <a16:creationId xmlns:a16="http://schemas.microsoft.com/office/drawing/2014/main" xmlns="" id="{DAE356E5-225F-4AB9-8EBD-CAA7DDA8EB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28081" y="1663599"/>
            <a:ext cx="290309" cy="279329"/>
          </a:xfrm>
          <a:prstGeom prst="star8">
            <a:avLst>
              <a:gd name="adj" fmla="val 38250"/>
            </a:avLst>
          </a:prstGeom>
          <a:solidFill>
            <a:srgbClr val="C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ru-RU" dirty="0">
              <a:ln>
                <a:solidFill>
                  <a:srgbClr val="C0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40" name="AutoShape 9">
            <a:extLst>
              <a:ext uri="{FF2B5EF4-FFF2-40B4-BE49-F238E27FC236}">
                <a16:creationId xmlns:a16="http://schemas.microsoft.com/office/drawing/2014/main" xmlns="" id="{EC928F6F-6FFF-4536-ADAD-DE593D305B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07382" y="2261909"/>
            <a:ext cx="290309" cy="279329"/>
          </a:xfrm>
          <a:prstGeom prst="star8">
            <a:avLst>
              <a:gd name="adj" fmla="val 38250"/>
            </a:avLst>
          </a:prstGeom>
          <a:solidFill>
            <a:srgbClr val="C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ru-RU" dirty="0">
              <a:ln>
                <a:solidFill>
                  <a:srgbClr val="C0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42" name="AutoShape 9">
            <a:extLst>
              <a:ext uri="{FF2B5EF4-FFF2-40B4-BE49-F238E27FC236}">
                <a16:creationId xmlns:a16="http://schemas.microsoft.com/office/drawing/2014/main" xmlns="" id="{ADCB9539-C1B8-4355-B5EF-6ED492C32B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43130" y="5199500"/>
            <a:ext cx="290309" cy="279329"/>
          </a:xfrm>
          <a:prstGeom prst="star8">
            <a:avLst>
              <a:gd name="adj" fmla="val 38250"/>
            </a:avLst>
          </a:prstGeom>
          <a:solidFill>
            <a:srgbClr val="C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ru-RU" dirty="0">
              <a:ln>
                <a:solidFill>
                  <a:srgbClr val="C0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44" name="AutoShape 9">
            <a:extLst>
              <a:ext uri="{FF2B5EF4-FFF2-40B4-BE49-F238E27FC236}">
                <a16:creationId xmlns:a16="http://schemas.microsoft.com/office/drawing/2014/main" xmlns="" id="{172CF070-40BD-4B58-BD05-FD430A9618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5139" y="5309942"/>
            <a:ext cx="290309" cy="279329"/>
          </a:xfrm>
          <a:prstGeom prst="star8">
            <a:avLst>
              <a:gd name="adj" fmla="val 38250"/>
            </a:avLst>
          </a:prstGeom>
          <a:solidFill>
            <a:srgbClr val="C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ru-RU" dirty="0">
              <a:ln>
                <a:solidFill>
                  <a:srgbClr val="C0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46" name="AutoShape 9">
            <a:extLst>
              <a:ext uri="{FF2B5EF4-FFF2-40B4-BE49-F238E27FC236}">
                <a16:creationId xmlns:a16="http://schemas.microsoft.com/office/drawing/2014/main" xmlns="" id="{0A67772C-78A6-4CFA-BD38-5DFBEE839D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4585" y="4831436"/>
            <a:ext cx="290309" cy="279329"/>
          </a:xfrm>
          <a:prstGeom prst="star8">
            <a:avLst>
              <a:gd name="adj" fmla="val 38250"/>
            </a:avLst>
          </a:prstGeom>
          <a:solidFill>
            <a:srgbClr val="C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ru-RU" dirty="0">
              <a:ln>
                <a:solidFill>
                  <a:srgbClr val="C0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48" name="AutoShape 9">
            <a:extLst>
              <a:ext uri="{FF2B5EF4-FFF2-40B4-BE49-F238E27FC236}">
                <a16:creationId xmlns:a16="http://schemas.microsoft.com/office/drawing/2014/main" xmlns="" id="{E041CC9A-013E-4814-B935-B5B397F2E2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36650" y="5048949"/>
            <a:ext cx="290309" cy="279329"/>
          </a:xfrm>
          <a:prstGeom prst="star8">
            <a:avLst>
              <a:gd name="adj" fmla="val 38250"/>
            </a:avLst>
          </a:prstGeom>
          <a:solidFill>
            <a:srgbClr val="C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ru-RU" dirty="0">
              <a:ln>
                <a:solidFill>
                  <a:srgbClr val="C0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50" name="AutoShape 9">
            <a:extLst>
              <a:ext uri="{FF2B5EF4-FFF2-40B4-BE49-F238E27FC236}">
                <a16:creationId xmlns:a16="http://schemas.microsoft.com/office/drawing/2014/main" xmlns="" id="{83D7BFCE-0EE0-453C-80A0-A838CD0B69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79210" y="2556568"/>
            <a:ext cx="290309" cy="279329"/>
          </a:xfrm>
          <a:prstGeom prst="star8">
            <a:avLst>
              <a:gd name="adj" fmla="val 38250"/>
            </a:avLst>
          </a:prstGeom>
          <a:solidFill>
            <a:srgbClr val="C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ru-RU" dirty="0">
              <a:ln>
                <a:solidFill>
                  <a:srgbClr val="C0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52" name="AutoShape 9">
            <a:extLst>
              <a:ext uri="{FF2B5EF4-FFF2-40B4-BE49-F238E27FC236}">
                <a16:creationId xmlns:a16="http://schemas.microsoft.com/office/drawing/2014/main" xmlns="" id="{D8ED1C96-A0F4-457A-A8ED-9135C44A3B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97646" y="3087502"/>
            <a:ext cx="290309" cy="279329"/>
          </a:xfrm>
          <a:prstGeom prst="star8">
            <a:avLst>
              <a:gd name="adj" fmla="val 38250"/>
            </a:avLst>
          </a:prstGeom>
          <a:solidFill>
            <a:srgbClr val="C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ru-RU" dirty="0">
              <a:ln>
                <a:solidFill>
                  <a:srgbClr val="C0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54" name="AutoShape 9">
            <a:extLst>
              <a:ext uri="{FF2B5EF4-FFF2-40B4-BE49-F238E27FC236}">
                <a16:creationId xmlns:a16="http://schemas.microsoft.com/office/drawing/2014/main" xmlns="" id="{FA99EF22-BD2C-4D6E-8EAB-63A7B5B13B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48475" y="4424823"/>
            <a:ext cx="290309" cy="279329"/>
          </a:xfrm>
          <a:prstGeom prst="star8">
            <a:avLst>
              <a:gd name="adj" fmla="val 38250"/>
            </a:avLst>
          </a:prstGeom>
          <a:solidFill>
            <a:srgbClr val="C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ru-RU" dirty="0">
              <a:ln>
                <a:solidFill>
                  <a:srgbClr val="C0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56" name="AutoShape 9">
            <a:extLst>
              <a:ext uri="{FF2B5EF4-FFF2-40B4-BE49-F238E27FC236}">
                <a16:creationId xmlns:a16="http://schemas.microsoft.com/office/drawing/2014/main" xmlns="" id="{F639BA49-330C-4B10-AC7C-E00344E863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14985" y="2444990"/>
            <a:ext cx="290309" cy="279329"/>
          </a:xfrm>
          <a:prstGeom prst="star8">
            <a:avLst>
              <a:gd name="adj" fmla="val 38250"/>
            </a:avLst>
          </a:prstGeom>
          <a:solidFill>
            <a:srgbClr val="C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ru-RU" dirty="0">
              <a:ln>
                <a:solidFill>
                  <a:srgbClr val="C0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58" name="AutoShape 9">
            <a:extLst>
              <a:ext uri="{FF2B5EF4-FFF2-40B4-BE49-F238E27FC236}">
                <a16:creationId xmlns:a16="http://schemas.microsoft.com/office/drawing/2014/main" xmlns="" id="{EB009EC7-F1FC-43AF-95D5-DB6FF1C5DC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56197" y="2742187"/>
            <a:ext cx="290309" cy="279329"/>
          </a:xfrm>
          <a:prstGeom prst="star8">
            <a:avLst>
              <a:gd name="adj" fmla="val 38250"/>
            </a:avLst>
          </a:prstGeom>
          <a:solidFill>
            <a:srgbClr val="C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ru-RU" dirty="0">
              <a:ln>
                <a:solidFill>
                  <a:srgbClr val="C0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60" name="AutoShape 9">
            <a:extLst>
              <a:ext uri="{FF2B5EF4-FFF2-40B4-BE49-F238E27FC236}">
                <a16:creationId xmlns:a16="http://schemas.microsoft.com/office/drawing/2014/main" xmlns="" id="{BEE27F2C-96DD-49D4-A70C-9E69EDE620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4823" y="3184715"/>
            <a:ext cx="290309" cy="279329"/>
          </a:xfrm>
          <a:prstGeom prst="star8">
            <a:avLst>
              <a:gd name="adj" fmla="val 38250"/>
            </a:avLst>
          </a:prstGeom>
          <a:solidFill>
            <a:srgbClr val="C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ru-RU" dirty="0">
              <a:ln>
                <a:solidFill>
                  <a:srgbClr val="C0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62" name="AutoShape 9">
            <a:extLst>
              <a:ext uri="{FF2B5EF4-FFF2-40B4-BE49-F238E27FC236}">
                <a16:creationId xmlns:a16="http://schemas.microsoft.com/office/drawing/2014/main" xmlns="" id="{86B6071B-AB6C-42A6-B81F-C2F9A2AE38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65399" y="3011640"/>
            <a:ext cx="290309" cy="279329"/>
          </a:xfrm>
          <a:prstGeom prst="star8">
            <a:avLst>
              <a:gd name="adj" fmla="val 38250"/>
            </a:avLst>
          </a:prstGeom>
          <a:solidFill>
            <a:srgbClr val="C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ru-RU" dirty="0">
              <a:ln>
                <a:solidFill>
                  <a:srgbClr val="C0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64" name="AutoShape 9">
            <a:extLst>
              <a:ext uri="{FF2B5EF4-FFF2-40B4-BE49-F238E27FC236}">
                <a16:creationId xmlns:a16="http://schemas.microsoft.com/office/drawing/2014/main" xmlns="" id="{C7B2C584-E081-4B94-B28F-A936C774DF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68517" y="3783903"/>
            <a:ext cx="290309" cy="279329"/>
          </a:xfrm>
          <a:prstGeom prst="star8">
            <a:avLst>
              <a:gd name="adj" fmla="val 38250"/>
            </a:avLst>
          </a:prstGeom>
          <a:solidFill>
            <a:srgbClr val="C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ru-RU" dirty="0">
              <a:ln>
                <a:solidFill>
                  <a:srgbClr val="C0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66" name="AutoShape 9">
            <a:extLst>
              <a:ext uri="{FF2B5EF4-FFF2-40B4-BE49-F238E27FC236}">
                <a16:creationId xmlns:a16="http://schemas.microsoft.com/office/drawing/2014/main" xmlns="" id="{C2ECD390-FFEF-44A9-97B4-A1754F5A98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30266" y="4117991"/>
            <a:ext cx="290309" cy="279329"/>
          </a:xfrm>
          <a:prstGeom prst="star8">
            <a:avLst>
              <a:gd name="adj" fmla="val 38250"/>
            </a:avLst>
          </a:prstGeom>
          <a:solidFill>
            <a:srgbClr val="C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ru-RU" dirty="0">
              <a:ln>
                <a:solidFill>
                  <a:srgbClr val="C0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68" name="AutoShape 9">
            <a:extLst>
              <a:ext uri="{FF2B5EF4-FFF2-40B4-BE49-F238E27FC236}">
                <a16:creationId xmlns:a16="http://schemas.microsoft.com/office/drawing/2014/main" xmlns="" id="{44FF768B-EA13-4D7D-829D-2B992F4279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3050" y="3627051"/>
            <a:ext cx="290309" cy="279329"/>
          </a:xfrm>
          <a:prstGeom prst="star8">
            <a:avLst>
              <a:gd name="adj" fmla="val 38250"/>
            </a:avLst>
          </a:prstGeom>
          <a:solidFill>
            <a:srgbClr val="C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ru-RU" dirty="0">
              <a:ln>
                <a:solidFill>
                  <a:srgbClr val="C00000"/>
                </a:solidFill>
              </a:ln>
              <a:solidFill>
                <a:srgbClr val="FF0000"/>
              </a:solidFill>
            </a:endParaRPr>
          </a:p>
        </p:txBody>
      </p:sp>
      <p:graphicFrame>
        <p:nvGraphicFramePr>
          <p:cNvPr id="3" name="Таблица 6">
            <a:extLst>
              <a:ext uri="{FF2B5EF4-FFF2-40B4-BE49-F238E27FC236}">
                <a16:creationId xmlns:a16="http://schemas.microsoft.com/office/drawing/2014/main" xmlns="" id="{387EEBB1-F8EC-413C-B772-7D110B19BD79}"/>
              </a:ext>
            </a:extLst>
          </p:cNvPr>
          <p:cNvGraphicFramePr>
            <a:graphicFrameLocks noGrp="1"/>
          </p:cNvGraphicFramePr>
          <p:nvPr/>
        </p:nvGraphicFramePr>
        <p:xfrm>
          <a:off x="1978925" y="5993056"/>
          <a:ext cx="8137877" cy="7448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95336">
                  <a:extLst>
                    <a:ext uri="{9D8B030D-6E8A-4147-A177-3AD203B41FA5}">
                      <a16:colId xmlns:a16="http://schemas.microsoft.com/office/drawing/2014/main" xmlns="" val="111191289"/>
                    </a:ext>
                  </a:extLst>
                </a:gridCol>
                <a:gridCol w="4042541">
                  <a:extLst>
                    <a:ext uri="{9D8B030D-6E8A-4147-A177-3AD203B41FA5}">
                      <a16:colId xmlns:a16="http://schemas.microsoft.com/office/drawing/2014/main" xmlns="" val="70674862"/>
                    </a:ext>
                  </a:extLst>
                </a:gridCol>
              </a:tblGrid>
              <a:tr h="74489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68137244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AA3FFCF-DBFD-4CC2-AB21-06AA0A5FF063}"/>
              </a:ext>
            </a:extLst>
          </p:cNvPr>
          <p:cNvSpPr txBox="1"/>
          <p:nvPr/>
        </p:nvSpPr>
        <p:spPr>
          <a:xfrm>
            <a:off x="2879681" y="6073252"/>
            <a:ext cx="2154518" cy="46698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400" b="1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 точек</a:t>
            </a:r>
            <a:endParaRPr lang="ru-RU" sz="2400" i="1" dirty="0">
              <a:ln>
                <a:solidFill>
                  <a:srgbClr val="002060"/>
                </a:solidFill>
              </a:ln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66EE2B2-B425-4225-BCB0-58C841E1631B}"/>
              </a:ext>
            </a:extLst>
          </p:cNvPr>
          <p:cNvSpPr txBox="1"/>
          <p:nvPr/>
        </p:nvSpPr>
        <p:spPr>
          <a:xfrm>
            <a:off x="7112774" y="6102820"/>
            <a:ext cx="2154518" cy="46698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400" b="1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16 точек</a:t>
            </a:r>
            <a:endParaRPr lang="ru-RU" sz="2400" i="1" dirty="0">
              <a:ln>
                <a:solidFill>
                  <a:srgbClr val="002060"/>
                </a:solidFill>
              </a:ln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Дуга 14">
            <a:extLst>
              <a:ext uri="{FF2B5EF4-FFF2-40B4-BE49-F238E27FC236}">
                <a16:creationId xmlns:a16="http://schemas.microsoft.com/office/drawing/2014/main" xmlns="" id="{464FD9DC-1212-4F92-B2B7-12C24173BA8E}"/>
              </a:ext>
            </a:extLst>
          </p:cNvPr>
          <p:cNvSpPr/>
          <p:nvPr/>
        </p:nvSpPr>
        <p:spPr>
          <a:xfrm rot="11285221">
            <a:off x="3154085" y="2027190"/>
            <a:ext cx="2103613" cy="815406"/>
          </a:xfrm>
          <a:prstGeom prst="arc">
            <a:avLst>
              <a:gd name="adj1" fmla="val 12208428"/>
              <a:gd name="adj2" fmla="val 0"/>
            </a:avLst>
          </a:prstGeom>
          <a:ln w="19050">
            <a:solidFill>
              <a:srgbClr val="00206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Дуга 15">
            <a:extLst>
              <a:ext uri="{FF2B5EF4-FFF2-40B4-BE49-F238E27FC236}">
                <a16:creationId xmlns:a16="http://schemas.microsoft.com/office/drawing/2014/main" xmlns="" id="{6DE69769-8BDF-47A2-BADB-9AD1A3AC549E}"/>
              </a:ext>
            </a:extLst>
          </p:cNvPr>
          <p:cNvSpPr/>
          <p:nvPr/>
        </p:nvSpPr>
        <p:spPr>
          <a:xfrm rot="7488499">
            <a:off x="2891826" y="1176671"/>
            <a:ext cx="1294650" cy="2965692"/>
          </a:xfrm>
          <a:prstGeom prst="arc">
            <a:avLst/>
          </a:prstGeom>
          <a:ln w="19050">
            <a:solidFill>
              <a:srgbClr val="00206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Дуга 17">
            <a:extLst>
              <a:ext uri="{FF2B5EF4-FFF2-40B4-BE49-F238E27FC236}">
                <a16:creationId xmlns:a16="http://schemas.microsoft.com/office/drawing/2014/main" xmlns="" id="{647EF61E-70F9-4F8C-838F-6D29A5D4FF67}"/>
              </a:ext>
            </a:extLst>
          </p:cNvPr>
          <p:cNvSpPr/>
          <p:nvPr/>
        </p:nvSpPr>
        <p:spPr>
          <a:xfrm rot="20955800">
            <a:off x="2438152" y="4715153"/>
            <a:ext cx="1991954" cy="967803"/>
          </a:xfrm>
          <a:prstGeom prst="arc">
            <a:avLst/>
          </a:prstGeom>
          <a:ln w="19050">
            <a:solidFill>
              <a:srgbClr val="00206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xmlns="" id="{D273523F-051C-42E9-A854-7E0FCB452980}"/>
              </a:ext>
            </a:extLst>
          </p:cNvPr>
          <p:cNvCxnSpPr>
            <a:cxnSpLocks/>
          </p:cNvCxnSpPr>
          <p:nvPr/>
        </p:nvCxnSpPr>
        <p:spPr>
          <a:xfrm flipH="1">
            <a:off x="3863005" y="3658014"/>
            <a:ext cx="155618" cy="968199"/>
          </a:xfrm>
          <a:prstGeom prst="line">
            <a:avLst/>
          </a:prstGeom>
          <a:ln w="19050">
            <a:solidFill>
              <a:srgbClr val="00206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Дуга 30">
            <a:extLst>
              <a:ext uri="{FF2B5EF4-FFF2-40B4-BE49-F238E27FC236}">
                <a16:creationId xmlns:a16="http://schemas.microsoft.com/office/drawing/2014/main" xmlns="" id="{BD4D8DA9-0F6D-4323-B56F-85CF7262D876}"/>
              </a:ext>
            </a:extLst>
          </p:cNvPr>
          <p:cNvSpPr/>
          <p:nvPr/>
        </p:nvSpPr>
        <p:spPr>
          <a:xfrm rot="11285221">
            <a:off x="7338161" y="2054895"/>
            <a:ext cx="2103613" cy="815406"/>
          </a:xfrm>
          <a:prstGeom prst="arc">
            <a:avLst>
              <a:gd name="adj1" fmla="val 12208428"/>
              <a:gd name="adj2" fmla="val 0"/>
            </a:avLst>
          </a:prstGeom>
          <a:ln w="19050">
            <a:solidFill>
              <a:srgbClr val="00206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3" name="Дуга 32">
            <a:extLst>
              <a:ext uri="{FF2B5EF4-FFF2-40B4-BE49-F238E27FC236}">
                <a16:creationId xmlns:a16="http://schemas.microsoft.com/office/drawing/2014/main" xmlns="" id="{5DBF2030-6F1E-4C47-9360-AFEC01A6F200}"/>
              </a:ext>
            </a:extLst>
          </p:cNvPr>
          <p:cNvSpPr/>
          <p:nvPr/>
        </p:nvSpPr>
        <p:spPr>
          <a:xfrm rot="7707008">
            <a:off x="7145181" y="1162811"/>
            <a:ext cx="1294650" cy="2965692"/>
          </a:xfrm>
          <a:prstGeom prst="arc">
            <a:avLst/>
          </a:prstGeom>
          <a:ln w="19050">
            <a:solidFill>
              <a:srgbClr val="00206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5" name="Дуга 34">
            <a:extLst>
              <a:ext uri="{FF2B5EF4-FFF2-40B4-BE49-F238E27FC236}">
                <a16:creationId xmlns:a16="http://schemas.microsoft.com/office/drawing/2014/main" xmlns="" id="{BF6AE2A4-00A5-42E7-B863-F82A93AC3BAC}"/>
              </a:ext>
            </a:extLst>
          </p:cNvPr>
          <p:cNvSpPr/>
          <p:nvPr/>
        </p:nvSpPr>
        <p:spPr>
          <a:xfrm rot="20955800">
            <a:off x="6649927" y="4770568"/>
            <a:ext cx="1991954" cy="967803"/>
          </a:xfrm>
          <a:prstGeom prst="arc">
            <a:avLst/>
          </a:prstGeom>
          <a:ln w="19050">
            <a:solidFill>
              <a:srgbClr val="00206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57" name="Прямая соединительная линия 56">
            <a:extLst>
              <a:ext uri="{FF2B5EF4-FFF2-40B4-BE49-F238E27FC236}">
                <a16:creationId xmlns:a16="http://schemas.microsoft.com/office/drawing/2014/main" xmlns="" id="{FB01A922-CC03-43B1-9796-F775380C46F2}"/>
              </a:ext>
            </a:extLst>
          </p:cNvPr>
          <p:cNvCxnSpPr>
            <a:cxnSpLocks/>
          </p:cNvCxnSpPr>
          <p:nvPr/>
        </p:nvCxnSpPr>
        <p:spPr>
          <a:xfrm flipH="1">
            <a:off x="8128840" y="3685719"/>
            <a:ext cx="184688" cy="1004578"/>
          </a:xfrm>
          <a:prstGeom prst="line">
            <a:avLst/>
          </a:prstGeom>
          <a:ln w="19050">
            <a:solidFill>
              <a:srgbClr val="00206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78934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25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750"/>
                            </p:stCondLst>
                            <p:childTnLst>
                              <p:par>
                                <p:cTn id="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250"/>
                            </p:stCondLst>
                            <p:childTnLst>
                              <p:par>
                                <p:cTn id="6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000"/>
                            </p:stCondLst>
                            <p:childTnLst>
                              <p:par>
                                <p:cTn id="89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7500"/>
                            </p:stCondLst>
                            <p:childTnLst>
                              <p:par>
                                <p:cTn id="93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9000"/>
                            </p:stCondLst>
                            <p:childTnLst>
                              <p:par>
                                <p:cTn id="9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9500"/>
                            </p:stCondLst>
                            <p:childTnLst>
                              <p:par>
                                <p:cTn id="1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10500"/>
                            </p:stCondLst>
                            <p:childTnLst>
                              <p:par>
                                <p:cTn id="182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1250"/>
                            </p:stCondLst>
                            <p:childTnLst>
                              <p:par>
                                <p:cTn id="203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5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2" grpId="0" animBg="1"/>
      <p:bldP spid="24" grpId="0" animBg="1"/>
      <p:bldP spid="26" grpId="0" animBg="1"/>
      <p:bldP spid="28" grpId="0" animBg="1"/>
      <p:bldP spid="30" grpId="0" animBg="1"/>
      <p:bldP spid="32" grpId="0" animBg="1"/>
      <p:bldP spid="34" grpId="0" animBg="1"/>
      <p:bldP spid="36" grpId="0" animBg="1"/>
      <p:bldP spid="38" grpId="0" animBg="1"/>
      <p:bldP spid="40" grpId="0" animBg="1"/>
      <p:bldP spid="42" grpId="0" animBg="1"/>
      <p:bldP spid="44" grpId="0" animBg="1"/>
      <p:bldP spid="46" grpId="0" animBg="1"/>
      <p:bldP spid="48" grpId="0" animBg="1"/>
      <p:bldP spid="50" grpId="0" animBg="1"/>
      <p:bldP spid="52" grpId="0" animBg="1"/>
      <p:bldP spid="54" grpId="0" animBg="1"/>
      <p:bldP spid="56" grpId="0" animBg="1"/>
      <p:bldP spid="58" grpId="0" animBg="1"/>
      <p:bldP spid="60" grpId="0" animBg="1"/>
      <p:bldP spid="62" grpId="0" animBg="1"/>
      <p:bldP spid="64" grpId="0" animBg="1"/>
      <p:bldP spid="66" grpId="0" animBg="1"/>
      <p:bldP spid="68" grpId="0" animBg="1"/>
      <p:bldP spid="7" grpId="0" animBg="1"/>
      <p:bldP spid="8" grpId="0" animBg="1"/>
      <p:bldP spid="15" grpId="0" animBg="1"/>
      <p:bldP spid="16" grpId="0" animBg="1"/>
      <p:bldP spid="18" grpId="0" animBg="1"/>
      <p:bldP spid="31" grpId="0" animBg="1"/>
      <p:bldP spid="33" grpId="0" animBg="1"/>
      <p:bldP spid="3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4B15AB4-89A2-4740-819B-DDB018DE0F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6673" y="182336"/>
            <a:ext cx="9181327" cy="184102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40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40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40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40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40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40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40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40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40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Тестирование системы оценки уровня активации мышц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05EBA5FD-6462-47E2-A810-48764398C71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649" y="279319"/>
            <a:ext cx="1012024" cy="786452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7BBF7198-C31B-4069-9C54-5F8E3E16D9D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6713" y="279322"/>
            <a:ext cx="1060796" cy="786452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55BAE454-E180-4038-85C6-1FE0BD5B64C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0984" y="1413323"/>
            <a:ext cx="2990691" cy="5292272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75364C35-F0D6-4EF5-B8F6-89AA4F01538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4544" y="1413323"/>
            <a:ext cx="4199449" cy="387973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453C1D4-379B-46B3-9FD1-9551835CC0ED}"/>
              </a:ext>
            </a:extLst>
          </p:cNvPr>
          <p:cNvSpPr txBox="1"/>
          <p:nvPr/>
        </p:nvSpPr>
        <p:spPr>
          <a:xfrm>
            <a:off x="5105986" y="5315353"/>
            <a:ext cx="6781523" cy="14412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  <a:spcAft>
                <a:spcPts val="800"/>
              </a:spcAft>
            </a:pPr>
            <a:r>
              <a:rPr lang="ru-RU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Национальный исследовательский Нижегородский государственный университет им. Н.И. Лобачевского</a:t>
            </a:r>
            <a:endParaRPr lang="ru-RU" sz="2400" b="1" i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90420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4B15AB4-89A2-4740-819B-DDB018DE0F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6673" y="694965"/>
            <a:ext cx="9181327" cy="184102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40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40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40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40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40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40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40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40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40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Эксперименты по синхронизации сигналов, передаваемых по разным каналам связи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05EBA5FD-6462-47E2-A810-48764398C71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649" y="279319"/>
            <a:ext cx="1012024" cy="786452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7BBF7198-C31B-4069-9C54-5F8E3E16D9D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6713" y="279322"/>
            <a:ext cx="1060796" cy="786452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FAACBFFC-5615-4130-953E-C955A173D1F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0833" y="2184300"/>
            <a:ext cx="6073332" cy="4015917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63C23B0-394A-44BA-8996-6CB9AA5189B8}"/>
              </a:ext>
            </a:extLst>
          </p:cNvPr>
          <p:cNvSpPr txBox="1"/>
          <p:nvPr/>
        </p:nvSpPr>
        <p:spPr>
          <a:xfrm>
            <a:off x="8297556" y="3226584"/>
            <a:ext cx="2993295" cy="1053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5000"/>
              </a:lnSpc>
              <a:spcAft>
                <a:spcPts val="800"/>
              </a:spcAft>
            </a:pPr>
            <a:r>
              <a:rPr lang="ru-RU" sz="26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Лаборатория ФНЦ ВНИИФК</a:t>
            </a:r>
            <a:endParaRPr lang="ru-RU" sz="2600" b="1" i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79462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5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05EBA5FD-6462-47E2-A810-48764398C71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649" y="279319"/>
            <a:ext cx="1012024" cy="786452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7BBF7198-C31B-4069-9C54-5F8E3E16D9D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6713" y="279322"/>
            <a:ext cx="1060796" cy="786452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012AC0A-BC26-463D-B7B2-983D4EADFB0F}"/>
              </a:ext>
            </a:extLst>
          </p:cNvPr>
          <p:cNvSpPr txBox="1"/>
          <p:nvPr/>
        </p:nvSpPr>
        <p:spPr>
          <a:xfrm>
            <a:off x="1486673" y="258803"/>
            <a:ext cx="934004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СТРАТЕГИЯ</a:t>
            </a:r>
          </a:p>
          <a:p>
            <a:pPr algn="ctr"/>
            <a:r>
              <a:rPr lang="ru-RU" sz="36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 физической культуры и спорта в Российской Федерации до 2030 года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53B28D3-9013-49B0-8F21-64ED55E29BBF}"/>
              </a:ext>
            </a:extLst>
          </p:cNvPr>
          <p:cNvSpPr txBox="1"/>
          <p:nvPr/>
        </p:nvSpPr>
        <p:spPr>
          <a:xfrm>
            <a:off x="1773382" y="2212769"/>
            <a:ext cx="10224654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V. Приоритетные направления в области развития сферы физической культуры и спорта</a:t>
            </a:r>
          </a:p>
          <a:p>
            <a:pPr algn="just"/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4.1. Совершенствование научного и научно-методического</a:t>
            </a:r>
          </a:p>
          <a:p>
            <a:pPr algn="just"/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обеспечения физической культуры и спорта, в том числе:</a:t>
            </a:r>
          </a:p>
          <a:p>
            <a:pPr algn="just"/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…создание системы комплексного межотраслевого обеспечения физической культуры и спорта в целях опережающего научно-технологического развития спорта высших достижений и ускоренного внедрения инноваций в подготовку спортсменов высокого класса и спортивную подготовку.</a:t>
            </a:r>
          </a:p>
        </p:txBody>
      </p:sp>
    </p:spTree>
    <p:extLst>
      <p:ext uri="{BB962C8B-B14F-4D97-AF65-F5344CB8AC3E}">
        <p14:creationId xmlns:p14="http://schemas.microsoft.com/office/powerpoint/2010/main" val="35293481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25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25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25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4B15AB4-89A2-4740-819B-DDB018DE0F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6673" y="279322"/>
            <a:ext cx="9181327" cy="132419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40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40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40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40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40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40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40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40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40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Благодарю за внимание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05EBA5FD-6462-47E2-A810-48764398C71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649" y="279319"/>
            <a:ext cx="1012024" cy="786452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7BBF7198-C31B-4069-9C54-5F8E3E16D9D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6713" y="279322"/>
            <a:ext cx="1060796" cy="786452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xmlns="" id="{74209120-5E80-4599-AC4B-C708F002AE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6852" y="986183"/>
            <a:ext cx="8350526" cy="5567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69385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4B15AB4-89A2-4740-819B-DDB018DE0F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6673" y="279322"/>
            <a:ext cx="9181327" cy="143517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40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40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40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40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40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40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40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40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Мировой рекорд – 253,5 м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05EBA5FD-6462-47E2-A810-48764398C71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649" y="279319"/>
            <a:ext cx="1012024" cy="786452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7BBF7198-C31B-4069-9C54-5F8E3E16D9D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6713" y="279322"/>
            <a:ext cx="1060796" cy="786452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ADC4122C-813A-49F5-A422-F9FB69133C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pic>
        <p:nvPicPr>
          <p:cNvPr id="7" name="Мультимедиа в Интернете 6" title="STEFAN KRAFT! WORLD RECORD - 253.5M!">
            <a:hlinkClick r:id="" action="ppaction://media"/>
            <a:extLst>
              <a:ext uri="{FF2B5EF4-FFF2-40B4-BE49-F238E27FC236}">
                <a16:creationId xmlns:a16="http://schemas.microsoft.com/office/drawing/2014/main" xmlns="" id="{989ABC5D-09E1-4D9C-AAB9-98C9A488527D}"/>
              </a:ext>
            </a:extLst>
          </p:cNvPr>
          <p:cNvPicPr>
            <a:picLocks noRot="1" noChangeAspect="1"/>
          </p:cNvPicPr>
          <p:nvPr>
            <a:quickTimeFile r:link="rId1"/>
          </p:nvPr>
        </p:nvPicPr>
        <p:blipFill>
          <a:blip r:embed="rId5"/>
          <a:stretch>
            <a:fillRect/>
          </a:stretch>
        </p:blipFill>
        <p:spPr>
          <a:xfrm>
            <a:off x="1826608" y="942112"/>
            <a:ext cx="10020562" cy="5636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1266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4B15AB4-89A2-4740-819B-DDB018DE0F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6673" y="279321"/>
            <a:ext cx="9181327" cy="184102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40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40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40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40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40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40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40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40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40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Пять основных фаз прыжка на лыжах с трамплина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05EBA5FD-6462-47E2-A810-48764398C71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649" y="279319"/>
            <a:ext cx="1012024" cy="786452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7BBF7198-C31B-4069-9C54-5F8E3E16D9D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6713" y="279322"/>
            <a:ext cx="1060796" cy="786452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9FE53E7A-E800-4501-BDB0-B49C9BAD25B7}"/>
              </a:ext>
            </a:extLst>
          </p:cNvPr>
          <p:cNvPicPr/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64335" y="1460019"/>
            <a:ext cx="2151709" cy="1707251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ADC4122C-813A-49F5-A422-F9FB69133C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0FA031FF-DB0B-4B64-AC3A-E5C781A0A15C}"/>
              </a:ext>
            </a:extLst>
          </p:cNvPr>
          <p:cNvPicPr/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64444" y="4572010"/>
            <a:ext cx="3507784" cy="1976758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8B1FA29B-4E5D-4B28-AC21-771EB9FAD044}"/>
              </a:ext>
            </a:extLst>
          </p:cNvPr>
          <p:cNvPicPr/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78474" y="1710557"/>
            <a:ext cx="3507784" cy="184102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30" name="Picture 6" descr="Ski jumping - Wikipedia">
            <a:extLst>
              <a:ext uri="{FF2B5EF4-FFF2-40B4-BE49-F238E27FC236}">
                <a16:creationId xmlns:a16="http://schemas.microsoft.com/office/drawing/2014/main" xmlns="" id="{EB7A1607-D4FC-4CCA-A86E-B8002A0C9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66113" y="3943521"/>
            <a:ext cx="3829887" cy="2010691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31CEC087-7189-4272-8015-7061498A0136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60904" y="1953081"/>
            <a:ext cx="3038057" cy="206432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739388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75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5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25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25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4B15AB4-89A2-4740-819B-DDB018DE0F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6673" y="279322"/>
            <a:ext cx="9181327" cy="106576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40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40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40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40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40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40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40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40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40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Классификационная схема биомеханических характеристик</a:t>
            </a:r>
            <a:endParaRPr lang="ru-RU" sz="40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05EBA5FD-6462-47E2-A810-48764398C71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649" y="279319"/>
            <a:ext cx="1012024" cy="786452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7BBF7198-C31B-4069-9C54-5F8E3E16D9D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6713" y="279322"/>
            <a:ext cx="1060796" cy="786452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ADC4122C-813A-49F5-A422-F9FB69133C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A4A027B-38FB-4FCC-8C24-5DEC944657C8}"/>
              </a:ext>
            </a:extLst>
          </p:cNvPr>
          <p:cNvSpPr txBox="1"/>
          <p:nvPr/>
        </p:nvSpPr>
        <p:spPr>
          <a:xfrm>
            <a:off x="2950672" y="1725024"/>
            <a:ext cx="6692348" cy="584775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 cmpd="thickThin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Биомеханические характеристики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0F1A88A-B6B1-4302-885F-A2C5CD9BCCCA}"/>
              </a:ext>
            </a:extLst>
          </p:cNvPr>
          <p:cNvSpPr txBox="1"/>
          <p:nvPr/>
        </p:nvSpPr>
        <p:spPr>
          <a:xfrm>
            <a:off x="1851178" y="2902227"/>
            <a:ext cx="3617844" cy="553998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Кинематические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CD68482-951C-4249-BCED-7BE3DF82C37A}"/>
              </a:ext>
            </a:extLst>
          </p:cNvPr>
          <p:cNvSpPr txBox="1"/>
          <p:nvPr/>
        </p:nvSpPr>
        <p:spPr>
          <a:xfrm>
            <a:off x="8207224" y="2902229"/>
            <a:ext cx="2835965" cy="553998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Динамические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B8B4E1D-FC29-4859-AC19-3085F4302BEC}"/>
              </a:ext>
            </a:extLst>
          </p:cNvPr>
          <p:cNvSpPr txBox="1"/>
          <p:nvPr/>
        </p:nvSpPr>
        <p:spPr>
          <a:xfrm>
            <a:off x="1843794" y="3882887"/>
            <a:ext cx="3375612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Пространственные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290D4E3-6B18-4D52-8328-C8C0400E19C5}"/>
              </a:ext>
            </a:extLst>
          </p:cNvPr>
          <p:cNvSpPr txBox="1"/>
          <p:nvPr/>
        </p:nvSpPr>
        <p:spPr>
          <a:xfrm>
            <a:off x="1827541" y="4770783"/>
            <a:ext cx="2462474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Временные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A70412F-B030-4AFB-A6DA-C21EB094A741}"/>
              </a:ext>
            </a:extLst>
          </p:cNvPr>
          <p:cNvSpPr txBox="1"/>
          <p:nvPr/>
        </p:nvSpPr>
        <p:spPr>
          <a:xfrm>
            <a:off x="1828806" y="5618922"/>
            <a:ext cx="3165750" cy="830997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Пространственно-временные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5DD62430-073E-4DDC-BF09-EB77F9282045}"/>
              </a:ext>
            </a:extLst>
          </p:cNvPr>
          <p:cNvSpPr txBox="1"/>
          <p:nvPr/>
        </p:nvSpPr>
        <p:spPr>
          <a:xfrm>
            <a:off x="9340606" y="3896140"/>
            <a:ext cx="1709531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Силовые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3850ED25-08BD-43D9-AC85-C6E67C8AE1FD}"/>
              </a:ext>
            </a:extLst>
          </p:cNvPr>
          <p:cNvSpPr txBox="1"/>
          <p:nvPr/>
        </p:nvSpPr>
        <p:spPr>
          <a:xfrm>
            <a:off x="8282175" y="4770784"/>
            <a:ext cx="2769700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Энергетические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6EF6F276-D131-48F8-BC8D-28C8C8ABEA48}"/>
              </a:ext>
            </a:extLst>
          </p:cNvPr>
          <p:cNvSpPr txBox="1"/>
          <p:nvPr/>
        </p:nvSpPr>
        <p:spPr>
          <a:xfrm>
            <a:off x="8514411" y="5724939"/>
            <a:ext cx="2525948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Инерционные</a:t>
            </a:r>
          </a:p>
        </p:txBody>
      </p:sp>
      <p:sp>
        <p:nvSpPr>
          <p:cNvPr id="18" name="Стрелка: вниз 17">
            <a:extLst>
              <a:ext uri="{FF2B5EF4-FFF2-40B4-BE49-F238E27FC236}">
                <a16:creationId xmlns:a16="http://schemas.microsoft.com/office/drawing/2014/main" xmlns="" id="{6DEF5EA3-6DC2-4D21-BAC2-59D8B9DF996C}"/>
              </a:ext>
            </a:extLst>
          </p:cNvPr>
          <p:cNvSpPr/>
          <p:nvPr/>
        </p:nvSpPr>
        <p:spPr>
          <a:xfrm>
            <a:off x="3580514" y="2323353"/>
            <a:ext cx="387993" cy="567585"/>
          </a:xfrm>
          <a:prstGeom prst="downArrow">
            <a:avLst/>
          </a:prstGeom>
          <a:solidFill>
            <a:schemeClr val="bg1">
              <a:lumMod val="75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25" name="Соединитель: уступ 24">
            <a:extLst>
              <a:ext uri="{FF2B5EF4-FFF2-40B4-BE49-F238E27FC236}">
                <a16:creationId xmlns:a16="http://schemas.microsoft.com/office/drawing/2014/main" xmlns="" id="{FAF4ADEE-17D5-4C3E-A577-9BBC22BF4416}"/>
              </a:ext>
            </a:extLst>
          </p:cNvPr>
          <p:cNvCxnSpPr>
            <a:stCxn id="7" idx="3"/>
          </p:cNvCxnSpPr>
          <p:nvPr/>
        </p:nvCxnSpPr>
        <p:spPr>
          <a:xfrm>
            <a:off x="5469022" y="3179226"/>
            <a:ext cx="482073" cy="3068933"/>
          </a:xfrm>
          <a:prstGeom prst="bentConnector2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Соединитель: уступ 26">
            <a:extLst>
              <a:ext uri="{FF2B5EF4-FFF2-40B4-BE49-F238E27FC236}">
                <a16:creationId xmlns:a16="http://schemas.microsoft.com/office/drawing/2014/main" xmlns="" id="{BECAE2B2-6B9B-4491-BC96-28529C96EFED}"/>
              </a:ext>
            </a:extLst>
          </p:cNvPr>
          <p:cNvCxnSpPr>
            <a:stCxn id="8" idx="1"/>
          </p:cNvCxnSpPr>
          <p:nvPr/>
        </p:nvCxnSpPr>
        <p:spPr>
          <a:xfrm rot="10800000" flipV="1">
            <a:off x="7734930" y="3179228"/>
            <a:ext cx="472295" cy="2846816"/>
          </a:xfrm>
          <a:prstGeom prst="bentConnector2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>
            <a:extLst>
              <a:ext uri="{FF2B5EF4-FFF2-40B4-BE49-F238E27FC236}">
                <a16:creationId xmlns:a16="http://schemas.microsoft.com/office/drawing/2014/main" xmlns="" id="{FB58A0BE-D0C9-45C6-BC27-1DC1F2FB0DCB}"/>
              </a:ext>
            </a:extLst>
          </p:cNvPr>
          <p:cNvCxnSpPr/>
          <p:nvPr/>
        </p:nvCxnSpPr>
        <p:spPr>
          <a:xfrm flipH="1">
            <a:off x="5219406" y="4182256"/>
            <a:ext cx="731689" cy="0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>
            <a:extLst>
              <a:ext uri="{FF2B5EF4-FFF2-40B4-BE49-F238E27FC236}">
                <a16:creationId xmlns:a16="http://schemas.microsoft.com/office/drawing/2014/main" xmlns="" id="{11342A6E-BE2C-4905-A269-A001A880D125}"/>
              </a:ext>
            </a:extLst>
          </p:cNvPr>
          <p:cNvCxnSpPr/>
          <p:nvPr/>
        </p:nvCxnSpPr>
        <p:spPr>
          <a:xfrm flipH="1">
            <a:off x="4290015" y="5066675"/>
            <a:ext cx="1661080" cy="0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>
            <a:extLst>
              <a:ext uri="{FF2B5EF4-FFF2-40B4-BE49-F238E27FC236}">
                <a16:creationId xmlns:a16="http://schemas.microsoft.com/office/drawing/2014/main" xmlns="" id="{B6ABE40A-597E-4547-8D18-416AD38BE8EE}"/>
              </a:ext>
            </a:extLst>
          </p:cNvPr>
          <p:cNvCxnSpPr/>
          <p:nvPr/>
        </p:nvCxnSpPr>
        <p:spPr>
          <a:xfrm flipH="1">
            <a:off x="4994556" y="6248159"/>
            <a:ext cx="956539" cy="0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>
            <a:extLst>
              <a:ext uri="{FF2B5EF4-FFF2-40B4-BE49-F238E27FC236}">
                <a16:creationId xmlns:a16="http://schemas.microsoft.com/office/drawing/2014/main" xmlns="" id="{847EE370-FEDC-4361-86C0-AF10D4BB1EDB}"/>
              </a:ext>
            </a:extLst>
          </p:cNvPr>
          <p:cNvCxnSpPr/>
          <p:nvPr/>
        </p:nvCxnSpPr>
        <p:spPr>
          <a:xfrm>
            <a:off x="7749915" y="4182256"/>
            <a:ext cx="1563837" cy="0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>
            <a:extLst>
              <a:ext uri="{FF2B5EF4-FFF2-40B4-BE49-F238E27FC236}">
                <a16:creationId xmlns:a16="http://schemas.microsoft.com/office/drawing/2014/main" xmlns="" id="{CB758305-7950-4DE0-A5E8-784E28830B15}"/>
              </a:ext>
            </a:extLst>
          </p:cNvPr>
          <p:cNvCxnSpPr/>
          <p:nvPr/>
        </p:nvCxnSpPr>
        <p:spPr>
          <a:xfrm>
            <a:off x="7749915" y="5066675"/>
            <a:ext cx="532260" cy="0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 стрелкой 38">
            <a:extLst>
              <a:ext uri="{FF2B5EF4-FFF2-40B4-BE49-F238E27FC236}">
                <a16:creationId xmlns:a16="http://schemas.microsoft.com/office/drawing/2014/main" xmlns="" id="{05A3EEF6-4A81-4D0C-9F34-2025A9A83CD5}"/>
              </a:ext>
            </a:extLst>
          </p:cNvPr>
          <p:cNvCxnSpPr/>
          <p:nvPr/>
        </p:nvCxnSpPr>
        <p:spPr>
          <a:xfrm>
            <a:off x="7749915" y="6026046"/>
            <a:ext cx="764496" cy="0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Рисунок 40">
            <a:extLst>
              <a:ext uri="{FF2B5EF4-FFF2-40B4-BE49-F238E27FC236}">
                <a16:creationId xmlns:a16="http://schemas.microsoft.com/office/drawing/2014/main" xmlns="" id="{B4D56AC0-B91D-4AEB-9350-8F95F6547C2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7374" y="2311372"/>
            <a:ext cx="469433" cy="609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03089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5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1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25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75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1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0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1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1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9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5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8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1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3" grpId="0" animBg="1"/>
      <p:bldP spid="14" grpId="0" animBg="1"/>
      <p:bldP spid="15" grpId="0" animBg="1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05EBA5FD-6462-47E2-A810-48764398C71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649" y="279319"/>
            <a:ext cx="1012024" cy="786452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7BBF7198-C31B-4069-9C54-5F8E3E16D9D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6713" y="279322"/>
            <a:ext cx="1060796" cy="786452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75C9F43-23B0-41B1-836B-E934B0DFACEF}"/>
              </a:ext>
            </a:extLst>
          </p:cNvPr>
          <p:cNvSpPr txBox="1"/>
          <p:nvPr/>
        </p:nvSpPr>
        <p:spPr>
          <a:xfrm>
            <a:off x="1603513" y="246676"/>
            <a:ext cx="92232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Кинематические характеристики техники выполнения отталкивания столе отрыва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FC28DB20-9D89-4EA5-B748-85F28FE7E0A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2030" y="3429001"/>
            <a:ext cx="3496677" cy="2700824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8" name="Рисунок 7" descr="Калиниченко 08-1 2656.bmp">
            <a:extLst>
              <a:ext uri="{FF2B5EF4-FFF2-40B4-BE49-F238E27FC236}">
                <a16:creationId xmlns:a16="http://schemas.microsoft.com/office/drawing/2014/main" xmlns="" id="{34866AF5-C263-4583-B95E-281EE70B09F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4624" y="1501598"/>
            <a:ext cx="3783790" cy="2880516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28" name="Picture 3">
            <a:extLst>
              <a:ext uri="{FF2B5EF4-FFF2-40B4-BE49-F238E27FC236}">
                <a16:creationId xmlns:a16="http://schemas.microsoft.com/office/drawing/2014/main" xmlns="" id="{F7D60652-0C2D-4BED-B734-EB34F7D5ECD6}"/>
              </a:ext>
            </a:extLst>
          </p:cNvPr>
          <p:cNvPicPr/>
          <p:nvPr/>
        </p:nvPicPr>
        <p:blipFill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12697" y="4626589"/>
            <a:ext cx="2514407" cy="2116687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36573919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75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4B15AB4-89A2-4740-819B-DDB018DE0F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91407" y="3154016"/>
            <a:ext cx="5579165" cy="1444487"/>
          </a:xfrm>
        </p:spPr>
        <p:txBody>
          <a:bodyPr>
            <a:normAutofit fontScale="90000"/>
          </a:bodyPr>
          <a:lstStyle/>
          <a:p>
            <a:pPr algn="ctr">
              <a:lnSpc>
                <a:spcPct val="125000"/>
              </a:lnSpc>
            </a:pPr>
            <a:r>
              <a:rPr lang="ru-RU" sz="40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40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40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40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05EBA5FD-6462-47E2-A810-48764398C71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649" y="279319"/>
            <a:ext cx="1012024" cy="786452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7BBF7198-C31B-4069-9C54-5F8E3E16D9D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6713" y="279322"/>
            <a:ext cx="1060796" cy="786452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75C9F43-23B0-41B1-836B-E934B0DFACEF}"/>
              </a:ext>
            </a:extLst>
          </p:cNvPr>
          <p:cNvSpPr txBox="1"/>
          <p:nvPr/>
        </p:nvSpPr>
        <p:spPr>
          <a:xfrm>
            <a:off x="1603513" y="246676"/>
            <a:ext cx="92232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Оценка плантарного (подошвенного) давления при выполнении отталкивания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5BD6B0A7-867F-4FE1-988B-853267BF79AD}"/>
              </a:ext>
            </a:extLst>
          </p:cNvPr>
          <p:cNvPicPr/>
          <p:nvPr/>
        </p:nvPicPr>
        <p:blipFill>
          <a:blip r:embed="rId4" cstate="print">
            <a:lum bright="-20000" contras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31165" y="1596110"/>
            <a:ext cx="4333460" cy="2839412"/>
          </a:xfrm>
          <a:prstGeom prst="rect">
            <a:avLst/>
          </a:prstGeom>
          <a:noFill/>
          <a:ln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image5.png">
            <a:extLst>
              <a:ext uri="{FF2B5EF4-FFF2-40B4-BE49-F238E27FC236}">
                <a16:creationId xmlns:a16="http://schemas.microsoft.com/office/drawing/2014/main" xmlns="" id="{038F54BC-8115-4C76-945F-AE599CE97CF0}"/>
              </a:ext>
            </a:extLst>
          </p:cNvPr>
          <p:cNvPicPr/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897995" y="2080592"/>
            <a:ext cx="3042216" cy="2724106"/>
          </a:xfrm>
          <a:prstGeom prst="rect">
            <a:avLst/>
          </a:prstGeom>
          <a:ln>
            <a:solidFill>
              <a:srgbClr val="00206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image6.png">
            <a:extLst>
              <a:ext uri="{FF2B5EF4-FFF2-40B4-BE49-F238E27FC236}">
                <a16:creationId xmlns:a16="http://schemas.microsoft.com/office/drawing/2014/main" xmlns="" id="{A5B0F49A-8C9E-471A-BD72-731939B8E960}"/>
              </a:ext>
            </a:extLst>
          </p:cNvPr>
          <p:cNvPicPr/>
          <p:nvPr/>
        </p:nvPicPr>
        <p:blipFill rotWithShape="1"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44229" y="4592540"/>
            <a:ext cx="4333460" cy="2155263"/>
          </a:xfrm>
          <a:prstGeom prst="rect">
            <a:avLst/>
          </a:prstGeom>
          <a:ln>
            <a:solidFill>
              <a:srgbClr val="00206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2470526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5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4B15AB4-89A2-4740-819B-DDB018DE0F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91407" y="3154016"/>
            <a:ext cx="5579165" cy="1444487"/>
          </a:xfrm>
        </p:spPr>
        <p:txBody>
          <a:bodyPr>
            <a:normAutofit fontScale="90000"/>
          </a:bodyPr>
          <a:lstStyle/>
          <a:p>
            <a:pPr algn="ctr">
              <a:lnSpc>
                <a:spcPct val="125000"/>
              </a:lnSpc>
            </a:pPr>
            <a:r>
              <a:rPr lang="ru-RU" sz="40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40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40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40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05EBA5FD-6462-47E2-A810-48764398C71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649" y="279319"/>
            <a:ext cx="1012024" cy="786452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7BBF7198-C31B-4069-9C54-5F8E3E16D9D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6713" y="279322"/>
            <a:ext cx="1060796" cy="786452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75C9F43-23B0-41B1-836B-E934B0DFACEF}"/>
              </a:ext>
            </a:extLst>
          </p:cNvPr>
          <p:cNvSpPr txBox="1"/>
          <p:nvPr/>
        </p:nvSpPr>
        <p:spPr>
          <a:xfrm>
            <a:off x="2001078" y="339440"/>
            <a:ext cx="856698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Мышцы, задействованные в процессе отталкивания на столе отрыва</a:t>
            </a:r>
          </a:p>
        </p:txBody>
      </p:sp>
      <p:graphicFrame>
        <p:nvGraphicFramePr>
          <p:cNvPr id="3" name="Таблица 6">
            <a:extLst>
              <a:ext uri="{FF2B5EF4-FFF2-40B4-BE49-F238E27FC236}">
                <a16:creationId xmlns:a16="http://schemas.microsoft.com/office/drawing/2014/main" xmlns="" id="{E8E78A7F-804D-4F1D-A6E8-41C94E03ECD1}"/>
              </a:ext>
            </a:extLst>
          </p:cNvPr>
          <p:cNvGraphicFramePr>
            <a:graphicFrameLocks noGrp="1"/>
          </p:cNvGraphicFramePr>
          <p:nvPr/>
        </p:nvGraphicFramePr>
        <p:xfrm>
          <a:off x="2001073" y="1791020"/>
          <a:ext cx="9886436" cy="27263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71609">
                  <a:extLst>
                    <a:ext uri="{9D8B030D-6E8A-4147-A177-3AD203B41FA5}">
                      <a16:colId xmlns:a16="http://schemas.microsoft.com/office/drawing/2014/main" xmlns="" val="2948703387"/>
                    </a:ext>
                  </a:extLst>
                </a:gridCol>
                <a:gridCol w="2471609">
                  <a:extLst>
                    <a:ext uri="{9D8B030D-6E8A-4147-A177-3AD203B41FA5}">
                      <a16:colId xmlns:a16="http://schemas.microsoft.com/office/drawing/2014/main" xmlns="" val="373269698"/>
                    </a:ext>
                  </a:extLst>
                </a:gridCol>
                <a:gridCol w="2471609">
                  <a:extLst>
                    <a:ext uri="{9D8B030D-6E8A-4147-A177-3AD203B41FA5}">
                      <a16:colId xmlns:a16="http://schemas.microsoft.com/office/drawing/2014/main" xmlns="" val="1093913107"/>
                    </a:ext>
                  </a:extLst>
                </a:gridCol>
                <a:gridCol w="2471609">
                  <a:extLst>
                    <a:ext uri="{9D8B030D-6E8A-4147-A177-3AD203B41FA5}">
                      <a16:colId xmlns:a16="http://schemas.microsoft.com/office/drawing/2014/main" xmlns="" val="1412900412"/>
                    </a:ext>
                  </a:extLst>
                </a:gridCol>
              </a:tblGrid>
              <a:tr h="272639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322744643"/>
                  </a:ext>
                </a:extLst>
              </a:tr>
            </a:tbl>
          </a:graphicData>
        </a:graphic>
      </p:graphicFrame>
      <p:pic>
        <p:nvPicPr>
          <p:cNvPr id="35" name="Рисунок 34">
            <a:extLst>
              <a:ext uri="{FF2B5EF4-FFF2-40B4-BE49-F238E27FC236}">
                <a16:creationId xmlns:a16="http://schemas.microsoft.com/office/drawing/2014/main" xmlns="" id="{154F8118-D6A5-41CA-AFD1-09AC20983AD6}"/>
              </a:ext>
            </a:extLst>
          </p:cNvPr>
          <p:cNvPicPr/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51882" y="1897029"/>
            <a:ext cx="1988017" cy="249754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xmlns="" id="{F2D78247-CE6A-4C0D-A7C6-E134D57A9CAF}"/>
              </a:ext>
            </a:extLst>
          </p:cNvPr>
          <p:cNvPicPr/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75767" y="1897031"/>
            <a:ext cx="1878214" cy="2497547"/>
          </a:xfrm>
          <a:prstGeom prst="rect">
            <a:avLst/>
          </a:prstGeom>
          <a:noFill/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xmlns="" id="{AAF14D19-EDFA-49AE-9330-8F11029E4821}"/>
              </a:ext>
            </a:extLst>
          </p:cNvPr>
          <p:cNvPicPr/>
          <p:nvPr/>
        </p:nvPicPr>
        <p:blipFill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69629" y="1910677"/>
            <a:ext cx="1988018" cy="2483898"/>
          </a:xfrm>
          <a:prstGeom prst="rect">
            <a:avLst/>
          </a:prstGeom>
          <a:noFill/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xmlns="" id="{E53851C9-5697-4A62-83A7-DA8B46056D72}"/>
              </a:ext>
            </a:extLst>
          </p:cNvPr>
          <p:cNvPicPr/>
          <p:nvPr/>
        </p:nvPicPr>
        <p:blipFill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00592" y="1910680"/>
            <a:ext cx="1859061" cy="248389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graphicFrame>
        <p:nvGraphicFramePr>
          <p:cNvPr id="7" name="Таблица 7">
            <a:extLst>
              <a:ext uri="{FF2B5EF4-FFF2-40B4-BE49-F238E27FC236}">
                <a16:creationId xmlns:a16="http://schemas.microsoft.com/office/drawing/2014/main" xmlns="" id="{81C80653-FD7F-4466-AA8E-0A6165FA7F5F}"/>
              </a:ext>
            </a:extLst>
          </p:cNvPr>
          <p:cNvGraphicFramePr>
            <a:graphicFrameLocks noGrp="1"/>
          </p:cNvGraphicFramePr>
          <p:nvPr/>
        </p:nvGraphicFramePr>
        <p:xfrm>
          <a:off x="1977407" y="4637070"/>
          <a:ext cx="9910102" cy="18759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71762">
                  <a:extLst>
                    <a:ext uri="{9D8B030D-6E8A-4147-A177-3AD203B41FA5}">
                      <a16:colId xmlns:a16="http://schemas.microsoft.com/office/drawing/2014/main" xmlns="" val="137221861"/>
                    </a:ext>
                  </a:extLst>
                </a:gridCol>
                <a:gridCol w="2483893">
                  <a:extLst>
                    <a:ext uri="{9D8B030D-6E8A-4147-A177-3AD203B41FA5}">
                      <a16:colId xmlns:a16="http://schemas.microsoft.com/office/drawing/2014/main" xmlns="" val="2057138473"/>
                    </a:ext>
                  </a:extLst>
                </a:gridCol>
                <a:gridCol w="2470244">
                  <a:extLst>
                    <a:ext uri="{9D8B030D-6E8A-4147-A177-3AD203B41FA5}">
                      <a16:colId xmlns:a16="http://schemas.microsoft.com/office/drawing/2014/main" xmlns="" val="1520605502"/>
                    </a:ext>
                  </a:extLst>
                </a:gridCol>
                <a:gridCol w="2484203">
                  <a:extLst>
                    <a:ext uri="{9D8B030D-6E8A-4147-A177-3AD203B41FA5}">
                      <a16:colId xmlns:a16="http://schemas.microsoft.com/office/drawing/2014/main" xmlns="" val="3498514635"/>
                    </a:ext>
                  </a:extLst>
                </a:gridCol>
              </a:tblGrid>
              <a:tr h="1875934">
                <a:tc>
                  <a:txBody>
                    <a:bodyPr/>
                    <a:lstStyle/>
                    <a:p>
                      <a:pPr algn="ctr"/>
                      <a:endParaRPr lang="ru-RU" sz="26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6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6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6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53395674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F1AF6AE-4F47-4A6C-8F32-1DADC35FA44A}"/>
              </a:ext>
            </a:extLst>
          </p:cNvPr>
          <p:cNvSpPr txBox="1"/>
          <p:nvPr/>
        </p:nvSpPr>
        <p:spPr>
          <a:xfrm>
            <a:off x="2088107" y="4749417"/>
            <a:ext cx="2251880" cy="163121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b="1" i="1" dirty="0">
                <a:solidFill>
                  <a:srgbClr val="002060"/>
                </a:solidFill>
              </a:rPr>
              <a:t>Большая ягодичная мышца </a:t>
            </a:r>
            <a:r>
              <a:rPr lang="en-US" sz="2000" b="1" i="1" dirty="0">
                <a:solidFill>
                  <a:srgbClr val="002060"/>
                </a:solidFill>
              </a:rPr>
              <a:t>(GL - gluteus maximus)</a:t>
            </a:r>
            <a:endParaRPr lang="ru-RU" sz="2000" b="1" i="1" dirty="0">
              <a:solidFill>
                <a:srgbClr val="00206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EB43EC9F-FE58-42FB-A483-5F3C790F2E23}"/>
              </a:ext>
            </a:extLst>
          </p:cNvPr>
          <p:cNvSpPr txBox="1"/>
          <p:nvPr/>
        </p:nvSpPr>
        <p:spPr>
          <a:xfrm>
            <a:off x="4558352" y="4792633"/>
            <a:ext cx="2251881" cy="138499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b="1" i="1" kern="1200" dirty="0">
                <a:solidFill>
                  <a:srgbClr val="002060"/>
                </a:solidFill>
                <a:effectLst/>
                <a:latin typeface="+mn-lt"/>
                <a:ea typeface="+mn-ea"/>
                <a:cs typeface="+mn-cs"/>
              </a:rPr>
              <a:t>Латеральная мышца (VL - vastus lateralis)</a:t>
            </a:r>
            <a:endParaRPr lang="ru-RU" sz="2000" b="1" dirty="0">
              <a:solidFill>
                <a:srgbClr val="002060"/>
              </a:solidFill>
            </a:endParaRPr>
          </a:p>
          <a:p>
            <a:endParaRPr lang="ru-RU" sz="2400" b="1" i="1" dirty="0">
              <a:solidFill>
                <a:srgbClr val="00206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306D391-90C3-4FC2-A98B-3DD750E9259C}"/>
              </a:ext>
            </a:extLst>
          </p:cNvPr>
          <p:cNvSpPr txBox="1"/>
          <p:nvPr/>
        </p:nvSpPr>
        <p:spPr>
          <a:xfrm>
            <a:off x="9542079" y="4792632"/>
            <a:ext cx="2251880" cy="138499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b="1" i="1" dirty="0">
                <a:solidFill>
                  <a:srgbClr val="002060"/>
                </a:solidFill>
              </a:rPr>
              <a:t>Икроножная мышца (</a:t>
            </a:r>
            <a:r>
              <a:rPr lang="en-US" sz="2000" b="1" i="1" dirty="0">
                <a:solidFill>
                  <a:srgbClr val="002060"/>
                </a:solidFill>
              </a:rPr>
              <a:t>GA - gastrocnemius)</a:t>
            </a:r>
          </a:p>
          <a:p>
            <a:endParaRPr lang="ru-RU" sz="2400" b="1" i="1" dirty="0">
              <a:solidFill>
                <a:srgbClr val="00206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3A614FB-0BDF-491E-99C1-A19DBE46BE99}"/>
              </a:ext>
            </a:extLst>
          </p:cNvPr>
          <p:cNvSpPr txBox="1"/>
          <p:nvPr/>
        </p:nvSpPr>
        <p:spPr>
          <a:xfrm>
            <a:off x="7044532" y="4778984"/>
            <a:ext cx="2251880" cy="163121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b="1" i="1" dirty="0">
                <a:solidFill>
                  <a:srgbClr val="002060"/>
                </a:solidFill>
              </a:rPr>
              <a:t>Передняя больше-берцовая мышца (</a:t>
            </a:r>
            <a:r>
              <a:rPr lang="en-US" sz="2000" b="1" i="1" dirty="0">
                <a:solidFill>
                  <a:srgbClr val="002060"/>
                </a:solidFill>
              </a:rPr>
              <a:t>TA – tibialis anterior)</a:t>
            </a:r>
          </a:p>
        </p:txBody>
      </p:sp>
    </p:spTree>
    <p:extLst>
      <p:ext uri="{BB962C8B-B14F-4D97-AF65-F5344CB8AC3E}">
        <p14:creationId xmlns:p14="http://schemas.microsoft.com/office/powerpoint/2010/main" val="41255390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75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250"/>
                            </p:stCondLst>
                            <p:childTnLst>
                              <p:par>
                                <p:cTn id="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5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10" grpId="0" animBg="1"/>
      <p:bldP spid="11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05EBA5FD-6462-47E2-A810-48764398C71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649" y="279319"/>
            <a:ext cx="1012024" cy="786452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7BBF7198-C31B-4069-9C54-5F8E3E16D9D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6713" y="279322"/>
            <a:ext cx="1060796" cy="786452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75C9F43-23B0-41B1-836B-E934B0DFACEF}"/>
              </a:ext>
            </a:extLst>
          </p:cNvPr>
          <p:cNvSpPr txBox="1"/>
          <p:nvPr/>
        </p:nvSpPr>
        <p:spPr>
          <a:xfrm>
            <a:off x="1486673" y="246676"/>
            <a:ext cx="934004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Электромиографический анализ движений прыгуна с трамплина</a:t>
            </a:r>
          </a:p>
        </p:txBody>
      </p:sp>
      <p:pic>
        <p:nvPicPr>
          <p:cNvPr id="3073" name="Рисунок 209">
            <a:extLst>
              <a:ext uri="{FF2B5EF4-FFF2-40B4-BE49-F238E27FC236}">
                <a16:creationId xmlns:a16="http://schemas.microsoft.com/office/drawing/2014/main" xmlns="" id="{ADA9D617-858D-4971-94D9-8C3F284FD9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53327" y="2402011"/>
            <a:ext cx="7051444" cy="4197552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8">
            <a:extLst>
              <a:ext uri="{FF2B5EF4-FFF2-40B4-BE49-F238E27FC236}">
                <a16:creationId xmlns:a16="http://schemas.microsoft.com/office/drawing/2014/main" xmlns="" id="{83FD840E-5D72-43B3-9C0A-18656F3597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9862" y="271669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5A2D183C-5340-43AA-913A-674017B7FBC3}"/>
              </a:ext>
            </a:extLst>
          </p:cNvPr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5237" y="1604161"/>
            <a:ext cx="3629028" cy="2302821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35156104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5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30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30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3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4B15AB4-89A2-4740-819B-DDB018DE0F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91407" y="3154016"/>
            <a:ext cx="5579165" cy="1444487"/>
          </a:xfrm>
        </p:spPr>
        <p:txBody>
          <a:bodyPr>
            <a:normAutofit fontScale="90000"/>
          </a:bodyPr>
          <a:lstStyle/>
          <a:p>
            <a:pPr algn="ctr">
              <a:lnSpc>
                <a:spcPct val="125000"/>
              </a:lnSpc>
            </a:pPr>
            <a:r>
              <a:rPr lang="ru-RU" sz="40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40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40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40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05EBA5FD-6462-47E2-A810-48764398C71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649" y="279319"/>
            <a:ext cx="1012024" cy="786452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7BBF7198-C31B-4069-9C54-5F8E3E16D9D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6713" y="279322"/>
            <a:ext cx="1060796" cy="786452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75C9F43-23B0-41B1-836B-E934B0DFACEF}"/>
              </a:ext>
            </a:extLst>
          </p:cNvPr>
          <p:cNvSpPr txBox="1"/>
          <p:nvPr/>
        </p:nvSpPr>
        <p:spPr>
          <a:xfrm>
            <a:off x="1486673" y="246676"/>
            <a:ext cx="934004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Тензометрия распределения усилия при выполнении отталкивания</a:t>
            </a:r>
          </a:p>
        </p:txBody>
      </p:sp>
      <p:pic>
        <p:nvPicPr>
          <p:cNvPr id="8" name="Рисунок 7" descr="Deep Skijump Pose">
            <a:extLst>
              <a:ext uri="{FF2B5EF4-FFF2-40B4-BE49-F238E27FC236}">
                <a16:creationId xmlns:a16="http://schemas.microsoft.com/office/drawing/2014/main" xmlns="" id="{13F966AE-AF32-41F4-A226-C0951102877C}"/>
              </a:ext>
            </a:extLst>
          </p:cNvPr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12065" y="1438274"/>
            <a:ext cx="7890870" cy="5276196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C7072B89-F7BC-4627-AFD2-5C1F39E48A6F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39019" y="4571345"/>
            <a:ext cx="1428750" cy="214312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Овал 8">
            <a:extLst>
              <a:ext uri="{FF2B5EF4-FFF2-40B4-BE49-F238E27FC236}">
                <a16:creationId xmlns:a16="http://schemas.microsoft.com/office/drawing/2014/main" xmlns="" id="{6D84B953-D9D1-47A8-8654-E687051DD246}"/>
              </a:ext>
            </a:extLst>
          </p:cNvPr>
          <p:cNvSpPr/>
          <p:nvPr/>
        </p:nvSpPr>
        <p:spPr>
          <a:xfrm>
            <a:off x="10520019" y="2613448"/>
            <a:ext cx="1367490" cy="1412642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xmlns="" id="{884F5E3D-920D-4696-A7E2-46C3ED921F16}"/>
              </a:ext>
            </a:extLst>
          </p:cNvPr>
          <p:cNvCxnSpPr/>
          <p:nvPr/>
        </p:nvCxnSpPr>
        <p:spPr>
          <a:xfrm flipV="1">
            <a:off x="11052636" y="3397228"/>
            <a:ext cx="295275" cy="200025"/>
          </a:xfrm>
          <a:prstGeom prst="line">
            <a:avLst/>
          </a:prstGeom>
          <a:noFill/>
          <a:ln w="76200" cap="flat" cmpd="sng" algn="ctr">
            <a:solidFill>
              <a:srgbClr val="00B050"/>
            </a:solidFill>
            <a:prstDash val="solid"/>
            <a:miter lim="800000"/>
          </a:ln>
          <a:effectLst/>
        </p:spPr>
      </p:cxn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xmlns="" id="{91C8A02E-CAAB-4F0D-91EE-5CAC51569F96}"/>
              </a:ext>
            </a:extLst>
          </p:cNvPr>
          <p:cNvCxnSpPr/>
          <p:nvPr/>
        </p:nvCxnSpPr>
        <p:spPr>
          <a:xfrm flipH="1" flipV="1">
            <a:off x="10974236" y="3248379"/>
            <a:ext cx="342900" cy="142875"/>
          </a:xfrm>
          <a:prstGeom prst="line">
            <a:avLst/>
          </a:prstGeom>
          <a:noFill/>
          <a:ln w="76200" cap="flat" cmpd="sng" algn="ctr">
            <a:solidFill>
              <a:srgbClr val="FFFF00"/>
            </a:solidFill>
            <a:prstDash val="solid"/>
            <a:miter lim="800000"/>
          </a:ln>
          <a:effectLst/>
        </p:spPr>
      </p:cxn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xmlns="" id="{0AC9F6F5-EB9C-4887-BA8D-C826C7862FE0}"/>
              </a:ext>
            </a:extLst>
          </p:cNvPr>
          <p:cNvCxnSpPr/>
          <p:nvPr/>
        </p:nvCxnSpPr>
        <p:spPr>
          <a:xfrm flipH="1" flipV="1">
            <a:off x="11079932" y="3200468"/>
            <a:ext cx="295275" cy="47625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xmlns="" id="{5836F740-20D3-45BB-BBDE-F19C1A0474B4}"/>
              </a:ext>
            </a:extLst>
          </p:cNvPr>
          <p:cNvCxnSpPr/>
          <p:nvPr/>
        </p:nvCxnSpPr>
        <p:spPr>
          <a:xfrm flipH="1">
            <a:off x="10848975" y="3208060"/>
            <a:ext cx="209550" cy="0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xmlns="" id="{93243FE5-5003-4DE1-B54B-F1929E539751}"/>
              </a:ext>
            </a:extLst>
          </p:cNvPr>
          <p:cNvCxnSpPr/>
          <p:nvPr/>
        </p:nvCxnSpPr>
        <p:spPr>
          <a:xfrm>
            <a:off x="11394744" y="3242043"/>
            <a:ext cx="142875" cy="0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Стрелка: вниз 17">
            <a:extLst>
              <a:ext uri="{FF2B5EF4-FFF2-40B4-BE49-F238E27FC236}">
                <a16:creationId xmlns:a16="http://schemas.microsoft.com/office/drawing/2014/main" xmlns="" id="{CFCF6AC0-33E6-41E7-BD38-342F7FFE6FB1}"/>
              </a:ext>
            </a:extLst>
          </p:cNvPr>
          <p:cNvSpPr/>
          <p:nvPr/>
        </p:nvSpPr>
        <p:spPr>
          <a:xfrm>
            <a:off x="11079932" y="4039738"/>
            <a:ext cx="237204" cy="517959"/>
          </a:xfrm>
          <a:prstGeom prst="downArrow">
            <a:avLst/>
          </a:prstGeom>
          <a:solidFill>
            <a:schemeClr val="bg2">
              <a:lumMod val="5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Стрелка: вниз 19">
            <a:extLst>
              <a:ext uri="{FF2B5EF4-FFF2-40B4-BE49-F238E27FC236}">
                <a16:creationId xmlns:a16="http://schemas.microsoft.com/office/drawing/2014/main" xmlns="" id="{9E0488FA-90A7-46F4-942E-4C6ED8927664}"/>
              </a:ext>
            </a:extLst>
          </p:cNvPr>
          <p:cNvSpPr/>
          <p:nvPr/>
        </p:nvSpPr>
        <p:spPr>
          <a:xfrm rot="5400000">
            <a:off x="10143313" y="3097902"/>
            <a:ext cx="237204" cy="517959"/>
          </a:xfrm>
          <a:prstGeom prst="downArrow">
            <a:avLst/>
          </a:prstGeom>
          <a:solidFill>
            <a:schemeClr val="bg2">
              <a:lumMod val="5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559010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5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250"/>
                            </p:stCondLst>
                            <p:childTnLst>
                              <p:par>
                                <p:cTn id="46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750"/>
                            </p:stCondLst>
                            <p:childTnLst>
                              <p:par>
                                <p:cTn id="50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250"/>
                            </p:stCondLst>
                            <p:childTnLst>
                              <p:par>
                                <p:cTn id="54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18" grpId="0" animBg="1"/>
      <p:bldP spid="20" grpId="0" animBg="1"/>
    </p:bldLst>
  </p:timing>
</p:sld>
</file>

<file path=ppt/theme/theme1.xml><?xml version="1.0" encoding="utf-8"?>
<a:theme xmlns:a="http://schemas.openxmlformats.org/drawingml/2006/main" name="Легкий дым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Wisp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8487</TotalTime>
  <Words>334</Words>
  <Application>Microsoft Macintosh PowerPoint</Application>
  <PresentationFormat>Другой</PresentationFormat>
  <Paragraphs>67</Paragraphs>
  <Slides>19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Легкий дым</vt:lpstr>
      <vt:lpstr>  К ВОПРОСУ СОЗДАНИЯ СИСТЕМЫ ТЕЛЕМЕТРИЧЕСКОГО КОНТРОЛЯ ДЛЯ ОЦЕНКИ БИОМЕХАНИЧЕСКИХ ХАРАКТЕРИСТИК ПРИ ВЫПОЛНЕНИИ ПРЫЖКОВ НА ЛЫЖАХ С ТРАМПЛИНА</vt:lpstr>
      <vt:lpstr>        Мировой рекорд – 253,5 м </vt:lpstr>
      <vt:lpstr>         Пять основных фаз прыжка на лыжах с трамплина </vt:lpstr>
      <vt:lpstr>         Классификационная схема биомеханических характеристик</vt:lpstr>
      <vt:lpstr>Презентация PowerPoint</vt:lpstr>
      <vt:lpstr>     </vt:lpstr>
      <vt:lpstr>     </vt:lpstr>
      <vt:lpstr>Презентация PowerPoint</vt:lpstr>
      <vt:lpstr>     </vt:lpstr>
      <vt:lpstr>     </vt:lpstr>
      <vt:lpstr>Презентация PowerPoint</vt:lpstr>
      <vt:lpstr>Континентальный кубок по лыжному двоеборью, 08.03.2019,  Нижний Тагил, трамплин К-90, Видеокамера Sony HDR550E, съемка с частотой 50 кадров в секунду. Обработка видеоизображения и измерения угловых показателей проведена сотрудниками СПбНИИФК – с помощью программы Dartfish Pro Sute 5,5.</vt:lpstr>
      <vt:lpstr>     </vt:lpstr>
      <vt:lpstr>         Тестирование СТК для оценки распределения плантарного  давления </vt:lpstr>
      <vt:lpstr>     </vt:lpstr>
      <vt:lpstr>         Тестирование системы оценки уровня активации мышц </vt:lpstr>
      <vt:lpstr>         Эксперименты по синхронизации сигналов, передаваемых по разным каналам связи </vt:lpstr>
      <vt:lpstr>Презентация PowerPoint</vt:lpstr>
      <vt:lpstr>         Благодарю за внимание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ПЕРСПЕКТИВЫ ИСПОЛЬЗОВАНИЯ АЭРОДИНАМИЧЕСКОЙ ТРУБЫ В ТРЕНИРОВОЧНОМ ПРОЦЕССЕ ПРЫГУНОВ НА ЛЫЖАХ С ТРАМПЛИНА И  ЛЫЖНИКОВ-ДВОЕБОРЦЕВ</dc:title>
  <dc:creator>Александр</dc:creator>
  <cp:lastModifiedBy>Igor</cp:lastModifiedBy>
  <cp:revision>137</cp:revision>
  <dcterms:created xsi:type="dcterms:W3CDTF">2020-08-24T16:22:23Z</dcterms:created>
  <dcterms:modified xsi:type="dcterms:W3CDTF">2020-10-12T10:54:48Z</dcterms:modified>
</cp:coreProperties>
</file>