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82" r:id="rId2"/>
    <p:sldId id="289" r:id="rId3"/>
    <p:sldId id="319" r:id="rId4"/>
    <p:sldId id="320" r:id="rId5"/>
    <p:sldId id="321" r:id="rId6"/>
    <p:sldId id="322" r:id="rId7"/>
    <p:sldId id="308" r:id="rId8"/>
    <p:sldId id="307" r:id="rId9"/>
    <p:sldId id="326" r:id="rId10"/>
    <p:sldId id="324" r:id="rId11"/>
    <p:sldId id="325" r:id="rId12"/>
    <p:sldId id="327" r:id="rId13"/>
    <p:sldId id="314" r:id="rId14"/>
    <p:sldId id="328" r:id="rId15"/>
    <p:sldId id="329" r:id="rId16"/>
    <p:sldId id="318" r:id="rId17"/>
    <p:sldId id="31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E26714"/>
    <a:srgbClr val="B71B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26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472E36-29B2-47E4-97DF-9C59D886BFAC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2A574-37C9-4809-BC8A-BE5CA5317C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519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4F89-38B9-4DB1-BB31-3373078C1903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E2D6E9-9AE7-4C9D-9D6E-B277C91B9D5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4F89-38B9-4DB1-BB31-3373078C1903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2D6E9-9AE7-4C9D-9D6E-B277C91B9D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4F89-38B9-4DB1-BB31-3373078C1903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2D6E9-9AE7-4C9D-9D6E-B277C91B9D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4F89-38B9-4DB1-BB31-3373078C1903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2D6E9-9AE7-4C9D-9D6E-B277C91B9D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4F89-38B9-4DB1-BB31-3373078C1903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2D6E9-9AE7-4C9D-9D6E-B277C91B9D5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4F89-38B9-4DB1-BB31-3373078C1903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2D6E9-9AE7-4C9D-9D6E-B277C91B9D5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4F89-38B9-4DB1-BB31-3373078C1903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2D6E9-9AE7-4C9D-9D6E-B277C91B9D5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4F89-38B9-4DB1-BB31-3373078C1903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2D6E9-9AE7-4C9D-9D6E-B277C91B9D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4F89-38B9-4DB1-BB31-3373078C1903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2D6E9-9AE7-4C9D-9D6E-B277C91B9D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4F89-38B9-4DB1-BB31-3373078C1903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2D6E9-9AE7-4C9D-9D6E-B277C91B9D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4F89-38B9-4DB1-BB31-3373078C1903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2D6E9-9AE7-4C9D-9D6E-B277C91B9D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9AF4F89-38B9-4DB1-BB31-3373078C1903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AE2D6E9-9AE7-4C9D-9D6E-B277C91B9D5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2.wdp"/><Relationship Id="rId7" Type="http://schemas.openxmlformats.org/officeDocument/2006/relationships/image" Target="../media/image3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.jpg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microsoft.com/office/2007/relationships/hdphoto" Target="../media/hdphoto2.wdp"/><Relationship Id="rId7" Type="http://schemas.openxmlformats.org/officeDocument/2006/relationships/image" Target="../media/image4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4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025" y="-194669"/>
            <a:ext cx="12538077" cy="7052669"/>
          </a:xfrm>
          <a:prstGeom prst="snip2Diag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46662" y="542848"/>
            <a:ext cx="923884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Подготовка </a:t>
            </a:r>
            <a:endParaRPr lang="ru-RU" sz="4400" dirty="0" smtClean="0">
              <a:solidFill>
                <a:schemeClr val="bg1"/>
              </a:solidFill>
            </a:endParaRPr>
          </a:p>
          <a:p>
            <a:pPr algn="ctr"/>
            <a:r>
              <a:rPr lang="ru-RU" sz="4400" dirty="0" smtClean="0">
                <a:solidFill>
                  <a:schemeClr val="bg1"/>
                </a:solidFill>
              </a:rPr>
              <a:t>Республики </a:t>
            </a:r>
            <a:r>
              <a:rPr lang="ru-RU" sz="4400" dirty="0">
                <a:solidFill>
                  <a:schemeClr val="bg1"/>
                </a:solidFill>
              </a:rPr>
              <a:t>Мордовия к финальным соревнованиям 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</a:rPr>
              <a:t>IX </a:t>
            </a:r>
            <a:r>
              <a:rPr lang="ru-RU" sz="4400" dirty="0" smtClean="0">
                <a:solidFill>
                  <a:schemeClr val="bg1"/>
                </a:solidFill>
              </a:rPr>
              <a:t>летней </a:t>
            </a:r>
            <a:r>
              <a:rPr lang="ru-RU" sz="4400" dirty="0">
                <a:solidFill>
                  <a:schemeClr val="bg1"/>
                </a:solidFill>
              </a:rPr>
              <a:t>Спартакиады учащихся (юношеская) России 2019 г.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069013" y="541744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Первый заместитель Министра </a:t>
            </a:r>
            <a:r>
              <a:rPr lang="ru-RU" dirty="0" smtClean="0">
                <a:solidFill>
                  <a:schemeClr val="bg1"/>
                </a:solidFill>
              </a:rPr>
              <a:t>спорта, молодежной политики и туризма </a:t>
            </a:r>
            <a:r>
              <a:rPr lang="ru-RU" dirty="0">
                <a:solidFill>
                  <a:schemeClr val="bg1"/>
                </a:solidFill>
              </a:rPr>
              <a:t>Республики Мордовия 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  <a:p>
            <a:pPr algn="ctr"/>
            <a:r>
              <a:rPr lang="ru-RU" dirty="0" err="1">
                <a:solidFill>
                  <a:schemeClr val="bg1"/>
                </a:solidFill>
              </a:rPr>
              <a:t>Учайкин</a:t>
            </a:r>
            <a:r>
              <a:rPr lang="ru-RU" dirty="0">
                <a:solidFill>
                  <a:schemeClr val="bg1"/>
                </a:solidFill>
              </a:rPr>
              <a:t> Вячеслав Федорович</a:t>
            </a:r>
          </a:p>
        </p:txBody>
      </p:sp>
    </p:spTree>
    <p:extLst>
      <p:ext uri="{BB962C8B-B14F-4D97-AF65-F5344CB8AC3E}">
        <p14:creationId xmlns:p14="http://schemas.microsoft.com/office/powerpoint/2010/main" val="1146398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2109"/>
          <a:stretch/>
        </p:blipFill>
        <p:spPr>
          <a:xfrm rot="10800000" flipV="1">
            <a:off x="5743574" y="-2"/>
            <a:ext cx="6448423" cy="6858001"/>
          </a:xfrm>
          <a:prstGeom prst="rtTriangle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96274" y="3897989"/>
            <a:ext cx="3895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01087" y="4549768"/>
            <a:ext cx="575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         </a:t>
            </a:r>
            <a:r>
              <a:rPr lang="ru-RU" sz="2000" dirty="0" smtClean="0">
                <a:solidFill>
                  <a:schemeClr val="bg1"/>
                </a:solidFill>
              </a:rPr>
              <a:t> 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" y="116801"/>
            <a:ext cx="12191996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Georgia" pitchFamily="18" charset="0"/>
              </a:rPr>
              <a:t>Размещение участников и гостей СПАРТАКИАДЫ</a:t>
            </a:r>
          </a:p>
          <a:p>
            <a:pPr algn="ctr"/>
            <a:endParaRPr lang="ru-RU" sz="2800" dirty="0"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ГОСТИНИЦА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ЛЫЖНО-БИАТЛОННОГО КОМПЛЕКСА, Г.САРАНСК</a:t>
            </a:r>
          </a:p>
          <a:p>
            <a:pPr algn="just"/>
            <a:endParaRPr lang="ru-RU" sz="1400" b="1" dirty="0">
              <a:latin typeface="Georgia" pitchFamily="18" charset="0"/>
            </a:endParaRPr>
          </a:p>
          <a:p>
            <a:pPr algn="just"/>
            <a:r>
              <a:rPr lang="ru-RU" b="1" dirty="0">
                <a:latin typeface="Bookman Old Style" pitchFamily="18" charset="0"/>
              </a:rPr>
              <a:t>Номерной фонд:</a:t>
            </a:r>
            <a:r>
              <a:rPr lang="ru-RU" dirty="0">
                <a:latin typeface="Bookman Old Style" pitchFamily="18" charset="0"/>
              </a:rPr>
              <a:t> 84 номера на 212 мест</a:t>
            </a:r>
            <a:r>
              <a:rPr lang="ru-RU" dirty="0" smtClean="0">
                <a:latin typeface="Bookman Old Style" pitchFamily="18" charset="0"/>
              </a:rPr>
              <a:t>.</a:t>
            </a:r>
          </a:p>
          <a:p>
            <a:pPr algn="just"/>
            <a:endParaRPr lang="ru-RU" dirty="0">
              <a:latin typeface="Bookman Old Style" pitchFamily="18" charset="0"/>
            </a:endParaRPr>
          </a:p>
          <a:p>
            <a:pPr algn="just"/>
            <a:r>
              <a:rPr lang="ru-RU" dirty="0">
                <a:latin typeface="Bookman Old Style" pitchFamily="18" charset="0"/>
              </a:rPr>
              <a:t>Гостиница открыта в 2015 г. Расположена в 15 </a:t>
            </a:r>
            <a:r>
              <a:rPr lang="ru-RU" dirty="0" smtClean="0">
                <a:latin typeface="Bookman Old Style" pitchFamily="18" charset="0"/>
              </a:rPr>
              <a:t>минутах </a:t>
            </a:r>
            <a:r>
              <a:rPr lang="ru-RU" dirty="0">
                <a:latin typeface="Bookman Old Style" pitchFamily="18" charset="0"/>
              </a:rPr>
              <a:t>езды от центра г. Саранск в живописном уголке крупного лесного массива на территории </a:t>
            </a:r>
            <a:r>
              <a:rPr lang="ru-RU" dirty="0" smtClean="0">
                <a:latin typeface="Bookman Old Style" pitchFamily="18" charset="0"/>
              </a:rPr>
              <a:t>лыжно-биатлонного </a:t>
            </a:r>
            <a:r>
              <a:rPr lang="ru-RU" dirty="0">
                <a:latin typeface="Bookman Old Style" pitchFamily="18" charset="0"/>
              </a:rPr>
              <a:t>центра Республики Мордовия. </a:t>
            </a:r>
            <a:endParaRPr lang="ru-RU" dirty="0" smtClean="0">
              <a:latin typeface="Bookman Old Style" pitchFamily="18" charset="0"/>
            </a:endParaRPr>
          </a:p>
          <a:p>
            <a:pPr algn="just"/>
            <a:r>
              <a:rPr lang="ru-RU" dirty="0" smtClean="0">
                <a:latin typeface="Bookman Old Style" pitchFamily="18" charset="0"/>
              </a:rPr>
              <a:t>К </a:t>
            </a:r>
            <a:r>
              <a:rPr lang="ru-RU" dirty="0">
                <a:latin typeface="Bookman Old Style" pitchFamily="18" charset="0"/>
              </a:rPr>
              <a:t>услугам гостей, в том числе 12 номеров для маломобильных групп населения, а также отдельный корпус с </a:t>
            </a:r>
            <a:r>
              <a:rPr lang="ru-RU" dirty="0" smtClean="0">
                <a:latin typeface="Bookman Old Style" pitchFamily="18" charset="0"/>
              </a:rPr>
              <a:t>восстановительным </a:t>
            </a:r>
            <a:r>
              <a:rPr lang="ru-RU" dirty="0">
                <a:latin typeface="Bookman Old Style" pitchFamily="18" charset="0"/>
              </a:rPr>
              <a:t>центром. </a:t>
            </a:r>
            <a:endParaRPr lang="ru-RU" dirty="0" smtClean="0">
              <a:latin typeface="Bookman Old Style" pitchFamily="18" charset="0"/>
            </a:endParaRPr>
          </a:p>
          <a:p>
            <a:pPr algn="just"/>
            <a:r>
              <a:rPr lang="ru-RU" dirty="0" smtClean="0">
                <a:latin typeface="Bookman Old Style" pitchFamily="18" charset="0"/>
              </a:rPr>
              <a:t>Гостиница </a:t>
            </a:r>
            <a:r>
              <a:rPr lang="ru-RU" dirty="0">
                <a:latin typeface="Bookman Old Style" pitchFamily="18" charset="0"/>
              </a:rPr>
              <a:t>прекрасно подходит для тех, кто любит спорт и активный досуг. Ориентирована на спортсменов и туристов</a:t>
            </a:r>
            <a:r>
              <a:rPr lang="ru-RU" dirty="0" smtClean="0">
                <a:latin typeface="Bookman Old Style" pitchFamily="18" charset="0"/>
              </a:rPr>
              <a:t>.</a:t>
            </a:r>
          </a:p>
          <a:p>
            <a:pPr algn="just"/>
            <a:endParaRPr lang="ru-RU" dirty="0">
              <a:latin typeface="Bookman Old Style" pitchFamily="18" charset="0"/>
            </a:endParaRPr>
          </a:p>
          <a:p>
            <a:pPr algn="just"/>
            <a:r>
              <a:rPr lang="ru-RU" dirty="0">
                <a:latin typeface="Bookman Old Style" pitchFamily="18" charset="0"/>
              </a:rPr>
              <a:t>Дополнительные услуги: столовая на 116 человек, конференц-зал на 80 человек, фитнес-центр, тренажерный зал, 2 сауны с мини-бассейном, прокат </a:t>
            </a:r>
            <a:r>
              <a:rPr lang="ru-RU" dirty="0" smtClean="0">
                <a:latin typeface="Bookman Old Style" pitchFamily="18" charset="0"/>
              </a:rPr>
              <a:t>роликовых </a:t>
            </a:r>
            <a:r>
              <a:rPr lang="ru-RU" dirty="0">
                <a:latin typeface="Bookman Old Style" pitchFamily="18" charset="0"/>
              </a:rPr>
              <a:t>коньков, велосипедов, услуги стрелкового тира, принадлежности для барбекю, парковка, </a:t>
            </a:r>
            <a:r>
              <a:rPr lang="ru-RU" dirty="0" err="1">
                <a:latin typeface="Bookman Old Style" pitchFamily="18" charset="0"/>
              </a:rPr>
              <a:t>Wi-Fi</a:t>
            </a:r>
            <a:r>
              <a:rPr lang="ru-RU" dirty="0">
                <a:latin typeface="Bookman Old Style" pitchFamily="18" charset="0"/>
              </a:rPr>
              <a:t>.</a:t>
            </a:r>
          </a:p>
          <a:p>
            <a:endParaRPr lang="ru-RU" sz="2800" dirty="0">
              <a:solidFill>
                <a:srgbClr val="FF0000"/>
              </a:solidFill>
              <a:latin typeface="Georgia" pitchFamily="18" charset="0"/>
            </a:endParaRPr>
          </a:p>
          <a:p>
            <a:endParaRPr lang="ru-RU" sz="2800" dirty="0" smtClean="0">
              <a:solidFill>
                <a:srgbClr val="FF0000"/>
              </a:solidFill>
              <a:latin typeface="Georgia" pitchFamily="18" charset="0"/>
            </a:endParaRPr>
          </a:p>
          <a:p>
            <a:endParaRPr lang="ru-RU" sz="2800" dirty="0">
              <a:solidFill>
                <a:srgbClr val="FF0000"/>
              </a:solidFill>
              <a:latin typeface="Georgia" pitchFamily="18" charset="0"/>
            </a:endParaRPr>
          </a:p>
          <a:p>
            <a:r>
              <a:rPr lang="ru-RU" sz="2800" dirty="0" smtClean="0">
                <a:solidFill>
                  <a:srgbClr val="FF0000"/>
                </a:solidFill>
              </a:rPr>
              <a:t>                          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 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405" y="5318123"/>
            <a:ext cx="2308796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528" y="5375784"/>
            <a:ext cx="2188213" cy="148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216" y="5357634"/>
            <a:ext cx="2250549" cy="150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04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2109"/>
          <a:stretch/>
        </p:blipFill>
        <p:spPr>
          <a:xfrm rot="10800000" flipV="1">
            <a:off x="5743574" y="-2"/>
            <a:ext cx="6448423" cy="6858001"/>
          </a:xfrm>
          <a:prstGeom prst="rtTriangle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96274" y="3897989"/>
            <a:ext cx="3895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01087" y="4549768"/>
            <a:ext cx="575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         </a:t>
            </a:r>
            <a:r>
              <a:rPr lang="ru-RU" sz="2000" dirty="0" smtClean="0">
                <a:solidFill>
                  <a:schemeClr val="bg1"/>
                </a:solidFill>
              </a:rPr>
              <a:t> 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" y="116801"/>
            <a:ext cx="12191996" cy="592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Georgia" pitchFamily="18" charset="0"/>
              </a:rPr>
              <a:t>Размещение участников и гостей СПАРТАКИАДЫ</a:t>
            </a:r>
          </a:p>
          <a:p>
            <a:endParaRPr lang="ru-RU" dirty="0" smtClean="0">
              <a:solidFill>
                <a:srgbClr val="FF0000"/>
              </a:solidFill>
              <a:latin typeface="Georgia" pitchFamily="18" charset="0"/>
            </a:endParaRPr>
          </a:p>
          <a:p>
            <a:pPr algn="ctr" fontAlgn="t"/>
            <a:r>
              <a:rPr lang="ru-RU" sz="2800" b="1" dirty="0">
                <a:latin typeface="Georgia" pitchFamily="18" charset="0"/>
              </a:rPr>
              <a:t>ГОСТИНИЦА </a:t>
            </a:r>
            <a:r>
              <a:rPr lang="en-US" sz="2800" b="1" dirty="0" smtClean="0">
                <a:latin typeface="Georgia" pitchFamily="18" charset="0"/>
              </a:rPr>
              <a:t> </a:t>
            </a:r>
            <a:r>
              <a:rPr lang="ru-RU" sz="2800" b="1" dirty="0" smtClean="0">
                <a:latin typeface="Georgia" pitchFamily="18" charset="0"/>
              </a:rPr>
              <a:t>ГАУ </a:t>
            </a:r>
            <a:r>
              <a:rPr lang="ru-RU" sz="2800" b="1" dirty="0">
                <a:latin typeface="Georgia" pitchFamily="18" charset="0"/>
              </a:rPr>
              <a:t>РМ «СШОР ПО ЛЕГКОЙ АТЛЕТИКЕ», Г.САРАНСК</a:t>
            </a:r>
          </a:p>
          <a:p>
            <a:pPr fontAlgn="t"/>
            <a:endParaRPr lang="ru-RU" sz="1000" dirty="0">
              <a:latin typeface="Georgia" pitchFamily="18" charset="0"/>
            </a:endParaRPr>
          </a:p>
          <a:p>
            <a:pPr fontAlgn="t"/>
            <a:r>
              <a:rPr lang="ru-RU" b="1" dirty="0">
                <a:latin typeface="Bookman Old Style" pitchFamily="18" charset="0"/>
              </a:rPr>
              <a:t>Номерной фонд:</a:t>
            </a:r>
            <a:r>
              <a:rPr lang="ru-RU" dirty="0">
                <a:latin typeface="Bookman Old Style" pitchFamily="18" charset="0"/>
              </a:rPr>
              <a:t> 48 номеров на 73 места</a:t>
            </a:r>
            <a:r>
              <a:rPr lang="ru-RU" dirty="0" smtClean="0">
                <a:latin typeface="Bookman Old Style" pitchFamily="18" charset="0"/>
              </a:rPr>
              <a:t>.</a:t>
            </a:r>
          </a:p>
          <a:p>
            <a:pPr fontAlgn="t"/>
            <a:endParaRPr lang="ru-RU" sz="1100" dirty="0">
              <a:latin typeface="Bookman Old Style" pitchFamily="18" charset="0"/>
            </a:endParaRPr>
          </a:p>
          <a:p>
            <a:r>
              <a:rPr lang="ru-RU" dirty="0">
                <a:latin typeface="Bookman Old Style" pitchFamily="18" charset="0"/>
              </a:rPr>
              <a:t>Гостиница расположена в 15 минутах езды от центра города рядом с лесным массивом  и парковой зоной Пролетарского района. Открыта в 2015 г. Частыми гостями гостиницы являются спортсмены, для которых созданы все условия, способствующие благоприятным тренировкам, а также создана необходимая инфраструктура для восстановления и поддержания здоровья. </a:t>
            </a:r>
            <a:endParaRPr lang="ru-RU" dirty="0" smtClean="0">
              <a:latin typeface="Bookman Old Style" pitchFamily="18" charset="0"/>
            </a:endParaRPr>
          </a:p>
          <a:p>
            <a:r>
              <a:rPr lang="ru-RU" dirty="0" smtClean="0">
                <a:latin typeface="Bookman Old Style" pitchFamily="18" charset="0"/>
              </a:rPr>
              <a:t>Все </a:t>
            </a:r>
            <a:r>
              <a:rPr lang="ru-RU" dirty="0">
                <a:latin typeface="Bookman Old Style" pitchFamily="18" charset="0"/>
              </a:rPr>
              <a:t>номера имеют систему кондиционирования и оснащены всей необходимой техникой. </a:t>
            </a:r>
          </a:p>
          <a:p>
            <a:endParaRPr lang="ru-RU" sz="1000" dirty="0" smtClean="0">
              <a:latin typeface="Bookman Old Style" pitchFamily="18" charset="0"/>
            </a:endParaRPr>
          </a:p>
          <a:p>
            <a:r>
              <a:rPr lang="ru-RU" dirty="0" smtClean="0">
                <a:latin typeface="Bookman Old Style" pitchFamily="18" charset="0"/>
              </a:rPr>
              <a:t>Дополнительные </a:t>
            </a:r>
            <a:r>
              <a:rPr lang="ru-RU" dirty="0">
                <a:latin typeface="Bookman Old Style" pitchFamily="18" charset="0"/>
              </a:rPr>
              <a:t>услуги: ресторан, бар, банкетный зал, конференц-зал, тренажерный зал, фитнес-центр, сауна, бассейн площадью 25 на 16 м, бесплатная парковка, WI-FI.</a:t>
            </a:r>
          </a:p>
          <a:p>
            <a:endParaRPr lang="ru-RU" dirty="0" smtClean="0">
              <a:latin typeface="Bookman Old Style" pitchFamily="18" charset="0"/>
            </a:endParaRPr>
          </a:p>
          <a:p>
            <a:endParaRPr lang="ru-RU" sz="2800" dirty="0">
              <a:solidFill>
                <a:srgbClr val="FF0000"/>
              </a:solidFill>
              <a:latin typeface="Georgia" pitchFamily="18" charset="0"/>
            </a:endParaRPr>
          </a:p>
          <a:p>
            <a:r>
              <a:rPr lang="ru-RU" sz="2800" dirty="0" smtClean="0">
                <a:solidFill>
                  <a:srgbClr val="FF0000"/>
                </a:solidFill>
              </a:rPr>
              <a:t>                          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 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381" y="5486139"/>
            <a:ext cx="18161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619" y="4488861"/>
            <a:ext cx="2838553" cy="236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15" y="4488861"/>
            <a:ext cx="3112480" cy="236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98" y="4469488"/>
            <a:ext cx="4777022" cy="238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57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4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" y="0"/>
            <a:ext cx="121919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2109"/>
          <a:stretch/>
        </p:blipFill>
        <p:spPr>
          <a:xfrm rot="10800000" flipV="1">
            <a:off x="5743574" y="-2"/>
            <a:ext cx="6448423" cy="6858001"/>
          </a:xfrm>
          <a:prstGeom prst="rtTriangle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96274" y="3897989"/>
            <a:ext cx="3895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01087" y="4549768"/>
            <a:ext cx="575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       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" y="116801"/>
            <a:ext cx="786764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Питание участников и гостей СПАРТАКИАДЫ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В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настоящее  время организацией  питания в  городе Саранске занято около 270  предприятий.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В 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сеть  входят рестораны, кафе, бары, буфеты, закусочные, столовые и пиццерии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. Питание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участников мероприятия может осуществляться в местах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проживания участников и проведения соревнований.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15" name="Рисунок 38" descr="meridian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2708273"/>
            <a:ext cx="2085975" cy="1441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39" descr="meridian-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4348457"/>
            <a:ext cx="2085975" cy="14398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40" descr="olimpiya-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31" y="2719388"/>
            <a:ext cx="2089150" cy="1441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41" descr="5abbc40df300ad9252657e740410f507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348456"/>
            <a:ext cx="2089150" cy="14398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42" descr="bulvar-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393" y="2708273"/>
            <a:ext cx="2016125" cy="1441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43" descr="bulvar-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392" y="4348455"/>
            <a:ext cx="2016125" cy="14398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781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2743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2109"/>
          <a:stretch/>
        </p:blipFill>
        <p:spPr>
          <a:xfrm rot="10800000" flipV="1">
            <a:off x="5743574" y="-2"/>
            <a:ext cx="6448423" cy="6858001"/>
          </a:xfrm>
          <a:prstGeom prst="rtTriangle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96274" y="3897989"/>
            <a:ext cx="3895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01087" y="4549768"/>
            <a:ext cx="575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         </a:t>
            </a:r>
            <a:r>
              <a:rPr lang="ru-RU" sz="2000" dirty="0" smtClean="0">
                <a:solidFill>
                  <a:schemeClr val="bg1"/>
                </a:solidFill>
              </a:rPr>
              <a:t> 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-3175" y="683920"/>
            <a:ext cx="7867649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Bookman Old Style" pitchFamily="18" charset="0"/>
              </a:rPr>
              <a:t>Улично-дорожная </a:t>
            </a:r>
            <a:r>
              <a:rPr lang="ru-RU" dirty="0">
                <a:latin typeface="Bookman Old Style" pitchFamily="18" charset="0"/>
              </a:rPr>
              <a:t>сеть городского округа Саранск, обусловленная особенностями гидрографической сети и рельефом, обеспечивает должную связь между отдельными районами города</a:t>
            </a:r>
            <a:r>
              <a:rPr lang="ru-RU" dirty="0" smtClean="0">
                <a:latin typeface="Bookman Old Style" pitchFamily="18" charset="0"/>
              </a:rPr>
              <a:t>.</a:t>
            </a:r>
          </a:p>
          <a:p>
            <a:pPr algn="just"/>
            <a:endParaRPr lang="ru-RU" dirty="0">
              <a:latin typeface="Bookman Old Style" pitchFamily="18" charset="0"/>
            </a:endParaRPr>
          </a:p>
          <a:p>
            <a:pPr algn="just"/>
            <a:r>
              <a:rPr lang="ru-RU" dirty="0" smtClean="0">
                <a:latin typeface="Bookman Old Style" pitchFamily="18" charset="0"/>
              </a:rPr>
              <a:t>Начиная </a:t>
            </a:r>
            <a:r>
              <a:rPr lang="ru-RU" dirty="0">
                <a:latin typeface="Bookman Old Style" pitchFamily="18" charset="0"/>
              </a:rPr>
              <a:t>с 2009 года, производится  ежегодное обновление подвижного состава как автобусного, так и троллейбусного парка, причем с учетом доступности для различных групп населения.</a:t>
            </a:r>
          </a:p>
          <a:p>
            <a:pPr algn="just"/>
            <a:endParaRPr lang="ru-RU" dirty="0" smtClean="0">
              <a:latin typeface="Bookman Old Style" pitchFamily="18" charset="0"/>
            </a:endParaRPr>
          </a:p>
          <a:p>
            <a:pPr algn="just"/>
            <a:r>
              <a:rPr lang="ru-RU" dirty="0" smtClean="0">
                <a:latin typeface="Bookman Old Style" pitchFamily="18" charset="0"/>
              </a:rPr>
              <a:t>Внедряются новые информационные технологии, </a:t>
            </a:r>
            <a:r>
              <a:rPr lang="ru-RU" dirty="0">
                <a:latin typeface="Bookman Old Style" pitchFamily="18" charset="0"/>
              </a:rPr>
              <a:t>включая ГИС-технологии, навигационные системы типа ГЛОНАСС, использование </a:t>
            </a:r>
            <a:r>
              <a:rPr lang="ru-RU" dirty="0" err="1">
                <a:latin typeface="Bookman Old Style" pitchFamily="18" charset="0"/>
              </a:rPr>
              <a:t>СМАРТ-карт</a:t>
            </a:r>
            <a:r>
              <a:rPr lang="ru-RU" dirty="0">
                <a:latin typeface="Bookman Old Style" pitchFamily="18" charset="0"/>
              </a:rPr>
              <a:t> для пассажиров, видеокамер, обустройство остановочных пунктов с учетом их доступности для маломобильных групп населения и обновление парка городского пассажирского транспорта с использованием модернизированных пассажирских средств, удовлетворяющих требованиям доступности</a:t>
            </a:r>
            <a:r>
              <a:rPr lang="ru-RU" dirty="0" smtClean="0">
                <a:latin typeface="Bookman Old Style" pitchFamily="18" charset="0"/>
              </a:rPr>
              <a:t>.</a:t>
            </a:r>
          </a:p>
          <a:p>
            <a:pPr algn="just"/>
            <a:endParaRPr lang="ru-RU" dirty="0" smtClean="0">
              <a:latin typeface="Bookman Old Style" pitchFamily="18" charset="0"/>
            </a:endParaRPr>
          </a:p>
          <a:p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Транспортная </a:t>
            </a:r>
            <a:r>
              <a:rPr lang="ru-RU" dirty="0">
                <a:latin typeface="Bookman Old Style" pitchFamily="18" charset="0"/>
                <a:cs typeface="Times New Roman" pitchFamily="18" charset="0"/>
              </a:rPr>
              <a:t>служба </a:t>
            </a:r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–  на </a:t>
            </a:r>
            <a:r>
              <a:rPr lang="ru-RU" dirty="0">
                <a:latin typeface="Bookman Old Style" pitchFamily="18" charset="0"/>
                <a:cs typeface="Times New Roman" pitchFamily="18" charset="0"/>
              </a:rPr>
              <a:t>базе ГАУ РМ «СШОР по зимним видам </a:t>
            </a:r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спорта». </a:t>
            </a:r>
          </a:p>
          <a:p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Машины </a:t>
            </a:r>
            <a:r>
              <a:rPr lang="ru-RU" dirty="0">
                <a:latin typeface="Bookman Old Style" pitchFamily="18" charset="0"/>
                <a:cs typeface="Times New Roman" pitchFamily="18" charset="0"/>
              </a:rPr>
              <a:t>– </a:t>
            </a:r>
            <a:r>
              <a:rPr lang="ru-RU" dirty="0" err="1">
                <a:latin typeface="Bookman Old Style" pitchFamily="18" charset="0"/>
                <a:cs typeface="Times New Roman" pitchFamily="18" charset="0"/>
              </a:rPr>
              <a:t>Ford</a:t>
            </a:r>
            <a:r>
              <a:rPr lang="ru-RU" dirty="0">
                <a:latin typeface="Bookman Old Style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Bookman Old Style" pitchFamily="18" charset="0"/>
                <a:cs typeface="Times New Roman" pitchFamily="18" charset="0"/>
              </a:rPr>
              <a:t>Mersedes</a:t>
            </a:r>
            <a:endParaRPr lang="ru-RU" dirty="0">
              <a:latin typeface="Bookman Old Style" pitchFamily="18" charset="0"/>
              <a:cs typeface="Times New Roman" pitchFamily="18" charset="0"/>
            </a:endParaRPr>
          </a:p>
          <a:p>
            <a:endParaRPr lang="ru-RU" sz="2800" dirty="0" smtClean="0">
              <a:solidFill>
                <a:srgbClr val="FF0000"/>
              </a:solidFill>
              <a:latin typeface="Georgia" pitchFamily="18" charset="0"/>
            </a:endParaRPr>
          </a:p>
          <a:p>
            <a:endParaRPr lang="ru-RU" sz="2800" dirty="0" smtClean="0">
              <a:solidFill>
                <a:srgbClr val="FF0000"/>
              </a:solidFill>
              <a:latin typeface="Georgia" pitchFamily="18" charset="0"/>
            </a:endParaRPr>
          </a:p>
          <a:p>
            <a:endParaRPr lang="ru-RU" sz="2800" dirty="0">
              <a:solidFill>
                <a:srgbClr val="FF0000"/>
              </a:solidFill>
              <a:latin typeface="Georgia" pitchFamily="18" charset="0"/>
            </a:endParaRPr>
          </a:p>
          <a:p>
            <a:r>
              <a:rPr lang="ru-RU" sz="2800" dirty="0" smtClean="0">
                <a:solidFill>
                  <a:srgbClr val="FF0000"/>
                </a:solidFill>
              </a:rPr>
              <a:t>                          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 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9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238" y="5230051"/>
            <a:ext cx="1824037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238" y="3642005"/>
            <a:ext cx="18240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2227261"/>
            <a:ext cx="1824037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74" y="652463"/>
            <a:ext cx="18240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89" y="86606"/>
            <a:ext cx="12184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Georgia" pitchFamily="18" charset="0"/>
              </a:rPr>
              <a:t>Транспортное обеспечение СПАРТАКИАДЫ</a:t>
            </a:r>
          </a:p>
        </p:txBody>
      </p:sp>
    </p:spTree>
    <p:extLst>
      <p:ext uri="{BB962C8B-B14F-4D97-AF65-F5344CB8AC3E}">
        <p14:creationId xmlns:p14="http://schemas.microsoft.com/office/powerpoint/2010/main" val="509293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2109"/>
          <a:stretch/>
        </p:blipFill>
        <p:spPr>
          <a:xfrm rot="10800000" flipV="1">
            <a:off x="5743574" y="-2"/>
            <a:ext cx="6448423" cy="6858001"/>
          </a:xfrm>
          <a:prstGeom prst="rtTriangle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96274" y="3897989"/>
            <a:ext cx="3895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01087" y="4549768"/>
            <a:ext cx="575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       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-3178" y="112337"/>
            <a:ext cx="7867649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Обеспечение безопасности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	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Обеспечение безопасности участников и зрителей при проведении соревнований будет осуществляться согласно требованиям Правил обеспечения безопасности при проведении официальных спортивных соревнований, утвержденных постановлением Правительства Российской Федерации от 18 апреля 2014 г. № 353. Оказание скорой медицинской помощи будет организовано в соответствии с приказом Министерства здравоохранения Российской Федерации от 1 марта 2016 г. № 134н «О порядке организации оказания медицинской помощи лицам, занимающимся  физической культурой и спортом (в том числе при подготовке и проведении физкультурных и спортивных мероприятий), включая порядок медицинского осмотра лиц, желающих пройти спортивную подготовку, занимается физической культурой и спортом в организациях и (или) выполнить нормативы испытаний (тестов) Всероссийского физкультурно-спортивного комплекса «Готов к труду и обороне».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962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2109"/>
          <a:stretch/>
        </p:blipFill>
        <p:spPr>
          <a:xfrm rot="10800000" flipV="1">
            <a:off x="5743574" y="-2"/>
            <a:ext cx="6448423" cy="6858001"/>
          </a:xfrm>
          <a:prstGeom prst="rtTriangle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96274" y="3897989"/>
            <a:ext cx="3895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01087" y="4549768"/>
            <a:ext cx="575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       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" y="116801"/>
            <a:ext cx="786764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Медицинское обеспечение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СПАРТАКИАДЫ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в соответствии с Приказом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Министерства здравоохранения РФ от 1 марта 2016 г. № 134н “О Порядке организации оказания медицинской помощи лицам, занимающимся физической культурой и спортом (в том числе при подготовке и проведении физкультурных мероприятий и спортивных мероприятий), включая порядок медицинского осмотра лиц, желающих пройти спортивную подготовку, заниматься физической культурой и спортом в организациях и (или) выполнить нормативы испытаний (тестов) Всероссийского физкультурно-спортивного комплекса «Готов к труду и обороне»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Дополнительно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, в местах проживания спортсменов буд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ет организовано дежурство медицинских работников.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11" name="Рисунок 11" descr="IMG_5912_136074280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94" y="4304260"/>
            <a:ext cx="3971543" cy="238440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293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2109"/>
          <a:stretch/>
        </p:blipFill>
        <p:spPr>
          <a:xfrm rot="10800000" flipV="1">
            <a:off x="5743574" y="-2"/>
            <a:ext cx="6448423" cy="6858001"/>
          </a:xfrm>
          <a:prstGeom prst="rtTriangle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96274" y="3897989"/>
            <a:ext cx="3895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01087" y="4549768"/>
            <a:ext cx="575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         </a:t>
            </a:r>
            <a:r>
              <a:rPr lang="ru-RU" sz="2000" dirty="0" smtClean="0">
                <a:solidFill>
                  <a:schemeClr val="bg1"/>
                </a:solidFill>
              </a:rPr>
              <a:t> 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" y="116801"/>
            <a:ext cx="1219199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Georgia" pitchFamily="18" charset="0"/>
              </a:rPr>
              <a:t>Культурная программа</a:t>
            </a:r>
          </a:p>
          <a:p>
            <a:endParaRPr lang="ru-RU" sz="1400" dirty="0" smtClean="0">
              <a:solidFill>
                <a:srgbClr val="FF0000"/>
              </a:solidFill>
              <a:latin typeface="Georgia" pitchFamily="18" charset="0"/>
            </a:endParaRPr>
          </a:p>
          <a:p>
            <a:endParaRPr lang="ru-RU" sz="1400" dirty="0" smtClean="0">
              <a:solidFill>
                <a:srgbClr val="FF0000"/>
              </a:solidFill>
              <a:latin typeface="Georgia" pitchFamily="18" charset="0"/>
            </a:endParaRPr>
          </a:p>
          <a:p>
            <a:pPr algn="just"/>
            <a:r>
              <a:rPr lang="ru-RU" dirty="0">
                <a:latin typeface="Bookman Old Style" pitchFamily="18" charset="0"/>
              </a:rPr>
              <a:t>В регионе функционирует туристско-информационный центр. </a:t>
            </a:r>
            <a:endParaRPr lang="ru-RU" dirty="0" smtClean="0">
              <a:latin typeface="Bookman Old Style" pitchFamily="18" charset="0"/>
            </a:endParaRPr>
          </a:p>
          <a:p>
            <a:pPr algn="just"/>
            <a:endParaRPr lang="ru-RU" dirty="0" smtClean="0">
              <a:latin typeface="Bookman Old Style" pitchFamily="18" charset="0"/>
            </a:endParaRPr>
          </a:p>
          <a:p>
            <a:pPr algn="just"/>
            <a:r>
              <a:rPr lang="ru-RU" dirty="0" smtClean="0">
                <a:latin typeface="Bookman Old Style" pitchFamily="18" charset="0"/>
              </a:rPr>
              <a:t>Участникам </a:t>
            </a:r>
            <a:r>
              <a:rPr lang="ru-RU" dirty="0">
                <a:latin typeface="Bookman Old Style" pitchFamily="18" charset="0"/>
              </a:rPr>
              <a:t>соревнований будет предложена разнообразная культурно-экскурсионная программа, туры по достопримечательностям </a:t>
            </a:r>
            <a:r>
              <a:rPr lang="ru-RU" dirty="0" err="1">
                <a:latin typeface="Bookman Old Style" pitchFamily="18" charset="0"/>
              </a:rPr>
              <a:t>г.Саранска</a:t>
            </a:r>
            <a:r>
              <a:rPr lang="ru-RU" dirty="0">
                <a:latin typeface="Bookman Old Style" pitchFamily="18" charset="0"/>
              </a:rPr>
              <a:t> и республики с квалифицированными экскурсоводами.  </a:t>
            </a:r>
            <a:endParaRPr lang="ru-RU" dirty="0" smtClean="0">
              <a:latin typeface="Bookman Old Style" pitchFamily="18" charset="0"/>
            </a:endParaRPr>
          </a:p>
          <a:p>
            <a:pPr algn="just"/>
            <a:endParaRPr lang="ru-RU" dirty="0">
              <a:latin typeface="Bookman Old Style" pitchFamily="18" charset="0"/>
            </a:endParaRPr>
          </a:p>
          <a:p>
            <a:pPr algn="just"/>
            <a:r>
              <a:rPr lang="ru-RU" dirty="0" smtClean="0">
                <a:latin typeface="Bookman Old Style" pitchFamily="18" charset="0"/>
              </a:rPr>
              <a:t>В </a:t>
            </a:r>
            <a:r>
              <a:rPr lang="ru-RU" dirty="0" err="1">
                <a:latin typeface="Bookman Old Style" pitchFamily="18" charset="0"/>
              </a:rPr>
              <a:t>г.Саранске</a:t>
            </a:r>
            <a:r>
              <a:rPr lang="ru-RU" dirty="0">
                <a:latin typeface="Bookman Old Style" pitchFamily="18" charset="0"/>
              </a:rPr>
              <a:t> работают 6 театров, 4 кинотеатра, 10 музеев, в том числе музей изобразительных искусств им. С.Д. </a:t>
            </a:r>
            <a:r>
              <a:rPr lang="ru-RU" dirty="0" err="1">
                <a:latin typeface="Bookman Old Style" pitchFamily="18" charset="0"/>
              </a:rPr>
              <a:t>Эрьзи</a:t>
            </a:r>
            <a:r>
              <a:rPr lang="ru-RU" dirty="0">
                <a:latin typeface="Bookman Old Style" pitchFamily="18" charset="0"/>
              </a:rPr>
              <a:t> и краеведческий музей им. И. Д. Воронина, 7 площадей, открыты соборы и храмы, в том числе кафедральный Собор праведного воина Феодора Ушакова и </a:t>
            </a:r>
            <a:r>
              <a:rPr lang="ru-RU" dirty="0" err="1">
                <a:latin typeface="Bookman Old Style" pitchFamily="18" charset="0"/>
              </a:rPr>
              <a:t>Иоанно</a:t>
            </a:r>
            <a:r>
              <a:rPr lang="ru-RU" dirty="0">
                <a:latin typeface="Bookman Old Style" pitchFamily="18" charset="0"/>
              </a:rPr>
              <a:t>-Богословский кафедральный Собор.</a:t>
            </a:r>
          </a:p>
          <a:p>
            <a:endParaRPr lang="ru-RU" sz="2800" dirty="0" smtClean="0">
              <a:solidFill>
                <a:srgbClr val="FF0000"/>
              </a:solidFill>
              <a:latin typeface="Georgia" pitchFamily="18" charset="0"/>
            </a:endParaRPr>
          </a:p>
          <a:p>
            <a:endParaRPr lang="ru-RU" sz="2800" dirty="0">
              <a:solidFill>
                <a:srgbClr val="FF0000"/>
              </a:solidFill>
              <a:latin typeface="Georgia" pitchFamily="18" charset="0"/>
            </a:endParaRPr>
          </a:p>
          <a:p>
            <a:r>
              <a:rPr lang="ru-RU" sz="2800" dirty="0" smtClean="0">
                <a:solidFill>
                  <a:srgbClr val="FF0000"/>
                </a:solidFill>
              </a:rPr>
              <a:t>                          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 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07" y="4544320"/>
            <a:ext cx="1895475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4549768"/>
            <a:ext cx="2000250" cy="175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754" y="4549768"/>
            <a:ext cx="2043113" cy="175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738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snip2Diag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4775" y="440291"/>
            <a:ext cx="782457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IX </a:t>
            </a:r>
            <a:r>
              <a:rPr lang="ru-RU" sz="4400" dirty="0" smtClean="0">
                <a:solidFill>
                  <a:schemeClr val="bg1"/>
                </a:solidFill>
              </a:rPr>
              <a:t>летняя Спартакиада </a:t>
            </a:r>
            <a:r>
              <a:rPr lang="ru-RU" sz="4400" dirty="0">
                <a:solidFill>
                  <a:schemeClr val="bg1"/>
                </a:solidFill>
              </a:rPr>
              <a:t>учащихся (юношеская) России 2019 г.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775" y="3063827"/>
            <a:ext cx="559117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chemeClr val="bg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БЛАГОДАРЮ 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ЗА ВНИМАНИЕ! 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3200" b="1" dirty="0" smtClean="0">
                <a:solidFill>
                  <a:schemeClr val="bg1"/>
                </a:solidFill>
              </a:rPr>
              <a:t>САРАНСК, 2019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 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155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snip2Diag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848992" y="1186861"/>
            <a:ext cx="5428108" cy="86946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750" b="1" dirty="0"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+mn-cs"/>
              </a:rPr>
              <a:t> 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700" dirty="0">
              <a:latin typeface="+mn-lt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11424" y="202525"/>
            <a:ext cx="82419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В г. САРАНСКЕ пройдут соревнования 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по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видам </a:t>
            </a:r>
            <a:r>
              <a:rPr lang="ru-RU" sz="2800" dirty="0" smtClean="0">
                <a:solidFill>
                  <a:srgbClr val="FF0000"/>
                </a:solidFill>
              </a:rPr>
              <a:t>спорта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8531" y="2718550"/>
            <a:ext cx="82213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endParaRPr lang="ru-RU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</a:endParaRPr>
          </a:p>
          <a:p>
            <a:pPr algn="just">
              <a:defRPr/>
            </a:pP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</a:endParaRPr>
          </a:p>
          <a:p>
            <a:pPr algn="just">
              <a:defRPr/>
            </a:pPr>
            <a:endParaRPr lang="ru-RU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750090"/>
              </p:ext>
            </p:extLst>
          </p:nvPr>
        </p:nvGraphicFramePr>
        <p:xfrm>
          <a:off x="2194560" y="1621595"/>
          <a:ext cx="8095488" cy="4815781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723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4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25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50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839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№ п/п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Вид спорта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Сроки проведения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соревнований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Количество участников финала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9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1.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+mn-ea"/>
                          <a:cs typeface="Arial" pitchFamily="34" charset="0"/>
                        </a:rPr>
                        <a:t>Художественная</a:t>
                      </a:r>
                      <a:r>
                        <a:rPr lang="ru-RU" sz="18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+mn-ea"/>
                          <a:cs typeface="Arial" pitchFamily="34" charset="0"/>
                        </a:rPr>
                        <a:t> гимнастика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SimSun"/>
                        </a:rPr>
                        <a:t>5-10 июня</a:t>
                      </a: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SimSun"/>
                        </a:rPr>
                        <a:t>300 чел.</a:t>
                      </a: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19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2.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Синхронное плавание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SimSun"/>
                        </a:rPr>
                        <a:t>4-8 июля</a:t>
                      </a: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SimSun"/>
                        </a:rPr>
                        <a:t>220 чел.</a:t>
                      </a: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24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3.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Футбол (девушки)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SimSun"/>
                        </a:rPr>
                        <a:t>22 июля-30 июля</a:t>
                      </a: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SimSun"/>
                        </a:rPr>
                        <a:t>210 чел.</a:t>
                      </a: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9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4.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+mn-ea"/>
                          <a:cs typeface="Arial" pitchFamily="34" charset="0"/>
                        </a:rPr>
                        <a:t>Футбол</a:t>
                      </a:r>
                      <a:r>
                        <a:rPr lang="ru-RU" sz="18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+mn-ea"/>
                          <a:cs typeface="Arial" pitchFamily="34" charset="0"/>
                        </a:rPr>
                        <a:t> (юноши)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SimSun"/>
                        </a:rPr>
                        <a:t>25 июля-2 августа</a:t>
                      </a: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SimSun"/>
                        </a:rPr>
                        <a:t>210 чел.</a:t>
                      </a: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5.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Велоспорт-шоссе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SimSun"/>
                        </a:rPr>
                        <a:t>2-8 августа </a:t>
                      </a: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SimSun"/>
                        </a:rPr>
                        <a:t>390 чел.</a:t>
                      </a: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6.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+mn-ea"/>
                          <a:cs typeface="Arial" pitchFamily="34" charset="0"/>
                        </a:rPr>
                        <a:t>Плавание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SimSun"/>
                        </a:rPr>
                        <a:t>6-10 августа</a:t>
                      </a: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SimSun"/>
                        </a:rPr>
                        <a:t>430 чел.</a:t>
                      </a: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SimSun"/>
                          <a:cs typeface="Arial" pitchFamily="34" charset="0"/>
                        </a:rPr>
                        <a:t>7.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SimSun"/>
                          <a:cs typeface="Arial" pitchFamily="34" charset="0"/>
                        </a:rPr>
                        <a:t>Велоспорт-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SimSun"/>
                          <a:cs typeface="Arial" pitchFamily="34" charset="0"/>
                        </a:rPr>
                        <a:t>BMX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SimSun"/>
                        </a:rPr>
                        <a:t>9-12 августа</a:t>
                      </a: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SimSun"/>
                        </a:rPr>
                        <a:t>120 чел.</a:t>
                      </a: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148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1999" cy="685799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2109"/>
          <a:stretch/>
        </p:blipFill>
        <p:spPr>
          <a:xfrm rot="10800000" flipH="1" flipV="1">
            <a:off x="0" y="2828925"/>
            <a:ext cx="3943349" cy="4029074"/>
          </a:xfrm>
          <a:prstGeom prst="rtTriangle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96274" y="3897989"/>
            <a:ext cx="3895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01087" y="4549768"/>
            <a:ext cx="575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         </a:t>
            </a:r>
            <a:r>
              <a:rPr lang="ru-RU" sz="2000" dirty="0" smtClean="0">
                <a:solidFill>
                  <a:schemeClr val="bg1"/>
                </a:solidFill>
              </a:rPr>
              <a:t> 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1651" y="4011158"/>
            <a:ext cx="7564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САРАНСК 2025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116801"/>
            <a:ext cx="121919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Спортивная инфраструктура</a:t>
            </a:r>
            <a:endParaRPr lang="ru-RU" sz="2800" dirty="0">
              <a:solidFill>
                <a:srgbClr val="FF0000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Дворец водных видов спорта, </a:t>
            </a:r>
            <a:r>
              <a:rPr lang="ru-RU" sz="28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г.Саранск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sz="28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                          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32841" y="3551219"/>
            <a:ext cx="68576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endParaRPr lang="ru-RU" sz="1050" dirty="0">
              <a:latin typeface="Georg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6" y="1231795"/>
            <a:ext cx="2232025" cy="13411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635" y="1231795"/>
            <a:ext cx="2232025" cy="13411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636" y="2879993"/>
            <a:ext cx="2232024" cy="13411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636" y="4581411"/>
            <a:ext cx="2232024" cy="134116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67060" y="1220333"/>
            <a:ext cx="699146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b="1" dirty="0">
                <a:latin typeface="Bookman Old Style" pitchFamily="18" charset="0"/>
              </a:rPr>
              <a:t>Дворец водных видов спорта </a:t>
            </a:r>
            <a:r>
              <a:rPr lang="ru-RU" b="1" dirty="0" smtClean="0">
                <a:latin typeface="Bookman Old Style" pitchFamily="18" charset="0"/>
              </a:rPr>
              <a:t>– </a:t>
            </a:r>
            <a:r>
              <a:rPr lang="ru-RU" dirty="0" smtClean="0">
                <a:latin typeface="Bookman Old Style" pitchFamily="18" charset="0"/>
              </a:rPr>
              <a:t>современное спортивное сооружение, отвечающее международным </a:t>
            </a:r>
            <a:r>
              <a:rPr lang="ru-RU" dirty="0">
                <a:latin typeface="Bookman Old Style" pitchFamily="18" charset="0"/>
              </a:rPr>
              <a:t>требованиям </a:t>
            </a:r>
            <a:r>
              <a:rPr lang="ru-RU" dirty="0" smtClean="0">
                <a:latin typeface="Bookman Old Style" pitchFamily="18" charset="0"/>
              </a:rPr>
              <a:t>проведения соревнований.</a:t>
            </a:r>
            <a:r>
              <a:rPr lang="ru-RU" dirty="0">
                <a:latin typeface="Bookman Old Style" pitchFamily="18" charset="0"/>
              </a:rPr>
              <a:t> </a:t>
            </a:r>
          </a:p>
          <a:p>
            <a:pPr algn="just" fontAlgn="base"/>
            <a:endParaRPr lang="ru-RU" dirty="0">
              <a:latin typeface="Bookman Old Style" pitchFamily="18" charset="0"/>
            </a:endParaRPr>
          </a:p>
          <a:p>
            <a:pPr algn="just" fontAlgn="base"/>
            <a:r>
              <a:rPr lang="ru-RU" dirty="0">
                <a:latin typeface="Bookman Old Style" pitchFamily="18" charset="0"/>
              </a:rPr>
              <a:t>Во дворце </a:t>
            </a:r>
            <a:r>
              <a:rPr lang="ru-RU" dirty="0" smtClean="0">
                <a:latin typeface="Bookman Old Style" pitchFamily="18" charset="0"/>
              </a:rPr>
              <a:t>располагается</a:t>
            </a:r>
            <a:r>
              <a:rPr lang="ru-RU" dirty="0">
                <a:latin typeface="Bookman Old Style" pitchFamily="18" charset="0"/>
              </a:rPr>
              <a:t> </a:t>
            </a:r>
            <a:r>
              <a:rPr lang="ru-RU" b="1" dirty="0">
                <a:latin typeface="Bookman Old Style" pitchFamily="18" charset="0"/>
              </a:rPr>
              <a:t>пятидесятиметровый бассейн</a:t>
            </a:r>
            <a:r>
              <a:rPr lang="ru-RU" dirty="0">
                <a:latin typeface="Bookman Old Style" pitchFamily="18" charset="0"/>
              </a:rPr>
              <a:t>, оборудование которого идентично оснащению Водного центра в Лондоне («</a:t>
            </a:r>
            <a:r>
              <a:rPr lang="ru-RU" dirty="0" err="1">
                <a:latin typeface="Bookman Old Style" pitchFamily="18" charset="0"/>
              </a:rPr>
              <a:t>London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Aquatics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Centre</a:t>
            </a:r>
            <a:r>
              <a:rPr lang="ru-RU" dirty="0">
                <a:latin typeface="Bookman Old Style" pitchFamily="18" charset="0"/>
              </a:rPr>
              <a:t>»), где проходили соревнования XXX Летней  Олимпиады 2012 года. Бассейн оборудован швейцарской системой хронометража </a:t>
            </a:r>
            <a:r>
              <a:rPr lang="ru-RU" dirty="0" err="1">
                <a:latin typeface="Bookman Old Style" pitchFamily="18" charset="0"/>
              </a:rPr>
              <a:t>Omega</a:t>
            </a:r>
            <a:r>
              <a:rPr lang="ru-RU" dirty="0">
                <a:latin typeface="Bookman Old Style" pitchFamily="18" charset="0"/>
              </a:rPr>
              <a:t>, рекомендованной FINA и МОК.</a:t>
            </a:r>
            <a:endParaRPr lang="en-US" dirty="0">
              <a:latin typeface="Bookman Old Style" pitchFamily="18" charset="0"/>
            </a:endParaRPr>
          </a:p>
          <a:p>
            <a:pPr algn="just" fontAlgn="base"/>
            <a:endParaRPr lang="en-US" dirty="0">
              <a:latin typeface="Bookman Old Style" pitchFamily="18" charset="0"/>
            </a:endParaRPr>
          </a:p>
          <a:p>
            <a:pPr algn="just" fontAlgn="base"/>
            <a:r>
              <a:rPr lang="ru-RU" dirty="0">
                <a:latin typeface="Bookman Old Style" pitchFamily="18" charset="0"/>
              </a:rPr>
              <a:t>Во дворце также имеется прыжковый и гидромассажный бассейны, фитнес-зал, тренажерный и хореографический залы, ресторан,  </a:t>
            </a:r>
            <a:r>
              <a:rPr lang="ru-RU" dirty="0" smtClean="0">
                <a:latin typeface="Bookman Old Style" pitchFamily="18" charset="0"/>
              </a:rPr>
              <a:t>конференц-зал.</a:t>
            </a:r>
            <a:endParaRPr lang="ru-RU" dirty="0">
              <a:latin typeface="Bookman Old Style" pitchFamily="18" charset="0"/>
            </a:endParaRPr>
          </a:p>
          <a:p>
            <a:pPr algn="just" fontAlgn="base"/>
            <a:endParaRPr lang="ru-RU" dirty="0">
              <a:latin typeface="Bookman Old Style" pitchFamily="18" charset="0"/>
            </a:endParaRPr>
          </a:p>
          <a:p>
            <a:pPr algn="just" fontAlgn="base"/>
            <a:r>
              <a:rPr lang="ru-RU" dirty="0" smtClean="0">
                <a:latin typeface="Bookman Old Style" pitchFamily="18" charset="0"/>
              </a:rPr>
              <a:t>Дворец – </a:t>
            </a:r>
            <a:r>
              <a:rPr lang="ru-RU" dirty="0">
                <a:latin typeface="Bookman Old Style" pitchFamily="18" charset="0"/>
              </a:rPr>
              <a:t>место проведения республиканских, российских, международных соревнований по водным видам спорта.</a:t>
            </a:r>
            <a:endParaRPr lang="ru-RU" sz="16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803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5800" cy="685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2109"/>
          <a:stretch/>
        </p:blipFill>
        <p:spPr>
          <a:xfrm rot="10800000" flipH="1" flipV="1">
            <a:off x="0" y="2828925"/>
            <a:ext cx="3943349" cy="4029074"/>
          </a:xfrm>
          <a:prstGeom prst="rtTriangle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96274" y="3897989"/>
            <a:ext cx="3895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01087" y="4549768"/>
            <a:ext cx="575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         </a:t>
            </a:r>
            <a:r>
              <a:rPr lang="ru-RU" sz="2000" dirty="0" smtClean="0">
                <a:solidFill>
                  <a:schemeClr val="bg1"/>
                </a:solidFill>
              </a:rPr>
              <a:t> 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1651" y="4011158"/>
            <a:ext cx="7564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САРАНСК 2025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116801"/>
            <a:ext cx="121919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Спортивная инфраструктура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Стадион «Старт», </a:t>
            </a:r>
            <a:r>
              <a:rPr lang="ru-RU" sz="28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г.Саранск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sz="2800" dirty="0"/>
          </a:p>
          <a:p>
            <a:pPr algn="ctr"/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                          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76524" y="1295031"/>
            <a:ext cx="6943725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smtClean="0">
                <a:latin typeface="Bookman Old Style" pitchFamily="18" charset="0"/>
              </a:rPr>
              <a:t>На стадионе </a:t>
            </a:r>
            <a:r>
              <a:rPr lang="ru-RU" b="1" dirty="0">
                <a:latin typeface="Bookman Old Style" pitchFamily="18" charset="0"/>
              </a:rPr>
              <a:t>«Старт» </a:t>
            </a:r>
            <a:r>
              <a:rPr lang="ru-RU" b="1" dirty="0" smtClean="0">
                <a:latin typeface="Bookman Old Style" pitchFamily="18" charset="0"/>
              </a:rPr>
              <a:t>расположены 4 футбольных поля. </a:t>
            </a:r>
          </a:p>
          <a:p>
            <a:pPr fontAlgn="base"/>
            <a:endParaRPr lang="ru-RU" b="1" dirty="0" smtClean="0">
              <a:latin typeface="Bookman Old Style" pitchFamily="18" charset="0"/>
            </a:endParaRPr>
          </a:p>
          <a:p>
            <a:pPr fontAlgn="base"/>
            <a:r>
              <a:rPr lang="ru-RU" dirty="0" smtClean="0">
                <a:latin typeface="Bookman Old Style" pitchFamily="18" charset="0"/>
              </a:rPr>
              <a:t>Главная </a:t>
            </a:r>
            <a:r>
              <a:rPr lang="ru-RU" dirty="0">
                <a:latin typeface="Bookman Old Style" pitchFamily="18" charset="0"/>
              </a:rPr>
              <a:t>арена стадиона </a:t>
            </a:r>
            <a:r>
              <a:rPr lang="ru-RU" dirty="0" smtClean="0">
                <a:latin typeface="Bookman Old Style" pitchFamily="18" charset="0"/>
              </a:rPr>
              <a:t> с искусственным  покрытием и трибунами на </a:t>
            </a:r>
            <a:r>
              <a:rPr lang="ru-RU" dirty="0">
                <a:latin typeface="Bookman Old Style" pitchFamily="18" charset="0"/>
              </a:rPr>
              <a:t>11 613 </a:t>
            </a:r>
            <a:r>
              <a:rPr lang="ru-RU" dirty="0" smtClean="0">
                <a:latin typeface="Bookman Old Style" pitchFamily="18" charset="0"/>
              </a:rPr>
              <a:t>мест имеет  сертификат </a:t>
            </a:r>
            <a:r>
              <a:rPr lang="ru-RU" dirty="0">
                <a:latin typeface="Bookman Old Style" pitchFamily="18" charset="0"/>
              </a:rPr>
              <a:t>РФС</a:t>
            </a:r>
            <a:r>
              <a:rPr lang="ru-RU" dirty="0" smtClean="0">
                <a:latin typeface="Bookman Old Style" pitchFamily="18" charset="0"/>
              </a:rPr>
              <a:t>. </a:t>
            </a:r>
          </a:p>
          <a:p>
            <a:pPr fontAlgn="base"/>
            <a:endParaRPr lang="ru-RU" dirty="0" smtClean="0">
              <a:latin typeface="Bookman Old Style" pitchFamily="18" charset="0"/>
            </a:endParaRPr>
          </a:p>
          <a:p>
            <a:pPr fontAlgn="base"/>
            <a:r>
              <a:rPr lang="ru-RU" dirty="0" smtClean="0">
                <a:latin typeface="Bookman Old Style" pitchFamily="18" charset="0"/>
              </a:rPr>
              <a:t>Второе </a:t>
            </a:r>
            <a:r>
              <a:rPr lang="ru-RU" dirty="0">
                <a:latin typeface="Bookman Old Style" pitchFamily="18" charset="0"/>
              </a:rPr>
              <a:t>и третье поля стадиона используются для игровых и тренировочных мероприятий. Покрытие второй площадки – искусственное, третьей – натуральное</a:t>
            </a:r>
            <a:r>
              <a:rPr lang="ru-RU" dirty="0" smtClean="0">
                <a:latin typeface="Bookman Old Style" pitchFamily="18" charset="0"/>
              </a:rPr>
              <a:t>.</a:t>
            </a:r>
          </a:p>
          <a:p>
            <a:pPr fontAlgn="base"/>
            <a:endParaRPr lang="ru-RU" dirty="0">
              <a:latin typeface="Bookman Old Style" pitchFamily="18" charset="0"/>
            </a:endParaRPr>
          </a:p>
          <a:p>
            <a:pPr fontAlgn="base"/>
            <a:r>
              <a:rPr lang="ru-RU" dirty="0" smtClean="0">
                <a:latin typeface="Bookman Old Style" pitchFamily="18" charset="0"/>
              </a:rPr>
              <a:t>Четвертое поле – с натуральным газоном и трибунами на 500 мест, </a:t>
            </a:r>
            <a:r>
              <a:rPr lang="ru-RU" dirty="0" smtClean="0"/>
              <a:t>вошло </a:t>
            </a:r>
            <a:r>
              <a:rPr lang="ru-RU" dirty="0"/>
              <a:t>в перечень </a:t>
            </a:r>
            <a:r>
              <a:rPr lang="ru-RU" dirty="0" smtClean="0"/>
              <a:t>тренировочных </a:t>
            </a:r>
            <a:r>
              <a:rPr lang="ru-RU" dirty="0"/>
              <a:t>площадок ЧМ-2018, утверждённых FIFA</a:t>
            </a:r>
            <a:r>
              <a:rPr lang="ru-RU" dirty="0" smtClean="0"/>
              <a:t>. Во </a:t>
            </a:r>
            <a:r>
              <a:rPr lang="ru-RU" dirty="0"/>
              <a:t>время чемпионата мира по футболу здесь тренировалась сборная Перу</a:t>
            </a:r>
            <a:r>
              <a:rPr lang="ru-RU" dirty="0" smtClean="0"/>
              <a:t>. </a:t>
            </a:r>
          </a:p>
          <a:p>
            <a:pPr fontAlgn="base"/>
            <a:endParaRPr lang="ru-RU" dirty="0">
              <a:latin typeface="Bookman Old Style" pitchFamily="18" charset="0"/>
            </a:endParaRPr>
          </a:p>
          <a:p>
            <a:pPr fontAlgn="base"/>
            <a:r>
              <a:rPr lang="ru-RU" dirty="0" smtClean="0">
                <a:latin typeface="Bookman Old Style" pitchFamily="18" charset="0"/>
              </a:rPr>
              <a:t>Стадион «Страт» регулярно становится место проведения футбольных турниром и матчей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smtClean="0">
                <a:latin typeface="Bookman Old Style" pitchFamily="18" charset="0"/>
              </a:rPr>
              <a:t>(в том числе Российской футбольной премьер-лиги) </a:t>
            </a:r>
            <a:endParaRPr lang="ru-RU" dirty="0">
              <a:latin typeface="Bookman Old Style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6" y="1469920"/>
            <a:ext cx="2232024" cy="16481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636" y="1487764"/>
            <a:ext cx="2232022" cy="13411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636" y="3118118"/>
            <a:ext cx="2232022" cy="13411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636" y="4752383"/>
            <a:ext cx="2232022" cy="131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90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2109"/>
          <a:stretch/>
        </p:blipFill>
        <p:spPr>
          <a:xfrm rot="10800000" flipH="1" flipV="1">
            <a:off x="0" y="2828925"/>
            <a:ext cx="3943349" cy="4029074"/>
          </a:xfrm>
          <a:prstGeom prst="rtTriangle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96275" y="3867601"/>
            <a:ext cx="3895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01087" y="4549768"/>
            <a:ext cx="575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         </a:t>
            </a:r>
            <a:r>
              <a:rPr lang="ru-RU" sz="2000" dirty="0" smtClean="0">
                <a:solidFill>
                  <a:schemeClr val="bg1"/>
                </a:solidFill>
              </a:rPr>
              <a:t> 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1651" y="4011158"/>
            <a:ext cx="7564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САРАНСК 2025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" y="12374"/>
            <a:ext cx="12191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Спортивная инфраструктура 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Спортивный комплекс «Мордовия»,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г. Саранск</a:t>
            </a:r>
          </a:p>
          <a:p>
            <a:pPr algn="ctr"/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                          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00381" y="965388"/>
            <a:ext cx="952969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Спорткомплекс расположен в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центральной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части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 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Саранска и является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одним из крупнейших спортивных сооружений 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Республики Мордовия.</a:t>
            </a:r>
          </a:p>
          <a:p>
            <a:endParaRPr lang="ru-RU" dirty="0" smtClean="0">
              <a:latin typeface="Bookman Old Style" pitchFamily="18" charset="0"/>
            </a:endParaRPr>
          </a:p>
          <a:p>
            <a:r>
              <a:rPr lang="ru-RU" dirty="0" smtClean="0">
                <a:latin typeface="Bookman Old Style" pitchFamily="18" charset="0"/>
              </a:rPr>
              <a:t>В </a:t>
            </a:r>
            <a:r>
              <a:rPr lang="ru-RU" dirty="0">
                <a:latin typeface="Bookman Old Style" pitchFamily="18" charset="0"/>
              </a:rPr>
              <a:t>спорткомплексе имеются</a:t>
            </a:r>
            <a:r>
              <a:rPr lang="ru-RU" dirty="0" smtClean="0">
                <a:latin typeface="Bookman Old Style" pitchFamily="18" charset="0"/>
              </a:rPr>
              <a:t>:</a:t>
            </a:r>
          </a:p>
          <a:p>
            <a:endParaRPr lang="ru-RU" dirty="0">
              <a:latin typeface="Bookman Old Style" pitchFamily="18" charset="0"/>
            </a:endParaRPr>
          </a:p>
          <a:p>
            <a:r>
              <a:rPr lang="ru-RU" dirty="0">
                <a:latin typeface="Bookman Old Style" pitchFamily="18" charset="0"/>
              </a:rPr>
              <a:t>тренажёрный зал с современными тренажёрами для различных групп мышц;</a:t>
            </a:r>
          </a:p>
          <a:p>
            <a:r>
              <a:rPr lang="ru-RU" b="1" dirty="0">
                <a:latin typeface="Bookman Old Style" pitchFamily="18" charset="0"/>
              </a:rPr>
              <a:t>легкоатлетический манеж </a:t>
            </a:r>
            <a:r>
              <a:rPr lang="ru-RU" dirty="0">
                <a:latin typeface="Bookman Old Style" pitchFamily="18" charset="0"/>
              </a:rPr>
              <a:t>с беговыми дорожками, секторами для прыжков в длину, высоту, тройных прыжков и прыжков с шестом, а также сектор для толкания </a:t>
            </a:r>
            <a:r>
              <a:rPr lang="ru-RU" dirty="0" smtClean="0">
                <a:latin typeface="Bookman Old Style" pitchFamily="18" charset="0"/>
              </a:rPr>
              <a:t>ядра</a:t>
            </a:r>
            <a:r>
              <a:rPr lang="en-US" dirty="0" smtClean="0">
                <a:latin typeface="Bookman Old Style" pitchFamily="18" charset="0"/>
              </a:rPr>
              <a:t>;</a:t>
            </a:r>
            <a:endParaRPr lang="ru-RU" dirty="0">
              <a:latin typeface="Bookman Old Style" pitchFamily="18" charset="0"/>
            </a:endParaRPr>
          </a:p>
          <a:p>
            <a:r>
              <a:rPr lang="ru-RU" b="1" dirty="0">
                <a:latin typeface="Bookman Old Style" pitchFamily="18" charset="0"/>
              </a:rPr>
              <a:t>универсальный спортивный зал с трибуной на 1744 </a:t>
            </a:r>
            <a:r>
              <a:rPr lang="ru-RU" b="1" dirty="0" smtClean="0">
                <a:latin typeface="Bookman Old Style" pitchFamily="18" charset="0"/>
              </a:rPr>
              <a:t>мест;</a:t>
            </a:r>
            <a:endParaRPr lang="ru-RU" b="1" dirty="0">
              <a:latin typeface="Bookman Old Style" pitchFamily="18" charset="0"/>
            </a:endParaRPr>
          </a:p>
          <a:p>
            <a:r>
              <a:rPr lang="ru-RU" dirty="0">
                <a:latin typeface="Bookman Old Style" pitchFamily="18" charset="0"/>
              </a:rPr>
              <a:t>боксёрский зал с разборным рингом;</a:t>
            </a:r>
          </a:p>
          <a:p>
            <a:r>
              <a:rPr lang="ru-RU" b="1" dirty="0">
                <a:latin typeface="Bookman Old Style" pitchFamily="18" charset="0"/>
              </a:rPr>
              <a:t>зал художественной гимнастики;</a:t>
            </a:r>
          </a:p>
          <a:p>
            <a:r>
              <a:rPr lang="ru-RU" dirty="0">
                <a:latin typeface="Bookman Old Style" pitchFamily="18" charset="0"/>
              </a:rPr>
              <a:t>бассейн;</a:t>
            </a:r>
          </a:p>
          <a:p>
            <a:r>
              <a:rPr lang="ru-RU" dirty="0">
                <a:latin typeface="Bookman Old Style" pitchFamily="18" charset="0"/>
              </a:rPr>
              <a:t>бильярдные столы для игры в </a:t>
            </a:r>
            <a:r>
              <a:rPr lang="ru-RU" dirty="0" smtClean="0">
                <a:latin typeface="Bookman Old Style" pitchFamily="18" charset="0"/>
              </a:rPr>
              <a:t>русский бильярд, снукер и пул. В </a:t>
            </a:r>
            <a:r>
              <a:rPr lang="ru-RU" dirty="0">
                <a:latin typeface="Bookman Old Style" pitchFamily="18" charset="0"/>
              </a:rPr>
              <a:t>спортивном комплексе также есть фитнес-залы и фитнес-бар, салон красоты, сауны, медицинский центр, кафе, </a:t>
            </a:r>
            <a:r>
              <a:rPr lang="ru-RU" dirty="0" smtClean="0">
                <a:latin typeface="Bookman Old Style" pitchFamily="18" charset="0"/>
              </a:rPr>
              <a:t>конференц-зал.</a:t>
            </a:r>
          </a:p>
          <a:p>
            <a:endParaRPr lang="ru-RU" dirty="0" smtClean="0">
              <a:latin typeface="Bookman Old Style" pitchFamily="18" charset="0"/>
            </a:endParaRPr>
          </a:p>
          <a:p>
            <a:r>
              <a:rPr lang="ru-RU" dirty="0" smtClean="0">
                <a:latin typeface="Bookman Old Style" pitchFamily="18" charset="0"/>
              </a:rPr>
              <a:t>В </a:t>
            </a:r>
            <a:r>
              <a:rPr lang="ru-RU" dirty="0">
                <a:latin typeface="Bookman Old Style" pitchFamily="18" charset="0"/>
              </a:rPr>
              <a:t>спорткомплексе «Мордовия» </a:t>
            </a:r>
            <a:r>
              <a:rPr lang="ru-RU" dirty="0" smtClean="0">
                <a:latin typeface="Bookman Old Style" pitchFamily="18" charset="0"/>
              </a:rPr>
              <a:t>неоднократно </a:t>
            </a:r>
            <a:r>
              <a:rPr lang="ru-RU" dirty="0">
                <a:latin typeface="Bookman Old Style" pitchFamily="18" charset="0"/>
              </a:rPr>
              <a:t>проходили спортивные соревнования различного уровня, в том числе </a:t>
            </a:r>
            <a:r>
              <a:rPr lang="ru-RU" dirty="0" smtClean="0">
                <a:latin typeface="Bookman Old Style" pitchFamily="18" charset="0"/>
              </a:rPr>
              <a:t>чемпионаты и первенства России по различным видам спорта. </a:t>
            </a:r>
            <a:r>
              <a:rPr lang="ru-RU" b="1" dirty="0" smtClean="0">
                <a:latin typeface="Bookman Old Style" pitchFamily="18" charset="0"/>
              </a:rPr>
              <a:t>В 2011 г. </a:t>
            </a:r>
            <a:r>
              <a:rPr lang="ru-RU" b="1" dirty="0">
                <a:latin typeface="Bookman Old Style" pitchFamily="18" charset="0"/>
              </a:rPr>
              <a:t>в спорткомплексе прошли мероприятия Международного форума "Россия - спортивная держава".</a:t>
            </a:r>
          </a:p>
          <a:p>
            <a:pPr algn="just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61" y="1328840"/>
            <a:ext cx="2232020" cy="161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36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  <a:blipFill>
            <a:blip r:embed="rId2">
              <a:lum bright="70000" contrast="-70000"/>
            </a:blip>
            <a:stretch>
              <a:fillRect/>
            </a:stretch>
          </a:blipFill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2109"/>
          <a:stretch/>
        </p:blipFill>
        <p:spPr>
          <a:xfrm rot="10800000" flipH="1" flipV="1">
            <a:off x="1" y="2828926"/>
            <a:ext cx="3943349" cy="4029074"/>
          </a:xfrm>
          <a:prstGeom prst="rtTriangle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96275" y="3867601"/>
            <a:ext cx="3895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01087" y="4549768"/>
            <a:ext cx="575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         </a:t>
            </a:r>
            <a:r>
              <a:rPr lang="ru-RU" sz="2000" dirty="0" smtClean="0">
                <a:solidFill>
                  <a:schemeClr val="bg1"/>
                </a:solidFill>
              </a:rPr>
              <a:t> 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1651" y="4011158"/>
            <a:ext cx="7564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САРАНСК 2025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" y="116713"/>
            <a:ext cx="12191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Спортивная инфраструктура 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Центр по велоспорту-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BMX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г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 Саранск</a:t>
            </a:r>
          </a:p>
          <a:p>
            <a:pPr algn="ctr"/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                          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00381" y="1129599"/>
            <a:ext cx="952969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smtClean="0">
                <a:latin typeface="Bookman Old Style" pitchFamily="18" charset="0"/>
              </a:rPr>
              <a:t>Крытый велодром для </a:t>
            </a:r>
            <a:r>
              <a:rPr lang="en-US" b="1" dirty="0" smtClean="0">
                <a:latin typeface="Bookman Old Style" pitchFamily="18" charset="0"/>
              </a:rPr>
              <a:t>BMX-</a:t>
            </a:r>
            <a:r>
              <a:rPr lang="ru-RU" b="1" dirty="0" smtClean="0">
                <a:latin typeface="Bookman Old Style" pitchFamily="18" charset="0"/>
              </a:rPr>
              <a:t>спорта. </a:t>
            </a:r>
          </a:p>
          <a:p>
            <a:pPr fontAlgn="base"/>
            <a:endParaRPr lang="ru-RU" dirty="0" smtClean="0">
              <a:latin typeface="Bookman Old Style" pitchFamily="18" charset="0"/>
            </a:endParaRPr>
          </a:p>
          <a:p>
            <a:pPr fontAlgn="base"/>
            <a:r>
              <a:rPr lang="ru-RU" b="1" dirty="0" smtClean="0">
                <a:latin typeface="Bookman Old Style" pitchFamily="18" charset="0"/>
              </a:rPr>
              <a:t>Объект оснащен необходимой </a:t>
            </a:r>
            <a:r>
              <a:rPr lang="ru-RU" b="1" dirty="0">
                <a:latin typeface="Bookman Old Style" pitchFamily="18" charset="0"/>
              </a:rPr>
              <a:t>современной </a:t>
            </a:r>
            <a:r>
              <a:rPr lang="ru-RU" b="1" dirty="0" smtClean="0">
                <a:latin typeface="Bookman Old Style" pitchFamily="18" charset="0"/>
              </a:rPr>
              <a:t>инфраструктурой. </a:t>
            </a:r>
          </a:p>
          <a:p>
            <a:pPr fontAlgn="base"/>
            <a:r>
              <a:rPr lang="ru-RU" b="1" dirty="0" smtClean="0">
                <a:latin typeface="Bookman Old Style" pitchFamily="18" charset="0"/>
              </a:rPr>
              <a:t>Длина трассы</a:t>
            </a:r>
            <a:r>
              <a:rPr lang="ru-RU" b="1" dirty="0">
                <a:latin typeface="Bookman Old Style" pitchFamily="18" charset="0"/>
              </a:rPr>
              <a:t>, покрытой </a:t>
            </a:r>
            <a:r>
              <a:rPr lang="ru-RU" b="1" dirty="0" err="1">
                <a:latin typeface="Bookman Old Style" pitchFamily="18" charset="0"/>
              </a:rPr>
              <a:t>тенниситом</a:t>
            </a:r>
            <a:r>
              <a:rPr lang="ru-RU" b="1" dirty="0">
                <a:latin typeface="Bookman Old Style" pitchFamily="18" charset="0"/>
              </a:rPr>
              <a:t> - 360 метров. </a:t>
            </a:r>
            <a:r>
              <a:rPr lang="ru-RU" dirty="0" smtClean="0">
                <a:latin typeface="Bookman Old Style" pitchFamily="18" charset="0"/>
              </a:rPr>
              <a:t>Также имеются тренажёрный </a:t>
            </a:r>
            <a:r>
              <a:rPr lang="ru-RU" dirty="0">
                <a:latin typeface="Bookman Old Style" pitchFamily="18" charset="0"/>
              </a:rPr>
              <a:t>зал, комнаты для хранения и ремонта велосипедов, </a:t>
            </a:r>
            <a:r>
              <a:rPr lang="ru-RU" dirty="0" smtClean="0">
                <a:latin typeface="Bookman Old Style" pitchFamily="18" charset="0"/>
              </a:rPr>
              <a:t>батут, раздевалки </a:t>
            </a:r>
            <a:endParaRPr lang="ru-RU" dirty="0">
              <a:latin typeface="Bookman Old Style" pitchFamily="18" charset="0"/>
            </a:endParaRPr>
          </a:p>
          <a:p>
            <a:pPr fontAlgn="base"/>
            <a:endParaRPr lang="ru-RU" dirty="0" smtClean="0">
              <a:latin typeface="Bookman Old Style" pitchFamily="18" charset="0"/>
            </a:endParaRPr>
          </a:p>
          <a:p>
            <a:pPr fontAlgn="base"/>
            <a:r>
              <a:rPr lang="ru-RU" dirty="0" smtClean="0">
                <a:latin typeface="Bookman Old Style" pitchFamily="18" charset="0"/>
              </a:rPr>
              <a:t>На </a:t>
            </a:r>
            <a:r>
              <a:rPr lang="ru-RU" dirty="0">
                <a:latin typeface="Bookman Old Style" pitchFamily="18" charset="0"/>
              </a:rPr>
              <a:t>объекте  используется </a:t>
            </a:r>
            <a:r>
              <a:rPr lang="ru-RU" b="1" dirty="0">
                <a:latin typeface="Bookman Old Style" pitchFamily="18" charset="0"/>
              </a:rPr>
              <a:t>стартовое электронное устройство </a:t>
            </a:r>
            <a:r>
              <a:rPr lang="ru-RU" b="1" dirty="0" err="1">
                <a:latin typeface="Bookman Old Style" pitchFamily="18" charset="0"/>
              </a:rPr>
              <a:t>ProGate</a:t>
            </a:r>
            <a:r>
              <a:rPr lang="ru-RU" b="1" dirty="0">
                <a:latin typeface="Bookman Old Style" pitchFamily="18" charset="0"/>
              </a:rPr>
              <a:t>, </a:t>
            </a:r>
            <a:r>
              <a:rPr lang="ru-RU" dirty="0">
                <a:latin typeface="Bookman Old Style" pitchFamily="18" charset="0"/>
              </a:rPr>
              <a:t>произведённое в США. </a:t>
            </a:r>
            <a:r>
              <a:rPr lang="ru-RU" dirty="0" smtClean="0">
                <a:latin typeface="Bookman Old Style" pitchFamily="18" charset="0"/>
              </a:rPr>
              <a:t>Трибуны центра рассчитаны </a:t>
            </a:r>
            <a:r>
              <a:rPr lang="ru-RU" dirty="0">
                <a:latin typeface="Bookman Old Style" pitchFamily="18" charset="0"/>
              </a:rPr>
              <a:t>на 340 зрителей.</a:t>
            </a:r>
          </a:p>
          <a:p>
            <a:pPr fontAlgn="base"/>
            <a:endParaRPr lang="ru-RU" dirty="0" smtClean="0">
              <a:latin typeface="Bookman Old Style" pitchFamily="18" charset="0"/>
            </a:endParaRPr>
          </a:p>
          <a:p>
            <a:pPr fontAlgn="base"/>
            <a:r>
              <a:rPr lang="ru-RU" dirty="0" smtClean="0">
                <a:latin typeface="Bookman Old Style" pitchFamily="18" charset="0"/>
              </a:rPr>
              <a:t>Инфраструктура центра позволяет </a:t>
            </a:r>
            <a:r>
              <a:rPr lang="ru-RU" dirty="0">
                <a:latin typeface="Bookman Old Style" pitchFamily="18" charset="0"/>
              </a:rPr>
              <a:t> проводить в </a:t>
            </a:r>
            <a:r>
              <a:rPr lang="ru-RU" dirty="0" smtClean="0">
                <a:latin typeface="Bookman Old Style" pitchFamily="18" charset="0"/>
              </a:rPr>
              <a:t>нём круглогодичные тренировочные занятия и </a:t>
            </a:r>
            <a:r>
              <a:rPr lang="ru-RU" dirty="0">
                <a:latin typeface="Bookman Old Style" pitchFamily="18" charset="0"/>
              </a:rPr>
              <a:t>соревнования </a:t>
            </a:r>
            <a:r>
              <a:rPr lang="ru-RU" dirty="0" smtClean="0">
                <a:latin typeface="Bookman Old Style" pitchFamily="18" charset="0"/>
              </a:rPr>
              <a:t>международного </a:t>
            </a:r>
            <a:r>
              <a:rPr lang="ru-RU" dirty="0">
                <a:latin typeface="Bookman Old Style" pitchFamily="18" charset="0"/>
              </a:rPr>
              <a:t>уровня по велоспорту-BMX. </a:t>
            </a:r>
            <a:endParaRPr lang="ru-RU" dirty="0" smtClean="0">
              <a:latin typeface="Bookman Old Style" pitchFamily="18" charset="0"/>
            </a:endParaRPr>
          </a:p>
          <a:p>
            <a:pPr fontAlgn="base"/>
            <a:endParaRPr lang="ru-RU" dirty="0" smtClean="0">
              <a:latin typeface="Bookman Old Style" pitchFamily="18" charset="0"/>
            </a:endParaRPr>
          </a:p>
          <a:p>
            <a:pPr fontAlgn="base"/>
            <a:r>
              <a:rPr lang="ru-RU" b="1" dirty="0" smtClean="0">
                <a:latin typeface="Bookman Old Style" pitchFamily="18" charset="0"/>
              </a:rPr>
              <a:t>Объект имеет лицензию Международного </a:t>
            </a:r>
            <a:r>
              <a:rPr lang="ru-RU" b="1" dirty="0">
                <a:latin typeface="Bookman Old Style" pitchFamily="18" charset="0"/>
              </a:rPr>
              <a:t>Союза велосипедистов Европы </a:t>
            </a:r>
            <a:r>
              <a:rPr lang="ru-RU" b="1" dirty="0" smtClean="0">
                <a:latin typeface="Bookman Old Style" pitchFamily="18" charset="0"/>
              </a:rPr>
              <a:t>UCI.</a:t>
            </a:r>
          </a:p>
          <a:p>
            <a:pPr fontAlgn="base"/>
            <a:r>
              <a:rPr lang="ru-RU" dirty="0" smtClean="0">
                <a:latin typeface="Bookman Old Style" pitchFamily="18" charset="0"/>
              </a:rPr>
              <a:t>Центр регулярно принимает всероссийский и международные соревнования по велоспорту-</a:t>
            </a:r>
            <a:r>
              <a:rPr lang="en-US" dirty="0" smtClean="0">
                <a:latin typeface="Bookman Old Style" pitchFamily="18" charset="0"/>
              </a:rPr>
              <a:t>BMX</a:t>
            </a:r>
            <a:r>
              <a:rPr lang="ru-RU" dirty="0" smtClean="0">
                <a:latin typeface="Bookman Old Style" pitchFamily="18" charset="0"/>
              </a:rPr>
              <a:t>.</a:t>
            </a:r>
            <a:endParaRPr lang="ru-RU" dirty="0">
              <a:latin typeface="Bookman Old Style" pitchFamily="18" charset="0"/>
            </a:endParaRPr>
          </a:p>
          <a:p>
            <a:pPr algn="just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9" y="4549768"/>
            <a:ext cx="2145792" cy="154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1" y="2713736"/>
            <a:ext cx="2145791" cy="1430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9" y="955349"/>
            <a:ext cx="2105597" cy="135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704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2109"/>
          <a:stretch/>
        </p:blipFill>
        <p:spPr>
          <a:xfrm rot="10800000" flipV="1">
            <a:off x="5743574" y="-2"/>
            <a:ext cx="6448423" cy="6858001"/>
          </a:xfrm>
          <a:prstGeom prst="rtTriangle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96274" y="3897989"/>
            <a:ext cx="3895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01087" y="4549768"/>
            <a:ext cx="575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         </a:t>
            </a:r>
            <a:r>
              <a:rPr lang="ru-RU" sz="2000" dirty="0" smtClean="0">
                <a:solidFill>
                  <a:schemeClr val="bg1"/>
                </a:solidFill>
              </a:rPr>
              <a:t> 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" y="116801"/>
            <a:ext cx="1219199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Georgia" pitchFamily="18" charset="0"/>
              </a:rPr>
              <a:t>Размещение участников и гостей СПАРТАКИАДЫ</a:t>
            </a:r>
            <a:endParaRPr lang="ru-RU" sz="2800" dirty="0">
              <a:solidFill>
                <a:srgbClr val="FF0000"/>
              </a:solidFill>
              <a:latin typeface="Georgia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 smtClean="0">
              <a:latin typeface="Georgia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ГОСТИНИЦА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«САРАНСК», Г.САРАНСК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atin typeface="Georgia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Bookman Old Style" pitchFamily="18" charset="0"/>
              </a:rPr>
              <a:t>Номерной фонд:</a:t>
            </a:r>
            <a:r>
              <a:rPr lang="ru-RU" dirty="0">
                <a:latin typeface="Bookman Old Style" pitchFamily="18" charset="0"/>
              </a:rPr>
              <a:t> 135 номеров на 179 мест.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Bookman Old Style" pitchFamily="18" charset="0"/>
              </a:rPr>
              <a:t>Гостиница основана в 1979 г. </a:t>
            </a:r>
            <a:endParaRPr lang="ru-RU" dirty="0" smtClean="0">
              <a:latin typeface="Bookman Old Style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Bookman Old Style" pitchFamily="18" charset="0"/>
              </a:rPr>
              <a:t>Находится </a:t>
            </a:r>
            <a:r>
              <a:rPr lang="ru-RU" dirty="0">
                <a:latin typeface="Bookman Old Style" pitchFamily="18" charset="0"/>
              </a:rPr>
              <a:t>в историческом и деловом центре города. «Саранск» предлагает размещение в номерах различных уровней комфортности, предоставляя уникальное сочетание стоимости и качества предоставляемых услуг. Ориентирована на широкий круг клиентов.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latin typeface="Bookman Old Style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Bookman Old Style" pitchFamily="18" charset="0"/>
              </a:rPr>
              <a:t>Дополнительные </a:t>
            </a:r>
            <a:r>
              <a:rPr lang="ru-RU" dirty="0">
                <a:latin typeface="Bookman Old Style" pitchFamily="18" charset="0"/>
              </a:rPr>
              <a:t>услуги: ресторан «Барон Мюнхгаузен», кафе-бар «Старый Саранск», </a:t>
            </a:r>
            <a:r>
              <a:rPr lang="ru-RU" dirty="0" err="1">
                <a:latin typeface="Bookman Old Style" pitchFamily="18" charset="0"/>
              </a:rPr>
              <a:t>lobby</a:t>
            </a:r>
            <a:r>
              <a:rPr lang="ru-RU" dirty="0">
                <a:latin typeface="Bookman Old Style" pitchFamily="18" charset="0"/>
              </a:rPr>
              <a:t>-бар, </a:t>
            </a:r>
            <a:r>
              <a:rPr lang="ru-RU" dirty="0" err="1">
                <a:latin typeface="Bookman Old Style" pitchFamily="18" charset="0"/>
              </a:rPr>
              <a:t>хаммам</a:t>
            </a:r>
            <a:r>
              <a:rPr lang="ru-RU" dirty="0">
                <a:latin typeface="Bookman Old Style" pitchFamily="18" charset="0"/>
              </a:rPr>
              <a:t>, бильярд, салон красоты «Монро», турагентство «Краски мира», прачечная, платная парковка, 2 конференц-зала на 50 и на 30 чел., камера хранения, </a:t>
            </a:r>
            <a:r>
              <a:rPr lang="ru-RU" dirty="0" err="1">
                <a:latin typeface="Bookman Old Style" pitchFamily="18" charset="0"/>
              </a:rPr>
              <a:t>Wi-Fi</a:t>
            </a:r>
            <a:r>
              <a:rPr lang="ru-RU" dirty="0">
                <a:latin typeface="Bookman Old Style" pitchFamily="18" charset="0"/>
              </a:rPr>
              <a:t>.</a:t>
            </a:r>
          </a:p>
          <a:p>
            <a:endParaRPr lang="ru-RU" sz="2800" dirty="0">
              <a:solidFill>
                <a:srgbClr val="FF0000"/>
              </a:solidFill>
              <a:latin typeface="Georgia" pitchFamily="18" charset="0"/>
            </a:endParaRPr>
          </a:p>
          <a:p>
            <a:endParaRPr lang="ru-RU" sz="2800" dirty="0" smtClean="0">
              <a:solidFill>
                <a:srgbClr val="FF0000"/>
              </a:solidFill>
              <a:latin typeface="Georgia" pitchFamily="18" charset="0"/>
            </a:endParaRPr>
          </a:p>
          <a:p>
            <a:endParaRPr lang="ru-RU" sz="2800" dirty="0">
              <a:solidFill>
                <a:srgbClr val="FF0000"/>
              </a:solidFill>
              <a:latin typeface="Georgia" pitchFamily="18" charset="0"/>
            </a:endParaRPr>
          </a:p>
          <a:p>
            <a:r>
              <a:rPr lang="ru-RU" sz="2800" dirty="0" smtClean="0">
                <a:solidFill>
                  <a:srgbClr val="FF0000"/>
                </a:solidFill>
              </a:rPr>
              <a:t>                          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 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760" y="4450143"/>
            <a:ext cx="2261812" cy="19082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4271" y="4477577"/>
            <a:ext cx="2627604" cy="19082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4191" y="4450142"/>
            <a:ext cx="2365453" cy="190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02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2109"/>
          <a:stretch/>
        </p:blipFill>
        <p:spPr>
          <a:xfrm rot="10800000" flipV="1">
            <a:off x="5743574" y="-2"/>
            <a:ext cx="6448423" cy="6858001"/>
          </a:xfrm>
          <a:prstGeom prst="rtTriangle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96274" y="3897989"/>
            <a:ext cx="3895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01087" y="4549768"/>
            <a:ext cx="575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         </a:t>
            </a:r>
            <a:r>
              <a:rPr lang="ru-RU" sz="2000" dirty="0" smtClean="0">
                <a:solidFill>
                  <a:schemeClr val="bg1"/>
                </a:solidFill>
              </a:rPr>
              <a:t> 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" y="116801"/>
            <a:ext cx="12191996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Georgia" pitchFamily="18" charset="0"/>
              </a:rPr>
              <a:t>Размещение участников и гостей СПАРТАКИАДЫ</a:t>
            </a:r>
            <a:endParaRPr lang="ru-RU" sz="2800" dirty="0">
              <a:solidFill>
                <a:srgbClr val="FF0000"/>
              </a:solidFill>
              <a:latin typeface="Georgia" pitchFamily="18" charset="0"/>
            </a:endParaRPr>
          </a:p>
          <a:p>
            <a:endParaRPr lang="ru-RU" sz="2800" dirty="0"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ГОСТИНИЦА «ОЛИМПИЯ», Г.САРАНСК</a:t>
            </a:r>
          </a:p>
          <a:p>
            <a:pPr algn="just"/>
            <a:endParaRPr lang="ru-RU" sz="1400" b="1" dirty="0">
              <a:latin typeface="Georgia" pitchFamily="18" charset="0"/>
            </a:endParaRPr>
          </a:p>
          <a:p>
            <a:r>
              <a:rPr lang="ru-RU" b="1" dirty="0">
                <a:latin typeface="Bookman Old Style" pitchFamily="18" charset="0"/>
              </a:rPr>
              <a:t>Номерной фонд:</a:t>
            </a:r>
            <a:r>
              <a:rPr lang="ru-RU" dirty="0">
                <a:latin typeface="Bookman Old Style" pitchFamily="18" charset="0"/>
              </a:rPr>
              <a:t> 40 номеров на 77 мест.</a:t>
            </a:r>
          </a:p>
          <a:p>
            <a:r>
              <a:rPr lang="ru-RU" dirty="0">
                <a:latin typeface="Bookman Old Style" pitchFamily="18" charset="0"/>
              </a:rPr>
              <a:t>Эксплуатируется с 2010 г. Это современная гостиница в центре Саранска, расположенная неподалеку от делового центра города и главных достопримечательностей столицы республики. </a:t>
            </a:r>
            <a:endParaRPr lang="ru-RU" dirty="0" smtClean="0">
              <a:latin typeface="Bookman Old Style" pitchFamily="18" charset="0"/>
            </a:endParaRPr>
          </a:p>
          <a:p>
            <a:endParaRPr lang="ru-RU" dirty="0">
              <a:latin typeface="Bookman Old Style" pitchFamily="18" charset="0"/>
            </a:endParaRPr>
          </a:p>
          <a:p>
            <a:r>
              <a:rPr lang="ru-RU" dirty="0" smtClean="0">
                <a:latin typeface="Bookman Old Style" pitchFamily="18" charset="0"/>
              </a:rPr>
              <a:t>Ориентирована </a:t>
            </a:r>
            <a:r>
              <a:rPr lang="ru-RU" dirty="0">
                <a:latin typeface="Bookman Old Style" pitchFamily="18" charset="0"/>
              </a:rPr>
              <a:t>на широкий круг клиентов.</a:t>
            </a:r>
          </a:p>
          <a:p>
            <a:endParaRPr lang="ru-RU" dirty="0" smtClean="0">
              <a:latin typeface="Bookman Old Style" pitchFamily="18" charset="0"/>
            </a:endParaRPr>
          </a:p>
          <a:p>
            <a:r>
              <a:rPr lang="ru-RU" dirty="0" smtClean="0">
                <a:latin typeface="Bookman Old Style" pitchFamily="18" charset="0"/>
              </a:rPr>
              <a:t>Доп</a:t>
            </a:r>
            <a:r>
              <a:rPr lang="ru-RU" dirty="0">
                <a:latin typeface="Bookman Old Style" pitchFamily="18" charset="0"/>
              </a:rPr>
              <a:t>. услуги: ресторан «Олимпия», парковка, бесплатный трансфер, прачечная, бильярд, тренажерный зал (в соседнем здании СК «Формула С»), </a:t>
            </a:r>
            <a:r>
              <a:rPr lang="ru-RU" dirty="0" err="1">
                <a:latin typeface="Bookman Old Style" pitchFamily="18" charset="0"/>
              </a:rPr>
              <a:t>Wi-Fi</a:t>
            </a:r>
            <a:r>
              <a:rPr lang="ru-RU" dirty="0">
                <a:latin typeface="Bookman Old Style" pitchFamily="18" charset="0"/>
              </a:rPr>
              <a:t>.</a:t>
            </a:r>
          </a:p>
          <a:p>
            <a:endParaRPr lang="ru-RU" sz="2800" dirty="0">
              <a:solidFill>
                <a:srgbClr val="FF0000"/>
              </a:solidFill>
              <a:latin typeface="Georgia" pitchFamily="18" charset="0"/>
            </a:endParaRPr>
          </a:p>
          <a:p>
            <a:endParaRPr lang="ru-RU" sz="2800" dirty="0" smtClean="0">
              <a:solidFill>
                <a:srgbClr val="FF0000"/>
              </a:solidFill>
              <a:latin typeface="Georgia" pitchFamily="18" charset="0"/>
            </a:endParaRPr>
          </a:p>
          <a:p>
            <a:endParaRPr lang="ru-RU" sz="2800" dirty="0">
              <a:solidFill>
                <a:srgbClr val="FF0000"/>
              </a:solidFill>
              <a:latin typeface="Georgia" pitchFamily="18" charset="0"/>
            </a:endParaRPr>
          </a:p>
          <a:p>
            <a:r>
              <a:rPr lang="ru-RU" sz="2800" dirty="0" smtClean="0">
                <a:solidFill>
                  <a:srgbClr val="FF0000"/>
                </a:solidFill>
              </a:rPr>
              <a:t>                          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 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4" name="Рисунок 20" descr="olimpiya-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5134543"/>
            <a:ext cx="1825625" cy="12001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9" descr="olimpiya-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49" y="5126606"/>
            <a:ext cx="1852613" cy="12080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21" descr="olimpiya-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037" y="5134543"/>
            <a:ext cx="1852613" cy="12080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805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2109"/>
          <a:stretch/>
        </p:blipFill>
        <p:spPr>
          <a:xfrm rot="10800000" flipV="1">
            <a:off x="5743574" y="-2"/>
            <a:ext cx="6448423" cy="6858001"/>
          </a:xfrm>
          <a:prstGeom prst="rtTriangle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96274" y="3897989"/>
            <a:ext cx="3895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01087" y="4549768"/>
            <a:ext cx="575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         </a:t>
            </a:r>
            <a:r>
              <a:rPr lang="ru-RU" sz="2000" dirty="0" smtClean="0">
                <a:solidFill>
                  <a:schemeClr val="bg1"/>
                </a:solidFill>
              </a:rPr>
              <a:t> 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" y="116801"/>
            <a:ext cx="1219199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Georgia" pitchFamily="18" charset="0"/>
              </a:rPr>
              <a:t>Размещение участников и гостей СПАРТАКИАДЫ</a:t>
            </a:r>
          </a:p>
          <a:p>
            <a:endParaRPr lang="ru-RU" sz="2800" dirty="0"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ГОСТИНИЦА «АДМИРАЛ», Г.САРАНСК</a:t>
            </a:r>
          </a:p>
          <a:p>
            <a:pPr algn="just"/>
            <a:endParaRPr lang="ru-RU" sz="1400" b="1" dirty="0">
              <a:latin typeface="Georgia" pitchFamily="18" charset="0"/>
            </a:endParaRPr>
          </a:p>
          <a:p>
            <a:pPr algn="just"/>
            <a:r>
              <a:rPr lang="ru-RU" b="1" dirty="0">
                <a:latin typeface="Bookman Old Style" pitchFamily="18" charset="0"/>
              </a:rPr>
              <a:t>Номерной фонд:</a:t>
            </a:r>
            <a:r>
              <a:rPr lang="ru-RU" dirty="0">
                <a:latin typeface="Bookman Old Style" pitchFamily="18" charset="0"/>
              </a:rPr>
              <a:t> 83 номера на 158 мест.</a:t>
            </a:r>
          </a:p>
          <a:p>
            <a:pPr algn="just"/>
            <a:endParaRPr lang="ru-RU" dirty="0" smtClean="0">
              <a:latin typeface="Bookman Old Style" pitchFamily="18" charset="0"/>
            </a:endParaRPr>
          </a:p>
          <a:p>
            <a:pPr algn="just"/>
            <a:r>
              <a:rPr lang="ru-RU" dirty="0" smtClean="0">
                <a:latin typeface="Bookman Old Style" pitchFamily="18" charset="0"/>
              </a:rPr>
              <a:t>Основана </a:t>
            </a:r>
            <a:r>
              <a:rPr lang="ru-RU" dirty="0">
                <a:latin typeface="Bookman Old Style" pitchFamily="18" charset="0"/>
              </a:rPr>
              <a:t>на базе филиала гостиницы «Мордовия» в 2012 г. Ориентирована на VIP-клиентов. </a:t>
            </a:r>
            <a:endParaRPr lang="ru-RU" dirty="0" smtClean="0">
              <a:latin typeface="Bookman Old Style" pitchFamily="18" charset="0"/>
            </a:endParaRPr>
          </a:p>
          <a:p>
            <a:pPr algn="just"/>
            <a:endParaRPr lang="ru-RU" dirty="0">
              <a:latin typeface="Bookman Old Style" pitchFamily="18" charset="0"/>
            </a:endParaRPr>
          </a:p>
          <a:p>
            <a:pPr algn="just"/>
            <a:r>
              <a:rPr lang="ru-RU" dirty="0" smtClean="0">
                <a:latin typeface="Bookman Old Style" pitchFamily="18" charset="0"/>
              </a:rPr>
              <a:t>Дополнительные </a:t>
            </a:r>
            <a:r>
              <a:rPr lang="ru-RU" dirty="0">
                <a:latin typeface="Bookman Old Style" pitchFamily="18" charset="0"/>
              </a:rPr>
              <a:t>услуги: ресторан «Бульвар», </a:t>
            </a:r>
            <a:r>
              <a:rPr lang="ru-RU" dirty="0" err="1">
                <a:latin typeface="Bookman Old Style" pitchFamily="18" charset="0"/>
              </a:rPr>
              <a:t>спа</a:t>
            </a:r>
            <a:r>
              <a:rPr lang="ru-RU" dirty="0">
                <a:latin typeface="Bookman Old Style" pitchFamily="18" charset="0"/>
              </a:rPr>
              <a:t>-комплекс, конференц-зал на 150 чел., переговорная комната на 50 чел., бильярд, 4 номера для людей с ограниченными возможностями, бесплатная охраняемая парковка, трансфер, </a:t>
            </a:r>
            <a:r>
              <a:rPr lang="ru-RU" dirty="0" err="1">
                <a:latin typeface="Bookman Old Style" pitchFamily="18" charset="0"/>
              </a:rPr>
              <a:t>Wi-Fi</a:t>
            </a:r>
            <a:r>
              <a:rPr lang="ru-RU" dirty="0">
                <a:latin typeface="Bookman Old Style" pitchFamily="18" charset="0"/>
              </a:rPr>
              <a:t>.</a:t>
            </a:r>
          </a:p>
          <a:p>
            <a:endParaRPr lang="ru-RU" sz="2800" dirty="0">
              <a:solidFill>
                <a:srgbClr val="FF0000"/>
              </a:solidFill>
              <a:latin typeface="Georgia" pitchFamily="18" charset="0"/>
            </a:endParaRPr>
          </a:p>
          <a:p>
            <a:endParaRPr lang="ru-RU" sz="2800" dirty="0" smtClean="0">
              <a:solidFill>
                <a:srgbClr val="FF0000"/>
              </a:solidFill>
              <a:latin typeface="Georgia" pitchFamily="18" charset="0"/>
            </a:endParaRPr>
          </a:p>
          <a:p>
            <a:endParaRPr lang="ru-RU" sz="2800" dirty="0">
              <a:solidFill>
                <a:srgbClr val="FF0000"/>
              </a:solidFill>
              <a:latin typeface="Georgia" pitchFamily="18" charset="0"/>
            </a:endParaRPr>
          </a:p>
          <a:p>
            <a:r>
              <a:rPr lang="ru-RU" sz="2800" dirty="0" smtClean="0">
                <a:solidFill>
                  <a:srgbClr val="FF0000"/>
                </a:solidFill>
              </a:rPr>
              <a:t>                          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 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1" name="Рисунок 15" descr="admiral-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797" y="5083847"/>
            <a:ext cx="2439070" cy="16048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7" descr="admiral-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467" y="3419754"/>
            <a:ext cx="2462342" cy="160827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85" y="3686361"/>
            <a:ext cx="3877732" cy="258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798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7736</TotalTime>
  <Words>948</Words>
  <Application>Microsoft Office PowerPoint</Application>
  <PresentationFormat>Широкоэкранный</PresentationFormat>
  <Paragraphs>277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9" baseType="lpstr">
      <vt:lpstr>SimSun</vt:lpstr>
      <vt:lpstr>Arial</vt:lpstr>
      <vt:lpstr>Arial Black</vt:lpstr>
      <vt:lpstr>Bookman Old Style</vt:lpstr>
      <vt:lpstr>Calibri</vt:lpstr>
      <vt:lpstr>Century Gothic</vt:lpstr>
      <vt:lpstr>Constantia</vt:lpstr>
      <vt:lpstr>Courier New</vt:lpstr>
      <vt:lpstr>Georgia</vt:lpstr>
      <vt:lpstr>Palatino Linotype</vt:lpstr>
      <vt:lpstr>Times New Roman</vt:lpstr>
      <vt:lpstr>Исполнительная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3</cp:lastModifiedBy>
  <cp:revision>236</cp:revision>
  <dcterms:created xsi:type="dcterms:W3CDTF">2017-09-13T04:07:19Z</dcterms:created>
  <dcterms:modified xsi:type="dcterms:W3CDTF">2019-05-21T13:42:06Z</dcterms:modified>
</cp:coreProperties>
</file>