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70" r:id="rId6"/>
    <p:sldId id="264" r:id="rId7"/>
    <p:sldId id="265" r:id="rId8"/>
    <p:sldId id="266" r:id="rId9"/>
    <p:sldId id="258" r:id="rId10"/>
    <p:sldId id="259" r:id="rId11"/>
    <p:sldId id="26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F0F"/>
    <a:srgbClr val="7F7F7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A3B79-071C-4C9E-8E83-671AFBBCBF5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095D349-90FC-4590-9421-D5F848AAB92B}" type="pres">
      <dgm:prSet presAssocID="{9CEA3B79-071C-4C9E-8E83-671AFBBCBF51}" presName="Name0" presStyleCnt="0">
        <dgm:presLayoutVars>
          <dgm:dir/>
          <dgm:resizeHandles val="exact"/>
        </dgm:presLayoutVars>
      </dgm:prSet>
      <dgm:spPr/>
    </dgm:pt>
    <dgm:pt modelId="{3082A04B-1017-4FB9-B6FF-048BC9412F4F}" type="pres">
      <dgm:prSet presAssocID="{9CEA3B79-071C-4C9E-8E83-671AFBBCBF51}" presName="arrow" presStyleLbl="bgShp" presStyleIdx="0" presStyleCnt="1" custScaleY="137014" custLinFactNeighborX="-1097" custLinFactNeighborY="-61127"/>
      <dgm:spPr/>
    </dgm:pt>
    <dgm:pt modelId="{9AA9158C-7917-40EF-8203-59141039542C}" type="pres">
      <dgm:prSet presAssocID="{9CEA3B79-071C-4C9E-8E83-671AFBBCBF51}" presName="points" presStyleCnt="0"/>
      <dgm:spPr/>
    </dgm:pt>
  </dgm:ptLst>
  <dgm:cxnLst>
    <dgm:cxn modelId="{E93BFFBC-7DDC-4951-855C-76D7BF2330D7}" type="presOf" srcId="{9CEA3B79-071C-4C9E-8E83-671AFBBCBF51}" destId="{3095D349-90FC-4590-9421-D5F848AAB92B}" srcOrd="0" destOrd="0" presId="urn:microsoft.com/office/officeart/2005/8/layout/hProcess11"/>
    <dgm:cxn modelId="{04C5091C-3BFC-44B3-8461-99F8F47ABC34}" type="presParOf" srcId="{3095D349-90FC-4590-9421-D5F848AAB92B}" destId="{3082A04B-1017-4FB9-B6FF-048BC9412F4F}" srcOrd="0" destOrd="0" presId="urn:microsoft.com/office/officeart/2005/8/layout/hProcess11"/>
    <dgm:cxn modelId="{1D496E26-5564-4691-960A-E4031F71495A}" type="presParOf" srcId="{3095D349-90FC-4590-9421-D5F848AAB92B}" destId="{9AA9158C-7917-40EF-8203-59141039542C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CF09F-983A-4A43-A640-1CAC73EA38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2F408F-133F-4C25-BF19-4ECF5D3A61B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0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Разработка диагностической системы перманентного отбора и тестирования функционального состояния спортивно- одаренных детей (далее – СОД).</a:t>
          </a:r>
          <a:endParaRPr lang="ru-RU" sz="1000" dirty="0"/>
        </a:p>
      </dgm:t>
    </dgm:pt>
    <dgm:pt modelId="{5584367A-B4D1-4852-A860-B26F04A00E1C}" type="parTrans" cxnId="{0A305069-AFCA-4CC0-8C50-A151F5D575E5}">
      <dgm:prSet/>
      <dgm:spPr/>
      <dgm:t>
        <a:bodyPr/>
        <a:lstStyle/>
        <a:p>
          <a:endParaRPr lang="ru-RU"/>
        </a:p>
      </dgm:t>
    </dgm:pt>
    <dgm:pt modelId="{E4B1402E-BB30-414C-9D49-60606E2A1ADB}" type="sibTrans" cxnId="{0A305069-AFCA-4CC0-8C50-A151F5D575E5}">
      <dgm:prSet/>
      <dgm:spPr/>
      <dgm:t>
        <a:bodyPr/>
        <a:lstStyle/>
        <a:p>
          <a:endParaRPr lang="ru-RU"/>
        </a:p>
      </dgm:t>
    </dgm:pt>
    <dgm:pt modelId="{4A3068F6-1FA5-49D7-A01C-E63C96802AB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000" dirty="0" smtClean="0"/>
            <a:t>Создание методических рекомендаций по прохождению программ спортивной подготовки по этапам (отдельно) по спортивным единоборствам, с учетом специфики освоения СОД и их содержания, на базе и с использованием ресурсного обеспечения ГУОР</a:t>
          </a:r>
          <a:r>
            <a:rPr lang="ru-RU" sz="10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.</a:t>
          </a:r>
          <a:endParaRPr lang="ru-RU" sz="1000" dirty="0"/>
        </a:p>
      </dgm:t>
    </dgm:pt>
    <dgm:pt modelId="{04E4E64A-835F-4225-8683-3132B9E124FA}" type="parTrans" cxnId="{44D9A48E-3B22-4B65-96C5-A032D2E80908}">
      <dgm:prSet/>
      <dgm:spPr/>
      <dgm:t>
        <a:bodyPr/>
        <a:lstStyle/>
        <a:p>
          <a:endParaRPr lang="ru-RU"/>
        </a:p>
      </dgm:t>
    </dgm:pt>
    <dgm:pt modelId="{2C474F96-433E-4A30-9B30-65D2A772473F}" type="sibTrans" cxnId="{44D9A48E-3B22-4B65-96C5-A032D2E80908}">
      <dgm:prSet/>
      <dgm:spPr/>
      <dgm:t>
        <a:bodyPr/>
        <a:lstStyle/>
        <a:p>
          <a:endParaRPr lang="ru-RU"/>
        </a:p>
      </dgm:t>
    </dgm:pt>
    <dgm:pt modelId="{6C530A23-A2EA-4E7A-B2F2-9EF9E84FEFF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000" dirty="0" smtClean="0"/>
            <a:t>Научно-методическое сопровождение реализации программ спортивной подготовки и прохождения их группами СОД по спортивным единоборствам.</a:t>
          </a:r>
          <a:endParaRPr lang="ru-RU" sz="1000" dirty="0" smtClean="0">
            <a:latin typeface="Arial" panose="020B0604020202020204" pitchFamily="34" charset="0"/>
            <a:ea typeface="Dotum" panose="020B0600000101010101" pitchFamily="34" charset="-127"/>
            <a:cs typeface="Arial" panose="020B0604020202020204" pitchFamily="34" charset="0"/>
          </a:endParaRPr>
        </a:p>
      </dgm:t>
    </dgm:pt>
    <dgm:pt modelId="{EA555FC1-ED48-46A2-8A4F-3AFDAB2AD29C}" type="parTrans" cxnId="{E796BE33-148D-42AB-9D7D-1024A036F8F9}">
      <dgm:prSet/>
      <dgm:spPr/>
      <dgm:t>
        <a:bodyPr/>
        <a:lstStyle/>
        <a:p>
          <a:endParaRPr lang="ru-RU"/>
        </a:p>
      </dgm:t>
    </dgm:pt>
    <dgm:pt modelId="{5E7EBF26-C680-4512-B2D3-BF8F75EED8AD}" type="sibTrans" cxnId="{E796BE33-148D-42AB-9D7D-1024A036F8F9}">
      <dgm:prSet/>
      <dgm:spPr/>
      <dgm:t>
        <a:bodyPr/>
        <a:lstStyle/>
        <a:p>
          <a:endParaRPr lang="ru-RU"/>
        </a:p>
      </dgm:t>
    </dgm:pt>
    <dgm:pt modelId="{6353E955-8998-47B0-803F-F3CA46645416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Подготовка методических рекомендаций по вопросам:</a:t>
          </a:r>
        </a:p>
        <a:p>
          <a:r>
            <a:rPr lang="ru-RU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- выявления СОД на основе диагностического комплекса «</a:t>
          </a:r>
          <a:r>
            <a:rPr lang="ru-RU" dirty="0" err="1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Спектротест</a:t>
          </a:r>
          <a:r>
            <a:rPr lang="ru-RU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» с введением в систему отбора автоматизированной системы определения скоростно-силовых возможностей «Омега-С»;</a:t>
          </a:r>
        </a:p>
        <a:p>
          <a:r>
            <a:rPr lang="ru-RU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- отбора СОД на основе методики определения энергетических характеристик СОД на основе </a:t>
          </a:r>
          <a:r>
            <a:rPr lang="ru-RU" dirty="0" err="1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энергоспирометра</a:t>
          </a:r>
          <a:r>
            <a:rPr lang="ru-RU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Oxycon</a:t>
          </a:r>
          <a:r>
            <a:rPr lang="ru-RU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Mobile</a:t>
          </a:r>
          <a:r>
            <a:rPr lang="ru-RU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;</a:t>
          </a:r>
        </a:p>
        <a:p>
          <a:r>
            <a:rPr lang="ru-RU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- отбора СОД для их углубленной специализации в спортивных единоборствах;</a:t>
          </a:r>
        </a:p>
      </dgm:t>
    </dgm:pt>
    <dgm:pt modelId="{DA8E897A-F15C-47C6-96F5-31274C796084}" type="parTrans" cxnId="{1894EA67-7966-46E1-B5DB-1A63E2015F48}">
      <dgm:prSet/>
      <dgm:spPr/>
      <dgm:t>
        <a:bodyPr/>
        <a:lstStyle/>
        <a:p>
          <a:endParaRPr lang="ru-RU"/>
        </a:p>
      </dgm:t>
    </dgm:pt>
    <dgm:pt modelId="{D84CA0C7-BA0C-4FA1-BDEA-819AF2FBE3AF}" type="sibTrans" cxnId="{1894EA67-7966-46E1-B5DB-1A63E2015F48}">
      <dgm:prSet/>
      <dgm:spPr/>
      <dgm:t>
        <a:bodyPr/>
        <a:lstStyle/>
        <a:p>
          <a:endParaRPr lang="ru-RU"/>
        </a:p>
      </dgm:t>
    </dgm:pt>
    <dgm:pt modelId="{F24E8B03-A417-4234-87C4-9CAED9DF3DC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000" dirty="0" smtClean="0"/>
            <a:t>Разработка и внедрение модели кластерного взаимодействия. </a:t>
          </a:r>
          <a:endParaRPr lang="ru-RU" sz="1000" dirty="0" smtClean="0">
            <a:latin typeface="Arial" panose="020B0604020202020204" pitchFamily="34" charset="0"/>
            <a:ea typeface="Dotum" panose="020B0600000101010101" pitchFamily="34" charset="-127"/>
            <a:cs typeface="Arial" panose="020B0604020202020204" pitchFamily="34" charset="0"/>
          </a:endParaRPr>
        </a:p>
      </dgm:t>
    </dgm:pt>
    <dgm:pt modelId="{3239EE93-67EC-4C57-9BC8-E6CB52912E68}" type="parTrans" cxnId="{96B54805-A94F-41EF-897F-57A2CB1AAD44}">
      <dgm:prSet/>
      <dgm:spPr/>
      <dgm:t>
        <a:bodyPr/>
        <a:lstStyle/>
        <a:p>
          <a:endParaRPr lang="ru-RU"/>
        </a:p>
      </dgm:t>
    </dgm:pt>
    <dgm:pt modelId="{459DFA64-F5B8-4872-A545-E03062144863}" type="sibTrans" cxnId="{96B54805-A94F-41EF-897F-57A2CB1AAD44}">
      <dgm:prSet/>
      <dgm:spPr/>
      <dgm:t>
        <a:bodyPr/>
        <a:lstStyle/>
        <a:p>
          <a:endParaRPr lang="ru-RU"/>
        </a:p>
      </dgm:t>
    </dgm:pt>
    <dgm:pt modelId="{C4C92003-5256-4767-98EC-570E7656305D}" type="pres">
      <dgm:prSet presAssocID="{78FCF09F-983A-4A43-A640-1CAC73EA38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F38FD76-043E-4E4C-B2AF-5FCAC3D7CD15}" type="pres">
      <dgm:prSet presAssocID="{78FCF09F-983A-4A43-A640-1CAC73EA3827}" presName="Name1" presStyleCnt="0"/>
      <dgm:spPr/>
    </dgm:pt>
    <dgm:pt modelId="{752481B7-097B-490E-B869-9ED4886F523B}" type="pres">
      <dgm:prSet presAssocID="{78FCF09F-983A-4A43-A640-1CAC73EA3827}" presName="cycle" presStyleCnt="0"/>
      <dgm:spPr/>
    </dgm:pt>
    <dgm:pt modelId="{015C412C-19A4-405E-A9B5-D4A38A0344F3}" type="pres">
      <dgm:prSet presAssocID="{78FCF09F-983A-4A43-A640-1CAC73EA3827}" presName="srcNode" presStyleLbl="node1" presStyleIdx="0" presStyleCnt="5"/>
      <dgm:spPr/>
    </dgm:pt>
    <dgm:pt modelId="{91B840F6-CAE7-4D1D-8E3B-2FB8B3F11920}" type="pres">
      <dgm:prSet presAssocID="{78FCF09F-983A-4A43-A640-1CAC73EA3827}" presName="conn" presStyleLbl="parChTrans1D2" presStyleIdx="0" presStyleCnt="1"/>
      <dgm:spPr/>
      <dgm:t>
        <a:bodyPr/>
        <a:lstStyle/>
        <a:p>
          <a:endParaRPr lang="ru-RU"/>
        </a:p>
      </dgm:t>
    </dgm:pt>
    <dgm:pt modelId="{B62BFBC7-518D-41EA-8319-7A374DB2D8CD}" type="pres">
      <dgm:prSet presAssocID="{78FCF09F-983A-4A43-A640-1CAC73EA3827}" presName="extraNode" presStyleLbl="node1" presStyleIdx="0" presStyleCnt="5"/>
      <dgm:spPr/>
    </dgm:pt>
    <dgm:pt modelId="{73F8C603-EA23-4A62-A7CE-B98EC22C4C2A}" type="pres">
      <dgm:prSet presAssocID="{78FCF09F-983A-4A43-A640-1CAC73EA3827}" presName="dstNode" presStyleLbl="node1" presStyleIdx="0" presStyleCnt="5"/>
      <dgm:spPr/>
    </dgm:pt>
    <dgm:pt modelId="{79A4FC2C-1A2A-48D6-BF17-6B26A25DA9CF}" type="pres">
      <dgm:prSet presAssocID="{B22F408F-133F-4C25-BF19-4ECF5D3A61B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72833-BFD8-401D-AB17-E900E71B8246}" type="pres">
      <dgm:prSet presAssocID="{B22F408F-133F-4C25-BF19-4ECF5D3A61B5}" presName="accent_1" presStyleCnt="0"/>
      <dgm:spPr/>
    </dgm:pt>
    <dgm:pt modelId="{A0490030-5D21-4C17-845C-9F22E72C9C65}" type="pres">
      <dgm:prSet presAssocID="{B22F408F-133F-4C25-BF19-4ECF5D3A61B5}" presName="accentRepeatNode" presStyleLbl="solidFgAcc1" presStyleIdx="0" presStyleCnt="5"/>
      <dgm:spPr/>
    </dgm:pt>
    <dgm:pt modelId="{19940476-AC54-4395-9C45-689EA46072DD}" type="pres">
      <dgm:prSet presAssocID="{4A3068F6-1FA5-49D7-A01C-E63C96802AB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BD4A9-6A1A-4DB1-8ED0-4A5E18084F78}" type="pres">
      <dgm:prSet presAssocID="{4A3068F6-1FA5-49D7-A01C-E63C96802AB7}" presName="accent_2" presStyleCnt="0"/>
      <dgm:spPr/>
    </dgm:pt>
    <dgm:pt modelId="{C48B5EE2-2921-42E0-80D9-D723C194FE79}" type="pres">
      <dgm:prSet presAssocID="{4A3068F6-1FA5-49D7-A01C-E63C96802AB7}" presName="accentRepeatNode" presStyleLbl="solidFgAcc1" presStyleIdx="1" presStyleCnt="5"/>
      <dgm:spPr/>
    </dgm:pt>
    <dgm:pt modelId="{48711E9B-ADF8-468C-BBCE-4A6383B4A7FD}" type="pres">
      <dgm:prSet presAssocID="{6C530A23-A2EA-4E7A-B2F2-9EF9E84FEFF8}" presName="text_3" presStyleLbl="node1" presStyleIdx="2" presStyleCnt="5" custScaleY="72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32513-FD87-4874-943B-8BFDCBFF9AB6}" type="pres">
      <dgm:prSet presAssocID="{6C530A23-A2EA-4E7A-B2F2-9EF9E84FEFF8}" presName="accent_3" presStyleCnt="0"/>
      <dgm:spPr/>
    </dgm:pt>
    <dgm:pt modelId="{8BD9436A-AAAB-497D-B7FE-F7457762A955}" type="pres">
      <dgm:prSet presAssocID="{6C530A23-A2EA-4E7A-B2F2-9EF9E84FEFF8}" presName="accentRepeatNode" presStyleLbl="solidFgAcc1" presStyleIdx="2" presStyleCnt="5"/>
      <dgm:spPr/>
    </dgm:pt>
    <dgm:pt modelId="{562155F0-97B2-4DF4-8390-CB9B7FBF3BC4}" type="pres">
      <dgm:prSet presAssocID="{6353E955-8998-47B0-803F-F3CA46645416}" presName="text_4" presStyleLbl="node1" presStyleIdx="3" presStyleCnt="5" custScaleY="146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FB829-43B5-4189-947A-EA4A6FD0CA2D}" type="pres">
      <dgm:prSet presAssocID="{6353E955-8998-47B0-803F-F3CA46645416}" presName="accent_4" presStyleCnt="0"/>
      <dgm:spPr/>
    </dgm:pt>
    <dgm:pt modelId="{254E4166-FFFE-46C0-820F-7BFA0F7F57F2}" type="pres">
      <dgm:prSet presAssocID="{6353E955-8998-47B0-803F-F3CA46645416}" presName="accentRepeatNode" presStyleLbl="solidFgAcc1" presStyleIdx="3" presStyleCnt="5"/>
      <dgm:spPr/>
    </dgm:pt>
    <dgm:pt modelId="{A6028097-5CAF-46E4-92A5-99AFE4F0FC6B}" type="pres">
      <dgm:prSet presAssocID="{F24E8B03-A417-4234-87C4-9CAED9DF3DC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68D19-879F-4D36-8116-3CE5CD0014B9}" type="pres">
      <dgm:prSet presAssocID="{F24E8B03-A417-4234-87C4-9CAED9DF3DCF}" presName="accent_5" presStyleCnt="0"/>
      <dgm:spPr/>
    </dgm:pt>
    <dgm:pt modelId="{BCBCA27B-68C7-4424-BE50-206C739ABE7B}" type="pres">
      <dgm:prSet presAssocID="{F24E8B03-A417-4234-87C4-9CAED9DF3DCF}" presName="accentRepeatNode" presStyleLbl="solidFgAcc1" presStyleIdx="4" presStyleCnt="5"/>
      <dgm:spPr/>
    </dgm:pt>
  </dgm:ptLst>
  <dgm:cxnLst>
    <dgm:cxn modelId="{A80E4637-5663-4B74-9628-77DBCE9FD5AA}" type="presOf" srcId="{4A3068F6-1FA5-49D7-A01C-E63C96802AB7}" destId="{19940476-AC54-4395-9C45-689EA46072DD}" srcOrd="0" destOrd="0" presId="urn:microsoft.com/office/officeart/2008/layout/VerticalCurvedList"/>
    <dgm:cxn modelId="{44D9A48E-3B22-4B65-96C5-A032D2E80908}" srcId="{78FCF09F-983A-4A43-A640-1CAC73EA3827}" destId="{4A3068F6-1FA5-49D7-A01C-E63C96802AB7}" srcOrd="1" destOrd="0" parTransId="{04E4E64A-835F-4225-8683-3132B9E124FA}" sibTransId="{2C474F96-433E-4A30-9B30-65D2A772473F}"/>
    <dgm:cxn modelId="{0A305069-AFCA-4CC0-8C50-A151F5D575E5}" srcId="{78FCF09F-983A-4A43-A640-1CAC73EA3827}" destId="{B22F408F-133F-4C25-BF19-4ECF5D3A61B5}" srcOrd="0" destOrd="0" parTransId="{5584367A-B4D1-4852-A860-B26F04A00E1C}" sibTransId="{E4B1402E-BB30-414C-9D49-60606E2A1ADB}"/>
    <dgm:cxn modelId="{E796BE33-148D-42AB-9D7D-1024A036F8F9}" srcId="{78FCF09F-983A-4A43-A640-1CAC73EA3827}" destId="{6C530A23-A2EA-4E7A-B2F2-9EF9E84FEFF8}" srcOrd="2" destOrd="0" parTransId="{EA555FC1-ED48-46A2-8A4F-3AFDAB2AD29C}" sibTransId="{5E7EBF26-C680-4512-B2D3-BF8F75EED8AD}"/>
    <dgm:cxn modelId="{30EA05A8-9CFD-4B20-8223-B9727AF8B7C2}" type="presOf" srcId="{6C530A23-A2EA-4E7A-B2F2-9EF9E84FEFF8}" destId="{48711E9B-ADF8-468C-BBCE-4A6383B4A7FD}" srcOrd="0" destOrd="0" presId="urn:microsoft.com/office/officeart/2008/layout/VerticalCurvedList"/>
    <dgm:cxn modelId="{8BFE6266-7E97-4307-94A8-CB7D48FEE44E}" type="presOf" srcId="{78FCF09F-983A-4A43-A640-1CAC73EA3827}" destId="{C4C92003-5256-4767-98EC-570E7656305D}" srcOrd="0" destOrd="0" presId="urn:microsoft.com/office/officeart/2008/layout/VerticalCurvedList"/>
    <dgm:cxn modelId="{571E6DAF-6AF3-4D07-A737-15A64E87E97D}" type="presOf" srcId="{6353E955-8998-47B0-803F-F3CA46645416}" destId="{562155F0-97B2-4DF4-8390-CB9B7FBF3BC4}" srcOrd="0" destOrd="0" presId="urn:microsoft.com/office/officeart/2008/layout/VerticalCurvedList"/>
    <dgm:cxn modelId="{96B54805-A94F-41EF-897F-57A2CB1AAD44}" srcId="{78FCF09F-983A-4A43-A640-1CAC73EA3827}" destId="{F24E8B03-A417-4234-87C4-9CAED9DF3DCF}" srcOrd="4" destOrd="0" parTransId="{3239EE93-67EC-4C57-9BC8-E6CB52912E68}" sibTransId="{459DFA64-F5B8-4872-A545-E03062144863}"/>
    <dgm:cxn modelId="{8B6190E5-9188-42A6-9729-7C0C2562A368}" type="presOf" srcId="{B22F408F-133F-4C25-BF19-4ECF5D3A61B5}" destId="{79A4FC2C-1A2A-48D6-BF17-6B26A25DA9CF}" srcOrd="0" destOrd="0" presId="urn:microsoft.com/office/officeart/2008/layout/VerticalCurvedList"/>
    <dgm:cxn modelId="{1894EA67-7966-46E1-B5DB-1A63E2015F48}" srcId="{78FCF09F-983A-4A43-A640-1CAC73EA3827}" destId="{6353E955-8998-47B0-803F-F3CA46645416}" srcOrd="3" destOrd="0" parTransId="{DA8E897A-F15C-47C6-96F5-31274C796084}" sibTransId="{D84CA0C7-BA0C-4FA1-BDEA-819AF2FBE3AF}"/>
    <dgm:cxn modelId="{2E738B8C-8C8C-4777-B17F-11878D4EC7D0}" type="presOf" srcId="{F24E8B03-A417-4234-87C4-9CAED9DF3DCF}" destId="{A6028097-5CAF-46E4-92A5-99AFE4F0FC6B}" srcOrd="0" destOrd="0" presId="urn:microsoft.com/office/officeart/2008/layout/VerticalCurvedList"/>
    <dgm:cxn modelId="{11DBD7F7-5246-47F0-AEF6-5F97EBF16B94}" type="presOf" srcId="{E4B1402E-BB30-414C-9D49-60606E2A1ADB}" destId="{91B840F6-CAE7-4D1D-8E3B-2FB8B3F11920}" srcOrd="0" destOrd="0" presId="urn:microsoft.com/office/officeart/2008/layout/VerticalCurvedList"/>
    <dgm:cxn modelId="{CA907D28-F11A-4FDC-AA48-859C64426626}" type="presParOf" srcId="{C4C92003-5256-4767-98EC-570E7656305D}" destId="{CF38FD76-043E-4E4C-B2AF-5FCAC3D7CD15}" srcOrd="0" destOrd="0" presId="urn:microsoft.com/office/officeart/2008/layout/VerticalCurvedList"/>
    <dgm:cxn modelId="{8B8AA13A-EE68-4048-B399-19037F116DE5}" type="presParOf" srcId="{CF38FD76-043E-4E4C-B2AF-5FCAC3D7CD15}" destId="{752481B7-097B-490E-B869-9ED4886F523B}" srcOrd="0" destOrd="0" presId="urn:microsoft.com/office/officeart/2008/layout/VerticalCurvedList"/>
    <dgm:cxn modelId="{E0FC0199-D4A1-4ADA-9DF7-9FD706B26EC5}" type="presParOf" srcId="{752481B7-097B-490E-B869-9ED4886F523B}" destId="{015C412C-19A4-405E-A9B5-D4A38A0344F3}" srcOrd="0" destOrd="0" presId="urn:microsoft.com/office/officeart/2008/layout/VerticalCurvedList"/>
    <dgm:cxn modelId="{1AB4AAD8-F249-42DC-851E-767CC28A8DA5}" type="presParOf" srcId="{752481B7-097B-490E-B869-9ED4886F523B}" destId="{91B840F6-CAE7-4D1D-8E3B-2FB8B3F11920}" srcOrd="1" destOrd="0" presId="urn:microsoft.com/office/officeart/2008/layout/VerticalCurvedList"/>
    <dgm:cxn modelId="{D4054291-9508-497F-8E96-EDAF67734E79}" type="presParOf" srcId="{752481B7-097B-490E-B869-9ED4886F523B}" destId="{B62BFBC7-518D-41EA-8319-7A374DB2D8CD}" srcOrd="2" destOrd="0" presId="urn:microsoft.com/office/officeart/2008/layout/VerticalCurvedList"/>
    <dgm:cxn modelId="{55BB765D-778E-4C80-9A30-CA02E914FFF3}" type="presParOf" srcId="{752481B7-097B-490E-B869-9ED4886F523B}" destId="{73F8C603-EA23-4A62-A7CE-B98EC22C4C2A}" srcOrd="3" destOrd="0" presId="urn:microsoft.com/office/officeart/2008/layout/VerticalCurvedList"/>
    <dgm:cxn modelId="{E0FA1A0D-79C3-427D-A120-3DCE92BB02E4}" type="presParOf" srcId="{CF38FD76-043E-4E4C-B2AF-5FCAC3D7CD15}" destId="{79A4FC2C-1A2A-48D6-BF17-6B26A25DA9CF}" srcOrd="1" destOrd="0" presId="urn:microsoft.com/office/officeart/2008/layout/VerticalCurvedList"/>
    <dgm:cxn modelId="{C095383D-DEA2-48A4-AF5F-D6D16C5C690A}" type="presParOf" srcId="{CF38FD76-043E-4E4C-B2AF-5FCAC3D7CD15}" destId="{2E972833-BFD8-401D-AB17-E900E71B8246}" srcOrd="2" destOrd="0" presId="urn:microsoft.com/office/officeart/2008/layout/VerticalCurvedList"/>
    <dgm:cxn modelId="{AAE893CF-E53C-427F-9F5E-22DC14FE5B0B}" type="presParOf" srcId="{2E972833-BFD8-401D-AB17-E900E71B8246}" destId="{A0490030-5D21-4C17-845C-9F22E72C9C65}" srcOrd="0" destOrd="0" presId="urn:microsoft.com/office/officeart/2008/layout/VerticalCurvedList"/>
    <dgm:cxn modelId="{5AE91913-54F5-4A15-9230-70F70A40F21F}" type="presParOf" srcId="{CF38FD76-043E-4E4C-B2AF-5FCAC3D7CD15}" destId="{19940476-AC54-4395-9C45-689EA46072DD}" srcOrd="3" destOrd="0" presId="urn:microsoft.com/office/officeart/2008/layout/VerticalCurvedList"/>
    <dgm:cxn modelId="{B632FDD4-C6A2-4C06-80A5-93D286A84D86}" type="presParOf" srcId="{CF38FD76-043E-4E4C-B2AF-5FCAC3D7CD15}" destId="{CB9BD4A9-6A1A-4DB1-8ED0-4A5E18084F78}" srcOrd="4" destOrd="0" presId="urn:microsoft.com/office/officeart/2008/layout/VerticalCurvedList"/>
    <dgm:cxn modelId="{0184A26D-E4CB-4A43-80F7-B1BBD5452DE1}" type="presParOf" srcId="{CB9BD4A9-6A1A-4DB1-8ED0-4A5E18084F78}" destId="{C48B5EE2-2921-42E0-80D9-D723C194FE79}" srcOrd="0" destOrd="0" presId="urn:microsoft.com/office/officeart/2008/layout/VerticalCurvedList"/>
    <dgm:cxn modelId="{05BCC77E-BF05-4120-B4BC-0F776BCB221D}" type="presParOf" srcId="{CF38FD76-043E-4E4C-B2AF-5FCAC3D7CD15}" destId="{48711E9B-ADF8-468C-BBCE-4A6383B4A7FD}" srcOrd="5" destOrd="0" presId="urn:microsoft.com/office/officeart/2008/layout/VerticalCurvedList"/>
    <dgm:cxn modelId="{3714D08E-1D7D-40EE-837B-806608565296}" type="presParOf" srcId="{CF38FD76-043E-4E4C-B2AF-5FCAC3D7CD15}" destId="{E3132513-FD87-4874-943B-8BFDCBFF9AB6}" srcOrd="6" destOrd="0" presId="urn:microsoft.com/office/officeart/2008/layout/VerticalCurvedList"/>
    <dgm:cxn modelId="{BB8663EF-B299-4FC6-B4C9-3B6091E6A933}" type="presParOf" srcId="{E3132513-FD87-4874-943B-8BFDCBFF9AB6}" destId="{8BD9436A-AAAB-497D-B7FE-F7457762A955}" srcOrd="0" destOrd="0" presId="urn:microsoft.com/office/officeart/2008/layout/VerticalCurvedList"/>
    <dgm:cxn modelId="{17B7DE16-2BEC-420F-AD56-A8E7CAD0BFA0}" type="presParOf" srcId="{CF38FD76-043E-4E4C-B2AF-5FCAC3D7CD15}" destId="{562155F0-97B2-4DF4-8390-CB9B7FBF3BC4}" srcOrd="7" destOrd="0" presId="urn:microsoft.com/office/officeart/2008/layout/VerticalCurvedList"/>
    <dgm:cxn modelId="{45DC2C90-5C56-490A-B595-9FAA22A727B0}" type="presParOf" srcId="{CF38FD76-043E-4E4C-B2AF-5FCAC3D7CD15}" destId="{3C8FB829-43B5-4189-947A-EA4A6FD0CA2D}" srcOrd="8" destOrd="0" presId="urn:microsoft.com/office/officeart/2008/layout/VerticalCurvedList"/>
    <dgm:cxn modelId="{61BE624D-C5D7-4B11-B5DA-89ABFC1F0374}" type="presParOf" srcId="{3C8FB829-43B5-4189-947A-EA4A6FD0CA2D}" destId="{254E4166-FFFE-46C0-820F-7BFA0F7F57F2}" srcOrd="0" destOrd="0" presId="urn:microsoft.com/office/officeart/2008/layout/VerticalCurvedList"/>
    <dgm:cxn modelId="{07360D2E-4496-45B2-9D84-0833B7575419}" type="presParOf" srcId="{CF38FD76-043E-4E4C-B2AF-5FCAC3D7CD15}" destId="{A6028097-5CAF-46E4-92A5-99AFE4F0FC6B}" srcOrd="9" destOrd="0" presId="urn:microsoft.com/office/officeart/2008/layout/VerticalCurvedList"/>
    <dgm:cxn modelId="{8CEAB51A-CF22-4947-9F6C-4D1CD6FCAA12}" type="presParOf" srcId="{CF38FD76-043E-4E4C-B2AF-5FCAC3D7CD15}" destId="{95068D19-879F-4D36-8116-3CE5CD0014B9}" srcOrd="10" destOrd="0" presId="urn:microsoft.com/office/officeart/2008/layout/VerticalCurvedList"/>
    <dgm:cxn modelId="{F015A1CB-7E64-4FBA-9B2A-142F7A5F0892}" type="presParOf" srcId="{95068D19-879F-4D36-8116-3CE5CD0014B9}" destId="{BCBCA27B-68C7-4424-BE50-206C739ABE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56C8C6-589E-4F33-B24D-EBEF8A7E1A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D64EC6-2668-489F-A1A2-078024616401}">
      <dgm:prSet phldrT="[Текст]"/>
      <dgm:spPr/>
      <dgm:t>
        <a:bodyPr/>
        <a:lstStyle/>
        <a:p>
          <a:r>
            <a:rPr lang="ru-RU" b="1" i="1" dirty="0" smtClean="0"/>
            <a:t>Комплекс педагогических методов</a:t>
          </a:r>
          <a:r>
            <a:rPr lang="ru-RU" dirty="0" smtClean="0"/>
            <a:t> включает анализ и обобщение научно-методической литературы, педагогические наблюдения, контрольные испытания и эксперимент.</a:t>
          </a:r>
          <a:endParaRPr lang="ru-RU" dirty="0"/>
        </a:p>
      </dgm:t>
    </dgm:pt>
    <dgm:pt modelId="{25307AB4-FFEF-4FD7-9242-8C1EF22CCC2D}" type="parTrans" cxnId="{244E491F-80D6-496D-BB89-7FD4D5E08751}">
      <dgm:prSet/>
      <dgm:spPr/>
      <dgm:t>
        <a:bodyPr/>
        <a:lstStyle/>
        <a:p>
          <a:endParaRPr lang="ru-RU"/>
        </a:p>
      </dgm:t>
    </dgm:pt>
    <dgm:pt modelId="{6A750089-E0B7-4B84-8660-E6B82EB0665E}" type="sibTrans" cxnId="{244E491F-80D6-496D-BB89-7FD4D5E08751}">
      <dgm:prSet/>
      <dgm:spPr/>
      <dgm:t>
        <a:bodyPr/>
        <a:lstStyle/>
        <a:p>
          <a:endParaRPr lang="ru-RU"/>
        </a:p>
      </dgm:t>
    </dgm:pt>
    <dgm:pt modelId="{C4F7D363-6E79-4D8C-941C-88BED4AE6E65}">
      <dgm:prSet phldrT="[Текст]"/>
      <dgm:spPr/>
      <dgm:t>
        <a:bodyPr/>
        <a:lstStyle/>
        <a:p>
          <a:r>
            <a:rPr lang="ru-RU" b="1" i="1" dirty="0" smtClean="0"/>
            <a:t>Комплекс медико-биологических методов</a:t>
          </a:r>
          <a:r>
            <a:rPr lang="ru-RU" dirty="0" smtClean="0"/>
            <a:t> включает антропометрию, </a:t>
          </a:r>
          <a:r>
            <a:rPr lang="ru-RU" dirty="0" err="1" smtClean="0"/>
            <a:t>энергометрию</a:t>
          </a:r>
          <a:r>
            <a:rPr lang="ru-RU" dirty="0" smtClean="0"/>
            <a:t>, оценку функционального состояния.</a:t>
          </a:r>
          <a:endParaRPr lang="ru-RU" dirty="0"/>
        </a:p>
      </dgm:t>
    </dgm:pt>
    <dgm:pt modelId="{D97C02F1-6B35-4839-9620-B2D72B3EBF24}" type="parTrans" cxnId="{F1C81057-6EDB-4CC0-A3D0-9D69F06C47D9}">
      <dgm:prSet/>
      <dgm:spPr/>
      <dgm:t>
        <a:bodyPr/>
        <a:lstStyle/>
        <a:p>
          <a:endParaRPr lang="ru-RU"/>
        </a:p>
      </dgm:t>
    </dgm:pt>
    <dgm:pt modelId="{C2AB3B4E-B171-4C5F-BE98-1FECEB96FFB1}" type="sibTrans" cxnId="{F1C81057-6EDB-4CC0-A3D0-9D69F06C47D9}">
      <dgm:prSet/>
      <dgm:spPr/>
      <dgm:t>
        <a:bodyPr/>
        <a:lstStyle/>
        <a:p>
          <a:endParaRPr lang="ru-RU"/>
        </a:p>
      </dgm:t>
    </dgm:pt>
    <dgm:pt modelId="{75F8AA0B-F2AF-41D5-B3C5-E72E9E81155C}">
      <dgm:prSet phldrT="[Текст]"/>
      <dgm:spPr/>
      <dgm:t>
        <a:bodyPr/>
        <a:lstStyle/>
        <a:p>
          <a:r>
            <a:rPr lang="ru-RU" b="1" i="1" dirty="0" smtClean="0"/>
            <a:t>Теоретико-логические методы</a:t>
          </a:r>
          <a:r>
            <a:rPr lang="ru-RU" dirty="0" smtClean="0"/>
            <a:t> включают в себя логический анализ, теоретический анализ, систематизацию и классификацию.</a:t>
          </a:r>
          <a:endParaRPr lang="ru-RU" dirty="0"/>
        </a:p>
      </dgm:t>
    </dgm:pt>
    <dgm:pt modelId="{6F55D107-CFBE-48C5-97FA-1332AF4AC3C9}" type="parTrans" cxnId="{BBA23EEE-56B3-4EC1-8040-5D7C12FA3672}">
      <dgm:prSet/>
      <dgm:spPr/>
      <dgm:t>
        <a:bodyPr/>
        <a:lstStyle/>
        <a:p>
          <a:endParaRPr lang="ru-RU"/>
        </a:p>
      </dgm:t>
    </dgm:pt>
    <dgm:pt modelId="{593D9134-3F60-4479-967A-623BE5A14EE0}" type="sibTrans" cxnId="{BBA23EEE-56B3-4EC1-8040-5D7C12FA3672}">
      <dgm:prSet/>
      <dgm:spPr/>
      <dgm:t>
        <a:bodyPr/>
        <a:lstStyle/>
        <a:p>
          <a:endParaRPr lang="ru-RU"/>
        </a:p>
      </dgm:t>
    </dgm:pt>
    <dgm:pt modelId="{3C34F3CA-B24A-454C-ABA5-ACE04B047AA0}">
      <dgm:prSet phldrT="[Текст]"/>
      <dgm:spPr/>
      <dgm:t>
        <a:bodyPr/>
        <a:lstStyle/>
        <a:p>
          <a:r>
            <a:rPr lang="ru-RU" b="1" i="1" dirty="0" smtClean="0"/>
            <a:t>Математико-статистические методы</a:t>
          </a:r>
          <a:r>
            <a:rPr lang="ru-RU" dirty="0" smtClean="0"/>
            <a:t> включают корреляционный, факторный и регрессивный анализ, статистическую проверку гипотез.</a:t>
          </a:r>
          <a:endParaRPr lang="ru-RU" dirty="0"/>
        </a:p>
      </dgm:t>
    </dgm:pt>
    <dgm:pt modelId="{A4986610-22AF-4BFB-B286-FB0D62D1DBBE}" type="parTrans" cxnId="{E24B067E-2220-4BFF-866C-544D36B51B40}">
      <dgm:prSet/>
      <dgm:spPr/>
      <dgm:t>
        <a:bodyPr/>
        <a:lstStyle/>
        <a:p>
          <a:endParaRPr lang="ru-RU"/>
        </a:p>
      </dgm:t>
    </dgm:pt>
    <dgm:pt modelId="{EBFDBD01-DE71-4521-8DDE-7CE04B46CB91}" type="sibTrans" cxnId="{E24B067E-2220-4BFF-866C-544D36B51B40}">
      <dgm:prSet/>
      <dgm:spPr/>
      <dgm:t>
        <a:bodyPr/>
        <a:lstStyle/>
        <a:p>
          <a:endParaRPr lang="ru-RU"/>
        </a:p>
      </dgm:t>
    </dgm:pt>
    <dgm:pt modelId="{85AD83BA-4E1C-40AD-A01A-6541CCF539E6}">
      <dgm:prSet phldrT="[Текст]"/>
      <dgm:spPr/>
      <dgm:t>
        <a:bodyPr/>
        <a:lstStyle/>
        <a:p>
          <a:r>
            <a:rPr lang="ru-RU" b="1" i="1" dirty="0" smtClean="0"/>
            <a:t>Психологические методы</a:t>
          </a:r>
          <a:r>
            <a:rPr lang="ru-RU" dirty="0" smtClean="0"/>
            <a:t> включают диагностику нейродинамических и психодинамических особенностей юных спортсменов.</a:t>
          </a:r>
          <a:endParaRPr lang="ru-RU" dirty="0"/>
        </a:p>
      </dgm:t>
    </dgm:pt>
    <dgm:pt modelId="{FE1CCBF9-B93F-4A5C-BF17-4389F426895E}" type="parTrans" cxnId="{FD65E282-A31F-4EC8-A988-655EB7898AEF}">
      <dgm:prSet/>
      <dgm:spPr/>
      <dgm:t>
        <a:bodyPr/>
        <a:lstStyle/>
        <a:p>
          <a:endParaRPr lang="ru-RU"/>
        </a:p>
      </dgm:t>
    </dgm:pt>
    <dgm:pt modelId="{E702543A-7C20-448E-AB7A-DA131086A9B8}" type="sibTrans" cxnId="{FD65E282-A31F-4EC8-A988-655EB7898AEF}">
      <dgm:prSet/>
      <dgm:spPr/>
      <dgm:t>
        <a:bodyPr/>
        <a:lstStyle/>
        <a:p>
          <a:endParaRPr lang="ru-RU"/>
        </a:p>
      </dgm:t>
    </dgm:pt>
    <dgm:pt modelId="{84DD5049-A58E-44CA-B343-21B1264CBC65}">
      <dgm:prSet phldrT="[Текст]"/>
      <dgm:spPr/>
      <dgm:t>
        <a:bodyPr/>
        <a:lstStyle/>
        <a:p>
          <a:r>
            <a:rPr lang="ru-RU" b="1" i="1" dirty="0" smtClean="0"/>
            <a:t>Биомеханические методы</a:t>
          </a:r>
          <a:r>
            <a:rPr lang="ru-RU" dirty="0" smtClean="0"/>
            <a:t> включают диагностику кинематических, динамических и энергетических характеристик средств подготовки.</a:t>
          </a:r>
          <a:endParaRPr lang="ru-RU" dirty="0"/>
        </a:p>
      </dgm:t>
    </dgm:pt>
    <dgm:pt modelId="{FED2DB92-80B8-4D74-B70F-D742CE6A4A00}" type="parTrans" cxnId="{7430B499-888E-4210-9E23-BAA0DAC5073E}">
      <dgm:prSet/>
      <dgm:spPr/>
      <dgm:t>
        <a:bodyPr/>
        <a:lstStyle/>
        <a:p>
          <a:endParaRPr lang="ru-RU"/>
        </a:p>
      </dgm:t>
    </dgm:pt>
    <dgm:pt modelId="{4FD97C0D-A9CD-4124-96A2-689D2C37C1E1}" type="sibTrans" cxnId="{7430B499-888E-4210-9E23-BAA0DAC5073E}">
      <dgm:prSet/>
      <dgm:spPr/>
      <dgm:t>
        <a:bodyPr/>
        <a:lstStyle/>
        <a:p>
          <a:endParaRPr lang="ru-RU"/>
        </a:p>
      </dgm:t>
    </dgm:pt>
    <dgm:pt modelId="{CDCF84DC-46A8-43D2-B11C-32B10C7A3019}" type="pres">
      <dgm:prSet presAssocID="{F956C8C6-589E-4F33-B24D-EBEF8A7E1A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640A4D-D405-4B74-ABB5-D9A6AE8A5BAA}" type="pres">
      <dgm:prSet presAssocID="{D5D64EC6-2668-489F-A1A2-07802461640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10D6D-5663-4AFB-9AB4-47AC12E9CBE1}" type="pres">
      <dgm:prSet presAssocID="{6A750089-E0B7-4B84-8660-E6B82EB0665E}" presName="spacer" presStyleCnt="0"/>
      <dgm:spPr/>
      <dgm:t>
        <a:bodyPr/>
        <a:lstStyle/>
        <a:p>
          <a:endParaRPr lang="ru-RU"/>
        </a:p>
      </dgm:t>
    </dgm:pt>
    <dgm:pt modelId="{3937D42C-6331-4B24-91AD-D5AB38983B9C}" type="pres">
      <dgm:prSet presAssocID="{C4F7D363-6E79-4D8C-941C-88BED4AE6E6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BAD79-36BF-496A-AE05-3262A4688321}" type="pres">
      <dgm:prSet presAssocID="{C2AB3B4E-B171-4C5F-BE98-1FECEB96FFB1}" presName="spacer" presStyleCnt="0"/>
      <dgm:spPr/>
      <dgm:t>
        <a:bodyPr/>
        <a:lstStyle/>
        <a:p>
          <a:endParaRPr lang="ru-RU"/>
        </a:p>
      </dgm:t>
    </dgm:pt>
    <dgm:pt modelId="{09BD8710-9278-48EE-A005-70D399A16657}" type="pres">
      <dgm:prSet presAssocID="{75F8AA0B-F2AF-41D5-B3C5-E72E9E81155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511C1-016E-45AF-9596-72880F9ECD8D}" type="pres">
      <dgm:prSet presAssocID="{593D9134-3F60-4479-967A-623BE5A14EE0}" presName="spacer" presStyleCnt="0"/>
      <dgm:spPr/>
      <dgm:t>
        <a:bodyPr/>
        <a:lstStyle/>
        <a:p>
          <a:endParaRPr lang="ru-RU"/>
        </a:p>
      </dgm:t>
    </dgm:pt>
    <dgm:pt modelId="{1E62E13C-2AC2-4EBC-97B6-85BE4D8D8416}" type="pres">
      <dgm:prSet presAssocID="{3C34F3CA-B24A-454C-ABA5-ACE04B047AA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84A32-DFCC-4ECB-A18F-D915DEF85EFB}" type="pres">
      <dgm:prSet presAssocID="{EBFDBD01-DE71-4521-8DDE-7CE04B46CB91}" presName="spacer" presStyleCnt="0"/>
      <dgm:spPr/>
      <dgm:t>
        <a:bodyPr/>
        <a:lstStyle/>
        <a:p>
          <a:endParaRPr lang="ru-RU"/>
        </a:p>
      </dgm:t>
    </dgm:pt>
    <dgm:pt modelId="{06252EB6-269E-4E50-A1BF-47D11D011264}" type="pres">
      <dgm:prSet presAssocID="{85AD83BA-4E1C-40AD-A01A-6541CCF539E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72DDE-793B-4FF7-88A8-D6CDCA2DEB73}" type="pres">
      <dgm:prSet presAssocID="{E702543A-7C20-448E-AB7A-DA131086A9B8}" presName="spacer" presStyleCnt="0"/>
      <dgm:spPr/>
      <dgm:t>
        <a:bodyPr/>
        <a:lstStyle/>
        <a:p>
          <a:endParaRPr lang="ru-RU"/>
        </a:p>
      </dgm:t>
    </dgm:pt>
    <dgm:pt modelId="{4BB41BEF-51AF-40C7-9643-8D445D65EB7D}" type="pres">
      <dgm:prSet presAssocID="{84DD5049-A58E-44CA-B343-21B1264CBC6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0B499-888E-4210-9E23-BAA0DAC5073E}" srcId="{F956C8C6-589E-4F33-B24D-EBEF8A7E1AD1}" destId="{84DD5049-A58E-44CA-B343-21B1264CBC65}" srcOrd="5" destOrd="0" parTransId="{FED2DB92-80B8-4D74-B70F-D742CE6A4A00}" sibTransId="{4FD97C0D-A9CD-4124-96A2-689D2C37C1E1}"/>
    <dgm:cxn modelId="{7F9EF988-0F02-4048-8377-1FF8DB937342}" type="presOf" srcId="{3C34F3CA-B24A-454C-ABA5-ACE04B047AA0}" destId="{1E62E13C-2AC2-4EBC-97B6-85BE4D8D8416}" srcOrd="0" destOrd="0" presId="urn:microsoft.com/office/officeart/2005/8/layout/vList2"/>
    <dgm:cxn modelId="{2CA6F914-3ACB-4B92-83D7-C256DD1516DC}" type="presOf" srcId="{C4F7D363-6E79-4D8C-941C-88BED4AE6E65}" destId="{3937D42C-6331-4B24-91AD-D5AB38983B9C}" srcOrd="0" destOrd="0" presId="urn:microsoft.com/office/officeart/2005/8/layout/vList2"/>
    <dgm:cxn modelId="{59790F6E-3B8B-473B-B8E7-A9ADAD6570B2}" type="presOf" srcId="{D5D64EC6-2668-489F-A1A2-078024616401}" destId="{6F640A4D-D405-4B74-ABB5-D9A6AE8A5BAA}" srcOrd="0" destOrd="0" presId="urn:microsoft.com/office/officeart/2005/8/layout/vList2"/>
    <dgm:cxn modelId="{FD65E282-A31F-4EC8-A988-655EB7898AEF}" srcId="{F956C8C6-589E-4F33-B24D-EBEF8A7E1AD1}" destId="{85AD83BA-4E1C-40AD-A01A-6541CCF539E6}" srcOrd="4" destOrd="0" parTransId="{FE1CCBF9-B93F-4A5C-BF17-4389F426895E}" sibTransId="{E702543A-7C20-448E-AB7A-DA131086A9B8}"/>
    <dgm:cxn modelId="{7DA66C35-3814-416B-89F7-69BBE8C47543}" type="presOf" srcId="{75F8AA0B-F2AF-41D5-B3C5-E72E9E81155C}" destId="{09BD8710-9278-48EE-A005-70D399A16657}" srcOrd="0" destOrd="0" presId="urn:microsoft.com/office/officeart/2005/8/layout/vList2"/>
    <dgm:cxn modelId="{244E491F-80D6-496D-BB89-7FD4D5E08751}" srcId="{F956C8C6-589E-4F33-B24D-EBEF8A7E1AD1}" destId="{D5D64EC6-2668-489F-A1A2-078024616401}" srcOrd="0" destOrd="0" parTransId="{25307AB4-FFEF-4FD7-9242-8C1EF22CCC2D}" sibTransId="{6A750089-E0B7-4B84-8660-E6B82EB0665E}"/>
    <dgm:cxn modelId="{E24B067E-2220-4BFF-866C-544D36B51B40}" srcId="{F956C8C6-589E-4F33-B24D-EBEF8A7E1AD1}" destId="{3C34F3CA-B24A-454C-ABA5-ACE04B047AA0}" srcOrd="3" destOrd="0" parTransId="{A4986610-22AF-4BFB-B286-FB0D62D1DBBE}" sibTransId="{EBFDBD01-DE71-4521-8DDE-7CE04B46CB91}"/>
    <dgm:cxn modelId="{36E7496F-3193-48AA-AB61-9C9C7AB657D9}" type="presOf" srcId="{F956C8C6-589E-4F33-B24D-EBEF8A7E1AD1}" destId="{CDCF84DC-46A8-43D2-B11C-32B10C7A3019}" srcOrd="0" destOrd="0" presId="urn:microsoft.com/office/officeart/2005/8/layout/vList2"/>
    <dgm:cxn modelId="{BBA23EEE-56B3-4EC1-8040-5D7C12FA3672}" srcId="{F956C8C6-589E-4F33-B24D-EBEF8A7E1AD1}" destId="{75F8AA0B-F2AF-41D5-B3C5-E72E9E81155C}" srcOrd="2" destOrd="0" parTransId="{6F55D107-CFBE-48C5-97FA-1332AF4AC3C9}" sibTransId="{593D9134-3F60-4479-967A-623BE5A14EE0}"/>
    <dgm:cxn modelId="{3914F50D-7CEB-4713-AC35-9FE81439B357}" type="presOf" srcId="{85AD83BA-4E1C-40AD-A01A-6541CCF539E6}" destId="{06252EB6-269E-4E50-A1BF-47D11D011264}" srcOrd="0" destOrd="0" presId="urn:microsoft.com/office/officeart/2005/8/layout/vList2"/>
    <dgm:cxn modelId="{096A0E1D-A131-4325-AD2A-CAED86AEBE60}" type="presOf" srcId="{84DD5049-A58E-44CA-B343-21B1264CBC65}" destId="{4BB41BEF-51AF-40C7-9643-8D445D65EB7D}" srcOrd="0" destOrd="0" presId="urn:microsoft.com/office/officeart/2005/8/layout/vList2"/>
    <dgm:cxn modelId="{F1C81057-6EDB-4CC0-A3D0-9D69F06C47D9}" srcId="{F956C8C6-589E-4F33-B24D-EBEF8A7E1AD1}" destId="{C4F7D363-6E79-4D8C-941C-88BED4AE6E65}" srcOrd="1" destOrd="0" parTransId="{D97C02F1-6B35-4839-9620-B2D72B3EBF24}" sibTransId="{C2AB3B4E-B171-4C5F-BE98-1FECEB96FFB1}"/>
    <dgm:cxn modelId="{DFECE938-8B27-4A9C-958E-09F02BB31673}" type="presParOf" srcId="{CDCF84DC-46A8-43D2-B11C-32B10C7A3019}" destId="{6F640A4D-D405-4B74-ABB5-D9A6AE8A5BAA}" srcOrd="0" destOrd="0" presId="urn:microsoft.com/office/officeart/2005/8/layout/vList2"/>
    <dgm:cxn modelId="{B952697C-76D4-4A53-A69C-0971CCE6868D}" type="presParOf" srcId="{CDCF84DC-46A8-43D2-B11C-32B10C7A3019}" destId="{96810D6D-5663-4AFB-9AB4-47AC12E9CBE1}" srcOrd="1" destOrd="0" presId="urn:microsoft.com/office/officeart/2005/8/layout/vList2"/>
    <dgm:cxn modelId="{21D0BB3E-2CA0-4C97-BA38-73EA91731057}" type="presParOf" srcId="{CDCF84DC-46A8-43D2-B11C-32B10C7A3019}" destId="{3937D42C-6331-4B24-91AD-D5AB38983B9C}" srcOrd="2" destOrd="0" presId="urn:microsoft.com/office/officeart/2005/8/layout/vList2"/>
    <dgm:cxn modelId="{61DC0481-7857-45E6-9020-9AA86B88A287}" type="presParOf" srcId="{CDCF84DC-46A8-43D2-B11C-32B10C7A3019}" destId="{9DDBAD79-36BF-496A-AE05-3262A4688321}" srcOrd="3" destOrd="0" presId="urn:microsoft.com/office/officeart/2005/8/layout/vList2"/>
    <dgm:cxn modelId="{DEEC3664-3BFE-4C54-B62C-16E8A2770DCC}" type="presParOf" srcId="{CDCF84DC-46A8-43D2-B11C-32B10C7A3019}" destId="{09BD8710-9278-48EE-A005-70D399A16657}" srcOrd="4" destOrd="0" presId="urn:microsoft.com/office/officeart/2005/8/layout/vList2"/>
    <dgm:cxn modelId="{8C5EB895-BD58-473D-9FF3-F20F1B2415D3}" type="presParOf" srcId="{CDCF84DC-46A8-43D2-B11C-32B10C7A3019}" destId="{309511C1-016E-45AF-9596-72880F9ECD8D}" srcOrd="5" destOrd="0" presId="urn:microsoft.com/office/officeart/2005/8/layout/vList2"/>
    <dgm:cxn modelId="{221432FA-B554-4F85-BA7C-6530C2BEE82E}" type="presParOf" srcId="{CDCF84DC-46A8-43D2-B11C-32B10C7A3019}" destId="{1E62E13C-2AC2-4EBC-97B6-85BE4D8D8416}" srcOrd="6" destOrd="0" presId="urn:microsoft.com/office/officeart/2005/8/layout/vList2"/>
    <dgm:cxn modelId="{ACF7B376-3ABB-4C80-9620-30726EBA40F8}" type="presParOf" srcId="{CDCF84DC-46A8-43D2-B11C-32B10C7A3019}" destId="{81884A32-DFCC-4ECB-A18F-D915DEF85EFB}" srcOrd="7" destOrd="0" presId="urn:microsoft.com/office/officeart/2005/8/layout/vList2"/>
    <dgm:cxn modelId="{3DCEB3AE-C71B-4256-8BEC-CD47A259661F}" type="presParOf" srcId="{CDCF84DC-46A8-43D2-B11C-32B10C7A3019}" destId="{06252EB6-269E-4E50-A1BF-47D11D011264}" srcOrd="8" destOrd="0" presId="urn:microsoft.com/office/officeart/2005/8/layout/vList2"/>
    <dgm:cxn modelId="{62D28F60-0CD4-452E-9BC4-7433FB92FDBC}" type="presParOf" srcId="{CDCF84DC-46A8-43D2-B11C-32B10C7A3019}" destId="{63072DDE-793B-4FF7-88A8-D6CDCA2DEB73}" srcOrd="9" destOrd="0" presId="urn:microsoft.com/office/officeart/2005/8/layout/vList2"/>
    <dgm:cxn modelId="{7C0AF495-ACAC-46F7-A748-5D2AA4920AC6}" type="presParOf" srcId="{CDCF84DC-46A8-43D2-B11C-32B10C7A3019}" destId="{4BB41BEF-51AF-40C7-9643-8D445D65EB7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F1FED3-6796-49E0-91EE-198BCCAA0C9F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38D25F-B784-45A1-82E0-23A015202FFE}">
      <dgm:prSet phldrT="[Текст]"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1</a:t>
          </a:r>
          <a:endParaRPr lang="ru-RU" dirty="0">
            <a:latin typeface="Arial Black" panose="020B0A04020102020204" pitchFamily="34" charset="0"/>
          </a:endParaRPr>
        </a:p>
      </dgm:t>
    </dgm:pt>
    <dgm:pt modelId="{05FAD65C-8772-46A2-AD65-C13F69F29E7E}" type="parTrans" cxnId="{3AEE52F7-4B02-4CA2-AD27-02C7B3343884}">
      <dgm:prSet/>
      <dgm:spPr/>
      <dgm:t>
        <a:bodyPr/>
        <a:lstStyle/>
        <a:p>
          <a:endParaRPr lang="ru-RU"/>
        </a:p>
      </dgm:t>
    </dgm:pt>
    <dgm:pt modelId="{C1DFE122-7CC4-4779-A722-496F817E03B1}" type="sibTrans" cxnId="{3AEE52F7-4B02-4CA2-AD27-02C7B3343884}">
      <dgm:prSet/>
      <dgm:spPr/>
      <dgm:t>
        <a:bodyPr/>
        <a:lstStyle/>
        <a:p>
          <a:endParaRPr lang="ru-RU"/>
        </a:p>
      </dgm:t>
    </dgm:pt>
    <dgm:pt modelId="{09343550-DE88-4366-8DA8-8DFB58FA2DE5}">
      <dgm:prSet phldrT="[Текст]"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2</a:t>
          </a:r>
          <a:endParaRPr lang="ru-RU" dirty="0">
            <a:latin typeface="Arial Black" panose="020B0A04020102020204" pitchFamily="34" charset="0"/>
          </a:endParaRPr>
        </a:p>
      </dgm:t>
    </dgm:pt>
    <dgm:pt modelId="{3714F825-13AC-4994-830F-82052F6B7A30}" type="parTrans" cxnId="{81A45CBA-490F-45D7-A890-D70F4D3489FE}">
      <dgm:prSet/>
      <dgm:spPr/>
      <dgm:t>
        <a:bodyPr/>
        <a:lstStyle/>
        <a:p>
          <a:endParaRPr lang="ru-RU"/>
        </a:p>
      </dgm:t>
    </dgm:pt>
    <dgm:pt modelId="{B5BEDCC0-BF2C-4232-AEA0-A8CBC9C17905}" type="sibTrans" cxnId="{81A45CBA-490F-45D7-A890-D70F4D3489FE}">
      <dgm:prSet/>
      <dgm:spPr/>
      <dgm:t>
        <a:bodyPr/>
        <a:lstStyle/>
        <a:p>
          <a:endParaRPr lang="ru-RU"/>
        </a:p>
      </dgm:t>
    </dgm:pt>
    <dgm:pt modelId="{E14CF6E4-489B-4893-A6CB-70043E1FA856}">
      <dgm:prSet phldrT="[Текст]"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3</a:t>
          </a:r>
          <a:endParaRPr lang="ru-RU" dirty="0">
            <a:latin typeface="Arial Black" panose="020B0A04020102020204" pitchFamily="34" charset="0"/>
          </a:endParaRPr>
        </a:p>
      </dgm:t>
    </dgm:pt>
    <dgm:pt modelId="{1566B8F3-13C3-4500-B194-5679AFBAE8F7}" type="parTrans" cxnId="{E7963017-6117-4B38-BF2F-21CB1DF5E155}">
      <dgm:prSet/>
      <dgm:spPr/>
      <dgm:t>
        <a:bodyPr/>
        <a:lstStyle/>
        <a:p>
          <a:endParaRPr lang="ru-RU"/>
        </a:p>
      </dgm:t>
    </dgm:pt>
    <dgm:pt modelId="{26071389-C878-448D-9C4B-5FF2EA121CDB}" type="sibTrans" cxnId="{E7963017-6117-4B38-BF2F-21CB1DF5E155}">
      <dgm:prSet/>
      <dgm:spPr/>
      <dgm:t>
        <a:bodyPr/>
        <a:lstStyle/>
        <a:p>
          <a:endParaRPr lang="ru-RU"/>
        </a:p>
      </dgm:t>
    </dgm:pt>
    <dgm:pt modelId="{ABB60C56-76DF-4D20-9578-1A48D2D9D405}" type="pres">
      <dgm:prSet presAssocID="{A4F1FED3-6796-49E0-91EE-198BCCAA0C9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6E4DA817-553A-46CF-87B3-0B9ED13B77F1}" type="pres">
      <dgm:prSet presAssocID="{E138D25F-B784-45A1-82E0-23A015202FFE}" presName="composite" presStyleCnt="0"/>
      <dgm:spPr/>
    </dgm:pt>
    <dgm:pt modelId="{EC1EC5A1-5E7F-4FD4-9CB9-AB1995B10057}" type="pres">
      <dgm:prSet presAssocID="{E138D25F-B784-45A1-82E0-23A015202FFE}" presName="Accent" presStyleLbl="alignNode1" presStyleIdx="0" presStyleCnt="5" custLinFactNeighborX="-63126">
        <dgm:presLayoutVars>
          <dgm:chMax val="0"/>
          <dgm:chPref val="0"/>
        </dgm:presLayoutVars>
      </dgm:prSet>
      <dgm:spPr/>
    </dgm:pt>
    <dgm:pt modelId="{CF92642E-4144-4244-A01D-5D6903F97BE5}" type="pres">
      <dgm:prSet presAssocID="{E138D25F-B784-45A1-82E0-23A015202FFE}" presName="Image" presStyleLbl="bgImgPlace1" presStyleIdx="0" presStyleCnt="3" custScaleX="300929" custScaleY="56582" custLinFactX="-44075" custLinFactNeighborX="-100000">
        <dgm:presLayoutVars>
          <dgm:chMax val="0"/>
          <dgm:chPref val="0"/>
          <dgm:bulletEnabled val="1"/>
        </dgm:presLayoutVars>
      </dgm:prSet>
      <dgm:spPr/>
    </dgm:pt>
    <dgm:pt modelId="{4829F249-A0C4-485E-814A-DD7CAD3EB603}" type="pres">
      <dgm:prSet presAssocID="{E138D25F-B784-45A1-82E0-23A015202FFE}" presName="Parent" presStyleLbl="fgAccFollowNode1" presStyleIdx="0" presStyleCnt="3" custLinFactNeighborX="-80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06EFC-33EF-479F-9EE5-8A5A19DC3821}" type="pres">
      <dgm:prSet presAssocID="{E138D25F-B784-45A1-82E0-23A015202FFE}" presName="Space" presStyleCnt="0">
        <dgm:presLayoutVars>
          <dgm:chMax val="0"/>
          <dgm:chPref val="0"/>
        </dgm:presLayoutVars>
      </dgm:prSet>
      <dgm:spPr/>
    </dgm:pt>
    <dgm:pt modelId="{CF19B2AF-3259-4051-BE5C-40AA2FC62DA3}" type="pres">
      <dgm:prSet presAssocID="{C1DFE122-7CC4-4779-A722-496F817E03B1}" presName="ConnectorComposite" presStyleCnt="0"/>
      <dgm:spPr/>
    </dgm:pt>
    <dgm:pt modelId="{0AB3F27F-F650-4306-B62E-0AA608C249F5}" type="pres">
      <dgm:prSet presAssocID="{C1DFE122-7CC4-4779-A722-496F817E03B1}" presName="TopSpacing" presStyleCnt="0"/>
      <dgm:spPr/>
    </dgm:pt>
    <dgm:pt modelId="{23386740-1B91-4A3D-A0E5-5C605B2FC4AC}" type="pres">
      <dgm:prSet presAssocID="{C1DFE122-7CC4-4779-A722-496F817E03B1}" presName="Connector" presStyleLbl="alignNode1" presStyleIdx="1" presStyleCnt="5"/>
      <dgm:spPr/>
    </dgm:pt>
    <dgm:pt modelId="{F26C806D-55FF-4383-A42E-A5490C6BF6C1}" type="pres">
      <dgm:prSet presAssocID="{C1DFE122-7CC4-4779-A722-496F817E03B1}" presName="BottomSpacing" presStyleCnt="0"/>
      <dgm:spPr/>
    </dgm:pt>
    <dgm:pt modelId="{9E430728-6B26-46CD-B44E-18706741F53C}" type="pres">
      <dgm:prSet presAssocID="{09343550-DE88-4366-8DA8-8DFB58FA2DE5}" presName="composite" presStyleCnt="0"/>
      <dgm:spPr/>
    </dgm:pt>
    <dgm:pt modelId="{91C6514D-990E-4A0C-B8BD-49C2DB3B40F7}" type="pres">
      <dgm:prSet presAssocID="{09343550-DE88-4366-8DA8-8DFB58FA2DE5}" presName="Accent" presStyleLbl="alignNode1" presStyleIdx="2" presStyleCnt="5" custLinFactNeighborX="63126">
        <dgm:presLayoutVars>
          <dgm:chMax val="0"/>
          <dgm:chPref val="0"/>
        </dgm:presLayoutVars>
      </dgm:prSet>
      <dgm:spPr/>
    </dgm:pt>
    <dgm:pt modelId="{8A5EF44A-410E-4567-9CFC-B93D70FFB797}" type="pres">
      <dgm:prSet presAssocID="{09343550-DE88-4366-8DA8-8DFB58FA2DE5}" presName="Image" presStyleLbl="bgImgPlace1" presStyleIdx="1" presStyleCnt="3" custScaleX="306661" custScaleY="64316" custLinFactX="52024" custLinFactNeighborX="100000">
        <dgm:presLayoutVars>
          <dgm:chMax val="0"/>
          <dgm:chPref val="0"/>
          <dgm:bulletEnabled val="1"/>
        </dgm:presLayoutVars>
      </dgm:prSet>
      <dgm:spPr/>
    </dgm:pt>
    <dgm:pt modelId="{60A2EE88-51B9-40B7-84A6-B89C7B66B972}" type="pres">
      <dgm:prSet presAssocID="{09343550-DE88-4366-8DA8-8DFB58FA2DE5}" presName="Parent" presStyleLbl="fgAccFollowNode1" presStyleIdx="1" presStyleCnt="3" custLinFactNeighborX="80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6305D-6A40-4B13-BA65-3436B2228F87}" type="pres">
      <dgm:prSet presAssocID="{09343550-DE88-4366-8DA8-8DFB58FA2DE5}" presName="Space" presStyleCnt="0">
        <dgm:presLayoutVars>
          <dgm:chMax val="0"/>
          <dgm:chPref val="0"/>
        </dgm:presLayoutVars>
      </dgm:prSet>
      <dgm:spPr/>
    </dgm:pt>
    <dgm:pt modelId="{AC1C9159-3BF2-4F0C-AC97-17B7C78C49AC}" type="pres">
      <dgm:prSet presAssocID="{B5BEDCC0-BF2C-4232-AEA0-A8CBC9C17905}" presName="ConnectorComposite" presStyleCnt="0"/>
      <dgm:spPr/>
    </dgm:pt>
    <dgm:pt modelId="{46F9428F-6C12-4EC6-9E92-D872716FC10A}" type="pres">
      <dgm:prSet presAssocID="{B5BEDCC0-BF2C-4232-AEA0-A8CBC9C17905}" presName="TopSpacing" presStyleCnt="0"/>
      <dgm:spPr/>
    </dgm:pt>
    <dgm:pt modelId="{D993537B-1166-41C2-9F93-43936B6AA4EA}" type="pres">
      <dgm:prSet presAssocID="{B5BEDCC0-BF2C-4232-AEA0-A8CBC9C17905}" presName="Connector" presStyleLbl="alignNode1" presStyleIdx="3" presStyleCnt="5"/>
      <dgm:spPr/>
    </dgm:pt>
    <dgm:pt modelId="{F409D906-7D0F-4FA1-B808-9C3A2F7972D8}" type="pres">
      <dgm:prSet presAssocID="{B5BEDCC0-BF2C-4232-AEA0-A8CBC9C17905}" presName="BottomSpacing" presStyleCnt="0"/>
      <dgm:spPr/>
    </dgm:pt>
    <dgm:pt modelId="{D8279C16-6D86-48CE-A262-7FCD0985651A}" type="pres">
      <dgm:prSet presAssocID="{E14CF6E4-489B-4893-A6CB-70043E1FA856}" presName="composite" presStyleCnt="0"/>
      <dgm:spPr/>
    </dgm:pt>
    <dgm:pt modelId="{CD2F3D05-5732-4E30-A964-C64F9EEA5308}" type="pres">
      <dgm:prSet presAssocID="{E14CF6E4-489B-4893-A6CB-70043E1FA856}" presName="Accent" presStyleLbl="alignNode1" presStyleIdx="4" presStyleCnt="5" custLinFactNeighborX="-62113" custLinFactNeighborY="723">
        <dgm:presLayoutVars>
          <dgm:chMax val="0"/>
          <dgm:chPref val="0"/>
        </dgm:presLayoutVars>
      </dgm:prSet>
      <dgm:spPr/>
    </dgm:pt>
    <dgm:pt modelId="{B916FBB6-8E2A-4E2C-B8BE-436ACF9D5976}" type="pres">
      <dgm:prSet presAssocID="{E14CF6E4-489B-4893-A6CB-70043E1FA856}" presName="Image" presStyleLbl="bgImgPlace1" presStyleIdx="2" presStyleCnt="3" custScaleX="305997" custScaleY="56561" custLinFactX="-45350" custLinFactNeighborX="-100000">
        <dgm:presLayoutVars>
          <dgm:chMax val="0"/>
          <dgm:chPref val="0"/>
          <dgm:bulletEnabled val="1"/>
        </dgm:presLayoutVars>
      </dgm:prSet>
      <dgm:spPr/>
    </dgm:pt>
    <dgm:pt modelId="{E2ACC6FB-6D2C-4C1A-BAAE-D967E7AF2D6B}" type="pres">
      <dgm:prSet presAssocID="{E14CF6E4-489B-4893-A6CB-70043E1FA856}" presName="Parent" presStyleLbl="fgAccFollowNode1" presStyleIdx="2" presStyleCnt="3" custLinFactNeighborX="-80940" custLinFactNeighborY="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D5D42-33DE-422C-A1EC-0B1BAD1559E6}" type="pres">
      <dgm:prSet presAssocID="{E14CF6E4-489B-4893-A6CB-70043E1FA856}" presName="Space" presStyleCnt="0">
        <dgm:presLayoutVars>
          <dgm:chMax val="0"/>
          <dgm:chPref val="0"/>
        </dgm:presLayoutVars>
      </dgm:prSet>
      <dgm:spPr/>
    </dgm:pt>
  </dgm:ptLst>
  <dgm:cxnLst>
    <dgm:cxn modelId="{5FEF5947-5164-4E19-972B-8B66CF84D9AC}" type="presOf" srcId="{A4F1FED3-6796-49E0-91EE-198BCCAA0C9F}" destId="{ABB60C56-76DF-4D20-9578-1A48D2D9D405}" srcOrd="0" destOrd="0" presId="urn:microsoft.com/office/officeart/2008/layout/AlternatingPictureCircles"/>
    <dgm:cxn modelId="{E7963017-6117-4B38-BF2F-21CB1DF5E155}" srcId="{A4F1FED3-6796-49E0-91EE-198BCCAA0C9F}" destId="{E14CF6E4-489B-4893-A6CB-70043E1FA856}" srcOrd="2" destOrd="0" parTransId="{1566B8F3-13C3-4500-B194-5679AFBAE8F7}" sibTransId="{26071389-C878-448D-9C4B-5FF2EA121CDB}"/>
    <dgm:cxn modelId="{3AEE52F7-4B02-4CA2-AD27-02C7B3343884}" srcId="{A4F1FED3-6796-49E0-91EE-198BCCAA0C9F}" destId="{E138D25F-B784-45A1-82E0-23A015202FFE}" srcOrd="0" destOrd="0" parTransId="{05FAD65C-8772-46A2-AD65-C13F69F29E7E}" sibTransId="{C1DFE122-7CC4-4779-A722-496F817E03B1}"/>
    <dgm:cxn modelId="{81A45CBA-490F-45D7-A890-D70F4D3489FE}" srcId="{A4F1FED3-6796-49E0-91EE-198BCCAA0C9F}" destId="{09343550-DE88-4366-8DA8-8DFB58FA2DE5}" srcOrd="1" destOrd="0" parTransId="{3714F825-13AC-4994-830F-82052F6B7A30}" sibTransId="{B5BEDCC0-BF2C-4232-AEA0-A8CBC9C17905}"/>
    <dgm:cxn modelId="{98A4652D-BD60-4CCA-BBA7-C1B15268A674}" type="presOf" srcId="{E138D25F-B784-45A1-82E0-23A015202FFE}" destId="{4829F249-A0C4-485E-814A-DD7CAD3EB603}" srcOrd="0" destOrd="0" presId="urn:microsoft.com/office/officeart/2008/layout/AlternatingPictureCircles"/>
    <dgm:cxn modelId="{27ECD2ED-CCE1-47A7-9B46-1A030F82A5A8}" type="presOf" srcId="{09343550-DE88-4366-8DA8-8DFB58FA2DE5}" destId="{60A2EE88-51B9-40B7-84A6-B89C7B66B972}" srcOrd="0" destOrd="0" presId="urn:microsoft.com/office/officeart/2008/layout/AlternatingPictureCircles"/>
    <dgm:cxn modelId="{5037E5B6-471C-40C8-96FF-4EFB283FFE89}" type="presOf" srcId="{E14CF6E4-489B-4893-A6CB-70043E1FA856}" destId="{E2ACC6FB-6D2C-4C1A-BAAE-D967E7AF2D6B}" srcOrd="0" destOrd="0" presId="urn:microsoft.com/office/officeart/2008/layout/AlternatingPictureCircles"/>
    <dgm:cxn modelId="{9D76AF9F-A4F3-40EF-AA45-F30417D2266C}" type="presParOf" srcId="{ABB60C56-76DF-4D20-9578-1A48D2D9D405}" destId="{6E4DA817-553A-46CF-87B3-0B9ED13B77F1}" srcOrd="0" destOrd="0" presId="urn:microsoft.com/office/officeart/2008/layout/AlternatingPictureCircles"/>
    <dgm:cxn modelId="{38DED1DB-4B50-474A-9AC5-CF3E66AF55ED}" type="presParOf" srcId="{6E4DA817-553A-46CF-87B3-0B9ED13B77F1}" destId="{EC1EC5A1-5E7F-4FD4-9CB9-AB1995B10057}" srcOrd="0" destOrd="0" presId="urn:microsoft.com/office/officeart/2008/layout/AlternatingPictureCircles"/>
    <dgm:cxn modelId="{C3B9B53F-8FDA-4126-8CC3-20B8F651605F}" type="presParOf" srcId="{6E4DA817-553A-46CF-87B3-0B9ED13B77F1}" destId="{CF92642E-4144-4244-A01D-5D6903F97BE5}" srcOrd="1" destOrd="0" presId="urn:microsoft.com/office/officeart/2008/layout/AlternatingPictureCircles"/>
    <dgm:cxn modelId="{765CD6E1-B363-4841-B6C5-A739D7DFC6A1}" type="presParOf" srcId="{6E4DA817-553A-46CF-87B3-0B9ED13B77F1}" destId="{4829F249-A0C4-485E-814A-DD7CAD3EB603}" srcOrd="2" destOrd="0" presId="urn:microsoft.com/office/officeart/2008/layout/AlternatingPictureCircles"/>
    <dgm:cxn modelId="{995D0D3F-6533-44C1-932E-7C7E9D6336CB}" type="presParOf" srcId="{6E4DA817-553A-46CF-87B3-0B9ED13B77F1}" destId="{42406EFC-33EF-479F-9EE5-8A5A19DC3821}" srcOrd="3" destOrd="0" presId="urn:microsoft.com/office/officeart/2008/layout/AlternatingPictureCircles"/>
    <dgm:cxn modelId="{86BF45FE-4ADA-419C-9196-018BD4A1485E}" type="presParOf" srcId="{ABB60C56-76DF-4D20-9578-1A48D2D9D405}" destId="{CF19B2AF-3259-4051-BE5C-40AA2FC62DA3}" srcOrd="1" destOrd="0" presId="urn:microsoft.com/office/officeart/2008/layout/AlternatingPictureCircles"/>
    <dgm:cxn modelId="{D2506B1A-235A-42E9-8AD4-B09EEBA98597}" type="presParOf" srcId="{CF19B2AF-3259-4051-BE5C-40AA2FC62DA3}" destId="{0AB3F27F-F650-4306-B62E-0AA608C249F5}" srcOrd="0" destOrd="0" presId="urn:microsoft.com/office/officeart/2008/layout/AlternatingPictureCircles"/>
    <dgm:cxn modelId="{CF9B0478-FE52-465C-82A9-A51F07B05F05}" type="presParOf" srcId="{CF19B2AF-3259-4051-BE5C-40AA2FC62DA3}" destId="{23386740-1B91-4A3D-A0E5-5C605B2FC4AC}" srcOrd="1" destOrd="0" presId="urn:microsoft.com/office/officeart/2008/layout/AlternatingPictureCircles"/>
    <dgm:cxn modelId="{EDC4A129-DD5A-471A-9B4F-4EE8F20F9DE9}" type="presParOf" srcId="{CF19B2AF-3259-4051-BE5C-40AA2FC62DA3}" destId="{F26C806D-55FF-4383-A42E-A5490C6BF6C1}" srcOrd="2" destOrd="0" presId="urn:microsoft.com/office/officeart/2008/layout/AlternatingPictureCircles"/>
    <dgm:cxn modelId="{B9384219-70F9-4B56-9659-B7A7591C085A}" type="presParOf" srcId="{ABB60C56-76DF-4D20-9578-1A48D2D9D405}" destId="{9E430728-6B26-46CD-B44E-18706741F53C}" srcOrd="2" destOrd="0" presId="urn:microsoft.com/office/officeart/2008/layout/AlternatingPictureCircles"/>
    <dgm:cxn modelId="{B48185A6-5B14-41E7-863C-FA19FE66A51D}" type="presParOf" srcId="{9E430728-6B26-46CD-B44E-18706741F53C}" destId="{91C6514D-990E-4A0C-B8BD-49C2DB3B40F7}" srcOrd="0" destOrd="0" presId="urn:microsoft.com/office/officeart/2008/layout/AlternatingPictureCircles"/>
    <dgm:cxn modelId="{044C777F-DCB4-4C26-A634-4FCDB77D1F6E}" type="presParOf" srcId="{9E430728-6B26-46CD-B44E-18706741F53C}" destId="{8A5EF44A-410E-4567-9CFC-B93D70FFB797}" srcOrd="1" destOrd="0" presId="urn:microsoft.com/office/officeart/2008/layout/AlternatingPictureCircles"/>
    <dgm:cxn modelId="{2956E712-FDA0-422D-9F1A-81870DDFC1D7}" type="presParOf" srcId="{9E430728-6B26-46CD-B44E-18706741F53C}" destId="{60A2EE88-51B9-40B7-84A6-B89C7B66B972}" srcOrd="2" destOrd="0" presId="urn:microsoft.com/office/officeart/2008/layout/AlternatingPictureCircles"/>
    <dgm:cxn modelId="{FB4BB808-48C9-47D6-968A-A10CAFAB37B0}" type="presParOf" srcId="{9E430728-6B26-46CD-B44E-18706741F53C}" destId="{E106305D-6A40-4B13-BA65-3436B2228F87}" srcOrd="3" destOrd="0" presId="urn:microsoft.com/office/officeart/2008/layout/AlternatingPictureCircles"/>
    <dgm:cxn modelId="{B69124E4-DC6F-4500-A8E6-48E7E026F916}" type="presParOf" srcId="{ABB60C56-76DF-4D20-9578-1A48D2D9D405}" destId="{AC1C9159-3BF2-4F0C-AC97-17B7C78C49AC}" srcOrd="3" destOrd="0" presId="urn:microsoft.com/office/officeart/2008/layout/AlternatingPictureCircles"/>
    <dgm:cxn modelId="{2EFDD467-223E-4CE1-81B9-6D5B104E58E3}" type="presParOf" srcId="{AC1C9159-3BF2-4F0C-AC97-17B7C78C49AC}" destId="{46F9428F-6C12-4EC6-9E92-D872716FC10A}" srcOrd="0" destOrd="0" presId="urn:microsoft.com/office/officeart/2008/layout/AlternatingPictureCircles"/>
    <dgm:cxn modelId="{8C53DDA6-B034-4549-A7FB-6A664FF30E45}" type="presParOf" srcId="{AC1C9159-3BF2-4F0C-AC97-17B7C78C49AC}" destId="{D993537B-1166-41C2-9F93-43936B6AA4EA}" srcOrd="1" destOrd="0" presId="urn:microsoft.com/office/officeart/2008/layout/AlternatingPictureCircles"/>
    <dgm:cxn modelId="{E05253DC-10E1-4506-B1BD-B132ED18F84D}" type="presParOf" srcId="{AC1C9159-3BF2-4F0C-AC97-17B7C78C49AC}" destId="{F409D906-7D0F-4FA1-B808-9C3A2F7972D8}" srcOrd="2" destOrd="0" presId="urn:microsoft.com/office/officeart/2008/layout/AlternatingPictureCircles"/>
    <dgm:cxn modelId="{2A1AD780-E9F1-4601-9194-7E15DAD656F7}" type="presParOf" srcId="{ABB60C56-76DF-4D20-9578-1A48D2D9D405}" destId="{D8279C16-6D86-48CE-A262-7FCD0985651A}" srcOrd="4" destOrd="0" presId="urn:microsoft.com/office/officeart/2008/layout/AlternatingPictureCircles"/>
    <dgm:cxn modelId="{B0929EA2-FE8F-4053-84F1-95847EA9CCA1}" type="presParOf" srcId="{D8279C16-6D86-48CE-A262-7FCD0985651A}" destId="{CD2F3D05-5732-4E30-A964-C64F9EEA5308}" srcOrd="0" destOrd="0" presId="urn:microsoft.com/office/officeart/2008/layout/AlternatingPictureCircles"/>
    <dgm:cxn modelId="{39FA4C19-B3B6-4D36-9250-BBAE01FEAF3B}" type="presParOf" srcId="{D8279C16-6D86-48CE-A262-7FCD0985651A}" destId="{B916FBB6-8E2A-4E2C-B8BE-436ACF9D5976}" srcOrd="1" destOrd="0" presId="urn:microsoft.com/office/officeart/2008/layout/AlternatingPictureCircles"/>
    <dgm:cxn modelId="{A14B2973-2F19-444E-98BA-82150CCD2EDE}" type="presParOf" srcId="{D8279C16-6D86-48CE-A262-7FCD0985651A}" destId="{E2ACC6FB-6D2C-4C1A-BAAE-D967E7AF2D6B}" srcOrd="2" destOrd="0" presId="urn:microsoft.com/office/officeart/2008/layout/AlternatingPictureCircles"/>
    <dgm:cxn modelId="{7423A53B-3BE8-4F1E-897E-D2FA34D9847E}" type="presParOf" srcId="{D8279C16-6D86-48CE-A262-7FCD0985651A}" destId="{6A2D5D42-33DE-422C-A1EC-0B1BAD1559E6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2A04B-1017-4FB9-B6FF-048BC9412F4F}">
      <dsp:nvSpPr>
        <dsp:cNvPr id="0" name=""/>
        <dsp:cNvSpPr/>
      </dsp:nvSpPr>
      <dsp:spPr>
        <a:xfrm>
          <a:off x="0" y="0"/>
          <a:ext cx="6610490" cy="254384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840F6-CAE7-4D1D-8E3B-2FB8B3F1192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4FC2C-1A2A-48D6-BF17-6B26A25DA9CF}">
      <dsp:nvSpPr>
        <dsp:cNvPr id="0" name=""/>
        <dsp:cNvSpPr/>
      </dsp:nvSpPr>
      <dsp:spPr>
        <a:xfrm>
          <a:off x="384538" y="253918"/>
          <a:ext cx="7617692" cy="50816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Разработка диагностической системы перманентного отбора и тестирования функционального состояния спортивно- одаренных детей (далее – СОД).</a:t>
          </a:r>
          <a:endParaRPr lang="ru-RU" sz="1000" kern="1200" dirty="0"/>
        </a:p>
      </dsp:txBody>
      <dsp:txXfrm>
        <a:off x="384538" y="253918"/>
        <a:ext cx="7617692" cy="508162"/>
      </dsp:txXfrm>
    </dsp:sp>
    <dsp:sp modelId="{A0490030-5D21-4C17-845C-9F22E72C9C6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40476-AC54-4395-9C45-689EA46072DD}">
      <dsp:nvSpPr>
        <dsp:cNvPr id="0" name=""/>
        <dsp:cNvSpPr/>
      </dsp:nvSpPr>
      <dsp:spPr>
        <a:xfrm>
          <a:off x="748672" y="1015918"/>
          <a:ext cx="7253557" cy="50816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Создание методических рекомендаций по прохождению программ спортивной подготовки по этапам (отдельно) по спортивным единоборствам, с учетом специфики освоения СОД и их содержания, на базе и с использованием ресурсного обеспечения ГУОР</a:t>
          </a:r>
          <a:r>
            <a:rPr lang="ru-RU" sz="1000" kern="12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.</a:t>
          </a:r>
          <a:endParaRPr lang="ru-RU" sz="1000" kern="1200" dirty="0"/>
        </a:p>
      </dsp:txBody>
      <dsp:txXfrm>
        <a:off x="748672" y="1015918"/>
        <a:ext cx="7253557" cy="508162"/>
      </dsp:txXfrm>
    </dsp:sp>
    <dsp:sp modelId="{C48B5EE2-2921-42E0-80D9-D723C194FE79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11E9B-ADF8-468C-BBCE-4A6383B4A7FD}">
      <dsp:nvSpPr>
        <dsp:cNvPr id="0" name=""/>
        <dsp:cNvSpPr/>
      </dsp:nvSpPr>
      <dsp:spPr>
        <a:xfrm>
          <a:off x="860432" y="1847333"/>
          <a:ext cx="7141797" cy="369332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Научно-методическое сопровождение реализации программ спортивной подготовки и прохождения их группами СОД по спортивным единоборствам.</a:t>
          </a:r>
          <a:endParaRPr lang="ru-RU" sz="1000" kern="1200" dirty="0" smtClean="0">
            <a:latin typeface="Arial" panose="020B0604020202020204" pitchFamily="34" charset="0"/>
            <a:ea typeface="Dotum" panose="020B0600000101010101" pitchFamily="34" charset="-127"/>
            <a:cs typeface="Arial" panose="020B0604020202020204" pitchFamily="34" charset="0"/>
          </a:endParaRPr>
        </a:p>
      </dsp:txBody>
      <dsp:txXfrm>
        <a:off x="860432" y="1847333"/>
        <a:ext cx="7141797" cy="369332"/>
      </dsp:txXfrm>
    </dsp:sp>
    <dsp:sp modelId="{8BD9436A-AAAB-497D-B7FE-F7457762A955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155F0-97B2-4DF4-8390-CB9B7FBF3BC4}">
      <dsp:nvSpPr>
        <dsp:cNvPr id="0" name=""/>
        <dsp:cNvSpPr/>
      </dsp:nvSpPr>
      <dsp:spPr>
        <a:xfrm>
          <a:off x="748672" y="2421575"/>
          <a:ext cx="7253557" cy="74484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Подготовка методических рекомендаций по вопросам: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- выявления СОД на основе диагностического комплекса «</a:t>
          </a:r>
          <a:r>
            <a:rPr lang="ru-RU" sz="800" kern="1200" dirty="0" err="1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Спектротест</a:t>
          </a:r>
          <a:r>
            <a:rPr lang="ru-RU" sz="800" kern="12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» с введением в систему отбора автоматизированной системы определения скоростно-силовых возможностей «Омега-С»;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- отбора СОД на основе методики определения энергетических характеристик СОД на основе </a:t>
          </a:r>
          <a:r>
            <a:rPr lang="ru-RU" sz="800" kern="1200" dirty="0" err="1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энергоспирометра</a:t>
          </a:r>
          <a:r>
            <a:rPr lang="ru-RU" sz="800" kern="12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 </a:t>
          </a:r>
          <a:r>
            <a:rPr lang="ru-RU" sz="800" kern="1200" dirty="0" err="1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Oxycon</a:t>
          </a:r>
          <a:r>
            <a:rPr lang="ru-RU" sz="800" kern="12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 </a:t>
          </a:r>
          <a:r>
            <a:rPr lang="ru-RU" sz="800" kern="1200" dirty="0" err="1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Mobile</a:t>
          </a:r>
          <a:r>
            <a:rPr lang="ru-RU" sz="800" kern="12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- отбора СОД для их углубленной специализации в спортивных единоборствах;</a:t>
          </a:r>
        </a:p>
      </dsp:txBody>
      <dsp:txXfrm>
        <a:off x="748672" y="2421575"/>
        <a:ext cx="7253557" cy="744849"/>
      </dsp:txXfrm>
    </dsp:sp>
    <dsp:sp modelId="{254E4166-FFFE-46C0-820F-7BFA0F7F57F2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28097-5CAF-46E4-92A5-99AFE4F0FC6B}">
      <dsp:nvSpPr>
        <dsp:cNvPr id="0" name=""/>
        <dsp:cNvSpPr/>
      </dsp:nvSpPr>
      <dsp:spPr>
        <a:xfrm>
          <a:off x="384538" y="3301918"/>
          <a:ext cx="7617692" cy="50816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Разработка и внедрение модели кластерного взаимодействия. </a:t>
          </a:r>
          <a:endParaRPr lang="ru-RU" sz="1000" kern="1200" dirty="0" smtClean="0">
            <a:latin typeface="Arial" panose="020B0604020202020204" pitchFamily="34" charset="0"/>
            <a:ea typeface="Dotum" panose="020B0600000101010101" pitchFamily="34" charset="-127"/>
            <a:cs typeface="Arial" panose="020B0604020202020204" pitchFamily="34" charset="0"/>
          </a:endParaRPr>
        </a:p>
      </dsp:txBody>
      <dsp:txXfrm>
        <a:off x="384538" y="3301918"/>
        <a:ext cx="7617692" cy="508162"/>
      </dsp:txXfrm>
    </dsp:sp>
    <dsp:sp modelId="{BCBCA27B-68C7-4424-BE50-206C739ABE7B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40A4D-D405-4B74-ABB5-D9A6AE8A5BAA}">
      <dsp:nvSpPr>
        <dsp:cNvPr id="0" name=""/>
        <dsp:cNvSpPr/>
      </dsp:nvSpPr>
      <dsp:spPr>
        <a:xfrm>
          <a:off x="0" y="142398"/>
          <a:ext cx="753953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Комплекс педагогических методов</a:t>
          </a:r>
          <a:r>
            <a:rPr lang="ru-RU" sz="1500" kern="1200" dirty="0" smtClean="0"/>
            <a:t> включает анализ и обобщение научно-методической литературы, педагогические наблюдения, контрольные испытания и эксперимент.</a:t>
          </a:r>
          <a:endParaRPr lang="ru-RU" sz="1500" kern="1200" dirty="0"/>
        </a:p>
      </dsp:txBody>
      <dsp:txXfrm>
        <a:off x="29128" y="171526"/>
        <a:ext cx="7481277" cy="538444"/>
      </dsp:txXfrm>
    </dsp:sp>
    <dsp:sp modelId="{3937D42C-6331-4B24-91AD-D5AB38983B9C}">
      <dsp:nvSpPr>
        <dsp:cNvPr id="0" name=""/>
        <dsp:cNvSpPr/>
      </dsp:nvSpPr>
      <dsp:spPr>
        <a:xfrm>
          <a:off x="0" y="782298"/>
          <a:ext cx="753953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Комплекс медико-биологических методов</a:t>
          </a:r>
          <a:r>
            <a:rPr lang="ru-RU" sz="1500" kern="1200" dirty="0" smtClean="0"/>
            <a:t> включает антропометрию, </a:t>
          </a:r>
          <a:r>
            <a:rPr lang="ru-RU" sz="1500" kern="1200" dirty="0" err="1" smtClean="0"/>
            <a:t>энергометрию</a:t>
          </a:r>
          <a:r>
            <a:rPr lang="ru-RU" sz="1500" kern="1200" dirty="0" smtClean="0"/>
            <a:t>, оценку функционального состояния.</a:t>
          </a:r>
          <a:endParaRPr lang="ru-RU" sz="1500" kern="1200" dirty="0"/>
        </a:p>
      </dsp:txBody>
      <dsp:txXfrm>
        <a:off x="29128" y="811426"/>
        <a:ext cx="7481277" cy="538444"/>
      </dsp:txXfrm>
    </dsp:sp>
    <dsp:sp modelId="{09BD8710-9278-48EE-A005-70D399A16657}">
      <dsp:nvSpPr>
        <dsp:cNvPr id="0" name=""/>
        <dsp:cNvSpPr/>
      </dsp:nvSpPr>
      <dsp:spPr>
        <a:xfrm>
          <a:off x="0" y="1422198"/>
          <a:ext cx="753953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Теоретико-логические методы</a:t>
          </a:r>
          <a:r>
            <a:rPr lang="ru-RU" sz="1500" kern="1200" dirty="0" smtClean="0"/>
            <a:t> включают в себя логический анализ, теоретический анализ, систематизацию и классификацию.</a:t>
          </a:r>
          <a:endParaRPr lang="ru-RU" sz="1500" kern="1200" dirty="0"/>
        </a:p>
      </dsp:txBody>
      <dsp:txXfrm>
        <a:off x="29128" y="1451326"/>
        <a:ext cx="7481277" cy="538444"/>
      </dsp:txXfrm>
    </dsp:sp>
    <dsp:sp modelId="{1E62E13C-2AC2-4EBC-97B6-85BE4D8D8416}">
      <dsp:nvSpPr>
        <dsp:cNvPr id="0" name=""/>
        <dsp:cNvSpPr/>
      </dsp:nvSpPr>
      <dsp:spPr>
        <a:xfrm>
          <a:off x="0" y="2062098"/>
          <a:ext cx="753953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Математико-статистические методы</a:t>
          </a:r>
          <a:r>
            <a:rPr lang="ru-RU" sz="1500" kern="1200" dirty="0" smtClean="0"/>
            <a:t> включают корреляционный, факторный и регрессивный анализ, статистическую проверку гипотез.</a:t>
          </a:r>
          <a:endParaRPr lang="ru-RU" sz="1500" kern="1200" dirty="0"/>
        </a:p>
      </dsp:txBody>
      <dsp:txXfrm>
        <a:off x="29128" y="2091226"/>
        <a:ext cx="7481277" cy="538444"/>
      </dsp:txXfrm>
    </dsp:sp>
    <dsp:sp modelId="{06252EB6-269E-4E50-A1BF-47D11D011264}">
      <dsp:nvSpPr>
        <dsp:cNvPr id="0" name=""/>
        <dsp:cNvSpPr/>
      </dsp:nvSpPr>
      <dsp:spPr>
        <a:xfrm>
          <a:off x="0" y="2701998"/>
          <a:ext cx="753953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Психологические методы</a:t>
          </a:r>
          <a:r>
            <a:rPr lang="ru-RU" sz="1500" kern="1200" dirty="0" smtClean="0"/>
            <a:t> включают диагностику нейродинамических и психодинамических особенностей юных спортсменов.</a:t>
          </a:r>
          <a:endParaRPr lang="ru-RU" sz="1500" kern="1200" dirty="0"/>
        </a:p>
      </dsp:txBody>
      <dsp:txXfrm>
        <a:off x="29128" y="2731126"/>
        <a:ext cx="7481277" cy="538444"/>
      </dsp:txXfrm>
    </dsp:sp>
    <dsp:sp modelId="{4BB41BEF-51AF-40C7-9643-8D445D65EB7D}">
      <dsp:nvSpPr>
        <dsp:cNvPr id="0" name=""/>
        <dsp:cNvSpPr/>
      </dsp:nvSpPr>
      <dsp:spPr>
        <a:xfrm>
          <a:off x="0" y="3341898"/>
          <a:ext cx="753953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Биомеханические методы</a:t>
          </a:r>
          <a:r>
            <a:rPr lang="ru-RU" sz="1500" kern="1200" dirty="0" smtClean="0"/>
            <a:t> включают диагностику кинематических, динамических и энергетических характеристик средств подготовки.</a:t>
          </a:r>
          <a:endParaRPr lang="ru-RU" sz="1500" kern="1200" dirty="0"/>
        </a:p>
      </dsp:txBody>
      <dsp:txXfrm>
        <a:off x="29128" y="3371026"/>
        <a:ext cx="7481277" cy="538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EC5A1-5E7F-4FD4-9CB9-AB1995B10057}">
      <dsp:nvSpPr>
        <dsp:cNvPr id="0" name=""/>
        <dsp:cNvSpPr/>
      </dsp:nvSpPr>
      <dsp:spPr>
        <a:xfrm>
          <a:off x="3618267" y="3456"/>
          <a:ext cx="1175078" cy="1175059"/>
        </a:xfrm>
        <a:prstGeom prst="donut">
          <a:avLst>
            <a:gd name="adj" fmla="val 110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2642E-4144-4244-A01D-5D6903F97BE5}">
      <dsp:nvSpPr>
        <dsp:cNvPr id="0" name=""/>
        <dsp:cNvSpPr/>
      </dsp:nvSpPr>
      <dsp:spPr>
        <a:xfrm>
          <a:off x="0" y="281816"/>
          <a:ext cx="4348735" cy="6183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9F249-A0C4-485E-814A-DD7CAD3EB603}">
      <dsp:nvSpPr>
        <dsp:cNvPr id="0" name=""/>
        <dsp:cNvSpPr/>
      </dsp:nvSpPr>
      <dsp:spPr>
        <a:xfrm>
          <a:off x="3747476" y="132748"/>
          <a:ext cx="916491" cy="916476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 Black" panose="020B0A04020102020204" pitchFamily="34" charset="0"/>
            </a:rPr>
            <a:t>1</a:t>
          </a:r>
          <a:endParaRPr lang="ru-RU" sz="4000" kern="1200" dirty="0">
            <a:latin typeface="Arial Black" panose="020B0A04020102020204" pitchFamily="34" charset="0"/>
          </a:endParaRPr>
        </a:p>
      </dsp:txBody>
      <dsp:txXfrm>
        <a:off x="3881693" y="266963"/>
        <a:ext cx="648057" cy="648046"/>
      </dsp:txXfrm>
    </dsp:sp>
    <dsp:sp modelId="{23386740-1B91-4A3D-A0E5-5C605B2FC4AC}">
      <dsp:nvSpPr>
        <dsp:cNvPr id="0" name=""/>
        <dsp:cNvSpPr/>
      </dsp:nvSpPr>
      <dsp:spPr>
        <a:xfrm>
          <a:off x="4104863" y="1353737"/>
          <a:ext cx="233629" cy="233629"/>
        </a:xfrm>
        <a:prstGeom prst="flowChartConnector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6514D-990E-4A0C-B8BD-49C2DB3B40F7}">
      <dsp:nvSpPr>
        <dsp:cNvPr id="0" name=""/>
        <dsp:cNvSpPr/>
      </dsp:nvSpPr>
      <dsp:spPr>
        <a:xfrm>
          <a:off x="3629302" y="1762588"/>
          <a:ext cx="1175078" cy="1175059"/>
        </a:xfrm>
        <a:prstGeom prst="donut">
          <a:avLst>
            <a:gd name="adj" fmla="val 110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EF44A-410E-4567-9CFC-B93D70FFB797}">
      <dsp:nvSpPr>
        <dsp:cNvPr id="0" name=""/>
        <dsp:cNvSpPr/>
      </dsp:nvSpPr>
      <dsp:spPr>
        <a:xfrm>
          <a:off x="4011787" y="1998690"/>
          <a:ext cx="4431568" cy="702837"/>
        </a:xfrm>
        <a:prstGeom prst="rect">
          <a:avLst/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2EE88-51B9-40B7-84A6-B89C7B66B972}">
      <dsp:nvSpPr>
        <dsp:cNvPr id="0" name=""/>
        <dsp:cNvSpPr/>
      </dsp:nvSpPr>
      <dsp:spPr>
        <a:xfrm>
          <a:off x="3758679" y="1891880"/>
          <a:ext cx="916491" cy="916476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 Black" panose="020B0A04020102020204" pitchFamily="34" charset="0"/>
            </a:rPr>
            <a:t>2</a:t>
          </a:r>
          <a:endParaRPr lang="ru-RU" sz="4000" kern="1200" dirty="0">
            <a:latin typeface="Arial Black" panose="020B0A04020102020204" pitchFamily="34" charset="0"/>
          </a:endParaRPr>
        </a:p>
      </dsp:txBody>
      <dsp:txXfrm>
        <a:off x="3892896" y="2026095"/>
        <a:ext cx="648057" cy="648046"/>
      </dsp:txXfrm>
    </dsp:sp>
    <dsp:sp modelId="{D993537B-1166-41C2-9F93-43936B6AA4EA}">
      <dsp:nvSpPr>
        <dsp:cNvPr id="0" name=""/>
        <dsp:cNvSpPr/>
      </dsp:nvSpPr>
      <dsp:spPr>
        <a:xfrm>
          <a:off x="4104863" y="3112869"/>
          <a:ext cx="233629" cy="233629"/>
        </a:xfrm>
        <a:prstGeom prst="flowChartConnector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F3D05-5732-4E30-A964-C64F9EEA5308}">
      <dsp:nvSpPr>
        <dsp:cNvPr id="0" name=""/>
        <dsp:cNvSpPr/>
      </dsp:nvSpPr>
      <dsp:spPr>
        <a:xfrm>
          <a:off x="3648480" y="3525177"/>
          <a:ext cx="1175078" cy="1175059"/>
        </a:xfrm>
        <a:prstGeom prst="donut">
          <a:avLst>
            <a:gd name="adj" fmla="val 110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6FBB6-8E2A-4E2C-B8BE-436ACF9D5976}">
      <dsp:nvSpPr>
        <dsp:cNvPr id="0" name=""/>
        <dsp:cNvSpPr/>
      </dsp:nvSpPr>
      <dsp:spPr>
        <a:xfrm>
          <a:off x="0" y="3800195"/>
          <a:ext cx="4421973" cy="618091"/>
        </a:xfrm>
        <a:prstGeom prst="rect">
          <a:avLst/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CC6FB-6D2C-4C1A-BAAE-D967E7AF2D6B}">
      <dsp:nvSpPr>
        <dsp:cNvPr id="0" name=""/>
        <dsp:cNvSpPr/>
      </dsp:nvSpPr>
      <dsp:spPr>
        <a:xfrm>
          <a:off x="3765841" y="3659507"/>
          <a:ext cx="916491" cy="916476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 Black" panose="020B0A04020102020204" pitchFamily="34" charset="0"/>
            </a:rPr>
            <a:t>3</a:t>
          </a:r>
          <a:endParaRPr lang="ru-RU" sz="4000" kern="1200" dirty="0">
            <a:latin typeface="Arial Black" panose="020B0A04020102020204" pitchFamily="34" charset="0"/>
          </a:endParaRPr>
        </a:p>
      </dsp:txBody>
      <dsp:txXfrm>
        <a:off x="3900058" y="3793722"/>
        <a:ext cx="648057" cy="648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9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9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0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1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1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7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2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3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0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8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F3C0-D464-4C6B-BD32-2C4E2E2AFB2F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A75E-660D-44FB-9D28-A6B78005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0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odlivaevb@mail.ru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csp@sport-teams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molensk1150@mail.ru" TargetMode="External"/><Relationship Id="rId5" Type="http://schemas.openxmlformats.org/officeDocument/2006/relationships/image" Target="../media/image17.png"/><Relationship Id="rId10" Type="http://schemas.openxmlformats.org/officeDocument/2006/relationships/hyperlink" Target="mailto:abbout2007@yandex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4\Desktop\ФЭП\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882" y="0"/>
            <a:ext cx="9699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4606" y="93152"/>
            <a:ext cx="957786" cy="968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6605" y="-55236"/>
            <a:ext cx="8921578" cy="107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6"/>
          <a:stretch/>
        </p:blipFill>
        <p:spPr>
          <a:xfrm>
            <a:off x="499247" y="20408"/>
            <a:ext cx="665331" cy="8060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64578" y="273201"/>
            <a:ext cx="204448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solidFill>
                  <a:srgbClr val="7F7F7F"/>
                </a:solidFill>
              </a:rPr>
              <a:t>МИНИСТЕРСТВО СПОРТА РОССИЙСКОЙ ФЕДЕРАЦИИ</a:t>
            </a:r>
            <a:endParaRPr lang="ru-RU" sz="1100" dirty="0">
              <a:solidFill>
                <a:srgbClr val="7F7F7F"/>
              </a:solidFill>
            </a:endParaRPr>
          </a:p>
        </p:txBody>
      </p:sp>
      <p:pic>
        <p:nvPicPr>
          <p:cNvPr id="3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45" y="34791"/>
            <a:ext cx="705512" cy="7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1995" y="93152"/>
            <a:ext cx="36685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Dotum" panose="020B0600000101010101" pitchFamily="34" charset="-127"/>
                <a:cs typeface="Arial" panose="020B0604020202020204" pitchFamily="34" charset="0"/>
              </a:rPr>
              <a:t>Федеральное государственное бюджетное учреждение профессиональная образовательная организация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a typeface="Dotum" panose="020B0600000101010101" pitchFamily="34" charset="-127"/>
                <a:cs typeface="Arial" panose="020B0604020202020204" pitchFamily="34" charset="0"/>
              </a:rPr>
              <a:t>«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a typeface="Dotum" panose="020B0600000101010101" pitchFamily="34" charset="-127"/>
                <a:cs typeface="Arial" panose="020B0604020202020204" pitchFamily="34" charset="0"/>
              </a:rPr>
              <a:t>Смоленское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Dotum" panose="020B0600000101010101" pitchFamily="34" charset="-127"/>
                <a:cs typeface="Arial" panose="020B0604020202020204" pitchFamily="34" charset="0"/>
              </a:rPr>
              <a:t>государственное училище (техникум) олимпийского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a typeface="Dotum" panose="020B0600000101010101" pitchFamily="34" charset="-127"/>
                <a:cs typeface="Arial" panose="020B0604020202020204" pitchFamily="34" charset="0"/>
              </a:rPr>
              <a:t>резерва»</a:t>
            </a:r>
            <a:endParaRPr lang="ru-RU" sz="1200" dirty="0">
              <a:solidFill>
                <a:schemeClr val="bg1">
                  <a:lumMod val="50000"/>
                </a:schemeClr>
              </a:solidFill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74" y="74222"/>
            <a:ext cx="1861417" cy="729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21146" y="933154"/>
            <a:ext cx="1837037" cy="401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44" y="1356180"/>
            <a:ext cx="7499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</a:t>
            </a:r>
            <a:r>
              <a:rPr lang="ru-RU" sz="12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) Разработать 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методические рекомендации по вопросам: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- выявления СОД на основе диагностического комплекса «</a:t>
            </a:r>
            <a:r>
              <a:rPr lang="ru-RU" sz="1200" dirty="0" err="1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Спектротест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» с введением в систему отбора автоматизированной системы определения скоростно-силовых возможностей </a:t>
            </a:r>
            <a:r>
              <a:rPr lang="ru-RU" sz="1200" b="1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«Омега-С»;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- отбора СОД на основе методики определения энергетических характеристик СОД на основе </a:t>
            </a:r>
            <a:r>
              <a:rPr lang="ru-RU" sz="1200" dirty="0" err="1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энергоспирометра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Oxycon</a:t>
            </a:r>
            <a:r>
              <a:rPr lang="ru-RU" sz="1200" b="1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Mobile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- отбора СОД для их углубленной специализации в спортивных единоборствах;</a:t>
            </a:r>
          </a:p>
          <a:p>
            <a:pPr algn="just"/>
            <a:endParaRPr lang="ru-RU" sz="1200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9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0644" y="1034348"/>
            <a:ext cx="434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РЕАЛИЗАЦИЯ ПРОЕКТА ПОЗВОЛИТ:</a:t>
            </a:r>
          </a:p>
        </p:txBody>
      </p:sp>
      <p:pic>
        <p:nvPicPr>
          <p:cNvPr id="11" name="Picture 2" descr="C:\Users\K4\Desktop\ФЭП\Новая папка\17236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8426" r="17080" b="13143"/>
          <a:stretch/>
        </p:blipFill>
        <p:spPr bwMode="auto">
          <a:xfrm>
            <a:off x="2600651" y="2741175"/>
            <a:ext cx="3292197" cy="30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44" y="1583703"/>
            <a:ext cx="749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5) разработать и внедрить модель кластерного </a:t>
            </a:r>
            <a:r>
              <a:rPr lang="ru-RU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взаимодействия. </a:t>
            </a:r>
            <a:endParaRPr lang="ru-RU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9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0644" y="1034348"/>
            <a:ext cx="434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РЕАЛИЗАЦИЯ ПРОЕКТА ПОЗВОЛИТ:</a:t>
            </a:r>
          </a:p>
        </p:txBody>
      </p:sp>
      <p:pic>
        <p:nvPicPr>
          <p:cNvPr id="11" name="Picture 2" descr="C:\Users\K4\Desktop\ФЭП\Новая папка\Sportivnaya-forma-8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9" b="22560"/>
          <a:stretch/>
        </p:blipFill>
        <p:spPr bwMode="auto">
          <a:xfrm>
            <a:off x="700644" y="2133058"/>
            <a:ext cx="7561613" cy="294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8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2241" y="1154300"/>
            <a:ext cx="7365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Ответственный исполнитель: </a:t>
            </a:r>
            <a:r>
              <a:rPr lang="ru-RU" sz="1200" dirty="0"/>
              <a:t>Федеральное государственное бюджетное учреждение профессиональная образовательная организация </a:t>
            </a:r>
            <a:r>
              <a:rPr lang="ru-RU" sz="1200" dirty="0" smtClean="0"/>
              <a:t>«</a:t>
            </a:r>
            <a:r>
              <a:rPr lang="ru-RU" sz="1200" dirty="0"/>
              <a:t>Смоленское государственное училище (техникум) олимпийского резерва</a:t>
            </a:r>
            <a:r>
              <a:rPr lang="ru-RU" sz="1200" dirty="0" smtClean="0"/>
              <a:t>»</a:t>
            </a:r>
          </a:p>
          <a:p>
            <a:endParaRPr lang="ru-RU" sz="1200" b="1" i="1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" y="2206648"/>
            <a:ext cx="943602" cy="1414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64" y="3736978"/>
            <a:ext cx="943602" cy="1415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18038" y="2613922"/>
            <a:ext cx="51939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</a:rPr>
              <a:t>Руководитель проекта,</a:t>
            </a: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</a:rPr>
              <a:t>директор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100" dirty="0" err="1" smtClean="0"/>
              <a:t>к.п.н</a:t>
            </a:r>
            <a:r>
              <a:rPr lang="ru-RU" sz="1100" dirty="0"/>
              <a:t>., доцент </a:t>
            </a:r>
            <a:r>
              <a:rPr lang="ru-RU" sz="1100" b="1" i="1" dirty="0">
                <a:solidFill>
                  <a:srgbClr val="C00000"/>
                </a:solidFill>
              </a:rPr>
              <a:t>Глебов Юрий Александрович</a:t>
            </a:r>
            <a:r>
              <a:rPr lang="ru-RU" sz="1100" dirty="0"/>
              <a:t>. </a:t>
            </a:r>
          </a:p>
          <a:p>
            <a:r>
              <a:rPr lang="ru-RU" sz="1100" i="1" dirty="0" smtClean="0"/>
              <a:t>тел</a:t>
            </a:r>
            <a:r>
              <a:rPr lang="en-US" sz="1100" i="1" dirty="0"/>
              <a:t>: +</a:t>
            </a:r>
            <a:r>
              <a:rPr lang="en-US" sz="1100" i="1" dirty="0" smtClean="0"/>
              <a:t>7-910-724-12-10</a:t>
            </a:r>
            <a:r>
              <a:rPr lang="ru-RU" sz="1100" dirty="0" smtClean="0"/>
              <a:t> </a:t>
            </a:r>
            <a:r>
              <a:rPr lang="en-US" sz="1100" i="1" dirty="0" smtClean="0"/>
              <a:t>E- </a:t>
            </a:r>
            <a:r>
              <a:rPr lang="en-US" sz="1100" i="1" dirty="0"/>
              <a:t>mail: </a:t>
            </a:r>
            <a:r>
              <a:rPr lang="en-US" sz="1100" i="1" dirty="0">
                <a:hlinkClick r:id="rId6"/>
              </a:rPr>
              <a:t>smolensk1150@mail.ru</a:t>
            </a:r>
            <a:endParaRPr lang="ru-RU" sz="11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56286" y="3992210"/>
            <a:ext cx="5184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</a:rPr>
              <a:t>Научный руководитель </a:t>
            </a: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проекта </a:t>
            </a:r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</a:rPr>
              <a:t>по направлению </a:t>
            </a: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</a:rPr>
              <a:t>спортивная борьба:     </a:t>
            </a: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100" dirty="0" err="1" smtClean="0"/>
              <a:t>к.п.н</a:t>
            </a:r>
            <a:r>
              <a:rPr lang="ru-RU" sz="1100" dirty="0"/>
              <a:t>.,</a:t>
            </a:r>
            <a:r>
              <a:rPr lang="en-US" sz="1100" dirty="0"/>
              <a:t> </a:t>
            </a:r>
            <a:r>
              <a:rPr lang="ru-RU" sz="1100" dirty="0"/>
              <a:t>профессор</a:t>
            </a:r>
            <a:r>
              <a:rPr lang="en-US" sz="1100" b="1" i="1" dirty="0"/>
              <a:t> </a:t>
            </a:r>
            <a:r>
              <a:rPr lang="ru-RU" sz="1100" b="1" i="1" dirty="0" err="1">
                <a:solidFill>
                  <a:srgbClr val="C00000"/>
                </a:solidFill>
              </a:rPr>
              <a:t>Подливаев</a:t>
            </a:r>
            <a:r>
              <a:rPr lang="ru-RU" sz="1100" b="1" i="1" dirty="0">
                <a:solidFill>
                  <a:srgbClr val="C00000"/>
                </a:solidFill>
              </a:rPr>
              <a:t> Борис </a:t>
            </a:r>
            <a:r>
              <a:rPr lang="ru-RU" sz="1100" b="1" i="1" dirty="0" smtClean="0">
                <a:solidFill>
                  <a:srgbClr val="C00000"/>
                </a:solidFill>
              </a:rPr>
              <a:t>Анатольевич</a:t>
            </a:r>
            <a:br>
              <a:rPr lang="ru-RU" sz="1100" b="1" i="1" dirty="0" smtClean="0">
                <a:solidFill>
                  <a:srgbClr val="C00000"/>
                </a:solidFill>
              </a:rPr>
            </a:br>
            <a:r>
              <a:rPr lang="ru-RU" sz="1100" i="1" dirty="0" smtClean="0"/>
              <a:t>тел</a:t>
            </a:r>
            <a:r>
              <a:rPr lang="en-US" sz="1100" i="1" dirty="0"/>
              <a:t>: </a:t>
            </a:r>
            <a:r>
              <a:rPr lang="ru-RU" sz="1100" dirty="0"/>
              <a:t>+7(495) </a:t>
            </a:r>
            <a:r>
              <a:rPr lang="ru-RU" sz="1100" dirty="0" smtClean="0"/>
              <a:t>617-02-67</a:t>
            </a:r>
            <a:br>
              <a:rPr lang="ru-RU" sz="1100" dirty="0" smtClean="0"/>
            </a:br>
            <a:r>
              <a:rPr lang="en-US" sz="1100" i="1" dirty="0" smtClean="0"/>
              <a:t>E- </a:t>
            </a:r>
            <a:r>
              <a:rPr lang="en-US" sz="1100" i="1" dirty="0"/>
              <a:t>mail: </a:t>
            </a:r>
            <a:r>
              <a:rPr lang="en-US" sz="1100" i="1" dirty="0" smtClean="0">
                <a:hlinkClick r:id="rId7"/>
              </a:rPr>
              <a:t>csp@sport-teams.ru</a:t>
            </a:r>
            <a:r>
              <a:rPr lang="ru-RU" sz="1100" i="1" dirty="0" smtClean="0"/>
              <a:t> </a:t>
            </a:r>
            <a:r>
              <a:rPr lang="en-US" sz="1100" i="1" dirty="0">
                <a:hlinkClick r:id="rId8"/>
              </a:rPr>
              <a:t>podlivaevb@mail.ru</a:t>
            </a:r>
            <a:r>
              <a:rPr lang="ru-RU" sz="1100" i="1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40693" y="5560542"/>
            <a:ext cx="2710247" cy="1304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66" y="5267999"/>
            <a:ext cx="945177" cy="1415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27623" y="559901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</a:rPr>
              <a:t>Научный руководитель </a:t>
            </a: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проекта </a:t>
            </a:r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</a:rPr>
              <a:t>по направлению </a:t>
            </a: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</a:rPr>
              <a:t>дзюдо</a:t>
            </a: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  <a:r>
              <a:rPr lang="ru-RU" sz="1100" dirty="0" err="1"/>
              <a:t>к.п.н</a:t>
            </a:r>
            <a:r>
              <a:rPr lang="ru-RU" sz="1100" dirty="0"/>
              <a:t>., доцент </a:t>
            </a:r>
            <a:r>
              <a:rPr lang="ru-RU" sz="1100" b="1" i="1" dirty="0">
                <a:solidFill>
                  <a:srgbClr val="C00000"/>
                </a:solidFill>
              </a:rPr>
              <a:t>Хорунжий Анатолий Николаевич</a:t>
            </a:r>
            <a:r>
              <a:rPr lang="ru-RU" sz="1100" dirty="0"/>
              <a:t>,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i="1" dirty="0" smtClean="0"/>
              <a:t>тел</a:t>
            </a:r>
            <a:r>
              <a:rPr lang="en-US" sz="1100" i="1" dirty="0"/>
              <a:t>.+</a:t>
            </a:r>
            <a:r>
              <a:rPr lang="en-US" sz="1100" i="1" dirty="0" smtClean="0"/>
              <a:t>7-910-113-31-13</a:t>
            </a:r>
            <a:r>
              <a:rPr lang="ru-RU" sz="1100" dirty="0" smtClean="0"/>
              <a:t>  </a:t>
            </a:r>
            <a:br>
              <a:rPr lang="ru-RU" sz="1100" dirty="0" smtClean="0"/>
            </a:br>
            <a:r>
              <a:rPr lang="en-US" sz="1100" i="1" dirty="0" smtClean="0"/>
              <a:t>E- </a:t>
            </a:r>
            <a:r>
              <a:rPr lang="en-US" sz="1100" i="1" dirty="0"/>
              <a:t>mail: </a:t>
            </a:r>
            <a:r>
              <a:rPr lang="en-US" sz="1100" i="1" dirty="0">
                <a:hlinkClick r:id="rId10"/>
              </a:rPr>
              <a:t>abbout2007@yandex.ru</a:t>
            </a:r>
            <a:r>
              <a:rPr lang="en-US" sz="1100" i="1" dirty="0"/>
              <a:t>                                                                                      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2241" y="1600192"/>
            <a:ext cx="5902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</a:rPr>
              <a:t>Юридический адрес</a:t>
            </a:r>
            <a:r>
              <a:rPr lang="ru-RU" sz="1000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000" dirty="0"/>
              <a:t>214004, г. Смоленск, городок Коминтерна, 10а, строение 2.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</a:rPr>
              <a:t>Сведения для контактов.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000" dirty="0"/>
              <a:t>Телефон: 8 (4812) 656-791; </a:t>
            </a:r>
            <a:r>
              <a:rPr lang="ru-RU" sz="1000" i="1" dirty="0"/>
              <a:t>E- </a:t>
            </a:r>
            <a:r>
              <a:rPr lang="ru-RU" sz="1000" i="1" dirty="0" err="1"/>
              <a:t>mail</a:t>
            </a:r>
            <a:r>
              <a:rPr lang="ru-RU" sz="1000" i="1" dirty="0"/>
              <a:t>: sguor@rambler.ru                                           </a:t>
            </a:r>
            <a:r>
              <a:rPr lang="ru-RU" sz="1000" dirty="0"/>
              <a:t>     </a:t>
            </a:r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0509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644" y="1034348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ОБОСНОВАНИЕ ЗНАЧИМОСТИ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44" y="1356180"/>
            <a:ext cx="7499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В соответствии с «Концепцией подготовки спортивного резерва в Российской Федерации до 2025 года» утвержденной Распоряжением правительства Российской Федерации №2245-р от 17 октября 2018 г. согласно пункта 6 и пункта 7, в рамках проекта планируется создание и внедрение системы </a:t>
            </a:r>
            <a:r>
              <a:rPr lang="ru-RU" sz="12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отбора спортивно-одаренных 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детей, проведение с ними спортивных мероприятий, научно-методического, медико-биологического и антидопингового обеспечения в соответствии с разработанными программами спортивной подготовки на базе федеральных УОР во взаимодействии с ФГБОУ ВО «СГАФКСТ</a:t>
            </a:r>
            <a:r>
              <a:rPr lang="ru-RU" sz="12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», Главным 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управлением спорта Смоленской области, СГБУ «ЦСП СКСО», ФАУ МО РФ ЦСКА, МБУ СШОР № 2, МБУ СШОР № 8, ОГАУЗ «СОВФД», СОК «Смена», спортивными </a:t>
            </a:r>
            <a:r>
              <a:rPr lang="ru-RU" sz="12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федерациями и другими организациями.</a:t>
            </a:r>
            <a:endParaRPr lang="ru-RU" sz="1200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2050" name="Picture 2" descr="C:\Users\K4\Desktop\ФЭП\Новая папка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72" b="9709"/>
          <a:stretch/>
        </p:blipFill>
        <p:spPr bwMode="auto">
          <a:xfrm>
            <a:off x="276363" y="2801467"/>
            <a:ext cx="8317090" cy="40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4\Desktop\ФЭП\Новая папка\5a24a9f8851e61.30126810151235224854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08" y="885863"/>
            <a:ext cx="2202874" cy="22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1488267"/>
              </p:ext>
            </p:extLst>
          </p:nvPr>
        </p:nvGraphicFramePr>
        <p:xfrm>
          <a:off x="498765" y="744439"/>
          <a:ext cx="6610490" cy="464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8880" y="981934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ЦЕЛЬ И ЗАДАЧИ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1293" y="1342375"/>
            <a:ext cx="4905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Внедрение инновационного комплекса отбора </a:t>
            </a:r>
            <a:r>
              <a:rPr lang="ru-RU" sz="10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спортивно-одаренных </a:t>
            </a:r>
            <a:r>
              <a:rPr lang="ru-RU" sz="10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детей, их спортивной ориентации на основе </a:t>
            </a:r>
            <a:r>
              <a:rPr lang="ru-RU" sz="1000" dirty="0" err="1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скрининговой</a:t>
            </a:r>
            <a:r>
              <a:rPr lang="ru-RU" sz="10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оценки психофизиологических, антропометрических и функциональных характеристик организма, с их дальнейшей углубленной специализации на ресурсной основе государственных училищ (техникумов) олимпийского резерва (далее – ГУОР) с целью подготовки конкурентоспособного спортивного резерва для спортивных сборных команд </a:t>
            </a:r>
            <a:r>
              <a:rPr lang="ru-RU" sz="10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Российской Федерации (на примере спортивных единоборств, культивируемых в ГУОР).</a:t>
            </a:r>
            <a:endParaRPr lang="ru-RU" sz="1000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5630151"/>
              </p:ext>
            </p:extLst>
          </p:nvPr>
        </p:nvGraphicFramePr>
        <p:xfrm>
          <a:off x="498764" y="2665814"/>
          <a:ext cx="80574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7061" y="2945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1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3349" y="37425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2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3281" y="4506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3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2445" y="5270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4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17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4706" y="60002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5</a:t>
            </a:r>
            <a:endParaRPr lang="ru-RU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48" y="2167847"/>
            <a:ext cx="3781169" cy="2798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644" y="1123047"/>
            <a:ext cx="569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ДЛЯ РЕШЕНИЯ ЗАДАЧ ПРОЕКТА НЕОБХОДИМО: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43" y="1664202"/>
            <a:ext cx="41432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1. </a:t>
            </a:r>
            <a:r>
              <a:rPr lang="ru-RU" sz="1400" dirty="0" smtClean="0"/>
              <a:t>Создание </a:t>
            </a:r>
            <a:r>
              <a:rPr lang="ru-RU" sz="1400" dirty="0"/>
              <a:t>на базе ГУОР центра спортивного отбора и сопровождения спортивной подготовки групп СОД в форме структурного подразделения с использованием инновационных технологий для получения объективной информации о перспективности юных спортсменов на основании педагогических, медико-биологических и психологических критериев прогнозирования спортивного </a:t>
            </a:r>
            <a:r>
              <a:rPr lang="ru-RU" sz="1400" dirty="0" smtClean="0"/>
              <a:t>мастерства.</a:t>
            </a:r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2</a:t>
            </a:r>
            <a:r>
              <a:rPr lang="ru-RU" sz="1400" dirty="0"/>
              <a:t>. </a:t>
            </a:r>
            <a:r>
              <a:rPr lang="ru-RU" sz="1400" dirty="0" smtClean="0"/>
              <a:t>Разработка </a:t>
            </a:r>
            <a:r>
              <a:rPr lang="ru-RU" sz="1400" dirty="0"/>
              <a:t>локальных нормативных актов, регулирующих отбор СОД на базе </a:t>
            </a:r>
            <a:r>
              <a:rPr lang="ru-RU" sz="1400" dirty="0" smtClean="0"/>
              <a:t>ГУОР.</a:t>
            </a:r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3</a:t>
            </a:r>
            <a:r>
              <a:rPr lang="ru-RU" sz="1400" dirty="0"/>
              <a:t>. </a:t>
            </a:r>
            <a:r>
              <a:rPr lang="ru-RU" sz="1400" dirty="0" smtClean="0"/>
              <a:t>Проведение </a:t>
            </a:r>
            <a:r>
              <a:rPr lang="ru-RU" sz="1400" dirty="0"/>
              <a:t>научно-практических конференций по вопросам реализуемой федеральной экспериментальной (инновационной) площадки.</a:t>
            </a:r>
            <a:endParaRPr lang="ru-RU" sz="1400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644" y="1034348"/>
            <a:ext cx="467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ОБЪЕКТ И ПРЕДМЕТ ИССЛЕДОВАНИЯ</a:t>
            </a:r>
            <a:endParaRPr lang="ru-RU" b="1" dirty="0">
              <a:solidFill>
                <a:srgbClr val="0070C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331" y="4811760"/>
            <a:ext cx="3152060" cy="46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Система подготовки </a:t>
            </a:r>
            <a:r>
              <a:rPr lang="ru-RU" sz="1200" dirty="0" smtClean="0"/>
              <a:t>спортивного резерва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dirty="0"/>
              <a:t>в условиях федеральных УОР</a:t>
            </a:r>
            <a:endParaRPr lang="ru-RU" sz="1200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2405" y="4766571"/>
            <a:ext cx="3712438" cy="84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Организационные и программно-нормативные основы системы отбора и прогнозирования спортивного мастерства спортивно-одаренных детей в спортивных единоборствах</a:t>
            </a:r>
            <a:endParaRPr lang="ru-RU" sz="1200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6146" name="Picture 2" descr="C:\Users\K4\Desktop\ФЭП\Новая папка\1456490882_img_11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6" y="1558971"/>
            <a:ext cx="4685670" cy="31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4\Desktop\ФЭП\Новая папка\deti-na-sportivnyh-zanyatiyah-xl-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8" y="1558972"/>
            <a:ext cx="4876801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644" y="1034348"/>
            <a:ext cx="456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МЕТОДЫ И КОНКРЕТНЫЕ МЕТОДИКИ</a:t>
            </a:r>
            <a:endParaRPr lang="ru-RU" b="1" dirty="0">
              <a:solidFill>
                <a:srgbClr val="0070C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8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85872115"/>
              </p:ext>
            </p:extLst>
          </p:nvPr>
        </p:nvGraphicFramePr>
        <p:xfrm>
          <a:off x="931468" y="1332250"/>
          <a:ext cx="7539533" cy="408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56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644" y="939348"/>
            <a:ext cx="479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ЭТАПЫ, 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СРОКИ РЕАЛИЗАЦИИ ПРОЕКТА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2782560"/>
              </p:ext>
            </p:extLst>
          </p:nvPr>
        </p:nvGraphicFramePr>
        <p:xfrm>
          <a:off x="391885" y="1522432"/>
          <a:ext cx="8443356" cy="470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807509" y="1775310"/>
            <a:ext cx="4898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Подготовительный этап </a:t>
            </a:r>
            <a:endParaRPr lang="ru-RU" dirty="0"/>
          </a:p>
          <a:p>
            <a:pPr algn="r"/>
            <a:r>
              <a:rPr lang="ru-RU" sz="1400" i="1" dirty="0"/>
              <a:t>Сроки реализации:</a:t>
            </a:r>
            <a:r>
              <a:rPr lang="ru-RU" sz="1400" dirty="0"/>
              <a:t> </a:t>
            </a:r>
            <a:r>
              <a:rPr lang="ru-RU" sz="1400" b="1" i="1" dirty="0"/>
              <a:t>01.01.2020-31.06.2020г.</a:t>
            </a:r>
            <a:endParaRPr lang="ru-RU" sz="1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783759" y="5347789"/>
            <a:ext cx="4898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Заключительный </a:t>
            </a:r>
            <a:r>
              <a:rPr lang="ru-RU" b="1" dirty="0"/>
              <a:t>этап </a:t>
            </a:r>
            <a:endParaRPr lang="ru-RU" dirty="0"/>
          </a:p>
          <a:p>
            <a:pPr algn="r"/>
            <a:r>
              <a:rPr lang="ru-RU" sz="1400" i="1" dirty="0"/>
              <a:t>Сроки реализации:</a:t>
            </a:r>
            <a:r>
              <a:rPr lang="ru-RU" sz="1400" dirty="0"/>
              <a:t> </a:t>
            </a:r>
            <a:r>
              <a:rPr lang="ru-RU" sz="1400" b="1" i="1" dirty="0"/>
              <a:t>01.08. -</a:t>
            </a:r>
            <a:r>
              <a:rPr lang="ru-RU" sz="1400" b="1" i="1" dirty="0" smtClean="0"/>
              <a:t>31.12.2023г</a:t>
            </a:r>
            <a:r>
              <a:rPr lang="ru-RU" sz="1400" b="1" i="1" dirty="0"/>
              <a:t>.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55803" y="3564517"/>
            <a:ext cx="4898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Основной </a:t>
            </a:r>
            <a:r>
              <a:rPr lang="ru-RU" b="1" dirty="0" smtClean="0"/>
              <a:t>этап </a:t>
            </a:r>
            <a:endParaRPr lang="ru-RU" dirty="0"/>
          </a:p>
          <a:p>
            <a:r>
              <a:rPr lang="ru-RU" sz="1400" i="1" dirty="0"/>
              <a:t>Сроки </a:t>
            </a:r>
            <a:r>
              <a:rPr lang="ru-RU" sz="1400" i="1" dirty="0" smtClean="0"/>
              <a:t>реализации:</a:t>
            </a:r>
            <a:r>
              <a:rPr lang="ru-RU" sz="1400" dirty="0" smtClean="0"/>
              <a:t> </a:t>
            </a:r>
            <a:r>
              <a:rPr lang="ru-RU" sz="1400" b="1" i="1" dirty="0"/>
              <a:t>01.07.2020 – 31.07.2023г.</a:t>
            </a:r>
            <a:endParaRPr lang="ru-RU" sz="1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38001" y="1247916"/>
            <a:ext cx="3581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1. Разработка методологии спортивного отбора спортивно-одаренных детей на основе обобщения отечественных и зарубежных научных исследований.</a:t>
            </a:r>
          </a:p>
          <a:p>
            <a:r>
              <a:rPr lang="ru-RU" sz="1000" dirty="0"/>
              <a:t>2. </a:t>
            </a:r>
            <a:r>
              <a:rPr lang="ru-RU" sz="1000" b="1" dirty="0"/>
              <a:t>Создание центра спортивного отбора на базе ФГБУ ПОО «СГУОР» </a:t>
            </a:r>
            <a:r>
              <a:rPr lang="ru-RU" sz="1000" dirty="0"/>
              <a:t>оснащенного современной приборной базой и </a:t>
            </a:r>
            <a:r>
              <a:rPr lang="ru-RU" sz="1000" dirty="0" smtClean="0"/>
              <a:t>оборудованием.</a:t>
            </a:r>
            <a:endParaRPr lang="ru-RU" sz="1000" dirty="0"/>
          </a:p>
          <a:p>
            <a:r>
              <a:rPr lang="ru-RU" sz="1000" dirty="0" smtClean="0"/>
              <a:t>3. Создание системы  отбора, тестирования и сопровождения участников    проекта.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5446" y="4711999"/>
            <a:ext cx="352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1. </a:t>
            </a:r>
            <a:r>
              <a:rPr lang="ru-RU" sz="1000" dirty="0" smtClean="0"/>
              <a:t>Обобщение полученных </a:t>
            </a:r>
            <a:r>
              <a:rPr lang="ru-RU" sz="1000" dirty="0"/>
              <a:t>результатов  </a:t>
            </a:r>
            <a:r>
              <a:rPr lang="ru-RU" sz="1000" dirty="0" smtClean="0"/>
              <a:t>проекта.</a:t>
            </a:r>
            <a:endParaRPr lang="ru-RU" sz="1000" dirty="0"/>
          </a:p>
          <a:p>
            <a:r>
              <a:rPr lang="ru-RU" sz="1000" dirty="0"/>
              <a:t>2. </a:t>
            </a:r>
            <a:r>
              <a:rPr lang="ru-RU" sz="1000" dirty="0" smtClean="0"/>
              <a:t>Создание научно-обоснованной </a:t>
            </a:r>
            <a:r>
              <a:rPr lang="ru-RU" sz="1000" dirty="0"/>
              <a:t>инновационной системы отбора и спортивной ориентации спортивно-одаренных детей, специализирующихся в спортивных </a:t>
            </a:r>
            <a:r>
              <a:rPr lang="ru-RU" sz="1000" dirty="0" smtClean="0"/>
              <a:t>единоборствах.</a:t>
            </a:r>
            <a:endParaRPr lang="ru-RU" sz="1000" dirty="0"/>
          </a:p>
          <a:p>
            <a:r>
              <a:rPr lang="ru-RU" sz="1000" dirty="0" smtClean="0"/>
              <a:t>3. Создание центров </a:t>
            </a:r>
            <a:r>
              <a:rPr lang="ru-RU" sz="1000" dirty="0"/>
              <a:t>спортивного отбора единоборцев (</a:t>
            </a:r>
            <a:r>
              <a:rPr lang="ru-RU" sz="1000" b="1" dirty="0"/>
              <a:t>спортивная борьба, дзюдо</a:t>
            </a:r>
            <a:r>
              <a:rPr lang="ru-RU" sz="1000" dirty="0"/>
              <a:t>) на базе федеральных </a:t>
            </a:r>
            <a:r>
              <a:rPr lang="ru-RU" sz="1000" dirty="0" smtClean="0"/>
              <a:t>УОР.</a:t>
            </a:r>
            <a:endParaRPr lang="ru-RU" sz="1000" dirty="0"/>
          </a:p>
          <a:p>
            <a:r>
              <a:rPr lang="ru-RU" sz="1000" dirty="0"/>
              <a:t>4. </a:t>
            </a:r>
            <a:r>
              <a:rPr lang="ru-RU" sz="1000" dirty="0" smtClean="0"/>
              <a:t>Разработка локальных </a:t>
            </a:r>
            <a:r>
              <a:rPr lang="ru-RU" sz="1000" dirty="0"/>
              <a:t>нормативно-правовых актов, регулирующих отбор спортивно-одаренных детей в условиях федеральных УОР.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5013" y="2405437"/>
            <a:ext cx="3758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1. Научно </a:t>
            </a:r>
            <a:r>
              <a:rPr lang="ru-RU" sz="1000" dirty="0"/>
              <a:t>обоснованные критерии спортивного отбора на основе интеграции педагогических, антропометрических, биомеханических, физиологических, биохимических и психологических показателей спортивно-одаренных детей, специализирующихся в спортивных </a:t>
            </a:r>
            <a:r>
              <a:rPr lang="ru-RU" sz="1000" dirty="0" smtClean="0"/>
              <a:t>единоборствах.</a:t>
            </a:r>
            <a:endParaRPr lang="ru-RU" sz="1000" dirty="0"/>
          </a:p>
          <a:p>
            <a:r>
              <a:rPr lang="ru-RU" sz="1000" dirty="0"/>
              <a:t>2. </a:t>
            </a:r>
            <a:r>
              <a:rPr lang="ru-RU" sz="1000" dirty="0" smtClean="0"/>
              <a:t>Методические рекомендации </a:t>
            </a:r>
            <a:r>
              <a:rPr lang="ru-RU" sz="1000" dirty="0"/>
              <a:t>по выявлению спортивно-одаренных детей на основе стандартизации программ применения унифицированных средств, методов и критериев спортивного </a:t>
            </a:r>
            <a:r>
              <a:rPr lang="ru-RU" sz="1000" dirty="0" smtClean="0"/>
              <a:t>отбора.</a:t>
            </a:r>
            <a:endParaRPr lang="ru-RU" sz="1000" dirty="0"/>
          </a:p>
          <a:p>
            <a:r>
              <a:rPr lang="ru-RU" sz="1000" dirty="0"/>
              <a:t>3. </a:t>
            </a:r>
            <a:r>
              <a:rPr lang="ru-RU" sz="1000" dirty="0" smtClean="0"/>
              <a:t>Выступление </a:t>
            </a:r>
            <a:r>
              <a:rPr lang="ru-RU" sz="1000" dirty="0"/>
              <a:t>участников проекта на официальных Всероссийских соревнованиях и Первенствах Российской </a:t>
            </a:r>
            <a:r>
              <a:rPr lang="ru-RU" sz="1000" dirty="0" smtClean="0"/>
              <a:t>Федерации </a:t>
            </a:r>
            <a:r>
              <a:rPr lang="ru-RU" sz="1000" dirty="0"/>
              <a:t>(</a:t>
            </a:r>
            <a:r>
              <a:rPr lang="ru-RU" sz="1000" b="1" dirty="0">
                <a:solidFill>
                  <a:srgbClr val="C00000"/>
                </a:solidFill>
              </a:rPr>
              <a:t>более</a:t>
            </a:r>
            <a:r>
              <a:rPr lang="ru-RU" sz="1000" dirty="0">
                <a:solidFill>
                  <a:srgbClr val="C00000"/>
                </a:solidFill>
              </a:rPr>
              <a:t> </a:t>
            </a:r>
            <a:r>
              <a:rPr lang="ru-RU" sz="1000" b="1" dirty="0" smtClean="0">
                <a:solidFill>
                  <a:srgbClr val="C00000"/>
                </a:solidFill>
              </a:rPr>
              <a:t>30</a:t>
            </a:r>
            <a:r>
              <a:rPr lang="ru-RU" sz="1000" b="1" dirty="0">
                <a:solidFill>
                  <a:srgbClr val="C00000"/>
                </a:solidFill>
              </a:rPr>
              <a:t>%</a:t>
            </a:r>
            <a:r>
              <a:rPr lang="ru-RU" sz="1000" dirty="0">
                <a:solidFill>
                  <a:srgbClr val="C00000"/>
                </a:solidFill>
              </a:rPr>
              <a:t> </a:t>
            </a:r>
            <a:r>
              <a:rPr lang="ru-RU" sz="1000" dirty="0"/>
              <a:t>участников – победители и </a:t>
            </a:r>
            <a:r>
              <a:rPr lang="ru-RU" sz="1000" dirty="0" smtClean="0"/>
              <a:t>призеры).</a:t>
            </a:r>
            <a:endParaRPr lang="ru-RU" sz="1000" dirty="0"/>
          </a:p>
          <a:p>
            <a:r>
              <a:rPr lang="ru-RU" sz="1000" dirty="0" smtClean="0"/>
              <a:t>4. Выполнение </a:t>
            </a:r>
            <a:r>
              <a:rPr lang="ru-RU" sz="1000" dirty="0"/>
              <a:t>требований спортивного разряда </a:t>
            </a:r>
            <a:r>
              <a:rPr lang="ru-RU" sz="1000" b="1" dirty="0"/>
              <a:t>«Кандидат в мастера спорта России» </a:t>
            </a:r>
            <a:r>
              <a:rPr lang="ru-RU" sz="1000" dirty="0"/>
              <a:t>и спортивного разряда </a:t>
            </a:r>
            <a:r>
              <a:rPr lang="ru-RU" sz="1000" b="1" dirty="0"/>
              <a:t>«Мастер спорта России» (</a:t>
            </a:r>
            <a:r>
              <a:rPr lang="ru-RU" sz="1000" b="1" dirty="0">
                <a:solidFill>
                  <a:srgbClr val="C00000"/>
                </a:solidFill>
              </a:rPr>
              <a:t>более </a:t>
            </a:r>
            <a:r>
              <a:rPr lang="ru-RU" sz="1000" b="1" dirty="0" smtClean="0">
                <a:solidFill>
                  <a:srgbClr val="C00000"/>
                </a:solidFill>
              </a:rPr>
              <a:t>30</a:t>
            </a:r>
            <a:r>
              <a:rPr lang="ru-RU" sz="1000" b="1" dirty="0">
                <a:solidFill>
                  <a:srgbClr val="C00000"/>
                </a:solidFill>
              </a:rPr>
              <a:t>% </a:t>
            </a:r>
            <a:r>
              <a:rPr lang="ru-RU" sz="1000" dirty="0"/>
              <a:t>участников проекта</a:t>
            </a:r>
            <a:r>
              <a:rPr lang="ru-RU" sz="1000" dirty="0" smtClean="0"/>
              <a:t>).</a:t>
            </a:r>
            <a:endParaRPr lang="ru-RU" sz="1000" dirty="0"/>
          </a:p>
          <a:p>
            <a:r>
              <a:rPr lang="ru-RU" sz="1000" dirty="0" smtClean="0"/>
              <a:t>5. Попадание в </a:t>
            </a:r>
            <a:r>
              <a:rPr lang="ru-RU" sz="1000" dirty="0"/>
              <a:t>списочный состав кандидатов спортивных сборных команд Российской Федерации по спортивным единоборствам (</a:t>
            </a:r>
            <a:r>
              <a:rPr lang="ru-RU" sz="1000" b="1" dirty="0">
                <a:solidFill>
                  <a:srgbClr val="C00000"/>
                </a:solidFill>
              </a:rPr>
              <a:t>более </a:t>
            </a:r>
            <a:r>
              <a:rPr lang="ru-RU" sz="1000" b="1" dirty="0" smtClean="0">
                <a:solidFill>
                  <a:srgbClr val="C00000"/>
                </a:solidFill>
              </a:rPr>
              <a:t>30</a:t>
            </a:r>
            <a:r>
              <a:rPr lang="ru-RU" sz="1000" b="1" dirty="0">
                <a:solidFill>
                  <a:srgbClr val="C00000"/>
                </a:solidFill>
              </a:rPr>
              <a:t>% </a:t>
            </a:r>
            <a:r>
              <a:rPr lang="ru-RU" sz="1000" dirty="0"/>
              <a:t>участников проекта).</a:t>
            </a:r>
          </a:p>
        </p:txBody>
      </p:sp>
      <p:pic>
        <p:nvPicPr>
          <p:cNvPr id="15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K4\Desktop\ФЭП\Новая папка\вольная борьба юноши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b="2893"/>
          <a:stretch/>
        </p:blipFill>
        <p:spPr bwMode="auto">
          <a:xfrm>
            <a:off x="1591293" y="3136758"/>
            <a:ext cx="6474797" cy="29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644" y="1034348"/>
            <a:ext cx="602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МЕХАНИЗМ РЕАЛИЗАЦИИ ЭКСПЕРИМЕНТАЛЬНОЙ </a:t>
            </a:r>
          </a:p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(ИННОВАЦИОННОЙ) ДЕЯТЕЛЬНОСТИ ПРОЕКТА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77775" y="1763803"/>
            <a:ext cx="2195324" cy="2195324"/>
          </a:xfrm>
          <a:prstGeom prst="ellipse">
            <a:avLst/>
          </a:prstGeom>
          <a:solidFill>
            <a:srgbClr val="FFC0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08877" y="1762548"/>
            <a:ext cx="2195324" cy="2195324"/>
          </a:xfrm>
          <a:prstGeom prst="ellipse">
            <a:avLst/>
          </a:prstGeom>
          <a:solidFill>
            <a:srgbClr val="00B05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90177" y="2435432"/>
            <a:ext cx="1739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/>
              <a:t>Ежемесячное </a:t>
            </a:r>
            <a:r>
              <a:rPr lang="ru-RU" sz="1200" dirty="0"/>
              <a:t>тестирование спортивно-одаренных детей </a:t>
            </a:r>
            <a:r>
              <a:rPr lang="ru-RU" sz="1200" dirty="0" smtClean="0"/>
              <a:t>– </a:t>
            </a:r>
            <a:r>
              <a:rPr lang="ru-RU" sz="1200" b="1" dirty="0" smtClean="0"/>
              <a:t>60</a:t>
            </a:r>
            <a:r>
              <a:rPr lang="ru-RU" sz="1200" dirty="0" smtClean="0"/>
              <a:t> человек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43169" y="1862338"/>
            <a:ext cx="173973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/>
              <a:t>Р</a:t>
            </a:r>
            <a:r>
              <a:rPr lang="ru-RU" sz="1100" dirty="0" smtClean="0"/>
              <a:t>азработка </a:t>
            </a:r>
          </a:p>
          <a:p>
            <a:pPr lvl="0" algn="ctr"/>
            <a:r>
              <a:rPr lang="ru-RU" sz="1100" dirty="0" smtClean="0"/>
              <a:t>методических </a:t>
            </a:r>
            <a:r>
              <a:rPr lang="ru-RU" sz="1100" dirty="0"/>
              <a:t>рекомендаций по </a:t>
            </a:r>
            <a:r>
              <a:rPr lang="ru-RU" sz="1100" dirty="0" smtClean="0"/>
              <a:t>содержанию тренировочного процесса на основе применения </a:t>
            </a:r>
            <a:r>
              <a:rPr lang="ru-RU" sz="1100" dirty="0" err="1" smtClean="0"/>
              <a:t>скрининговой</a:t>
            </a:r>
            <a:r>
              <a:rPr lang="ru-RU" sz="1100" dirty="0" smtClean="0"/>
              <a:t> </a:t>
            </a:r>
            <a:r>
              <a:rPr lang="ru-RU" sz="1100" dirty="0"/>
              <a:t>оценки психофизиологических, антропометрических и функциональных </a:t>
            </a:r>
            <a:r>
              <a:rPr lang="ru-RU" sz="1100" dirty="0" smtClean="0"/>
              <a:t>характеристик</a:t>
            </a:r>
            <a:endParaRPr lang="ru-RU" sz="1100" dirty="0"/>
          </a:p>
        </p:txBody>
      </p:sp>
      <p:pic>
        <p:nvPicPr>
          <p:cNvPr id="13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352974" y="1844417"/>
            <a:ext cx="2195324" cy="2195324"/>
          </a:xfrm>
          <a:prstGeom prst="ellipse">
            <a:avLst/>
          </a:prstGeom>
          <a:solidFill>
            <a:srgbClr val="C70F0F">
              <a:alpha val="7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57260" y="2064916"/>
            <a:ext cx="1739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/>
              <a:t>Мониторинг </a:t>
            </a:r>
            <a:r>
              <a:rPr lang="ru-RU" sz="1200" dirty="0" smtClean="0"/>
              <a:t>предложенных  вариантов содержания учебно-тренировочных мероприятий и методическое сопровождение участников проекта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5135" y="4355806"/>
            <a:ext cx="206180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8040" y="4345273"/>
            <a:ext cx="173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/>
              <a:t>Отбор </a:t>
            </a:r>
            <a:r>
              <a:rPr lang="ru-RU" sz="1200" dirty="0" smtClean="0"/>
              <a:t>команды и участников проекта</a:t>
            </a:r>
            <a:endParaRPr lang="ru-RU" sz="1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158905" y="3931623"/>
            <a:ext cx="494270" cy="414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4853" y="1782295"/>
            <a:ext cx="2195324" cy="2195324"/>
          </a:xfrm>
          <a:prstGeom prst="ellipse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342" y="2149949"/>
            <a:ext cx="17397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/>
              <a:t>С</a:t>
            </a:r>
            <a:r>
              <a:rPr lang="ru-RU" sz="1200" dirty="0" smtClean="0"/>
              <a:t>оздание </a:t>
            </a:r>
            <a:r>
              <a:rPr lang="ru-RU" sz="1200" dirty="0"/>
              <a:t>центра спортивного отбора спортивно-одаренных детей для углубленной специализации в спортивных единоборствах</a:t>
            </a:r>
          </a:p>
        </p:txBody>
      </p:sp>
    </p:spTree>
    <p:extLst>
      <p:ext uri="{BB962C8B-B14F-4D97-AF65-F5344CB8AC3E}">
        <p14:creationId xmlns:p14="http://schemas.microsoft.com/office/powerpoint/2010/main" val="29909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644" y="1034348"/>
            <a:ext cx="434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РЕАЛИЗАЦИЯ ПРОЕКТА ПОЗВОЛИТ</a:t>
            </a:r>
            <a:r>
              <a:rPr lang="ru-RU" b="1" dirty="0">
                <a:solidFill>
                  <a:srgbClr val="0070C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1293" y="951223"/>
            <a:ext cx="604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4540" y="155761"/>
            <a:ext cx="494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ЭКСПЕРИМЕНТАЛЬНЫЙ (ИННОВАЦИОННЫЙ) ПРОЕКТ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5" y="424198"/>
            <a:ext cx="538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Реализация кластерной модели отбора одаренных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определением их спортивной направленности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единоборствам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44" y="1356180"/>
            <a:ext cx="7499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1) Разработать 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диагностическую систему </a:t>
            </a:r>
            <a:r>
              <a:rPr lang="ru-RU" sz="12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отбора 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тестирования, 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функционального состояния </a:t>
            </a:r>
            <a:r>
              <a:rPr lang="ru-RU" sz="12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спортивно - одаренных 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детей;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2) </a:t>
            </a:r>
            <a:r>
              <a:rPr lang="ru-RU" sz="12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Совершенствовать 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программы спортивной подготовки по этапам (отдельно) по спортивным единоборствам, с учетом специфики освоения СОД и их содержания, на базе и с использованием ресурсного обеспечения ГУОР</a:t>
            </a:r>
            <a:r>
              <a:rPr lang="ru-RU" sz="12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3074" name="Picture 2" descr="C:\Users\K4\Desktop\ФЭП\Новая папка\7bb398ae699f13fcc8f1c29dcf8f16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57" y="2515594"/>
            <a:ext cx="5822302" cy="387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4\Desktop\МЕДВЕДЕВ\ЛОГОТИПЫ\Логотип-СГУОР2о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20517"/>
            <a:ext cx="878774" cy="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1268</Words>
  <Application>Microsoft Office PowerPoint</Application>
  <PresentationFormat>Экран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Dotum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ДИРЕКТОР</cp:lastModifiedBy>
  <cp:revision>87</cp:revision>
  <dcterms:created xsi:type="dcterms:W3CDTF">2018-12-13T06:06:44Z</dcterms:created>
  <dcterms:modified xsi:type="dcterms:W3CDTF">2019-10-02T10:07:03Z</dcterms:modified>
</cp:coreProperties>
</file>