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92" r:id="rId3"/>
    <p:sldId id="293" r:id="rId4"/>
    <p:sldId id="276" r:id="rId5"/>
    <p:sldId id="280" r:id="rId6"/>
    <p:sldId id="286" r:id="rId7"/>
    <p:sldId id="289" r:id="rId8"/>
    <p:sldId id="291" r:id="rId9"/>
    <p:sldId id="267" r:id="rId10"/>
    <p:sldId id="279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BA5"/>
    <a:srgbClr val="E09E00"/>
    <a:srgbClr val="C7550A"/>
    <a:srgbClr val="FF7575"/>
    <a:srgbClr val="036FC0"/>
    <a:srgbClr val="CF9E00"/>
    <a:srgbClr val="1D4899"/>
    <a:srgbClr val="D9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8" autoAdjust="0"/>
    <p:restoredTop sz="94694"/>
  </p:normalViewPr>
  <p:slideViewPr>
    <p:cSldViewPr snapToGrid="0" snapToObjects="1">
      <p:cViewPr>
        <p:scale>
          <a:sx n="99" d="100"/>
          <a:sy n="99" d="100"/>
        </p:scale>
        <p:origin x="-96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3B409-1F3C-4EF3-8C17-319C1F9514C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BA41-D5F0-4134-A0E6-CAD5E7A9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1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C7222-BD8E-5B48-BA55-5A6FB7455D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2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C7222-BD8E-5B48-BA55-5A6FB7455D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3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127D-0058-E348-B8C7-A4E7A8BFD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6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238E3-818E-104E-9876-FD78FBA841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1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127D-0058-E348-B8C7-A4E7A8BFD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7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B1FF35-C6BD-0D4C-9926-FE3DB16CB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458321-C193-4E4D-9CB0-7BE13CD36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09A833-73F4-7E42-B1D5-FFD472C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0F028A-9FB1-2C47-A7C7-A9DFB83E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717E2E-4D0B-6747-A4AD-D68CC105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3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C1B55-C8B9-9044-815A-ADCC3CE0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566686-CBF5-DC41-BDA2-50003C47A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1DC36C-1C86-A042-87D8-3EC7F984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E3740A-A85D-2644-8A54-348BA66B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29A978-1334-A348-905E-600ABF5D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9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C250CF-B06D-1D43-96B0-D31E6F5A7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88CBE4-9A16-EB45-B75A-F9CB60A82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94B29C-321D-5943-A279-3D9791F5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43AE7C-1A9C-DB4B-B204-8486A7C1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E109B-FAD3-034D-B667-0C83325E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4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7F2FC-E99B-0249-ABDF-C174737E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875030-DB42-6A40-B809-E154BE279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6B944F-B871-054D-9836-05B9DC19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01015A-7A7E-8E45-A239-F36E73E9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04E7DD-8DB7-A144-8A23-EFC50C84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FE527D-73AE-CE4E-A3B3-0FB7454C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D6725D-46C4-CE46-809B-B5286385B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754B5A-40B0-914C-99FE-A19A8781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28D242-47AD-A34B-BE48-B24554A5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598DD2-C1C0-B94E-AD99-520F2786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DD3F5D-4CF3-504E-B916-8B8F3727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4BE898-CDBE-B545-9940-0DE313A69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CC41C8-1D38-0841-9464-24CE3391C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B96E81-C0DC-0B4C-90DC-47EA10D5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AD344A-936F-154D-8CF7-746850E2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991AFE-E041-BD4D-9DD9-526FB577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54E57C-0FAD-EE45-823E-EE3243A9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472787-1D5C-6849-96C2-53B6C23E8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744077-E311-0841-886C-0DC59F596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F26FB8-FA19-174A-890D-43BDBA4DA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4CCCB03-899D-E742-9106-F8EB7D4EF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0EE5B7-CE20-2D43-9BD6-EE9AEE29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A7AF4BC-A6D0-A946-9E75-15C8AFCB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05E23B6-933C-454A-9624-9CD0CD1C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8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307D04-CC00-C544-A1DA-86399F2B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B66DA95-756E-784E-BB87-071FDBCB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9C9C8B-2AA4-8744-98AA-42BE7BFD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2E50022-6FD9-EC45-9C04-BDDF12A7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0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AD503-7817-AA4A-B708-F32A9E93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96B689-FEAF-2243-ACA4-5AC54D09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D9D586-53D9-B44E-8F2F-F20790B1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FDA00-C4EE-254A-9F8F-8EFFA674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6B97BA-E774-2B4B-95F9-FEB4DED96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AD058F-BF9C-A046-B626-47C7C34B7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3E9290-7878-5242-AC6A-D5EAB440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342DFC-73C1-D84E-8E82-482566B5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202E81-76F2-E94B-8DCB-E97082DE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1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7B680-13C8-6B41-A191-42553C80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21E9D3-47C0-084D-BFD2-C4E783EEE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108A46-9EC4-274E-8123-B31E3BB3F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77F074-4406-654C-9B36-A1B82FD6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A447FE-2B54-4047-9B4D-C28E0D5B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E1E595-F869-3B4A-B185-21D20EF5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109C2-B697-0B4E-9518-A6148D90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F03726-44E4-C04B-8DA6-AE531EE2F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8AD7C1-FE0D-9344-91E9-F7A5A9615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D56C-8D9E-1D42-BA5E-55621113B4C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9CBF2-A6B7-A04C-9547-6C63BBBED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54BBA9-2CD3-EE4F-98D9-3A626FBF7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8207-A15F-FE48-A1A3-B94F0323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9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952DF8-7A5D-4025-93E0-FA1439828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980" y="2136916"/>
            <a:ext cx="6786871" cy="1655763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+mn-lt"/>
              </a:rPr>
              <a:t>НЕЗАВИСИМАЯ ОЦЕНКА КВАЛИФИКАЦИИ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B7D9AB-7CC5-4DA9-927B-D3C658ECF57A}"/>
              </a:ext>
            </a:extLst>
          </p:cNvPr>
          <p:cNvSpPr/>
          <p:nvPr/>
        </p:nvSpPr>
        <p:spPr>
          <a:xfrm>
            <a:off x="0" y="4867507"/>
            <a:ext cx="12192000" cy="200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BAE8E66-5C08-4F5B-87E9-FAFACEDD95FD}"/>
              </a:ext>
            </a:extLst>
          </p:cNvPr>
          <p:cNvSpPr/>
          <p:nvPr/>
        </p:nvSpPr>
        <p:spPr>
          <a:xfrm>
            <a:off x="713678" y="0"/>
            <a:ext cx="3334215" cy="48507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4D08A558-B53F-450A-A85D-F7AA880FF8B1}"/>
              </a:ext>
            </a:extLst>
          </p:cNvPr>
          <p:cNvSpPr/>
          <p:nvPr/>
        </p:nvSpPr>
        <p:spPr>
          <a:xfrm rot="10800000">
            <a:off x="3234555" y="4839628"/>
            <a:ext cx="813337" cy="847494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DD9B76B-C837-44F9-8B78-E492B16CC433}"/>
              </a:ext>
            </a:extLst>
          </p:cNvPr>
          <p:cNvSpPr/>
          <p:nvPr/>
        </p:nvSpPr>
        <p:spPr>
          <a:xfrm>
            <a:off x="714377" y="4811750"/>
            <a:ext cx="2520177" cy="6021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A7EC0B4-97BB-479D-ABEA-B71BEC54A6AC}"/>
              </a:ext>
            </a:extLst>
          </p:cNvPr>
          <p:cNvSpPr/>
          <p:nvPr/>
        </p:nvSpPr>
        <p:spPr>
          <a:xfrm>
            <a:off x="708102" y="5413916"/>
            <a:ext cx="2520177" cy="273207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BC3919A-D82F-4509-884D-EC7F9B4F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2819"/>
          <a:stretch/>
        </p:blipFill>
        <p:spPr>
          <a:xfrm>
            <a:off x="665353" y="1549425"/>
            <a:ext cx="3239431" cy="2824188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9ADADD1F-CF11-49DA-9D20-3F0E29B96D25}"/>
              </a:ext>
            </a:extLst>
          </p:cNvPr>
          <p:cNvSpPr txBox="1">
            <a:spLocks/>
          </p:cNvSpPr>
          <p:nvPr/>
        </p:nvSpPr>
        <p:spPr>
          <a:xfrm>
            <a:off x="8321597" y="6149182"/>
            <a:ext cx="3523785" cy="346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272130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C5254243-F4E6-3F47-9A7A-18A11D98145A}"/>
              </a:ext>
            </a:extLst>
          </p:cNvPr>
          <p:cNvSpPr/>
          <p:nvPr/>
        </p:nvSpPr>
        <p:spPr>
          <a:xfrm>
            <a:off x="-14748" y="-16387"/>
            <a:ext cx="12222000" cy="6410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2809D-F1EE-DA49-BD72-DD616CF9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5" y="137440"/>
            <a:ext cx="12011309" cy="3687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СРОКИ НЕЗАВИСИМОЙ ОЦЕНКИ КВАЛИФИКАЦИИ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(1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-2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644A000-A1FE-4984-9EB8-2BB5EC611CE2}"/>
              </a:ext>
            </a:extLst>
          </p:cNvPr>
          <p:cNvSpPr/>
          <p:nvPr/>
        </p:nvSpPr>
        <p:spPr>
          <a:xfrm>
            <a:off x="310999" y="4559808"/>
            <a:ext cx="2701012" cy="2160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02C5835-5033-40B9-BF8F-7AC77B5C30D1}"/>
              </a:ext>
            </a:extLst>
          </p:cNvPr>
          <p:cNvSpPr/>
          <p:nvPr/>
        </p:nvSpPr>
        <p:spPr>
          <a:xfrm>
            <a:off x="571830" y="4652900"/>
            <a:ext cx="2170195" cy="156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В течение 10 дней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информирование о результатах рассмотрения заявления и комплектна документов соискателя, утверждение дату, место и время проведения профессионального экзамена, а также информирует о процедурах проведения профессионального экзамена.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695B7B79-B34E-4483-BF9F-E6A1703951C9}"/>
              </a:ext>
            </a:extLst>
          </p:cNvPr>
          <p:cNvSpPr/>
          <p:nvPr/>
        </p:nvSpPr>
        <p:spPr>
          <a:xfrm>
            <a:off x="3211438" y="4555364"/>
            <a:ext cx="8669564" cy="21607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6B5E9012-298F-40DB-9158-323115A06D88}"/>
              </a:ext>
            </a:extLst>
          </p:cNvPr>
          <p:cNvSpPr/>
          <p:nvPr/>
        </p:nvSpPr>
        <p:spPr>
          <a:xfrm>
            <a:off x="3448417" y="4630531"/>
            <a:ext cx="3151337" cy="74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7 календарных дней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после завершения профессионального экзамена – ЦОК направляет протокол, копии комплектов документов соискателя и иные материалы профессионального экзамена в СПК.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0034FC9-A1BD-4E0F-ADBC-8BDDC7E5624B}"/>
              </a:ext>
            </a:extLst>
          </p:cNvPr>
          <p:cNvSpPr/>
          <p:nvPr/>
        </p:nvSpPr>
        <p:spPr>
          <a:xfrm>
            <a:off x="3448418" y="5588780"/>
            <a:ext cx="8171752" cy="1072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14 календарных дней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после завершения профессионального экзамена - СПК:</a:t>
            </a: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проверяет, обрабатывает и признает результаты НОК;</a:t>
            </a: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принимает решение о выдаче соискателю или законному представителю ЦОК свидетельства о квалификации или заключения о прохождении профессионального экзамена;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направляет в НАРК для внесения в реестр сведений о проведении НОК информацию о свидетельствах о квалификации и заключениях о прохождении профессионального экзамена.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4D33EFC-A04F-47CE-A661-887BDEA53961}"/>
              </a:ext>
            </a:extLst>
          </p:cNvPr>
          <p:cNvSpPr/>
          <p:nvPr/>
        </p:nvSpPr>
        <p:spPr>
          <a:xfrm>
            <a:off x="6858099" y="4625372"/>
            <a:ext cx="2278751" cy="74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7 календарных дней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после получений сведений от СПК – НАРК вносит данные о свидетельствах и заключениях в реестр.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E1D523E-12BD-4A9E-B1FB-E14758F99A2E}"/>
              </a:ext>
            </a:extLst>
          </p:cNvPr>
          <p:cNvSpPr/>
          <p:nvPr/>
        </p:nvSpPr>
        <p:spPr>
          <a:xfrm>
            <a:off x="9416113" y="4635900"/>
            <a:ext cx="2400192" cy="1072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30 календарных дней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после завершения профессионального экзамена – ЦОК оформляет и выдает соискателю или законному представителю свидетельство о квалификации.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D71BD37-224F-4CDA-B93C-7ACB3BBCD954}"/>
              </a:ext>
            </a:extLst>
          </p:cNvPr>
          <p:cNvSpPr txBox="1"/>
          <p:nvPr/>
        </p:nvSpPr>
        <p:spPr>
          <a:xfrm>
            <a:off x="326881" y="46085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732E68D-307A-48DD-A9FA-22C291370109}"/>
              </a:ext>
            </a:extLst>
          </p:cNvPr>
          <p:cNvSpPr txBox="1"/>
          <p:nvPr/>
        </p:nvSpPr>
        <p:spPr>
          <a:xfrm>
            <a:off x="3231771" y="4601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386E400-222A-4B73-8BEC-37B8425A2921}"/>
              </a:ext>
            </a:extLst>
          </p:cNvPr>
          <p:cNvSpPr txBox="1"/>
          <p:nvPr/>
        </p:nvSpPr>
        <p:spPr>
          <a:xfrm>
            <a:off x="3228658" y="5545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5E5EBB5C-8159-4A01-8393-3036E9CD654F}"/>
              </a:ext>
            </a:extLst>
          </p:cNvPr>
          <p:cNvSpPr txBox="1"/>
          <p:nvPr/>
        </p:nvSpPr>
        <p:spPr>
          <a:xfrm>
            <a:off x="6638537" y="4588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42FC052-EA7E-4DC8-A61D-FF1C5D9AB5BC}"/>
              </a:ext>
            </a:extLst>
          </p:cNvPr>
          <p:cNvSpPr txBox="1"/>
          <p:nvPr/>
        </p:nvSpPr>
        <p:spPr>
          <a:xfrm>
            <a:off x="9161234" y="4596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DBA2C099-5DB7-438B-ABDC-1EB5E57E1570}"/>
              </a:ext>
            </a:extLst>
          </p:cNvPr>
          <p:cNvCxnSpPr>
            <a:cxnSpLocks/>
          </p:cNvCxnSpPr>
          <p:nvPr/>
        </p:nvCxnSpPr>
        <p:spPr>
          <a:xfrm>
            <a:off x="9122345" y="4588822"/>
            <a:ext cx="12192" cy="125114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80D259FF-E9E6-4592-A665-C0BF42022291}"/>
              </a:ext>
            </a:extLst>
          </p:cNvPr>
          <p:cNvCxnSpPr>
            <a:cxnSpLocks/>
          </p:cNvCxnSpPr>
          <p:nvPr/>
        </p:nvCxnSpPr>
        <p:spPr>
          <a:xfrm>
            <a:off x="6589769" y="4588822"/>
            <a:ext cx="0" cy="90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xmlns="" id="{FCC4AEF0-C97C-4226-AAA5-7143F89BDBA5}"/>
              </a:ext>
            </a:extLst>
          </p:cNvPr>
          <p:cNvCxnSpPr>
            <a:cxnSpLocks/>
          </p:cNvCxnSpPr>
          <p:nvPr/>
        </p:nvCxnSpPr>
        <p:spPr>
          <a:xfrm>
            <a:off x="3223629" y="5502155"/>
            <a:ext cx="5904000" cy="13473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xmlns="" id="{B2C6F0BC-4F76-49BE-A8DA-32109B19D7E9}"/>
              </a:ext>
            </a:extLst>
          </p:cNvPr>
          <p:cNvCxnSpPr>
            <a:cxnSpLocks/>
          </p:cNvCxnSpPr>
          <p:nvPr/>
        </p:nvCxnSpPr>
        <p:spPr>
          <a:xfrm flipH="1">
            <a:off x="9122346" y="5827776"/>
            <a:ext cx="2736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xmlns="" id="{E28DDFF1-1FCF-458F-B73E-1347D36BDE75}"/>
              </a:ext>
            </a:extLst>
          </p:cNvPr>
          <p:cNvCxnSpPr>
            <a:cxnSpLocks/>
          </p:cNvCxnSpPr>
          <p:nvPr/>
        </p:nvCxnSpPr>
        <p:spPr>
          <a:xfrm>
            <a:off x="2742025" y="4575349"/>
            <a:ext cx="0" cy="1764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5DCD28CE-542C-44BE-98AC-BE5FA7C03186}"/>
              </a:ext>
            </a:extLst>
          </p:cNvPr>
          <p:cNvCxnSpPr>
            <a:cxnSpLocks/>
          </p:cNvCxnSpPr>
          <p:nvPr/>
        </p:nvCxnSpPr>
        <p:spPr>
          <a:xfrm flipH="1">
            <a:off x="160513" y="6353979"/>
            <a:ext cx="2581512" cy="60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B3B4E186-3122-4ED3-A35A-239925A4EDDA}"/>
              </a:ext>
            </a:extLst>
          </p:cNvPr>
          <p:cNvCxnSpPr/>
          <p:nvPr/>
        </p:nvCxnSpPr>
        <p:spPr>
          <a:xfrm>
            <a:off x="9933271" y="637034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FA6A0C12-94CE-4C42-A6F8-DE1B24E7B26C}"/>
              </a:ext>
            </a:extLst>
          </p:cNvPr>
          <p:cNvCxnSpPr/>
          <p:nvPr/>
        </p:nvCxnSpPr>
        <p:spPr>
          <a:xfrm>
            <a:off x="10760151" y="607030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818803A9-8008-4C5C-AFE5-246353C5C2F1}"/>
              </a:ext>
            </a:extLst>
          </p:cNvPr>
          <p:cNvCxnSpPr/>
          <p:nvPr/>
        </p:nvCxnSpPr>
        <p:spPr>
          <a:xfrm>
            <a:off x="7022005" y="628016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8230932F-1289-46B6-9B22-F32FE387D266}"/>
              </a:ext>
            </a:extLst>
          </p:cNvPr>
          <p:cNvCxnSpPr/>
          <p:nvPr/>
        </p:nvCxnSpPr>
        <p:spPr>
          <a:xfrm>
            <a:off x="3366390" y="631160"/>
            <a:ext cx="0" cy="3852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8418B67-1904-45DF-95B3-D467DDF7E0EE}"/>
              </a:ext>
            </a:extLst>
          </p:cNvPr>
          <p:cNvSpPr txBox="1"/>
          <p:nvPr/>
        </p:nvSpPr>
        <p:spPr>
          <a:xfrm>
            <a:off x="387289" y="652400"/>
            <a:ext cx="14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Соискатель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B4C72F1-CC62-47C8-89E5-43700855D6B3}"/>
              </a:ext>
            </a:extLst>
          </p:cNvPr>
          <p:cNvSpPr txBox="1"/>
          <p:nvPr/>
        </p:nvSpPr>
        <p:spPr>
          <a:xfrm>
            <a:off x="391065" y="1340657"/>
            <a:ext cx="13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ЦОК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097DA9B-FA9A-4F26-86B4-8DBEB6CF574B}"/>
              </a:ext>
            </a:extLst>
          </p:cNvPr>
          <p:cNvSpPr txBox="1"/>
          <p:nvPr/>
        </p:nvSpPr>
        <p:spPr>
          <a:xfrm>
            <a:off x="391065" y="2318314"/>
            <a:ext cx="10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СПК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8B7C3E9-0CB0-4DF9-A9B4-088A574ED50D}"/>
              </a:ext>
            </a:extLst>
          </p:cNvPr>
          <p:cNvSpPr txBox="1"/>
          <p:nvPr/>
        </p:nvSpPr>
        <p:spPr>
          <a:xfrm>
            <a:off x="391065" y="388645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НАРК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CCA38C22-6CDB-49A6-A92E-A1822821E8C5}"/>
              </a:ext>
            </a:extLst>
          </p:cNvPr>
          <p:cNvCxnSpPr/>
          <p:nvPr/>
        </p:nvCxnSpPr>
        <p:spPr>
          <a:xfrm>
            <a:off x="-14748" y="1294885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7BECBDCE-6E8B-4EBB-B5DB-FE027867B31A}"/>
              </a:ext>
            </a:extLst>
          </p:cNvPr>
          <p:cNvCxnSpPr/>
          <p:nvPr/>
        </p:nvCxnSpPr>
        <p:spPr>
          <a:xfrm>
            <a:off x="-14748" y="2286566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BE992DC7-8F37-4120-A1BA-4D0E318B342F}"/>
              </a:ext>
            </a:extLst>
          </p:cNvPr>
          <p:cNvCxnSpPr/>
          <p:nvPr/>
        </p:nvCxnSpPr>
        <p:spPr>
          <a:xfrm>
            <a:off x="-14748" y="3854710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9142868C-D805-4E49-838A-F2475CB6C026}"/>
              </a:ext>
            </a:extLst>
          </p:cNvPr>
          <p:cNvCxnSpPr/>
          <p:nvPr/>
        </p:nvCxnSpPr>
        <p:spPr>
          <a:xfrm>
            <a:off x="15252" y="4484122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B99F2AA9-D9B3-4198-B44F-B8F77BC6C32F}"/>
              </a:ext>
            </a:extLst>
          </p:cNvPr>
          <p:cNvCxnSpPr>
            <a:cxnSpLocks/>
          </p:cNvCxnSpPr>
          <p:nvPr/>
        </p:nvCxnSpPr>
        <p:spPr>
          <a:xfrm flipH="1">
            <a:off x="310998" y="837066"/>
            <a:ext cx="15258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4A433D4A-559C-4E2E-BE41-991020B4975F}"/>
              </a:ext>
            </a:extLst>
          </p:cNvPr>
          <p:cNvCxnSpPr>
            <a:cxnSpLocks/>
          </p:cNvCxnSpPr>
          <p:nvPr/>
        </p:nvCxnSpPr>
        <p:spPr>
          <a:xfrm flipH="1">
            <a:off x="314136" y="837066"/>
            <a:ext cx="1" cy="1080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xmlns="" id="{826AEBAC-FF29-4419-BC31-65015FE063A2}"/>
              </a:ext>
            </a:extLst>
          </p:cNvPr>
          <p:cNvCxnSpPr>
            <a:cxnSpLocks/>
          </p:cNvCxnSpPr>
          <p:nvPr/>
        </p:nvCxnSpPr>
        <p:spPr>
          <a:xfrm>
            <a:off x="320573" y="1917067"/>
            <a:ext cx="2880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A35A5F00-E5D0-4CEA-B797-326A7F1BB7E1}"/>
              </a:ext>
            </a:extLst>
          </p:cNvPr>
          <p:cNvSpPr/>
          <p:nvPr/>
        </p:nvSpPr>
        <p:spPr>
          <a:xfrm>
            <a:off x="621726" y="1773686"/>
            <a:ext cx="792000" cy="305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10 дней</a:t>
            </a: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xmlns="" id="{837541B7-0190-4AC2-8507-DF9642ED5A1E}"/>
              </a:ext>
            </a:extLst>
          </p:cNvPr>
          <p:cNvCxnSpPr/>
          <p:nvPr/>
        </p:nvCxnSpPr>
        <p:spPr>
          <a:xfrm>
            <a:off x="2023872" y="636862"/>
            <a:ext cx="0" cy="3852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61256DB-B1C3-4B3E-88E8-C1F8149BB675}"/>
              </a:ext>
            </a:extLst>
          </p:cNvPr>
          <p:cNvSpPr txBox="1"/>
          <p:nvPr/>
        </p:nvSpPr>
        <p:spPr>
          <a:xfrm rot="16200000">
            <a:off x="1303372" y="2123582"/>
            <a:ext cx="114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ЭКЗАМЕН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73660AD4-1EE3-4F24-A405-10C0EFE0B733}"/>
              </a:ext>
            </a:extLst>
          </p:cNvPr>
          <p:cNvSpPr/>
          <p:nvPr/>
        </p:nvSpPr>
        <p:spPr>
          <a:xfrm>
            <a:off x="2374614" y="1404187"/>
            <a:ext cx="720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7 дней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95FBEFEE-5C31-4269-9083-70787E0BA2B0}"/>
              </a:ext>
            </a:extLst>
          </p:cNvPr>
          <p:cNvSpPr/>
          <p:nvPr/>
        </p:nvSpPr>
        <p:spPr>
          <a:xfrm>
            <a:off x="2374614" y="1871462"/>
            <a:ext cx="1980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30 дней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E30D66F1-6296-4946-8DEB-0CF5D5A0A189}"/>
              </a:ext>
            </a:extLst>
          </p:cNvPr>
          <p:cNvSpPr/>
          <p:nvPr/>
        </p:nvSpPr>
        <p:spPr>
          <a:xfrm>
            <a:off x="2374614" y="2631987"/>
            <a:ext cx="1008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14 дней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8B5D0116-02D1-499D-A915-3044708751FE}"/>
              </a:ext>
            </a:extLst>
          </p:cNvPr>
          <p:cNvSpPr/>
          <p:nvPr/>
        </p:nvSpPr>
        <p:spPr>
          <a:xfrm>
            <a:off x="3362245" y="3361799"/>
            <a:ext cx="756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7 дней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4CB35A23-4FBB-4969-9C04-791060A75E93}"/>
              </a:ext>
            </a:extLst>
          </p:cNvPr>
          <p:cNvSpPr txBox="1"/>
          <p:nvPr/>
        </p:nvSpPr>
        <p:spPr>
          <a:xfrm rot="16200000">
            <a:off x="-328566" y="11780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A507"/>
                </a:solidFill>
              </a:rPr>
              <a:t>ЗАЯВКА</a:t>
            </a: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DEFD2EF0-98E0-4160-AD6E-C9C0C232EDDF}"/>
              </a:ext>
            </a:extLst>
          </p:cNvPr>
          <p:cNvCxnSpPr/>
          <p:nvPr/>
        </p:nvCxnSpPr>
        <p:spPr>
          <a:xfrm>
            <a:off x="4873686" y="618968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1918130-D557-4EE9-9F8C-66E0D78DE0F8}"/>
              </a:ext>
            </a:extLst>
          </p:cNvPr>
          <p:cNvSpPr txBox="1"/>
          <p:nvPr/>
        </p:nvSpPr>
        <p:spPr>
          <a:xfrm rot="16200000">
            <a:off x="4026381" y="2133217"/>
            <a:ext cx="144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7575"/>
                </a:solidFill>
              </a:rPr>
              <a:t>АПЕЛЛЯЦИЯ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A36332EA-175C-48D9-81C8-9BF911E2BBD3}"/>
              </a:ext>
            </a:extLst>
          </p:cNvPr>
          <p:cNvSpPr/>
          <p:nvPr/>
        </p:nvSpPr>
        <p:spPr>
          <a:xfrm>
            <a:off x="5234197" y="807363"/>
            <a:ext cx="1800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30 дней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B13CB504-D98A-4D26-AF50-1FE63DD22048}"/>
              </a:ext>
            </a:extLst>
          </p:cNvPr>
          <p:cNvCxnSpPr>
            <a:stCxn id="95" idx="3"/>
          </p:cNvCxnSpPr>
          <p:nvPr/>
        </p:nvCxnSpPr>
        <p:spPr>
          <a:xfrm>
            <a:off x="4354614" y="2024364"/>
            <a:ext cx="216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172B0478-25C3-4532-972A-5B422B0B35DD}"/>
              </a:ext>
            </a:extLst>
          </p:cNvPr>
          <p:cNvCxnSpPr/>
          <p:nvPr/>
        </p:nvCxnSpPr>
        <p:spPr>
          <a:xfrm flipV="1">
            <a:off x="4565431" y="963866"/>
            <a:ext cx="0" cy="106592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B860CE4D-ED14-429D-802A-D89BAD5FBBC1}"/>
              </a:ext>
            </a:extLst>
          </p:cNvPr>
          <p:cNvCxnSpPr/>
          <p:nvPr/>
        </p:nvCxnSpPr>
        <p:spPr>
          <a:xfrm>
            <a:off x="4561944" y="960264"/>
            <a:ext cx="3117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CF4D6872-0188-429A-AFB4-408818FB7474}"/>
              </a:ext>
            </a:extLst>
          </p:cNvPr>
          <p:cNvCxnSpPr>
            <a:cxnSpLocks/>
          </p:cNvCxnSpPr>
          <p:nvPr/>
        </p:nvCxnSpPr>
        <p:spPr>
          <a:xfrm>
            <a:off x="4873686" y="960264"/>
            <a:ext cx="348319" cy="0"/>
          </a:xfrm>
          <a:prstGeom prst="line">
            <a:avLst/>
          </a:prstGeom>
          <a:ln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31914011-E1B6-4432-9981-0C4C8C7E636E}"/>
              </a:ext>
            </a:extLst>
          </p:cNvPr>
          <p:cNvSpPr/>
          <p:nvPr/>
        </p:nvSpPr>
        <p:spPr>
          <a:xfrm>
            <a:off x="7017271" y="2473386"/>
            <a:ext cx="756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7 дней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36989A77-2C29-4B3D-AF0D-42A2ACDA8BE8}"/>
              </a:ext>
            </a:extLst>
          </p:cNvPr>
          <p:cNvSpPr/>
          <p:nvPr/>
        </p:nvSpPr>
        <p:spPr>
          <a:xfrm>
            <a:off x="7773271" y="2777916"/>
            <a:ext cx="2160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60 дней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E0FC8E6F-6E74-4F17-B6DA-44A25251A2F5}"/>
              </a:ext>
            </a:extLst>
          </p:cNvPr>
          <p:cNvSpPr/>
          <p:nvPr/>
        </p:nvSpPr>
        <p:spPr>
          <a:xfrm>
            <a:off x="9941601" y="1669880"/>
            <a:ext cx="2124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45 дней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25F3F514-AD21-47AE-97EC-C736A5F0C821}"/>
              </a:ext>
            </a:extLst>
          </p:cNvPr>
          <p:cNvSpPr/>
          <p:nvPr/>
        </p:nvSpPr>
        <p:spPr>
          <a:xfrm>
            <a:off x="9932785" y="3083513"/>
            <a:ext cx="648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5 дней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74228E62-D8BB-4CE3-95FA-9DD8A424E75A}"/>
              </a:ext>
            </a:extLst>
          </p:cNvPr>
          <p:cNvSpPr/>
          <p:nvPr/>
        </p:nvSpPr>
        <p:spPr>
          <a:xfrm>
            <a:off x="9938335" y="3459931"/>
            <a:ext cx="828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10 дней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F2AB3B26-78DF-4B41-97C9-3273BFAB669B}"/>
              </a:ext>
            </a:extLst>
          </p:cNvPr>
          <p:cNvSpPr txBox="1"/>
          <p:nvPr/>
        </p:nvSpPr>
        <p:spPr>
          <a:xfrm>
            <a:off x="1414109" y="173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A507"/>
                </a:solidFill>
              </a:rPr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7F98DF2-3CFD-46CC-8CEB-14C8EC6334B7}"/>
              </a:ext>
            </a:extLst>
          </p:cNvPr>
          <p:cNvSpPr txBox="1"/>
          <p:nvPr/>
        </p:nvSpPr>
        <p:spPr>
          <a:xfrm>
            <a:off x="2081472" y="1373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DDB708DC-A992-4256-9C93-6C29BBE9B6EA}"/>
              </a:ext>
            </a:extLst>
          </p:cNvPr>
          <p:cNvSpPr txBox="1"/>
          <p:nvPr/>
        </p:nvSpPr>
        <p:spPr>
          <a:xfrm>
            <a:off x="2089567" y="2591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15287C9-B94D-4B56-909D-A9A55C9393C4}"/>
              </a:ext>
            </a:extLst>
          </p:cNvPr>
          <p:cNvSpPr txBox="1"/>
          <p:nvPr/>
        </p:nvSpPr>
        <p:spPr>
          <a:xfrm>
            <a:off x="3080928" y="33149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A0D7CE8-5C38-44B7-8B25-429D380E3AE3}"/>
              </a:ext>
            </a:extLst>
          </p:cNvPr>
          <p:cNvSpPr txBox="1"/>
          <p:nvPr/>
        </p:nvSpPr>
        <p:spPr>
          <a:xfrm>
            <a:off x="2076335" y="1803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D42F81C-146A-482D-8E1F-151E00F1C338}"/>
              </a:ext>
            </a:extLst>
          </p:cNvPr>
          <p:cNvSpPr txBox="1"/>
          <p:nvPr/>
        </p:nvSpPr>
        <p:spPr>
          <a:xfrm>
            <a:off x="7028821" y="7747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7575"/>
                </a:solidFill>
              </a:rPr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23174A0B-DDA5-4DD9-B399-2D4F053B7F75}"/>
              </a:ext>
            </a:extLst>
          </p:cNvPr>
          <p:cNvSpPr txBox="1"/>
          <p:nvPr/>
        </p:nvSpPr>
        <p:spPr>
          <a:xfrm>
            <a:off x="6707256" y="2436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7575"/>
                </a:solidFill>
              </a:rPr>
              <a:t>7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4A79A4C-7FD3-42A3-8688-3660F2BEEF39}"/>
              </a:ext>
            </a:extLst>
          </p:cNvPr>
          <p:cNvSpPr txBox="1"/>
          <p:nvPr/>
        </p:nvSpPr>
        <p:spPr>
          <a:xfrm>
            <a:off x="7471342" y="2746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8</a:t>
            </a:r>
            <a:endParaRPr lang="ru-RU" b="1" dirty="0">
              <a:solidFill>
                <a:srgbClr val="FF7575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E96B9E1-4C55-4BC8-AC25-5AD42DC66347}"/>
              </a:ext>
            </a:extLst>
          </p:cNvPr>
          <p:cNvSpPr txBox="1"/>
          <p:nvPr/>
        </p:nvSpPr>
        <p:spPr>
          <a:xfrm>
            <a:off x="9600980" y="30387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9</a:t>
            </a:r>
            <a:endParaRPr lang="ru-RU" b="1" dirty="0">
              <a:solidFill>
                <a:srgbClr val="FF7575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985C3F3F-904E-4DB7-8C34-A3C3EAF94925}"/>
              </a:ext>
            </a:extLst>
          </p:cNvPr>
          <p:cNvSpPr txBox="1"/>
          <p:nvPr/>
        </p:nvSpPr>
        <p:spPr>
          <a:xfrm>
            <a:off x="9518398" y="34090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10</a:t>
            </a:r>
            <a:endParaRPr lang="ru-RU" b="1" dirty="0">
              <a:solidFill>
                <a:srgbClr val="FF7575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F86F8B63-4195-4127-AF86-A5C77DC2183C}"/>
              </a:ext>
            </a:extLst>
          </p:cNvPr>
          <p:cNvSpPr txBox="1"/>
          <p:nvPr/>
        </p:nvSpPr>
        <p:spPr>
          <a:xfrm>
            <a:off x="9530279" y="16290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1</a:t>
            </a:r>
            <a:r>
              <a:rPr lang="ru-RU" b="1" dirty="0">
                <a:solidFill>
                  <a:srgbClr val="FF7575"/>
                </a:solidFill>
              </a:rPr>
              <a:t>2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8325D97-695E-46CD-B2B7-A2E853DE1BBF}"/>
              </a:ext>
            </a:extLst>
          </p:cNvPr>
          <p:cNvSpPr/>
          <p:nvPr/>
        </p:nvSpPr>
        <p:spPr>
          <a:xfrm>
            <a:off x="10760151" y="3997779"/>
            <a:ext cx="972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20 дней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E00958D4-6847-4185-BB16-D90C95013C14}"/>
              </a:ext>
            </a:extLst>
          </p:cNvPr>
          <p:cNvSpPr txBox="1"/>
          <p:nvPr/>
        </p:nvSpPr>
        <p:spPr>
          <a:xfrm>
            <a:off x="10416963" y="39660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11</a:t>
            </a:r>
            <a:endParaRPr lang="ru-RU" b="1" dirty="0">
              <a:solidFill>
                <a:srgbClr val="FF7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6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xmlns="" id="{604D3499-C212-4498-96DB-87B193F015C0}"/>
              </a:ext>
            </a:extLst>
          </p:cNvPr>
          <p:cNvCxnSpPr/>
          <p:nvPr/>
        </p:nvCxnSpPr>
        <p:spPr>
          <a:xfrm>
            <a:off x="9933271" y="637034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xmlns="" id="{9521EA61-C21B-4997-82DF-CB5338BF5388}"/>
              </a:ext>
            </a:extLst>
          </p:cNvPr>
          <p:cNvCxnSpPr/>
          <p:nvPr/>
        </p:nvCxnSpPr>
        <p:spPr>
          <a:xfrm>
            <a:off x="10760151" y="607030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C5254243-F4E6-3F47-9A7A-18A11D98145A}"/>
              </a:ext>
            </a:extLst>
          </p:cNvPr>
          <p:cNvSpPr/>
          <p:nvPr/>
        </p:nvSpPr>
        <p:spPr>
          <a:xfrm>
            <a:off x="-14748" y="-16387"/>
            <a:ext cx="12222000" cy="6410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2809D-F1EE-DA49-BD72-DD616CF9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5" y="137440"/>
            <a:ext cx="12011309" cy="3687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СРОКИ НЕЗАВИСИМОЙ ОЦЕНКИ КВАЛИФИКАЦИИ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(2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-2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C97D32F-5D79-4A19-8206-D60AD4BDE921}"/>
              </a:ext>
            </a:extLst>
          </p:cNvPr>
          <p:cNvSpPr/>
          <p:nvPr/>
        </p:nvSpPr>
        <p:spPr>
          <a:xfrm>
            <a:off x="339566" y="4543172"/>
            <a:ext cx="11582035" cy="216074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301825-AE73-414C-9D2D-A7C37168914D}"/>
              </a:ext>
            </a:extLst>
          </p:cNvPr>
          <p:cNvSpPr/>
          <p:nvPr/>
        </p:nvSpPr>
        <p:spPr>
          <a:xfrm>
            <a:off x="608573" y="4673920"/>
            <a:ext cx="2298967" cy="135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В течении 30 календарных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дней с даты информирования соискателя или работодателя о результатах прохождения профессионального экзамена, соискатель или работодатель</a:t>
            </a: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вправе подать письменную жалобу.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8E9758-AF43-4E7E-9D6A-F1542794B355}"/>
              </a:ext>
            </a:extLst>
          </p:cNvPr>
          <p:cNvSpPr/>
          <p:nvPr/>
        </p:nvSpPr>
        <p:spPr>
          <a:xfrm>
            <a:off x="9191919" y="4659116"/>
            <a:ext cx="2676844" cy="117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10 календарных дней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после подписания протоколов апелляционных комиссий с принятыми решениями по жалобам формируются сведения об апелляционных комиссиях советом и направляются в НАРК.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F763B70-9275-42A6-B584-E9572808B27A}"/>
              </a:ext>
            </a:extLst>
          </p:cNvPr>
          <p:cNvSpPr/>
          <p:nvPr/>
        </p:nvSpPr>
        <p:spPr>
          <a:xfrm>
            <a:off x="1182558" y="6112752"/>
            <a:ext cx="3718626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20 календарных дней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полученные сведения от совета вносятся НАРК в реестр.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E87ACC-E12F-456F-9157-6C844F1B1086}"/>
              </a:ext>
            </a:extLst>
          </p:cNvPr>
          <p:cNvSpPr/>
          <p:nvPr/>
        </p:nvSpPr>
        <p:spPr>
          <a:xfrm>
            <a:off x="3037110" y="4677936"/>
            <a:ext cx="1825075" cy="135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В течение 7 рабочих дней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со дня получения жалобы Апелляционная Комиссия информирует заявителя по указанному в жалобе адресу о регистрации принятой жалобы.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D14551-B036-457C-8A5C-0CD507E9B8E1}"/>
              </a:ext>
            </a:extLst>
          </p:cNvPr>
          <p:cNvSpPr/>
          <p:nvPr/>
        </p:nvSpPr>
        <p:spPr>
          <a:xfrm>
            <a:off x="4996593" y="4670608"/>
            <a:ext cx="2020929" cy="117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В течение 60 календарных дней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со дня регистрации жалобы Апелляционная Комиссия рассматривает жалобу и принимает по ней решения об апелляции.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91FDA10-822C-41EA-BC84-95201FF7FBE1}"/>
              </a:ext>
            </a:extLst>
          </p:cNvPr>
          <p:cNvSpPr/>
          <p:nvPr/>
        </p:nvSpPr>
        <p:spPr>
          <a:xfrm>
            <a:off x="7012056" y="4665103"/>
            <a:ext cx="2016828" cy="117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5 календарных дней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с даты принятия решения Апелляционная Комиссия направляет решение в ЦОК, а также заявителю по почте.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A664B54-CD1B-4CBA-BF22-DA3479F90CEA}"/>
              </a:ext>
            </a:extLst>
          </p:cNvPr>
          <p:cNvSpPr/>
          <p:nvPr/>
        </p:nvSpPr>
        <p:spPr>
          <a:xfrm>
            <a:off x="5535102" y="6115647"/>
            <a:ext cx="5462082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позднее 45 календарных дней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с даты принятия решения протоколы заседания Апелляционной Комиссии подлежат исполнению ЦОК.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456FE5E-6098-43BC-8913-234C159B4FA9}"/>
              </a:ext>
            </a:extLst>
          </p:cNvPr>
          <p:cNvSpPr txBox="1"/>
          <p:nvPr/>
        </p:nvSpPr>
        <p:spPr>
          <a:xfrm>
            <a:off x="420773" y="46540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29DB8ED-1632-4661-AC13-5DC708C21820}"/>
              </a:ext>
            </a:extLst>
          </p:cNvPr>
          <p:cNvSpPr txBox="1"/>
          <p:nvPr/>
        </p:nvSpPr>
        <p:spPr>
          <a:xfrm>
            <a:off x="2851013" y="4646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F3CE70E-5A68-490B-A5AD-A3F09F68535D}"/>
              </a:ext>
            </a:extLst>
          </p:cNvPr>
          <p:cNvSpPr txBox="1"/>
          <p:nvPr/>
        </p:nvSpPr>
        <p:spPr>
          <a:xfrm>
            <a:off x="4804818" y="4639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9C0D64D-AC33-482B-8992-4500DC00BB8E}"/>
              </a:ext>
            </a:extLst>
          </p:cNvPr>
          <p:cNvSpPr txBox="1"/>
          <p:nvPr/>
        </p:nvSpPr>
        <p:spPr>
          <a:xfrm>
            <a:off x="6832473" y="4621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C957632-1CCA-496B-A451-FAD58D5122E3}"/>
              </a:ext>
            </a:extLst>
          </p:cNvPr>
          <p:cNvSpPr txBox="1"/>
          <p:nvPr/>
        </p:nvSpPr>
        <p:spPr>
          <a:xfrm>
            <a:off x="8855682" y="4633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A1F51F3-EC6C-4B4B-A31C-273F2E110FCF}"/>
              </a:ext>
            </a:extLst>
          </p:cNvPr>
          <p:cNvSpPr txBox="1"/>
          <p:nvPr/>
        </p:nvSpPr>
        <p:spPr>
          <a:xfrm>
            <a:off x="5229257" y="60909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FC3F8CB-6E1E-4CB4-82C7-DFFDA761AC73}"/>
              </a:ext>
            </a:extLst>
          </p:cNvPr>
          <p:cNvSpPr txBox="1"/>
          <p:nvPr/>
        </p:nvSpPr>
        <p:spPr>
          <a:xfrm>
            <a:off x="886520" y="60843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028238EA-0C00-49A1-A53A-74FF1CE2283C}"/>
              </a:ext>
            </a:extLst>
          </p:cNvPr>
          <p:cNvCxnSpPr>
            <a:cxnSpLocks/>
          </p:cNvCxnSpPr>
          <p:nvPr/>
        </p:nvCxnSpPr>
        <p:spPr>
          <a:xfrm>
            <a:off x="310998" y="6050826"/>
            <a:ext cx="11610603" cy="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256B3A9F-3ED0-45C2-A8C3-772F3E17BFD8}"/>
              </a:ext>
            </a:extLst>
          </p:cNvPr>
          <p:cNvCxnSpPr>
            <a:cxnSpLocks/>
          </p:cNvCxnSpPr>
          <p:nvPr/>
        </p:nvCxnSpPr>
        <p:spPr>
          <a:xfrm>
            <a:off x="2858772" y="4543172"/>
            <a:ext cx="0" cy="147600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46644ED5-1051-4CA2-8AF8-E732C8D1D9D1}"/>
              </a:ext>
            </a:extLst>
          </p:cNvPr>
          <p:cNvCxnSpPr>
            <a:cxnSpLocks/>
          </p:cNvCxnSpPr>
          <p:nvPr/>
        </p:nvCxnSpPr>
        <p:spPr>
          <a:xfrm>
            <a:off x="4816758" y="4574826"/>
            <a:ext cx="0" cy="147600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73C23E26-7D70-47ED-9F84-AB39808A4D07}"/>
              </a:ext>
            </a:extLst>
          </p:cNvPr>
          <p:cNvCxnSpPr>
            <a:cxnSpLocks/>
          </p:cNvCxnSpPr>
          <p:nvPr/>
        </p:nvCxnSpPr>
        <p:spPr>
          <a:xfrm>
            <a:off x="6815103" y="4591057"/>
            <a:ext cx="0" cy="147600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9121E7F3-4C45-409E-9F32-D48074A72F83}"/>
              </a:ext>
            </a:extLst>
          </p:cNvPr>
          <p:cNvCxnSpPr>
            <a:cxnSpLocks/>
          </p:cNvCxnSpPr>
          <p:nvPr/>
        </p:nvCxnSpPr>
        <p:spPr>
          <a:xfrm>
            <a:off x="8834758" y="4572607"/>
            <a:ext cx="0" cy="147600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9CCA94BF-BFC5-4E78-A5C4-BB5864C4F64A}"/>
              </a:ext>
            </a:extLst>
          </p:cNvPr>
          <p:cNvCxnSpPr>
            <a:cxnSpLocks/>
          </p:cNvCxnSpPr>
          <p:nvPr/>
        </p:nvCxnSpPr>
        <p:spPr>
          <a:xfrm>
            <a:off x="5122776" y="6090923"/>
            <a:ext cx="8670" cy="58450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AFA0B60A-1B98-44CE-9DAD-377D18E9E144}"/>
              </a:ext>
            </a:extLst>
          </p:cNvPr>
          <p:cNvCxnSpPr/>
          <p:nvPr/>
        </p:nvCxnSpPr>
        <p:spPr>
          <a:xfrm>
            <a:off x="7022005" y="628016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D609BBA8-5142-47B7-BC54-7604BF92FF4A}"/>
              </a:ext>
            </a:extLst>
          </p:cNvPr>
          <p:cNvCxnSpPr/>
          <p:nvPr/>
        </p:nvCxnSpPr>
        <p:spPr>
          <a:xfrm>
            <a:off x="3366390" y="631160"/>
            <a:ext cx="0" cy="3852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B551AF4-91CC-4DFB-8967-41E5C47904C9}"/>
              </a:ext>
            </a:extLst>
          </p:cNvPr>
          <p:cNvSpPr txBox="1"/>
          <p:nvPr/>
        </p:nvSpPr>
        <p:spPr>
          <a:xfrm>
            <a:off x="387289" y="652400"/>
            <a:ext cx="14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Соискатель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90E0754-F1D4-4BA3-A6A5-021C887E9C71}"/>
              </a:ext>
            </a:extLst>
          </p:cNvPr>
          <p:cNvSpPr txBox="1"/>
          <p:nvPr/>
        </p:nvSpPr>
        <p:spPr>
          <a:xfrm>
            <a:off x="391065" y="1340657"/>
            <a:ext cx="13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ЦОК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14815A2-EC38-4269-807A-675EF58A6E7A}"/>
              </a:ext>
            </a:extLst>
          </p:cNvPr>
          <p:cNvSpPr txBox="1"/>
          <p:nvPr/>
        </p:nvSpPr>
        <p:spPr>
          <a:xfrm>
            <a:off x="391065" y="2318314"/>
            <a:ext cx="10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СПК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B497AF4-89C0-455F-A061-395A8574B21E}"/>
              </a:ext>
            </a:extLst>
          </p:cNvPr>
          <p:cNvSpPr txBox="1"/>
          <p:nvPr/>
        </p:nvSpPr>
        <p:spPr>
          <a:xfrm>
            <a:off x="391065" y="388645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НАРК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7207B5BD-D5A6-400E-AEC9-FB25C635A2F5}"/>
              </a:ext>
            </a:extLst>
          </p:cNvPr>
          <p:cNvCxnSpPr/>
          <p:nvPr/>
        </p:nvCxnSpPr>
        <p:spPr>
          <a:xfrm>
            <a:off x="-14748" y="1294885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117F011C-440A-40C1-B27D-9EAFF2E4EE16}"/>
              </a:ext>
            </a:extLst>
          </p:cNvPr>
          <p:cNvCxnSpPr/>
          <p:nvPr/>
        </p:nvCxnSpPr>
        <p:spPr>
          <a:xfrm>
            <a:off x="-14748" y="2286566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9A2F4897-D0C1-4ED1-B763-333184D61456}"/>
              </a:ext>
            </a:extLst>
          </p:cNvPr>
          <p:cNvCxnSpPr/>
          <p:nvPr/>
        </p:nvCxnSpPr>
        <p:spPr>
          <a:xfrm>
            <a:off x="-14748" y="3854710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A01DB9AF-1072-415F-A494-41B044B2F99A}"/>
              </a:ext>
            </a:extLst>
          </p:cNvPr>
          <p:cNvCxnSpPr/>
          <p:nvPr/>
        </p:nvCxnSpPr>
        <p:spPr>
          <a:xfrm>
            <a:off x="15252" y="4484122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6535DB91-8665-4E34-9958-68DA85F25706}"/>
              </a:ext>
            </a:extLst>
          </p:cNvPr>
          <p:cNvCxnSpPr>
            <a:cxnSpLocks/>
          </p:cNvCxnSpPr>
          <p:nvPr/>
        </p:nvCxnSpPr>
        <p:spPr>
          <a:xfrm flipH="1">
            <a:off x="310998" y="837066"/>
            <a:ext cx="15258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32F777D3-CB04-4F00-9608-31B1EE1BB078}"/>
              </a:ext>
            </a:extLst>
          </p:cNvPr>
          <p:cNvCxnSpPr>
            <a:cxnSpLocks/>
          </p:cNvCxnSpPr>
          <p:nvPr/>
        </p:nvCxnSpPr>
        <p:spPr>
          <a:xfrm flipH="1">
            <a:off x="314136" y="837066"/>
            <a:ext cx="1" cy="1080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EBA6FCE8-19B2-4A3D-A9E4-AF8DEDAD263E}"/>
              </a:ext>
            </a:extLst>
          </p:cNvPr>
          <p:cNvCxnSpPr>
            <a:cxnSpLocks/>
          </p:cNvCxnSpPr>
          <p:nvPr/>
        </p:nvCxnSpPr>
        <p:spPr>
          <a:xfrm>
            <a:off x="320573" y="1917067"/>
            <a:ext cx="2880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328DC378-E0DB-48B9-B412-142732720EDD}"/>
              </a:ext>
            </a:extLst>
          </p:cNvPr>
          <p:cNvSpPr/>
          <p:nvPr/>
        </p:nvSpPr>
        <p:spPr>
          <a:xfrm>
            <a:off x="621726" y="1773686"/>
            <a:ext cx="792000" cy="305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10 дней</a:t>
            </a: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xmlns="" id="{8FD1D100-BAFD-4456-96A1-86898C67A783}"/>
              </a:ext>
            </a:extLst>
          </p:cNvPr>
          <p:cNvCxnSpPr/>
          <p:nvPr/>
        </p:nvCxnSpPr>
        <p:spPr>
          <a:xfrm>
            <a:off x="2023872" y="636862"/>
            <a:ext cx="0" cy="3852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E0502F1-B6EA-46A9-B742-E89C27772283}"/>
              </a:ext>
            </a:extLst>
          </p:cNvPr>
          <p:cNvSpPr txBox="1"/>
          <p:nvPr/>
        </p:nvSpPr>
        <p:spPr>
          <a:xfrm rot="16200000">
            <a:off x="1303372" y="2123582"/>
            <a:ext cx="114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ЭКЗАМЕН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C730BB61-8838-417B-ABA9-A67C6BF1BCDC}"/>
              </a:ext>
            </a:extLst>
          </p:cNvPr>
          <p:cNvSpPr/>
          <p:nvPr/>
        </p:nvSpPr>
        <p:spPr>
          <a:xfrm>
            <a:off x="2374614" y="1404187"/>
            <a:ext cx="720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7 дней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E7397375-E479-430A-A2DD-DF80AAAE8E0C}"/>
              </a:ext>
            </a:extLst>
          </p:cNvPr>
          <p:cNvSpPr/>
          <p:nvPr/>
        </p:nvSpPr>
        <p:spPr>
          <a:xfrm>
            <a:off x="2374614" y="1871462"/>
            <a:ext cx="1980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30 дней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417B0926-EF36-469E-B0C6-BC657AC9F53C}"/>
              </a:ext>
            </a:extLst>
          </p:cNvPr>
          <p:cNvSpPr/>
          <p:nvPr/>
        </p:nvSpPr>
        <p:spPr>
          <a:xfrm>
            <a:off x="2374614" y="2631987"/>
            <a:ext cx="1008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14 дней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2AEF570-733E-4E81-954D-EF43801BFE3F}"/>
              </a:ext>
            </a:extLst>
          </p:cNvPr>
          <p:cNvSpPr/>
          <p:nvPr/>
        </p:nvSpPr>
        <p:spPr>
          <a:xfrm>
            <a:off x="3362245" y="3361799"/>
            <a:ext cx="756000" cy="3058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7 дней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8B1C31E5-B05F-44D0-AD6D-DE4F949DF132}"/>
              </a:ext>
            </a:extLst>
          </p:cNvPr>
          <p:cNvSpPr txBox="1"/>
          <p:nvPr/>
        </p:nvSpPr>
        <p:spPr>
          <a:xfrm rot="16200000">
            <a:off x="-328566" y="11780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A507"/>
                </a:solidFill>
              </a:rPr>
              <a:t>ЗАЯВКА</a:t>
            </a:r>
          </a:p>
        </p:txBody>
      </p: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A1353C24-43D4-4E43-9EC5-76F0D05591A7}"/>
              </a:ext>
            </a:extLst>
          </p:cNvPr>
          <p:cNvCxnSpPr/>
          <p:nvPr/>
        </p:nvCxnSpPr>
        <p:spPr>
          <a:xfrm>
            <a:off x="4873686" y="618968"/>
            <a:ext cx="0" cy="3852000"/>
          </a:xfrm>
          <a:prstGeom prst="line">
            <a:avLst/>
          </a:prstGeom>
          <a:ln>
            <a:solidFill>
              <a:srgbClr val="FF75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D2765E22-022A-4D3F-B8AD-9AA5FE6F227D}"/>
              </a:ext>
            </a:extLst>
          </p:cNvPr>
          <p:cNvSpPr txBox="1"/>
          <p:nvPr/>
        </p:nvSpPr>
        <p:spPr>
          <a:xfrm rot="16200000">
            <a:off x="4026381" y="2133217"/>
            <a:ext cx="144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7575"/>
                </a:solidFill>
              </a:rPr>
              <a:t>АПЕЛЛЯЦИЯ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56C13776-F6FC-42FE-8AC9-535CD6A4D6D9}"/>
              </a:ext>
            </a:extLst>
          </p:cNvPr>
          <p:cNvSpPr/>
          <p:nvPr/>
        </p:nvSpPr>
        <p:spPr>
          <a:xfrm>
            <a:off x="5234197" y="807363"/>
            <a:ext cx="1800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30 дней</a:t>
            </a:r>
          </a:p>
        </p:txBody>
      </p: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3FC1E4ED-D04B-4A15-8C7C-80B169410F18}"/>
              </a:ext>
            </a:extLst>
          </p:cNvPr>
          <p:cNvCxnSpPr>
            <a:stCxn id="122" idx="3"/>
          </p:cNvCxnSpPr>
          <p:nvPr/>
        </p:nvCxnSpPr>
        <p:spPr>
          <a:xfrm>
            <a:off x="4354614" y="2024364"/>
            <a:ext cx="216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E21F265A-688D-4C32-B38B-E022C5AB9C2D}"/>
              </a:ext>
            </a:extLst>
          </p:cNvPr>
          <p:cNvCxnSpPr/>
          <p:nvPr/>
        </p:nvCxnSpPr>
        <p:spPr>
          <a:xfrm flipV="1">
            <a:off x="4565431" y="963866"/>
            <a:ext cx="0" cy="106592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8D235C36-E462-4596-B502-7668B42EFE21}"/>
              </a:ext>
            </a:extLst>
          </p:cNvPr>
          <p:cNvCxnSpPr/>
          <p:nvPr/>
        </p:nvCxnSpPr>
        <p:spPr>
          <a:xfrm>
            <a:off x="4561944" y="960264"/>
            <a:ext cx="3117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DA70EBB3-0D7E-43C7-A6DD-1E745B07A974}"/>
              </a:ext>
            </a:extLst>
          </p:cNvPr>
          <p:cNvCxnSpPr>
            <a:cxnSpLocks/>
          </p:cNvCxnSpPr>
          <p:nvPr/>
        </p:nvCxnSpPr>
        <p:spPr>
          <a:xfrm>
            <a:off x="4873686" y="960264"/>
            <a:ext cx="348319" cy="0"/>
          </a:xfrm>
          <a:prstGeom prst="line">
            <a:avLst/>
          </a:prstGeom>
          <a:ln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0782D0CC-9B26-4065-B3D9-E93C8786AB05}"/>
              </a:ext>
            </a:extLst>
          </p:cNvPr>
          <p:cNvSpPr/>
          <p:nvPr/>
        </p:nvSpPr>
        <p:spPr>
          <a:xfrm>
            <a:off x="7017271" y="2473386"/>
            <a:ext cx="756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7 дней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2534ABED-81AE-4A85-B003-EE7BBEFBA3E4}"/>
              </a:ext>
            </a:extLst>
          </p:cNvPr>
          <p:cNvSpPr/>
          <p:nvPr/>
        </p:nvSpPr>
        <p:spPr>
          <a:xfrm>
            <a:off x="7773271" y="2777916"/>
            <a:ext cx="2160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60 дней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6F4DD8E0-4B4B-4207-95D9-E686911217F0}"/>
              </a:ext>
            </a:extLst>
          </p:cNvPr>
          <p:cNvSpPr/>
          <p:nvPr/>
        </p:nvSpPr>
        <p:spPr>
          <a:xfrm>
            <a:off x="9941601" y="1669880"/>
            <a:ext cx="2124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45 дней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E8D4E6B5-2249-49A1-82E2-9EC5BB45BDFE}"/>
              </a:ext>
            </a:extLst>
          </p:cNvPr>
          <p:cNvSpPr/>
          <p:nvPr/>
        </p:nvSpPr>
        <p:spPr>
          <a:xfrm>
            <a:off x="9932785" y="3083513"/>
            <a:ext cx="648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5 дней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E67E430D-9000-45AA-BC1C-7B356504E865}"/>
              </a:ext>
            </a:extLst>
          </p:cNvPr>
          <p:cNvSpPr/>
          <p:nvPr/>
        </p:nvSpPr>
        <p:spPr>
          <a:xfrm>
            <a:off x="9938335" y="3459931"/>
            <a:ext cx="828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10 дней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015E61FD-272F-48FF-A2C2-D2E4E991F3C6}"/>
              </a:ext>
            </a:extLst>
          </p:cNvPr>
          <p:cNvSpPr txBox="1"/>
          <p:nvPr/>
        </p:nvSpPr>
        <p:spPr>
          <a:xfrm>
            <a:off x="1414109" y="173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A507"/>
                </a:solidFill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FCD6EEED-D37A-4BBA-83DA-78B21C38E7C8}"/>
              </a:ext>
            </a:extLst>
          </p:cNvPr>
          <p:cNvSpPr txBox="1"/>
          <p:nvPr/>
        </p:nvSpPr>
        <p:spPr>
          <a:xfrm>
            <a:off x="2081472" y="1373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45B48C3C-76A9-4631-BD28-C5BC18370036}"/>
              </a:ext>
            </a:extLst>
          </p:cNvPr>
          <p:cNvSpPr txBox="1"/>
          <p:nvPr/>
        </p:nvSpPr>
        <p:spPr>
          <a:xfrm>
            <a:off x="2089567" y="2591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8B3D81E2-7A0E-4105-961B-C69EC0150A3B}"/>
              </a:ext>
            </a:extLst>
          </p:cNvPr>
          <p:cNvSpPr txBox="1"/>
          <p:nvPr/>
        </p:nvSpPr>
        <p:spPr>
          <a:xfrm>
            <a:off x="3080928" y="33149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A8985AA-7ECC-4053-B759-A2E776E4F5EE}"/>
              </a:ext>
            </a:extLst>
          </p:cNvPr>
          <p:cNvSpPr txBox="1"/>
          <p:nvPr/>
        </p:nvSpPr>
        <p:spPr>
          <a:xfrm>
            <a:off x="2076335" y="1803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C75C808B-6B63-4234-8CCC-4972DC20B15B}"/>
              </a:ext>
            </a:extLst>
          </p:cNvPr>
          <p:cNvSpPr txBox="1"/>
          <p:nvPr/>
        </p:nvSpPr>
        <p:spPr>
          <a:xfrm>
            <a:off x="7028821" y="7747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7575"/>
                </a:solidFill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ACA6BCEE-C26F-450A-807F-34F66D7A19FA}"/>
              </a:ext>
            </a:extLst>
          </p:cNvPr>
          <p:cNvSpPr txBox="1"/>
          <p:nvPr/>
        </p:nvSpPr>
        <p:spPr>
          <a:xfrm>
            <a:off x="6707256" y="2436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7575"/>
                </a:solidFill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B18931EC-D8D3-49FF-ABF0-30D574249FCB}"/>
              </a:ext>
            </a:extLst>
          </p:cNvPr>
          <p:cNvSpPr txBox="1"/>
          <p:nvPr/>
        </p:nvSpPr>
        <p:spPr>
          <a:xfrm>
            <a:off x="7471342" y="2746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8</a:t>
            </a:r>
            <a:endParaRPr lang="ru-RU" b="1" dirty="0">
              <a:solidFill>
                <a:srgbClr val="FF7575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9B3EA927-F5E5-4E5A-B485-7C7A82C3DD0B}"/>
              </a:ext>
            </a:extLst>
          </p:cNvPr>
          <p:cNvSpPr txBox="1"/>
          <p:nvPr/>
        </p:nvSpPr>
        <p:spPr>
          <a:xfrm>
            <a:off x="9600980" y="30387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9</a:t>
            </a:r>
            <a:endParaRPr lang="ru-RU" b="1" dirty="0">
              <a:solidFill>
                <a:srgbClr val="FF7575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B7296FF1-2102-4FC1-8DF3-532CF5D78157}"/>
              </a:ext>
            </a:extLst>
          </p:cNvPr>
          <p:cNvSpPr txBox="1"/>
          <p:nvPr/>
        </p:nvSpPr>
        <p:spPr>
          <a:xfrm>
            <a:off x="9518398" y="34090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10</a:t>
            </a:r>
            <a:endParaRPr lang="ru-RU" b="1" dirty="0">
              <a:solidFill>
                <a:srgbClr val="FF7575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9B974521-2BC3-48AD-B755-5D44CA07FA4C}"/>
              </a:ext>
            </a:extLst>
          </p:cNvPr>
          <p:cNvSpPr txBox="1"/>
          <p:nvPr/>
        </p:nvSpPr>
        <p:spPr>
          <a:xfrm>
            <a:off x="9530279" y="16290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1</a:t>
            </a:r>
            <a:r>
              <a:rPr lang="ru-RU" b="1" dirty="0">
                <a:solidFill>
                  <a:srgbClr val="FF7575"/>
                </a:solidFill>
              </a:rPr>
              <a:t>2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xmlns="" id="{DD16FB2A-3441-4067-BCD6-BFCA98D89577}"/>
              </a:ext>
            </a:extLst>
          </p:cNvPr>
          <p:cNvSpPr/>
          <p:nvPr/>
        </p:nvSpPr>
        <p:spPr>
          <a:xfrm>
            <a:off x="10760151" y="3997779"/>
            <a:ext cx="972000" cy="305803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20 дней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DD8F170C-1C83-40AA-A251-362D768385BE}"/>
              </a:ext>
            </a:extLst>
          </p:cNvPr>
          <p:cNvSpPr txBox="1"/>
          <p:nvPr/>
        </p:nvSpPr>
        <p:spPr>
          <a:xfrm>
            <a:off x="10416963" y="39660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575"/>
                </a:solidFill>
              </a:rPr>
              <a:t>11</a:t>
            </a:r>
            <a:endParaRPr lang="ru-RU" b="1" dirty="0">
              <a:solidFill>
                <a:srgbClr val="FF7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4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E8A0FA-E142-2448-BF8A-3CC7FF39BE57}"/>
              </a:ext>
            </a:extLst>
          </p:cNvPr>
          <p:cNvSpPr/>
          <p:nvPr/>
        </p:nvSpPr>
        <p:spPr>
          <a:xfrm>
            <a:off x="0" y="0"/>
            <a:ext cx="12192000" cy="869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7271003-7758-AA48-80BE-AC0FA04A405D}"/>
              </a:ext>
            </a:extLst>
          </p:cNvPr>
          <p:cNvSpPr/>
          <p:nvPr/>
        </p:nvSpPr>
        <p:spPr>
          <a:xfrm>
            <a:off x="713679" y="0"/>
            <a:ext cx="1003610" cy="869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8">
            <a:extLst>
              <a:ext uri="{FF2B5EF4-FFF2-40B4-BE49-F238E27FC236}">
                <a16:creationId xmlns:a16="http://schemas.microsoft.com/office/drawing/2014/main" xmlns="" id="{C9E5F7F3-6855-E348-8B4D-3B9FC173C8E5}"/>
              </a:ext>
            </a:extLst>
          </p:cNvPr>
          <p:cNvSpPr/>
          <p:nvPr/>
        </p:nvSpPr>
        <p:spPr>
          <a:xfrm rot="10800000">
            <a:off x="1471961" y="869794"/>
            <a:ext cx="245326" cy="296940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4AA729-1697-8844-95F2-A0E32C9B9CDC}"/>
              </a:ext>
            </a:extLst>
          </p:cNvPr>
          <p:cNvSpPr/>
          <p:nvPr/>
        </p:nvSpPr>
        <p:spPr>
          <a:xfrm>
            <a:off x="714378" y="869794"/>
            <a:ext cx="757584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18A0069-B595-0F43-A2C0-32426045F1F8}"/>
              </a:ext>
            </a:extLst>
          </p:cNvPr>
          <p:cNvSpPr/>
          <p:nvPr/>
        </p:nvSpPr>
        <p:spPr>
          <a:xfrm>
            <a:off x="716419" y="1074662"/>
            <a:ext cx="756000" cy="920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74AB377-E85C-7B41-9031-26D9AF90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460" y="109321"/>
            <a:ext cx="10515600" cy="65115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НОРМАТИВНЫЕ ПРАВОВЫЕ АКТЫ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2BE75C-6349-524A-B155-41E4D9D44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12699"/>
          <a:stretch/>
        </p:blipFill>
        <p:spPr>
          <a:xfrm>
            <a:off x="751082" y="58932"/>
            <a:ext cx="928804" cy="8108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DDD8838-7549-594A-B602-0DC8CE61D629}"/>
              </a:ext>
            </a:extLst>
          </p:cNvPr>
          <p:cNvSpPr/>
          <p:nvPr/>
        </p:nvSpPr>
        <p:spPr>
          <a:xfrm>
            <a:off x="515607" y="1448791"/>
            <a:ext cx="5377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  <a:ea typeface="Times New Roman" panose="02020603050405020304" pitchFamily="18" charset="0"/>
              </a:rPr>
              <a:t>Федеральный закон от 03.07.2016 № 238-ФЗ «О независимой оценке квалификации», определяющий особенности регулирования отношений, возникающих при проведении независимой оценке квалификации работников или лиц, претендующих на осуществление определенного вида трудовой деятельности, а также правовые и организационные основы, права и обязанности участников данной системы;</a:t>
            </a:r>
            <a:endParaRPr lang="ru-RU" sz="1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7854A75-D6D9-0244-84D2-BBF5424A4CB7}"/>
              </a:ext>
            </a:extLst>
          </p:cNvPr>
          <p:cNvSpPr/>
          <p:nvPr/>
        </p:nvSpPr>
        <p:spPr>
          <a:xfrm>
            <a:off x="515607" y="2728463"/>
            <a:ext cx="5377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Постановление Правительства Российской Федерации от 16.11.2016 № 1204 «Об утверждении Правил проведения центром оценки квалификаций независимой оценки квалификации в форме профессионального экзамена»;</a:t>
            </a:r>
            <a:endParaRPr lang="ru-RU" sz="1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F596CD7-D938-EE44-9B8A-5262AA7C7798}"/>
              </a:ext>
            </a:extLst>
          </p:cNvPr>
          <p:cNvSpPr/>
          <p:nvPr/>
        </p:nvSpPr>
        <p:spPr>
          <a:xfrm>
            <a:off x="509916" y="3638803"/>
            <a:ext cx="5358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Постановление Правительства Российской Федерации от 27.06.2016 № 584 «Об 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собственности»;</a:t>
            </a:r>
            <a:endParaRPr lang="ru-RU" sz="1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964E2DB-4826-AD42-AE70-98804A836634}"/>
              </a:ext>
            </a:extLst>
          </p:cNvPr>
          <p:cNvSpPr/>
          <p:nvPr/>
        </p:nvSpPr>
        <p:spPr>
          <a:xfrm>
            <a:off x="509916" y="5657138"/>
            <a:ext cx="5358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Приказ Минтруда России от 19.12.2016 № 759н «Об утверждении требований к центрам оценки квалификаций и Порядка отбора организаций для наделения их полномочиями по проведению независимой оценки квалификации и прекращения этих полномочий»;</a:t>
            </a:r>
            <a:endParaRPr lang="ru-RU" sz="1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6C2A742-7546-1542-8378-2707707465BD}"/>
              </a:ext>
            </a:extLst>
          </p:cNvPr>
          <p:cNvSpPr/>
          <p:nvPr/>
        </p:nvSpPr>
        <p:spPr>
          <a:xfrm>
            <a:off x="6298810" y="2728463"/>
            <a:ext cx="5186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Приказ Минтруда России от 01.12.2016 № 701н «Об утверждении положения об апелляционной комиссии по рассмотрению жалоб, связанных с результатами прохождения профессионального экзамена и выдачей свидетельства о квалификации»;</a:t>
            </a:r>
            <a:endParaRPr lang="ru-RU" sz="1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F6E72C7-CD32-1743-B98F-79EEEEC38F6C}"/>
              </a:ext>
            </a:extLst>
          </p:cNvPr>
          <p:cNvSpPr/>
          <p:nvPr/>
        </p:nvSpPr>
        <p:spPr>
          <a:xfrm>
            <a:off x="6298810" y="1448791"/>
            <a:ext cx="5186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Приказ Минтруда России от 12.12.2016 № 725н «Об утверждении формы бланка свидетельства о квалификации и приложения к нему, технических требований к бланку свидетельства о квалификации, порядка заполнения бланка свидетельства о квалификации и выдачи его дубликата, а также формы заключения о прохождении профессионального экзамена»;</a:t>
            </a:r>
            <a:endParaRPr lang="ru-RU" sz="1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B4F4E00-4E91-F247-832F-DDDB1C7375B2}"/>
              </a:ext>
            </a:extLst>
          </p:cNvPr>
          <p:cNvSpPr/>
          <p:nvPr/>
        </p:nvSpPr>
        <p:spPr>
          <a:xfrm>
            <a:off x="6323206" y="3638803"/>
            <a:ext cx="518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Приказ Минтруда России от 02.12.2016 № 706н «Об утверждении образца заявления для проведения независимой оценки квалификации и Порядка подачи такого заявления».</a:t>
            </a:r>
            <a:endParaRPr lang="ru-RU" sz="1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C11211AF-B1E8-AE4F-8D17-8E2D416A9039}"/>
              </a:ext>
            </a:extLst>
          </p:cNvPr>
          <p:cNvCxnSpPr>
            <a:cxnSpLocks/>
          </p:cNvCxnSpPr>
          <p:nvPr/>
        </p:nvCxnSpPr>
        <p:spPr>
          <a:xfrm>
            <a:off x="635459" y="2692664"/>
            <a:ext cx="5148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304391B5-6AF6-CD40-8083-730BED58F903}"/>
              </a:ext>
            </a:extLst>
          </p:cNvPr>
          <p:cNvCxnSpPr>
            <a:cxnSpLocks/>
          </p:cNvCxnSpPr>
          <p:nvPr/>
        </p:nvCxnSpPr>
        <p:spPr>
          <a:xfrm>
            <a:off x="635459" y="3596010"/>
            <a:ext cx="5148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2BCC0411-45E9-5042-8DF1-2E5B8ABA53C2}"/>
              </a:ext>
            </a:extLst>
          </p:cNvPr>
          <p:cNvCxnSpPr>
            <a:cxnSpLocks/>
          </p:cNvCxnSpPr>
          <p:nvPr/>
        </p:nvCxnSpPr>
        <p:spPr>
          <a:xfrm>
            <a:off x="635459" y="5603290"/>
            <a:ext cx="5148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41FDA39C-E079-D648-9AE4-832FA55549C7}"/>
              </a:ext>
            </a:extLst>
          </p:cNvPr>
          <p:cNvCxnSpPr>
            <a:cxnSpLocks/>
          </p:cNvCxnSpPr>
          <p:nvPr/>
        </p:nvCxnSpPr>
        <p:spPr>
          <a:xfrm>
            <a:off x="6394242" y="2692664"/>
            <a:ext cx="500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A7C36C91-5A36-4540-B2B8-AB0F4482A27D}"/>
              </a:ext>
            </a:extLst>
          </p:cNvPr>
          <p:cNvCxnSpPr>
            <a:cxnSpLocks/>
          </p:cNvCxnSpPr>
          <p:nvPr/>
        </p:nvCxnSpPr>
        <p:spPr>
          <a:xfrm>
            <a:off x="6394242" y="3606896"/>
            <a:ext cx="500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4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E8A0FA-E142-2448-BF8A-3CC7FF39BE57}"/>
              </a:ext>
            </a:extLst>
          </p:cNvPr>
          <p:cNvSpPr/>
          <p:nvPr/>
        </p:nvSpPr>
        <p:spPr>
          <a:xfrm>
            <a:off x="0" y="0"/>
            <a:ext cx="12192000" cy="869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7271003-7758-AA48-80BE-AC0FA04A405D}"/>
              </a:ext>
            </a:extLst>
          </p:cNvPr>
          <p:cNvSpPr/>
          <p:nvPr/>
        </p:nvSpPr>
        <p:spPr>
          <a:xfrm>
            <a:off x="713679" y="0"/>
            <a:ext cx="1003610" cy="869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8">
            <a:extLst>
              <a:ext uri="{FF2B5EF4-FFF2-40B4-BE49-F238E27FC236}">
                <a16:creationId xmlns:a16="http://schemas.microsoft.com/office/drawing/2014/main" xmlns="" id="{C9E5F7F3-6855-E348-8B4D-3B9FC173C8E5}"/>
              </a:ext>
            </a:extLst>
          </p:cNvPr>
          <p:cNvSpPr/>
          <p:nvPr/>
        </p:nvSpPr>
        <p:spPr>
          <a:xfrm rot="10800000">
            <a:off x="1471961" y="869794"/>
            <a:ext cx="245326" cy="296940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4AA729-1697-8844-95F2-A0E32C9B9CDC}"/>
              </a:ext>
            </a:extLst>
          </p:cNvPr>
          <p:cNvSpPr/>
          <p:nvPr/>
        </p:nvSpPr>
        <p:spPr>
          <a:xfrm>
            <a:off x="714378" y="869794"/>
            <a:ext cx="757584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18A0069-B595-0F43-A2C0-32426045F1F8}"/>
              </a:ext>
            </a:extLst>
          </p:cNvPr>
          <p:cNvSpPr/>
          <p:nvPr/>
        </p:nvSpPr>
        <p:spPr>
          <a:xfrm>
            <a:off x="716419" y="1074662"/>
            <a:ext cx="756000" cy="920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74AB377-E85C-7B41-9031-26D9AF90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460" y="109321"/>
            <a:ext cx="10515600" cy="65115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НОРМАТИВНЫЕ ПРАВОВЫЕ АКТЫ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2BE75C-6349-524A-B155-41E4D9D44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12699"/>
          <a:stretch/>
        </p:blipFill>
        <p:spPr>
          <a:xfrm>
            <a:off x="751082" y="58932"/>
            <a:ext cx="928804" cy="81086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A3AECBA-F0F0-C243-B097-B44224029B44}"/>
              </a:ext>
            </a:extLst>
          </p:cNvPr>
          <p:cNvSpPr/>
          <p:nvPr/>
        </p:nvSpPr>
        <p:spPr>
          <a:xfrm>
            <a:off x="713678" y="1265993"/>
            <a:ext cx="1103382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Пункт 3 статьи 2 Федерального закона от 03.07.2016 № 238-ФЗ «О независимой оценке квалификации»:</a:t>
            </a:r>
            <a:endParaRPr lang="ru-RU" sz="16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Независимая оценка квалификации работников или лиц, претендующих на осуществление определенного вида трудовой деятельности - процедура подтверждения соответствия квалификации соискателя положениям профессионального стандарта или квалификационным требованиям, установленным федеральными законами и иными нормативными правовыми актами Российской Федерации, проведенная центром оценки квалификаций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184F5F-1C89-9C4F-A5C3-047EFC78A70A}"/>
              </a:ext>
            </a:extLst>
          </p:cNvPr>
          <p:cNvSpPr/>
          <p:nvPr/>
        </p:nvSpPr>
        <p:spPr>
          <a:xfrm>
            <a:off x="713678" y="4428856"/>
            <a:ext cx="1103382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Часть 3 статьи 1</a:t>
            </a:r>
            <a:r>
              <a:rPr lang="ru-RU" sz="1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Федерального закона от 03.07.2016 № 238-ФЗ «О независимой оценке квалификации»:</a:t>
            </a:r>
            <a:endParaRPr lang="ru-RU" sz="16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Иной порядок проведения оценки квалификации работников или лиц, претендующих на осуществление определенного вида трудовой деятельности, может устанавливаться другими федеральными законами и иными нормативными правовыми актами Российской Федерации в случае, если в отношении соответствующих категорий работников Трудовым кодексом Российской Федерации определены особенности регулирования труда таких работников, в том числе в связи с выполнением работ с вредными и (или) опасными условиями труда.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11B32AA-B375-A94F-8727-207371EE7B90}"/>
              </a:ext>
            </a:extLst>
          </p:cNvPr>
          <p:cNvCxnSpPr>
            <a:cxnSpLocks/>
          </p:cNvCxnSpPr>
          <p:nvPr/>
        </p:nvCxnSpPr>
        <p:spPr>
          <a:xfrm>
            <a:off x="751082" y="2666376"/>
            <a:ext cx="482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3938299-812C-3348-936F-0F152EBE7196}"/>
              </a:ext>
            </a:extLst>
          </p:cNvPr>
          <p:cNvCxnSpPr>
            <a:cxnSpLocks/>
          </p:cNvCxnSpPr>
          <p:nvPr/>
        </p:nvCxnSpPr>
        <p:spPr>
          <a:xfrm>
            <a:off x="751082" y="4413983"/>
            <a:ext cx="482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41A9C27-3D76-044B-B481-31978B37AB86}"/>
              </a:ext>
            </a:extLst>
          </p:cNvPr>
          <p:cNvSpPr/>
          <p:nvPr/>
        </p:nvSpPr>
        <p:spPr>
          <a:xfrm>
            <a:off x="713677" y="2710118"/>
            <a:ext cx="1103382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Статья 11 Федерального закона от 03.07.2016 № 238-ФЗ «О независимой оценке квалификации»:</a:t>
            </a:r>
          </a:p>
          <a:p>
            <a:pPr algn="just"/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случае, если федеральными законами и иными нормативными правовыми актами Российской Федерации установлен иной порядок проведения оценки квалификации работников или лиц, претендующих на осуществление определенного вида трудовой деятельности, чем это предусмотрено настоящим Федеральным законом </a:t>
            </a:r>
            <a:b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 исключением случаев, предусмотренных частью 3 статьи 1 настоящего Федерального закона), применение указанного порядка допускается до 1 июля 2019 года.</a:t>
            </a:r>
          </a:p>
        </p:txBody>
      </p:sp>
    </p:spTree>
    <p:extLst>
      <p:ext uri="{BB962C8B-B14F-4D97-AF65-F5344CB8AC3E}">
        <p14:creationId xmlns:p14="http://schemas.microsoft.com/office/powerpoint/2010/main" val="216771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8A99A8-2674-9240-AAE1-3523253795BE}"/>
              </a:ext>
            </a:extLst>
          </p:cNvPr>
          <p:cNvSpPr/>
          <p:nvPr/>
        </p:nvSpPr>
        <p:spPr>
          <a:xfrm>
            <a:off x="0" y="0"/>
            <a:ext cx="12192000" cy="869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E4F9A36-73EA-6F4A-A34C-0C7061A7E961}"/>
              </a:ext>
            </a:extLst>
          </p:cNvPr>
          <p:cNvSpPr/>
          <p:nvPr/>
        </p:nvSpPr>
        <p:spPr>
          <a:xfrm>
            <a:off x="713679" y="0"/>
            <a:ext cx="1003610" cy="869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21">
            <a:extLst>
              <a:ext uri="{FF2B5EF4-FFF2-40B4-BE49-F238E27FC236}">
                <a16:creationId xmlns:a16="http://schemas.microsoft.com/office/drawing/2014/main" xmlns="" id="{817FECAF-6BF7-3040-B636-10BC6B8669E9}"/>
              </a:ext>
            </a:extLst>
          </p:cNvPr>
          <p:cNvSpPr/>
          <p:nvPr/>
        </p:nvSpPr>
        <p:spPr>
          <a:xfrm rot="10800000">
            <a:off x="1471961" y="869794"/>
            <a:ext cx="245326" cy="296940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25D70A-F5B6-A342-B195-329CF036DFD2}"/>
              </a:ext>
            </a:extLst>
          </p:cNvPr>
          <p:cNvSpPr/>
          <p:nvPr/>
        </p:nvSpPr>
        <p:spPr>
          <a:xfrm>
            <a:off x="714378" y="869794"/>
            <a:ext cx="757584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11B52E-38C0-044D-AF3C-F9935E415DF1}"/>
              </a:ext>
            </a:extLst>
          </p:cNvPr>
          <p:cNvSpPr/>
          <p:nvPr/>
        </p:nvSpPr>
        <p:spPr>
          <a:xfrm>
            <a:off x="713678" y="1074662"/>
            <a:ext cx="758283" cy="920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D135A0F-D810-1149-AC32-EDAFAB7565DC}"/>
              </a:ext>
            </a:extLst>
          </p:cNvPr>
          <p:cNvSpPr/>
          <p:nvPr/>
        </p:nvSpPr>
        <p:spPr>
          <a:xfrm>
            <a:off x="1824553" y="87717"/>
            <a:ext cx="5073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УЧАСТНИКИ СИСТЕМЫ НОК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B6BD6A8-36C3-F149-BE8C-5AF3A81E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17077"/>
          <a:stretch/>
        </p:blipFill>
        <p:spPr>
          <a:xfrm>
            <a:off x="713676" y="-15868"/>
            <a:ext cx="1003611" cy="8322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7836E78-2BB2-1A4D-8BA2-8084ACE6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795" y="1297373"/>
            <a:ext cx="3416791" cy="180888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F1E4DA1-CD7D-3746-8BE7-9A5E6CB29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831" y="1786204"/>
            <a:ext cx="3602364" cy="81902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F5975E2-3DFE-4A4B-B669-F359F7E323B0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E5294D71-8215-EE43-BA44-7CB9429784BC}"/>
              </a:ext>
            </a:extLst>
          </p:cNvPr>
          <p:cNvCxnSpPr>
            <a:cxnSpLocks/>
          </p:cNvCxnSpPr>
          <p:nvPr/>
        </p:nvCxnSpPr>
        <p:spPr>
          <a:xfrm>
            <a:off x="0" y="5159679"/>
            <a:ext cx="12192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0382FCC-14FF-4546-A6A2-FF01314E52E7}"/>
              </a:ext>
            </a:extLst>
          </p:cNvPr>
          <p:cNvSpPr/>
          <p:nvPr/>
        </p:nvSpPr>
        <p:spPr>
          <a:xfrm>
            <a:off x="94279" y="1396910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D9A500"/>
                </a:solidFill>
              </a:rPr>
              <a:t>РЕГУЛЯТОРЫ</a:t>
            </a:r>
          </a:p>
        </p:txBody>
      </p:sp>
      <p:pic>
        <p:nvPicPr>
          <p:cNvPr id="24" name="Рисунок 23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300887A-34D3-7B4E-A4C8-F299B72A8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478" y="1762571"/>
            <a:ext cx="3215416" cy="869795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D7392D1-E985-6C4D-9008-D7CCCE0DC192}"/>
              </a:ext>
            </a:extLst>
          </p:cNvPr>
          <p:cNvSpPr/>
          <p:nvPr/>
        </p:nvSpPr>
        <p:spPr>
          <a:xfrm>
            <a:off x="72849" y="3494676"/>
            <a:ext cx="2501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D9A500"/>
                </a:solidFill>
              </a:rPr>
              <a:t>ОРГАНИЗАЦИОННЫЕ ОРГАНЫ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D2FAC21-2A70-BF48-9AF5-6FA59FC6BC6D}"/>
              </a:ext>
            </a:extLst>
          </p:cNvPr>
          <p:cNvSpPr/>
          <p:nvPr/>
        </p:nvSpPr>
        <p:spPr>
          <a:xfrm>
            <a:off x="2327534" y="4009929"/>
            <a:ext cx="3782491" cy="6108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11">
            <a:extLst>
              <a:ext uri="{FF2B5EF4-FFF2-40B4-BE49-F238E27FC236}">
                <a16:creationId xmlns:a16="http://schemas.microsoft.com/office/drawing/2014/main" xmlns="" id="{7B2742D0-A784-C74C-97B2-F72D3A9A83E7}"/>
              </a:ext>
            </a:extLst>
          </p:cNvPr>
          <p:cNvSpPr/>
          <p:nvPr/>
        </p:nvSpPr>
        <p:spPr>
          <a:xfrm rot="10800000">
            <a:off x="5686926" y="4620802"/>
            <a:ext cx="423397" cy="296941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0190834-3294-AA47-97A5-ECB54E1ACBCC}"/>
              </a:ext>
            </a:extLst>
          </p:cNvPr>
          <p:cNvSpPr/>
          <p:nvPr/>
        </p:nvSpPr>
        <p:spPr>
          <a:xfrm>
            <a:off x="2328235" y="4620802"/>
            <a:ext cx="3358690" cy="2528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71FE718-A680-9240-8617-F42D8A681347}"/>
              </a:ext>
            </a:extLst>
          </p:cNvPr>
          <p:cNvSpPr/>
          <p:nvPr/>
        </p:nvSpPr>
        <p:spPr>
          <a:xfrm>
            <a:off x="2327535" y="4825670"/>
            <a:ext cx="3360060" cy="113644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26E545B-2092-7847-ADAB-67FD485938A6}"/>
              </a:ext>
            </a:extLst>
          </p:cNvPr>
          <p:cNvSpPr/>
          <p:nvPr/>
        </p:nvSpPr>
        <p:spPr>
          <a:xfrm>
            <a:off x="2252378" y="4118336"/>
            <a:ext cx="396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ПО ПРОФЕССИОНАЛЬНЫМ КВАЛИФИКАЦИЯМ</a:t>
            </a:r>
            <a:r>
              <a:rPr lang="ru-RU" b="1" dirty="0">
                <a:solidFill>
                  <a:schemeClr val="bg1"/>
                </a:solidFill>
                <a:effectLst/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6BD22D7-4E11-2A49-AB38-CCBD55FB6E3C}"/>
              </a:ext>
            </a:extLst>
          </p:cNvPr>
          <p:cNvSpPr/>
          <p:nvPr/>
        </p:nvSpPr>
        <p:spPr>
          <a:xfrm>
            <a:off x="7154369" y="4009929"/>
            <a:ext cx="3782491" cy="6108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11">
            <a:extLst>
              <a:ext uri="{FF2B5EF4-FFF2-40B4-BE49-F238E27FC236}">
                <a16:creationId xmlns:a16="http://schemas.microsoft.com/office/drawing/2014/main" xmlns="" id="{98A19352-2C8C-2244-A8BA-280228C13321}"/>
              </a:ext>
            </a:extLst>
          </p:cNvPr>
          <p:cNvSpPr/>
          <p:nvPr/>
        </p:nvSpPr>
        <p:spPr>
          <a:xfrm rot="10800000">
            <a:off x="10513761" y="4620802"/>
            <a:ext cx="423397" cy="296941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2458005-0130-7D4B-8B9F-AC63AA1B354A}"/>
              </a:ext>
            </a:extLst>
          </p:cNvPr>
          <p:cNvSpPr/>
          <p:nvPr/>
        </p:nvSpPr>
        <p:spPr>
          <a:xfrm>
            <a:off x="7155070" y="4620802"/>
            <a:ext cx="3358690" cy="2528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9DBDACDC-95FD-F64A-8438-B97CB6E37576}"/>
              </a:ext>
            </a:extLst>
          </p:cNvPr>
          <p:cNvSpPr/>
          <p:nvPr/>
        </p:nvSpPr>
        <p:spPr>
          <a:xfrm>
            <a:off x="7154370" y="4825670"/>
            <a:ext cx="3360060" cy="113644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CD2E4EAF-1D3F-B741-916A-A4C3DF976219}"/>
              </a:ext>
            </a:extLst>
          </p:cNvPr>
          <p:cNvSpPr/>
          <p:nvPr/>
        </p:nvSpPr>
        <p:spPr>
          <a:xfrm>
            <a:off x="7079213" y="4118336"/>
            <a:ext cx="396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ЦЕНТРЫ ОЦЕНКИ КВАЛИФИКАЦИЙ</a:t>
            </a:r>
            <a:r>
              <a:rPr lang="ru-RU" b="1" dirty="0">
                <a:solidFill>
                  <a:schemeClr val="bg1"/>
                </a:solidFill>
                <a:effectLst/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B601EB62-4D6E-9442-8202-7622BDED4468}"/>
              </a:ext>
            </a:extLst>
          </p:cNvPr>
          <p:cNvSpPr/>
          <p:nvPr/>
        </p:nvSpPr>
        <p:spPr>
          <a:xfrm>
            <a:off x="51221" y="5251227"/>
            <a:ext cx="143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D9A500"/>
                </a:solidFill>
              </a:rPr>
              <a:t>ПОЛЬЗОВАТЕЛИ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303A23-3EA6-3E46-A818-E4DA4149899C}"/>
              </a:ext>
            </a:extLst>
          </p:cNvPr>
          <p:cNvSpPr/>
          <p:nvPr/>
        </p:nvSpPr>
        <p:spPr>
          <a:xfrm>
            <a:off x="3033455" y="5733647"/>
            <a:ext cx="2140333" cy="488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11">
            <a:extLst>
              <a:ext uri="{FF2B5EF4-FFF2-40B4-BE49-F238E27FC236}">
                <a16:creationId xmlns:a16="http://schemas.microsoft.com/office/drawing/2014/main" xmlns="" id="{41A5656A-A662-D24D-85B1-D45DD5242A66}"/>
              </a:ext>
            </a:extLst>
          </p:cNvPr>
          <p:cNvSpPr/>
          <p:nvPr/>
        </p:nvSpPr>
        <p:spPr>
          <a:xfrm rot="10800000">
            <a:off x="4750392" y="6222328"/>
            <a:ext cx="423397" cy="296941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0D83BC66-B1E4-A04D-8B66-DF01A74B6722}"/>
              </a:ext>
            </a:extLst>
          </p:cNvPr>
          <p:cNvSpPr/>
          <p:nvPr/>
        </p:nvSpPr>
        <p:spPr>
          <a:xfrm>
            <a:off x="3034155" y="6222327"/>
            <a:ext cx="1716237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922C5E28-E5B4-4847-BED2-C9913DA55AA1}"/>
              </a:ext>
            </a:extLst>
          </p:cNvPr>
          <p:cNvSpPr/>
          <p:nvPr/>
        </p:nvSpPr>
        <p:spPr>
          <a:xfrm>
            <a:off x="3033455" y="6427195"/>
            <a:ext cx="1716937" cy="92075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D04B0D3C-D859-BC4F-BBA9-7D1A69363D12}"/>
              </a:ext>
            </a:extLst>
          </p:cNvPr>
          <p:cNvSpPr/>
          <p:nvPr/>
        </p:nvSpPr>
        <p:spPr>
          <a:xfrm>
            <a:off x="3221225" y="5881305"/>
            <a:ext cx="177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РАБОТОДАТЕЛИ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7C95701-5D04-A647-9DB1-15C94AD1218F}"/>
              </a:ext>
            </a:extLst>
          </p:cNvPr>
          <p:cNvSpPr/>
          <p:nvPr/>
        </p:nvSpPr>
        <p:spPr>
          <a:xfrm>
            <a:off x="7870871" y="5731014"/>
            <a:ext cx="2140333" cy="488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11">
            <a:extLst>
              <a:ext uri="{FF2B5EF4-FFF2-40B4-BE49-F238E27FC236}">
                <a16:creationId xmlns:a16="http://schemas.microsoft.com/office/drawing/2014/main" xmlns="" id="{5D7DFC61-1EA7-F146-829C-829C178FB467}"/>
              </a:ext>
            </a:extLst>
          </p:cNvPr>
          <p:cNvSpPr/>
          <p:nvPr/>
        </p:nvSpPr>
        <p:spPr>
          <a:xfrm rot="10800000">
            <a:off x="9587808" y="6219695"/>
            <a:ext cx="423397" cy="296941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AE4D406-9E8E-754D-89F3-8F87FAE697DF}"/>
              </a:ext>
            </a:extLst>
          </p:cNvPr>
          <p:cNvSpPr/>
          <p:nvPr/>
        </p:nvSpPr>
        <p:spPr>
          <a:xfrm>
            <a:off x="7871571" y="6219694"/>
            <a:ext cx="1716237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269F2F48-B241-C146-843C-B62B3C68B21B}"/>
              </a:ext>
            </a:extLst>
          </p:cNvPr>
          <p:cNvSpPr/>
          <p:nvPr/>
        </p:nvSpPr>
        <p:spPr>
          <a:xfrm>
            <a:off x="7870871" y="6424562"/>
            <a:ext cx="1716937" cy="92075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251988A-64D2-1242-A5C9-48F37F19D314}"/>
              </a:ext>
            </a:extLst>
          </p:cNvPr>
          <p:cNvSpPr/>
          <p:nvPr/>
        </p:nvSpPr>
        <p:spPr>
          <a:xfrm>
            <a:off x="8190024" y="5878672"/>
            <a:ext cx="1508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СОИСКАТЕЛИ</a:t>
            </a:r>
          </a:p>
        </p:txBody>
      </p:sp>
    </p:spTree>
    <p:extLst>
      <p:ext uri="{BB962C8B-B14F-4D97-AF65-F5344CB8AC3E}">
        <p14:creationId xmlns:p14="http://schemas.microsoft.com/office/powerpoint/2010/main" val="178515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7D4BD5D-8040-194F-8357-A400982FD295}"/>
              </a:ext>
            </a:extLst>
          </p:cNvPr>
          <p:cNvSpPr/>
          <p:nvPr/>
        </p:nvSpPr>
        <p:spPr>
          <a:xfrm>
            <a:off x="713677" y="2668263"/>
            <a:ext cx="2606466" cy="6343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8D50889-AA28-234E-8CE2-A957EB0D5BE3}"/>
              </a:ext>
            </a:extLst>
          </p:cNvPr>
          <p:cNvSpPr/>
          <p:nvPr/>
        </p:nvSpPr>
        <p:spPr>
          <a:xfrm>
            <a:off x="7696200" y="1336449"/>
            <a:ext cx="4081136" cy="11685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6AB195D-62EC-C44B-A047-D7B363425758}"/>
              </a:ext>
            </a:extLst>
          </p:cNvPr>
          <p:cNvSpPr/>
          <p:nvPr/>
        </p:nvSpPr>
        <p:spPr>
          <a:xfrm>
            <a:off x="0" y="0"/>
            <a:ext cx="12192000" cy="869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DE935C-1662-409C-BD67-4F9DF385FB5C}"/>
              </a:ext>
            </a:extLst>
          </p:cNvPr>
          <p:cNvSpPr txBox="1"/>
          <p:nvPr/>
        </p:nvSpPr>
        <p:spPr>
          <a:xfrm>
            <a:off x="677604" y="1366701"/>
            <a:ext cx="7054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СОВЕТ ПО ПРОФЕССИОНАЛЬНЫМ КВАЛИФИКАЦИЯМ (СПК) – </a:t>
            </a:r>
            <a:r>
              <a:rPr lang="ru-RU" sz="1600" b="1" dirty="0">
                <a:solidFill>
                  <a:srgbClr val="0070C0"/>
                </a:solidFill>
              </a:rPr>
              <a:t>орган управления, наделённый в соответствии с настоящим Федеральным законом полномочиями по организации проведения независимой оценки квалификации по определённому виду 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A67405-5903-A945-9C6C-874849EDF9C6}"/>
              </a:ext>
            </a:extLst>
          </p:cNvPr>
          <p:cNvSpPr/>
          <p:nvPr/>
        </p:nvSpPr>
        <p:spPr>
          <a:xfrm>
            <a:off x="713679" y="0"/>
            <a:ext cx="1003610" cy="869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5">
            <a:extLst>
              <a:ext uri="{FF2B5EF4-FFF2-40B4-BE49-F238E27FC236}">
                <a16:creationId xmlns:a16="http://schemas.microsoft.com/office/drawing/2014/main" xmlns="" id="{6BA85844-A116-7049-B8BE-D3F8FF4FCE72}"/>
              </a:ext>
            </a:extLst>
          </p:cNvPr>
          <p:cNvSpPr/>
          <p:nvPr/>
        </p:nvSpPr>
        <p:spPr>
          <a:xfrm rot="10800000">
            <a:off x="1471961" y="869794"/>
            <a:ext cx="245326" cy="296940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0DA104-7A77-E341-A3E7-3DF01CAB0627}"/>
              </a:ext>
            </a:extLst>
          </p:cNvPr>
          <p:cNvSpPr/>
          <p:nvPr/>
        </p:nvSpPr>
        <p:spPr>
          <a:xfrm>
            <a:off x="714378" y="869794"/>
            <a:ext cx="757584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BB86312-C939-6C47-BFA4-DB9CE1DFC146}"/>
              </a:ext>
            </a:extLst>
          </p:cNvPr>
          <p:cNvSpPr/>
          <p:nvPr/>
        </p:nvSpPr>
        <p:spPr>
          <a:xfrm>
            <a:off x="713678" y="1074662"/>
            <a:ext cx="758283" cy="920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C1F3A6-2DCE-7A4B-AAC8-4A3E84CF187F}"/>
              </a:ext>
            </a:extLst>
          </p:cNvPr>
          <p:cNvSpPr txBox="1"/>
          <p:nvPr/>
        </p:nvSpPr>
        <p:spPr>
          <a:xfrm>
            <a:off x="818278" y="146438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СПК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17B9F36-4557-484D-8EC9-512AE9321BE0}"/>
              </a:ext>
            </a:extLst>
          </p:cNvPr>
          <p:cNvSpPr/>
          <p:nvPr/>
        </p:nvSpPr>
        <p:spPr>
          <a:xfrm>
            <a:off x="5681335" y="4924533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285750">
              <a:spcAft>
                <a:spcPts val="0"/>
              </a:spcAft>
              <a:buFont typeface="Wingdings" pitchFamily="2" charset="2"/>
              <a:buChar char="§"/>
              <a:tabLst>
                <a:tab pos="88900" algn="l"/>
              </a:tabLs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ОФОРМЛЕНИЕ И ВЫДАЧА СОИСКАТЕЛЮ ЗАКЛЮЧЕНИЯ ЭКСПЕРТНОЙ КОМИССИИ И, В СЛУЧАЕ УСПЕШНОГО ПРОХОЖДЕНИЯ ОЦЕНКИ КВАЛИФИКАЦИИ, СВИДЕТЕЛЬСТВА О ПРОФЕССИОНАЛЬНОЙ КВАЛИФИКАЦИИ</a:t>
            </a:r>
            <a:endParaRPr lang="ru-RU" sz="1600" b="1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8BB15C9-37D2-3140-9211-AA8697D5DC55}"/>
              </a:ext>
            </a:extLst>
          </p:cNvPr>
          <p:cNvCxnSpPr>
            <a:cxnSpLocks/>
          </p:cNvCxnSpPr>
          <p:nvPr/>
        </p:nvCxnSpPr>
        <p:spPr>
          <a:xfrm>
            <a:off x="713677" y="1343810"/>
            <a:ext cx="7113152" cy="0"/>
          </a:xfrm>
          <a:prstGeom prst="line">
            <a:avLst/>
          </a:prstGeom>
          <a:ln w="63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A451DB3-E637-F246-8D2C-224E7774D8F9}"/>
              </a:ext>
            </a:extLst>
          </p:cNvPr>
          <p:cNvCxnSpPr>
            <a:cxnSpLocks/>
          </p:cNvCxnSpPr>
          <p:nvPr/>
        </p:nvCxnSpPr>
        <p:spPr>
          <a:xfrm>
            <a:off x="735449" y="2497696"/>
            <a:ext cx="7091380" cy="0"/>
          </a:xfrm>
          <a:prstGeom prst="line">
            <a:avLst/>
          </a:prstGeom>
          <a:ln w="63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A6EDDB-19E1-084E-AF44-365FE16533B5}"/>
              </a:ext>
            </a:extLst>
          </p:cNvPr>
          <p:cNvSpPr/>
          <p:nvPr/>
        </p:nvSpPr>
        <p:spPr>
          <a:xfrm>
            <a:off x="7940373" y="1505201"/>
            <a:ext cx="3592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</a:rPr>
              <a:t>ФЕДЕРАЛЬНЫЙ ЗАКОН ОТ 03.07.2016 № 238 «О НЕЗАВИСИМОЙ ОЦЕНКЕ КВАЛИФИКАЦИЙ»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BEA9C1F-D1C7-7445-8F15-D06E306D9ABA}"/>
              </a:ext>
            </a:extLst>
          </p:cNvPr>
          <p:cNvSpPr/>
          <p:nvPr/>
        </p:nvSpPr>
        <p:spPr>
          <a:xfrm>
            <a:off x="3320142" y="2668264"/>
            <a:ext cx="8457193" cy="1324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авнобедренный треугольник 13">
            <a:extLst>
              <a:ext uri="{FF2B5EF4-FFF2-40B4-BE49-F238E27FC236}">
                <a16:creationId xmlns:a16="http://schemas.microsoft.com/office/drawing/2014/main" xmlns="" id="{780FDE37-3825-F746-9882-01766E7A1A42}"/>
              </a:ext>
            </a:extLst>
          </p:cNvPr>
          <p:cNvSpPr/>
          <p:nvPr/>
        </p:nvSpPr>
        <p:spPr>
          <a:xfrm rot="10800000">
            <a:off x="3320140" y="2800748"/>
            <a:ext cx="718459" cy="501818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244D485-06DB-014B-89A1-B8C375F9D4D4}"/>
              </a:ext>
            </a:extLst>
          </p:cNvPr>
          <p:cNvSpPr/>
          <p:nvPr/>
        </p:nvSpPr>
        <p:spPr>
          <a:xfrm>
            <a:off x="186958" y="3643769"/>
            <a:ext cx="5609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285750">
              <a:spcAft>
                <a:spcPts val="0"/>
              </a:spcAft>
              <a:buFont typeface="Wingdings" pitchFamily="2" charset="2"/>
              <a:buChar char="§"/>
              <a:tabLst>
                <a:tab pos="88900" algn="l"/>
              </a:tabLs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ПРЕДОСТАВЛЕНИЕ СОИСКАТЕЛЯМ НЕОБХОДИМОЙ ИНФОРМАЦИИ О ПРАВИЛАХ И ПРОЦЕДУРАХ НЕЗАВИСИМОЙ ОЦЕНКИ КВАЛИФИКАЦИИ</a:t>
            </a:r>
            <a:endParaRPr lang="ru-RU" sz="1400" b="1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18BEBF3-FF98-5E48-B31C-D94662BD777A}"/>
              </a:ext>
            </a:extLst>
          </p:cNvPr>
          <p:cNvSpPr/>
          <p:nvPr/>
        </p:nvSpPr>
        <p:spPr>
          <a:xfrm>
            <a:off x="186958" y="4924534"/>
            <a:ext cx="5609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285750">
              <a:spcAft>
                <a:spcPts val="0"/>
              </a:spcAft>
              <a:buFont typeface="Wingdings" pitchFamily="2" charset="2"/>
              <a:buChar char="§"/>
              <a:tabLst>
                <a:tab pos="88900" algn="l"/>
              </a:tabLs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ОРГАНИЗАЦИЯ И ПРОВЕДЕНИЕ В СООТВЕТСТВИИ С РУКОВОДЯЩИМИ И МЕТОДИЧЕСКИМИ ДОКУМЕНТАМИ СПК НЕЗАВИСИМОЙ ОЦЕНКИ КВАЛИФИКАЦИИ НА СООТВЕТСТВИЕ ТРЕБОВАНИЯМ ПРОФЕССИОНАЛЬНЫХ СТАНДАРТОВ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7FDB937-C25A-6249-9935-77CE9232E8E3}"/>
              </a:ext>
            </a:extLst>
          </p:cNvPr>
          <p:cNvSpPr/>
          <p:nvPr/>
        </p:nvSpPr>
        <p:spPr>
          <a:xfrm>
            <a:off x="5681335" y="297494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6600" indent="-285750">
              <a:spcAft>
                <a:spcPts val="0"/>
              </a:spcAft>
              <a:buFont typeface="Wingdings" pitchFamily="2" charset="2"/>
              <a:buChar char="§"/>
              <a:tabLst>
                <a:tab pos="88900" algn="l"/>
              </a:tabLs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ФОРМИРОВАНИЕ СВЕДЕНИЙ О РЕЗУЛЬТАТАХ ОЦЕНКИ КВАЛИФИКАЦИЙ И ПЕРЕДАЧА ИХ В СПК ДЛЯ ОБРАБОТКИ, ЭКСПЕРТИЗЫ, АНАЛИЗА И ВНЕСЕНИЯ В ФЕДЕРАЛЬНЫЙ РЕЕСТР СВЕДЕНИЙ О НЕЗАВИСИМОЙ ОЦЕНКЕ КВАЛИФИКАЦИЙ И ОСУЩЕСТВЛЕНИЯ МОНИТОРИНГА ДЕЯТЕЛЬНОСТИ ЦОК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DEB89900-E859-434A-BAD7-C889C28DAA40}"/>
              </a:ext>
            </a:extLst>
          </p:cNvPr>
          <p:cNvSpPr txBox="1">
            <a:spLocks/>
          </p:cNvSpPr>
          <p:nvPr/>
        </p:nvSpPr>
        <p:spPr>
          <a:xfrm>
            <a:off x="1856677" y="-227885"/>
            <a:ext cx="10195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solidFill>
                  <a:schemeClr val="bg1"/>
                </a:solidFill>
                <a:latin typeface="+mn-lt"/>
              </a:rPr>
              <a:t>СОВЕТ ПО ПРОФЕССИОНАЛЬНЫМ КВАЛИФИКАЦИЯМ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247C7B8-7C16-234B-A0A4-46AC3C0CDE11}"/>
              </a:ext>
            </a:extLst>
          </p:cNvPr>
          <p:cNvSpPr/>
          <p:nvPr/>
        </p:nvSpPr>
        <p:spPr>
          <a:xfrm>
            <a:off x="1058426" y="2800749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90170" algn="l"/>
              </a:tabLst>
            </a:pP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ОСНОВНЫЕ ФУНКЦИИ </a:t>
            </a:r>
            <a:endParaRPr lang="ru-RU" sz="16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5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E2D71B78-7867-4694-93CB-708EF935A012}"/>
              </a:ext>
            </a:extLst>
          </p:cNvPr>
          <p:cNvCxnSpPr>
            <a:cxnSpLocks/>
          </p:cNvCxnSpPr>
          <p:nvPr/>
        </p:nvCxnSpPr>
        <p:spPr>
          <a:xfrm>
            <a:off x="7677466" y="3225827"/>
            <a:ext cx="4500000" cy="0"/>
          </a:xfrm>
          <a:prstGeom prst="line">
            <a:avLst/>
          </a:prstGeom>
          <a:ln w="127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AFCE59F-88F3-4838-88E9-38F49E43BAC2}"/>
              </a:ext>
            </a:extLst>
          </p:cNvPr>
          <p:cNvSpPr/>
          <p:nvPr/>
        </p:nvSpPr>
        <p:spPr>
          <a:xfrm>
            <a:off x="1736660" y="4496211"/>
            <a:ext cx="720000" cy="387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3B658D7-1CBF-44F4-AF53-49F6E45622D1}"/>
              </a:ext>
            </a:extLst>
          </p:cNvPr>
          <p:cNvSpPr/>
          <p:nvPr/>
        </p:nvSpPr>
        <p:spPr>
          <a:xfrm>
            <a:off x="2743740" y="5301278"/>
            <a:ext cx="1584000" cy="387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C172423-5DFB-45E3-8B53-F6559CFF172F}"/>
              </a:ext>
            </a:extLst>
          </p:cNvPr>
          <p:cNvSpPr/>
          <p:nvPr/>
        </p:nvSpPr>
        <p:spPr>
          <a:xfrm>
            <a:off x="4486923" y="2123821"/>
            <a:ext cx="1242837" cy="387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BB9BFB7-7A89-4221-A5D8-97F2B870E827}"/>
              </a:ext>
            </a:extLst>
          </p:cNvPr>
          <p:cNvSpPr/>
          <p:nvPr/>
        </p:nvSpPr>
        <p:spPr>
          <a:xfrm>
            <a:off x="2876687" y="2719304"/>
            <a:ext cx="1242837" cy="387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58999AC-9DD3-4471-91C0-1BCB697A7292}"/>
              </a:ext>
            </a:extLst>
          </p:cNvPr>
          <p:cNvSpPr/>
          <p:nvPr/>
        </p:nvSpPr>
        <p:spPr>
          <a:xfrm>
            <a:off x="1368569" y="2013810"/>
            <a:ext cx="1242837" cy="387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7973E2F-742D-4D7B-B6C0-A1160FE70A66}"/>
              </a:ext>
            </a:extLst>
          </p:cNvPr>
          <p:cNvSpPr/>
          <p:nvPr/>
        </p:nvSpPr>
        <p:spPr>
          <a:xfrm>
            <a:off x="2876687" y="3534331"/>
            <a:ext cx="1242837" cy="387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4D5B086-A3DD-46E5-84E5-A69A16090736}"/>
              </a:ext>
            </a:extLst>
          </p:cNvPr>
          <p:cNvSpPr/>
          <p:nvPr/>
        </p:nvSpPr>
        <p:spPr>
          <a:xfrm>
            <a:off x="2896017" y="1708351"/>
            <a:ext cx="1242837" cy="387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CE0E58C-23BC-4802-ACA9-B3EE5071B4E8}"/>
              </a:ext>
            </a:extLst>
          </p:cNvPr>
          <p:cNvSpPr/>
          <p:nvPr/>
        </p:nvSpPr>
        <p:spPr>
          <a:xfrm>
            <a:off x="4913643" y="2954880"/>
            <a:ext cx="1242837" cy="387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8B3B9CE-1256-436F-AD90-C24DE2701EDB}"/>
              </a:ext>
            </a:extLst>
          </p:cNvPr>
          <p:cNvSpPr/>
          <p:nvPr/>
        </p:nvSpPr>
        <p:spPr>
          <a:xfrm>
            <a:off x="0" y="0"/>
            <a:ext cx="12192000" cy="869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BA5ACCA-3E43-402F-957B-3EFF2832AC02}"/>
              </a:ext>
            </a:extLst>
          </p:cNvPr>
          <p:cNvSpPr/>
          <p:nvPr/>
        </p:nvSpPr>
        <p:spPr>
          <a:xfrm>
            <a:off x="713679" y="0"/>
            <a:ext cx="1003610" cy="869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E681C2B-38D4-480F-A019-F53CFA1631C8}"/>
              </a:ext>
            </a:extLst>
          </p:cNvPr>
          <p:cNvSpPr/>
          <p:nvPr/>
        </p:nvSpPr>
        <p:spPr>
          <a:xfrm rot="10800000">
            <a:off x="1471961" y="869794"/>
            <a:ext cx="245326" cy="296940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A2DF58D-2480-441B-AA70-74AE330EBF55}"/>
              </a:ext>
            </a:extLst>
          </p:cNvPr>
          <p:cNvSpPr/>
          <p:nvPr/>
        </p:nvSpPr>
        <p:spPr>
          <a:xfrm>
            <a:off x="714378" y="869794"/>
            <a:ext cx="757584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D1AA4C3-7FC7-4C79-AD97-5CE98C919D37}"/>
              </a:ext>
            </a:extLst>
          </p:cNvPr>
          <p:cNvSpPr/>
          <p:nvPr/>
        </p:nvSpPr>
        <p:spPr>
          <a:xfrm>
            <a:off x="714948" y="1074662"/>
            <a:ext cx="766800" cy="920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30E5956-4C12-463B-B1C5-F36BE67E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460" y="162302"/>
            <a:ext cx="9586861" cy="553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+mn-lt"/>
              </a:rPr>
              <a:t>ВОПРОСЫ ВЗАИМОДЕЙСТВИЯ В СИСТЕМЕ НОК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E554A2-88CE-4B94-8AC1-2BCD31BA12E0}"/>
              </a:ext>
            </a:extLst>
          </p:cNvPr>
          <p:cNvSpPr txBox="1"/>
          <p:nvPr/>
        </p:nvSpPr>
        <p:spPr>
          <a:xfrm>
            <a:off x="3130854" y="170395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НСПК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0CD392-5BA2-4CF6-AB2C-75E3B13340D1}"/>
              </a:ext>
            </a:extLst>
          </p:cNvPr>
          <p:cNvSpPr/>
          <p:nvPr/>
        </p:nvSpPr>
        <p:spPr>
          <a:xfrm>
            <a:off x="1544979" y="2027211"/>
            <a:ext cx="89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ФОИВ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E6EBAD-A97F-4152-9AD3-DB2AADC08460}"/>
              </a:ext>
            </a:extLst>
          </p:cNvPr>
          <p:cNvSpPr txBox="1"/>
          <p:nvPr/>
        </p:nvSpPr>
        <p:spPr>
          <a:xfrm>
            <a:off x="2896017" y="2728303"/>
            <a:ext cx="120417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СПК ФКИС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DF7BBC-7571-498B-B46B-D0381F17110E}"/>
              </a:ext>
            </a:extLst>
          </p:cNvPr>
          <p:cNvSpPr txBox="1"/>
          <p:nvPr/>
        </p:nvSpPr>
        <p:spPr>
          <a:xfrm>
            <a:off x="5147775" y="297891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ОООР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CE1DB0-C1B8-405B-9EC6-5EA4C6CD0925}"/>
              </a:ext>
            </a:extLst>
          </p:cNvPr>
          <p:cNvSpPr txBox="1"/>
          <p:nvPr/>
        </p:nvSpPr>
        <p:spPr>
          <a:xfrm>
            <a:off x="3189334" y="3540137"/>
            <a:ext cx="61754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F9D348-75F5-48FA-A540-194F42051696}"/>
              </a:ext>
            </a:extLst>
          </p:cNvPr>
          <p:cNvSpPr txBox="1"/>
          <p:nvPr/>
        </p:nvSpPr>
        <p:spPr>
          <a:xfrm>
            <a:off x="1865666" y="4503769"/>
            <a:ext cx="4619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F04E1A-BAE8-42BF-85BF-CF4FE71B8360}"/>
              </a:ext>
            </a:extLst>
          </p:cNvPr>
          <p:cNvSpPr txBox="1"/>
          <p:nvPr/>
        </p:nvSpPr>
        <p:spPr>
          <a:xfrm>
            <a:off x="2792940" y="5310277"/>
            <a:ext cx="14856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СОИСКАТЕЛЬ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B58B9C-651B-48C4-98BB-440439A543A9}"/>
              </a:ext>
            </a:extLst>
          </p:cNvPr>
          <p:cNvSpPr txBox="1"/>
          <p:nvPr/>
        </p:nvSpPr>
        <p:spPr>
          <a:xfrm>
            <a:off x="4746703" y="213204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НАРК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EE7CB61-FB0E-4B32-BA53-75B1FEAAC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14717"/>
          <a:stretch/>
        </p:blipFill>
        <p:spPr>
          <a:xfrm>
            <a:off x="749891" y="50019"/>
            <a:ext cx="931185" cy="794140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BFC829B-F1D1-4493-8E38-54950E82A6C5}"/>
              </a:ext>
            </a:extLst>
          </p:cNvPr>
          <p:cNvSpPr/>
          <p:nvPr/>
        </p:nvSpPr>
        <p:spPr>
          <a:xfrm>
            <a:off x="2686715" y="4503769"/>
            <a:ext cx="720000" cy="387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83BA79E-173F-4EC0-826E-86FD82284177}"/>
              </a:ext>
            </a:extLst>
          </p:cNvPr>
          <p:cNvSpPr txBox="1"/>
          <p:nvPr/>
        </p:nvSpPr>
        <p:spPr>
          <a:xfrm>
            <a:off x="2817324" y="4511327"/>
            <a:ext cx="45878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ЭЦ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197E5B7-2D3B-423C-BC2F-0B06FF93C4CB}"/>
              </a:ext>
            </a:extLst>
          </p:cNvPr>
          <p:cNvSpPr/>
          <p:nvPr/>
        </p:nvSpPr>
        <p:spPr>
          <a:xfrm>
            <a:off x="3636770" y="4496211"/>
            <a:ext cx="720000" cy="387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96476E2-8602-484F-8769-DFF706E651F5}"/>
              </a:ext>
            </a:extLst>
          </p:cNvPr>
          <p:cNvSpPr txBox="1"/>
          <p:nvPr/>
        </p:nvSpPr>
        <p:spPr>
          <a:xfrm>
            <a:off x="3767379" y="4503769"/>
            <a:ext cx="45878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ЭЦ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A5335C0-8F09-47E8-8EC3-0CEF202233AD}"/>
              </a:ext>
            </a:extLst>
          </p:cNvPr>
          <p:cNvSpPr/>
          <p:nvPr/>
        </p:nvSpPr>
        <p:spPr>
          <a:xfrm>
            <a:off x="4586825" y="4503769"/>
            <a:ext cx="720000" cy="387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415F68C-AA0D-4BC9-B761-8233793030E7}"/>
              </a:ext>
            </a:extLst>
          </p:cNvPr>
          <p:cNvSpPr txBox="1"/>
          <p:nvPr/>
        </p:nvSpPr>
        <p:spPr>
          <a:xfrm>
            <a:off x="6983718" y="3707713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…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7E05C66-A19B-4A38-9A57-99024F083EE3}"/>
              </a:ext>
            </a:extLst>
          </p:cNvPr>
          <p:cNvCxnSpPr>
            <a:cxnSpLocks/>
          </p:cNvCxnSpPr>
          <p:nvPr/>
        </p:nvCxnSpPr>
        <p:spPr>
          <a:xfrm flipH="1">
            <a:off x="2096659" y="1896847"/>
            <a:ext cx="782453" cy="0"/>
          </a:xfrm>
          <a:prstGeom prst="line">
            <a:avLst/>
          </a:prstGeom>
          <a:ln w="12700">
            <a:solidFill>
              <a:srgbClr val="0070C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D257C03C-507D-490F-813B-5B4B48407616}"/>
              </a:ext>
            </a:extLst>
          </p:cNvPr>
          <p:cNvCxnSpPr/>
          <p:nvPr/>
        </p:nvCxnSpPr>
        <p:spPr>
          <a:xfrm>
            <a:off x="2096659" y="1896847"/>
            <a:ext cx="0" cy="11696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8DFB947A-4EFF-40D5-8DB4-17D78DB1D995}"/>
              </a:ext>
            </a:extLst>
          </p:cNvPr>
          <p:cNvCxnSpPr>
            <a:cxnSpLocks/>
          </p:cNvCxnSpPr>
          <p:nvPr/>
        </p:nvCxnSpPr>
        <p:spPr>
          <a:xfrm flipH="1" flipV="1">
            <a:off x="5108340" y="1895361"/>
            <a:ext cx="1" cy="223429"/>
          </a:xfrm>
          <a:prstGeom prst="line">
            <a:avLst/>
          </a:prstGeom>
          <a:ln w="12700">
            <a:solidFill>
              <a:srgbClr val="0070C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9E4161C4-0D03-456F-A2C4-0C8842353433}"/>
              </a:ext>
            </a:extLst>
          </p:cNvPr>
          <p:cNvCxnSpPr>
            <a:cxnSpLocks/>
          </p:cNvCxnSpPr>
          <p:nvPr/>
        </p:nvCxnSpPr>
        <p:spPr>
          <a:xfrm>
            <a:off x="4108697" y="1896847"/>
            <a:ext cx="1008000" cy="0"/>
          </a:xfrm>
          <a:prstGeom prst="line">
            <a:avLst/>
          </a:prstGeom>
          <a:ln w="12700">
            <a:solidFill>
              <a:srgbClr val="0070C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520C163C-F7AB-4F0B-AE97-B4AC16969E1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498106" y="2081513"/>
            <a:ext cx="2424" cy="637791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xmlns="" id="{C5CFE162-3575-40CB-8F56-71C6FE50BBA3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rot="16200000" flipH="1">
            <a:off x="5082932" y="2526783"/>
            <a:ext cx="477539" cy="426720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: уступ 74">
            <a:extLst>
              <a:ext uri="{FF2B5EF4-FFF2-40B4-BE49-F238E27FC236}">
                <a16:creationId xmlns:a16="http://schemas.microsoft.com/office/drawing/2014/main" xmlns="" id="{24593041-1DDD-4099-A324-76B01959AEAA}"/>
              </a:ext>
            </a:extLst>
          </p:cNvPr>
          <p:cNvCxnSpPr>
            <a:stCxn id="6" idx="3"/>
            <a:endCxn id="30" idx="1"/>
          </p:cNvCxnSpPr>
          <p:nvPr/>
        </p:nvCxnSpPr>
        <p:spPr>
          <a:xfrm>
            <a:off x="4100193" y="2912969"/>
            <a:ext cx="813450" cy="235576"/>
          </a:xfrm>
          <a:prstGeom prst="bentConnector3">
            <a:avLst/>
          </a:prstGeom>
          <a:ln w="127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3EACFD2A-8E4D-4D7A-800E-3D42093AB877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3498105" y="3097635"/>
            <a:ext cx="0" cy="442502"/>
          </a:xfrm>
          <a:prstGeom prst="straightConnector1">
            <a:avLst/>
          </a:prstGeom>
          <a:ln w="127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006084EC-75B4-446D-A5E1-8C6DFD69D45A}"/>
              </a:ext>
            </a:extLst>
          </p:cNvPr>
          <p:cNvCxnSpPr>
            <a:cxnSpLocks/>
          </p:cNvCxnSpPr>
          <p:nvPr/>
        </p:nvCxnSpPr>
        <p:spPr>
          <a:xfrm>
            <a:off x="2096659" y="4154315"/>
            <a:ext cx="2844000" cy="0"/>
          </a:xfrm>
          <a:prstGeom prst="line">
            <a:avLst/>
          </a:prstGeom>
          <a:ln w="12700">
            <a:solidFill>
              <a:srgbClr val="D0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0B240191-5E18-4A4D-BA91-C3362132A005}"/>
              </a:ext>
            </a:extLst>
          </p:cNvPr>
          <p:cNvCxnSpPr/>
          <p:nvPr/>
        </p:nvCxnSpPr>
        <p:spPr>
          <a:xfrm flipH="1">
            <a:off x="2088712" y="4154315"/>
            <a:ext cx="0" cy="317286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xmlns="" id="{C1E0D490-75DE-4EA4-BC1D-61E97876A9F8}"/>
              </a:ext>
            </a:extLst>
          </p:cNvPr>
          <p:cNvCxnSpPr>
            <a:cxnSpLocks/>
          </p:cNvCxnSpPr>
          <p:nvPr/>
        </p:nvCxnSpPr>
        <p:spPr>
          <a:xfrm>
            <a:off x="4928146" y="4153765"/>
            <a:ext cx="0" cy="316800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A2053947-D324-4D0D-B028-D80A0C7DE372}"/>
              </a:ext>
            </a:extLst>
          </p:cNvPr>
          <p:cNvCxnSpPr>
            <a:cxnSpLocks/>
          </p:cNvCxnSpPr>
          <p:nvPr/>
        </p:nvCxnSpPr>
        <p:spPr>
          <a:xfrm>
            <a:off x="3052246" y="4160999"/>
            <a:ext cx="0" cy="316800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BFFE0967-3CB1-43A4-B3A9-3B2B38F808C4}"/>
              </a:ext>
            </a:extLst>
          </p:cNvPr>
          <p:cNvCxnSpPr>
            <a:cxnSpLocks/>
          </p:cNvCxnSpPr>
          <p:nvPr/>
        </p:nvCxnSpPr>
        <p:spPr>
          <a:xfrm>
            <a:off x="4003783" y="4154315"/>
            <a:ext cx="0" cy="316800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xmlns="" id="{83AE42F6-1F93-427A-B23E-1E71B1343C65}"/>
              </a:ext>
            </a:extLst>
          </p:cNvPr>
          <p:cNvCxnSpPr>
            <a:endCxn id="8" idx="2"/>
          </p:cNvCxnSpPr>
          <p:nvPr/>
        </p:nvCxnSpPr>
        <p:spPr>
          <a:xfrm flipV="1">
            <a:off x="3498104" y="3909469"/>
            <a:ext cx="1" cy="244296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: уступ 85">
            <a:extLst>
              <a:ext uri="{FF2B5EF4-FFF2-40B4-BE49-F238E27FC236}">
                <a16:creationId xmlns:a16="http://schemas.microsoft.com/office/drawing/2014/main" xmlns="" id="{7897ACC4-2F62-47D5-8031-380AD2E527B2}"/>
              </a:ext>
            </a:extLst>
          </p:cNvPr>
          <p:cNvCxnSpPr>
            <a:cxnSpLocks/>
            <a:stCxn id="28" idx="1"/>
            <a:endCxn id="32" idx="1"/>
          </p:cNvCxnSpPr>
          <p:nvPr/>
        </p:nvCxnSpPr>
        <p:spPr>
          <a:xfrm rot="10800000" flipV="1">
            <a:off x="2743741" y="3727995"/>
            <a:ext cx="132947" cy="1766947"/>
          </a:xfrm>
          <a:prstGeom prst="bentConnector3">
            <a:avLst>
              <a:gd name="adj1" fmla="val 1159102"/>
            </a:avLst>
          </a:prstGeom>
          <a:ln w="12700">
            <a:solidFill>
              <a:srgbClr val="D09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78A60D06-5142-4913-A060-BD7229C5CFD6}"/>
              </a:ext>
            </a:extLst>
          </p:cNvPr>
          <p:cNvCxnSpPr>
            <a:cxnSpLocks/>
          </p:cNvCxnSpPr>
          <p:nvPr/>
        </p:nvCxnSpPr>
        <p:spPr>
          <a:xfrm>
            <a:off x="2096659" y="5068623"/>
            <a:ext cx="2844000" cy="0"/>
          </a:xfrm>
          <a:prstGeom prst="line">
            <a:avLst/>
          </a:prstGeom>
          <a:ln w="12700">
            <a:solidFill>
              <a:srgbClr val="D0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xmlns="" id="{D870BCEC-8E05-4487-8ED3-5227696542B6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2088712" y="4883541"/>
            <a:ext cx="0" cy="185082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xmlns="" id="{B4911912-3FC1-444E-9BE0-56BF9538D643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4928146" y="4891099"/>
            <a:ext cx="0" cy="176974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xmlns="" id="{7AADFF68-BD40-47D6-B083-4640ED596F76}"/>
              </a:ext>
            </a:extLst>
          </p:cNvPr>
          <p:cNvCxnSpPr>
            <a:cxnSpLocks/>
            <a:endCxn id="37" idx="2"/>
          </p:cNvCxnSpPr>
          <p:nvPr/>
        </p:nvCxnSpPr>
        <p:spPr>
          <a:xfrm flipH="1" flipV="1">
            <a:off x="3046714" y="4880659"/>
            <a:ext cx="0" cy="194648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156A89E6-D2FA-45AA-A728-AEC2EE244639}"/>
              </a:ext>
            </a:extLst>
          </p:cNvPr>
          <p:cNvCxnSpPr>
            <a:cxnSpLocks/>
            <a:endCxn id="38" idx="2"/>
          </p:cNvCxnSpPr>
          <p:nvPr/>
        </p:nvCxnSpPr>
        <p:spPr>
          <a:xfrm flipH="1" flipV="1">
            <a:off x="3996770" y="4883541"/>
            <a:ext cx="0" cy="185082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xmlns="" id="{38F8A25A-2B17-4CEA-B96A-EA598B68775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498104" y="5068073"/>
            <a:ext cx="0" cy="242204"/>
          </a:xfrm>
          <a:prstGeom prst="straightConnector1">
            <a:avLst/>
          </a:prstGeom>
          <a:ln w="12700">
            <a:solidFill>
              <a:srgbClr val="D09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: уступ 111">
            <a:extLst>
              <a:ext uri="{FF2B5EF4-FFF2-40B4-BE49-F238E27FC236}">
                <a16:creationId xmlns:a16="http://schemas.microsoft.com/office/drawing/2014/main" xmlns="" id="{AEF2171E-D3CC-4591-8BBD-695904B5B923}"/>
              </a:ext>
            </a:extLst>
          </p:cNvPr>
          <p:cNvCxnSpPr>
            <a:stCxn id="7" idx="2"/>
            <a:endCxn id="28" idx="3"/>
          </p:cNvCxnSpPr>
          <p:nvPr/>
        </p:nvCxnSpPr>
        <p:spPr>
          <a:xfrm rot="5400000">
            <a:off x="4637418" y="2830352"/>
            <a:ext cx="379751" cy="1415537"/>
          </a:xfrm>
          <a:prstGeom prst="bentConnector2">
            <a:avLst/>
          </a:prstGeom>
          <a:ln w="127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Овал 112">
            <a:extLst>
              <a:ext uri="{FF2B5EF4-FFF2-40B4-BE49-F238E27FC236}">
                <a16:creationId xmlns:a16="http://schemas.microsoft.com/office/drawing/2014/main" xmlns="" id="{7B965E47-DB25-4B3B-BE3A-EE3F876C2433}"/>
              </a:ext>
            </a:extLst>
          </p:cNvPr>
          <p:cNvSpPr/>
          <p:nvPr/>
        </p:nvSpPr>
        <p:spPr>
          <a:xfrm>
            <a:off x="3523641" y="3874938"/>
            <a:ext cx="360000" cy="3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09F00"/>
                </a:solidFill>
              </a:rPr>
              <a:t>1</a:t>
            </a:r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7CAE71AC-9A1E-4CCD-B5D7-29928E29C916}"/>
              </a:ext>
            </a:extLst>
          </p:cNvPr>
          <p:cNvSpPr/>
          <p:nvPr/>
        </p:nvSpPr>
        <p:spPr>
          <a:xfrm>
            <a:off x="742928" y="4389993"/>
            <a:ext cx="648000" cy="61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09F00"/>
                </a:solidFill>
              </a:rPr>
              <a:t>3</a:t>
            </a:r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5AB2E2FC-7F36-4B50-89BC-C42700DBA401}"/>
              </a:ext>
            </a:extLst>
          </p:cNvPr>
          <p:cNvSpPr/>
          <p:nvPr/>
        </p:nvSpPr>
        <p:spPr>
          <a:xfrm>
            <a:off x="3373575" y="4873257"/>
            <a:ext cx="648000" cy="61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09F00"/>
                </a:solidFill>
              </a:rPr>
              <a:t>2</a:t>
            </a:r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CDBBC865-063D-46F0-8E70-EF58589A8D30}"/>
              </a:ext>
            </a:extLst>
          </p:cNvPr>
          <p:cNvSpPr/>
          <p:nvPr/>
        </p:nvSpPr>
        <p:spPr>
          <a:xfrm>
            <a:off x="6716730" y="3318331"/>
            <a:ext cx="468000" cy="43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5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xmlns="" id="{88A0DE66-6508-4B5C-B604-E4D5E754A838}"/>
              </a:ext>
            </a:extLst>
          </p:cNvPr>
          <p:cNvCxnSpPr>
            <a:cxnSpLocks/>
          </p:cNvCxnSpPr>
          <p:nvPr/>
        </p:nvCxnSpPr>
        <p:spPr>
          <a:xfrm>
            <a:off x="7908000" y="5517541"/>
            <a:ext cx="4284000" cy="0"/>
          </a:xfrm>
          <a:prstGeom prst="line">
            <a:avLst/>
          </a:prstGeom>
          <a:ln w="127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021B97A-76C1-4CFB-801C-DF0B13F9427D}"/>
              </a:ext>
            </a:extLst>
          </p:cNvPr>
          <p:cNvSpPr/>
          <p:nvPr/>
        </p:nvSpPr>
        <p:spPr>
          <a:xfrm>
            <a:off x="7209205" y="1322391"/>
            <a:ext cx="484868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400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и ЭЦ: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устанавливает требования для ЭЦ, входящих в состав ЦОК;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производит отбор ЭЦ;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направляет соискателей в ЭЦ для прохождения профессионального экзамена и оплачивает услугу по проведению профессионального экзамена;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ЭЦ представляет в ЦОК результаты проведения профессионального экзамена;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осуществляет контроль деятельности ЭЦ и его соответствие установленным СПК и ЦОК требованиям;</a:t>
            </a:r>
            <a:endParaRPr lang="ru-RU" sz="11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9148E590-D15C-44EA-A913-E718D8BBEB7C}"/>
              </a:ext>
            </a:extLst>
          </p:cNvPr>
          <p:cNvSpPr/>
          <p:nvPr/>
        </p:nvSpPr>
        <p:spPr>
          <a:xfrm>
            <a:off x="6699144" y="1711523"/>
            <a:ext cx="468000" cy="43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106AEF7-78E8-4D71-9ED3-6F1F0AA54EC8}"/>
              </a:ext>
            </a:extLst>
          </p:cNvPr>
          <p:cNvSpPr/>
          <p:nvPr/>
        </p:nvSpPr>
        <p:spPr>
          <a:xfrm>
            <a:off x="7298136" y="3313974"/>
            <a:ext cx="475975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400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и Соискатель: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и соискатели заключают договор об оказании услуг по независимой оценке квалификации;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проверяет комплектность документов соискателей на соответствие требованиям законодательства и СПК;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направляет соискателей в конкретные ЭЦ для прохождения профессионального экзамена;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ЦОК выдает свидетельства о прохождении профессионального экзамена или заключения с рекомендациями;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Соискатель оплачивает услугу по проведению независимой оценки квалификации.</a:t>
            </a:r>
            <a:endParaRPr lang="ru-RU" sz="11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xmlns="" id="{C8FFAB29-85CF-484C-81B3-79C0267093B9}"/>
              </a:ext>
            </a:extLst>
          </p:cNvPr>
          <p:cNvSpPr/>
          <p:nvPr/>
        </p:nvSpPr>
        <p:spPr>
          <a:xfrm>
            <a:off x="6699144" y="5516471"/>
            <a:ext cx="468000" cy="43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B8D04DE-57F2-4663-BB28-459769F7F632}"/>
              </a:ext>
            </a:extLst>
          </p:cNvPr>
          <p:cNvSpPr/>
          <p:nvPr/>
        </p:nvSpPr>
        <p:spPr>
          <a:xfrm>
            <a:off x="7298136" y="5563906"/>
            <a:ext cx="472599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5"/>
              </a:spcBef>
              <a:spcAft>
                <a:spcPts val="0"/>
              </a:spcAft>
              <a:buSzPts val="1400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Соискатель и ЭЦ:</a:t>
            </a:r>
          </a:p>
          <a:p>
            <a:pPr marL="342900" lvl="0" indent="-342900" algn="just">
              <a:spcBef>
                <a:spcPts val="60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ЭЦ проводит профессиональный экзамен в отношении направленных ЦОК соискателей.</a:t>
            </a:r>
            <a:endParaRPr lang="ru-RU" sz="11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0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F73C12-9494-43CB-801C-290BB4A11F1E}"/>
              </a:ext>
            </a:extLst>
          </p:cNvPr>
          <p:cNvSpPr/>
          <p:nvPr/>
        </p:nvSpPr>
        <p:spPr>
          <a:xfrm>
            <a:off x="0" y="0"/>
            <a:ext cx="12192000" cy="869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7415BF-3E2F-419F-92C3-0F28FA3907A8}"/>
              </a:ext>
            </a:extLst>
          </p:cNvPr>
          <p:cNvSpPr/>
          <p:nvPr/>
        </p:nvSpPr>
        <p:spPr>
          <a:xfrm>
            <a:off x="713679" y="0"/>
            <a:ext cx="1003610" cy="869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8833214C-FF23-4333-AE3F-FC82ADB7B8B9}"/>
              </a:ext>
            </a:extLst>
          </p:cNvPr>
          <p:cNvSpPr/>
          <p:nvPr/>
        </p:nvSpPr>
        <p:spPr>
          <a:xfrm rot="10800000">
            <a:off x="1471961" y="869794"/>
            <a:ext cx="245326" cy="296940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7B2B6D-F5A2-4B5B-885C-064935975054}"/>
              </a:ext>
            </a:extLst>
          </p:cNvPr>
          <p:cNvSpPr/>
          <p:nvPr/>
        </p:nvSpPr>
        <p:spPr>
          <a:xfrm>
            <a:off x="714378" y="869794"/>
            <a:ext cx="757584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3DCF202-931B-482E-99D7-7B50246323D3}"/>
              </a:ext>
            </a:extLst>
          </p:cNvPr>
          <p:cNvSpPr/>
          <p:nvPr/>
        </p:nvSpPr>
        <p:spPr>
          <a:xfrm>
            <a:off x="714948" y="1074662"/>
            <a:ext cx="756000" cy="920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11F07-CDD1-410D-A98B-E0BA803E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460" y="162302"/>
            <a:ext cx="9586861" cy="55346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ТРЕБОВАНИЯ ДЛЯ ЭКЗАМЕНАЦИОННОГО ЦЕНТРА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2A3E689-3690-4F41-B91E-11563933E82F}"/>
              </a:ext>
            </a:extLst>
          </p:cNvPr>
          <p:cNvSpPr/>
          <p:nvPr/>
        </p:nvSpPr>
        <p:spPr>
          <a:xfrm>
            <a:off x="363316" y="1947828"/>
            <a:ext cx="468000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92D68AD-1640-4BD2-B8C6-B90A9B830987}"/>
              </a:ext>
            </a:extLst>
          </p:cNvPr>
          <p:cNvSpPr/>
          <p:nvPr/>
        </p:nvSpPr>
        <p:spPr>
          <a:xfrm>
            <a:off x="365856" y="2880434"/>
            <a:ext cx="468000" cy="396000"/>
          </a:xfrm>
          <a:prstGeom prst="rect">
            <a:avLst/>
          </a:prstGeom>
          <a:solidFill>
            <a:srgbClr val="EC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ru-RU" sz="32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575F500-61BA-4836-A493-7B403AA09452}"/>
              </a:ext>
            </a:extLst>
          </p:cNvPr>
          <p:cNvSpPr/>
          <p:nvPr/>
        </p:nvSpPr>
        <p:spPr>
          <a:xfrm>
            <a:off x="363316" y="3632782"/>
            <a:ext cx="468000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E5D78CB-0878-4410-8F07-BF9F68BA4309}"/>
              </a:ext>
            </a:extLst>
          </p:cNvPr>
          <p:cNvSpPr/>
          <p:nvPr/>
        </p:nvSpPr>
        <p:spPr>
          <a:xfrm>
            <a:off x="364587" y="4320361"/>
            <a:ext cx="468000" cy="396000"/>
          </a:xfrm>
          <a:prstGeom prst="rect">
            <a:avLst/>
          </a:prstGeom>
          <a:solidFill>
            <a:srgbClr val="EC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B90A3DD-6539-4A27-8471-BA4993163BCA}"/>
              </a:ext>
            </a:extLst>
          </p:cNvPr>
          <p:cNvSpPr/>
          <p:nvPr/>
        </p:nvSpPr>
        <p:spPr>
          <a:xfrm>
            <a:off x="6369136" y="1951569"/>
            <a:ext cx="468000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6685A67-AAE8-4106-A281-6A65F0297E98}"/>
              </a:ext>
            </a:extLst>
          </p:cNvPr>
          <p:cNvSpPr/>
          <p:nvPr/>
        </p:nvSpPr>
        <p:spPr>
          <a:xfrm>
            <a:off x="6369136" y="3312972"/>
            <a:ext cx="468000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6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5A94F9A-2CAC-4405-85ED-0B79BB6B4BFA}"/>
              </a:ext>
            </a:extLst>
          </p:cNvPr>
          <p:cNvSpPr/>
          <p:nvPr/>
        </p:nvSpPr>
        <p:spPr>
          <a:xfrm>
            <a:off x="905855" y="1889272"/>
            <a:ext cx="493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НАЛИЧИЕ ОРГАНИЗАЦИОННОЙ СТРУКТУРЫ, ОБЕСПЕЧИВАЮЩУЮ ПРОВЕДЕНИЕ ПРОФЕССИОНАЛЬНОГО ЭКЗАМЕНА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D2A1EEC-BB84-49BE-A593-A5F9A659564F}"/>
              </a:ext>
            </a:extLst>
          </p:cNvPr>
          <p:cNvSpPr/>
          <p:nvPr/>
        </p:nvSpPr>
        <p:spPr>
          <a:xfrm>
            <a:off x="905856" y="2818421"/>
            <a:ext cx="3891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D9A507"/>
                </a:solidFill>
              </a:rPr>
              <a:t>НАЛИЧИЕ МАТЕРИАЛЬНО-ТЕХНИЧЕСКОЙ БАЗЫ  И КАДРОВЫХ РЕСУРСОВ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B74A87C-11A1-4A83-87AC-CDBBFC264163}"/>
              </a:ext>
            </a:extLst>
          </p:cNvPr>
          <p:cNvSpPr/>
          <p:nvPr/>
        </p:nvSpPr>
        <p:spPr>
          <a:xfrm>
            <a:off x="905856" y="3617938"/>
            <a:ext cx="4936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ПРОВЕДЕНИЕ ПРОФЕССИОНАЛЬНОГО ЭКЗАМЕНА В СООТВЕТСТВИИ С УСТАНОВЛЕННЫМИ ПРАВИЛАМИ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E7731AC-C1A3-4B0F-81DB-D65465C3E9CC}"/>
              </a:ext>
            </a:extLst>
          </p:cNvPr>
          <p:cNvSpPr/>
          <p:nvPr/>
        </p:nvSpPr>
        <p:spPr>
          <a:xfrm>
            <a:off x="903316" y="4270094"/>
            <a:ext cx="5127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D9A507"/>
                </a:solidFill>
              </a:rPr>
              <a:t>НАЛИЧИЕ ПОДКЛЮЧЕНИЯ К ИНФОРМАЦИОННО-ТЕЛЕКОММУНИКАЦИОННЫМ СЕТЯМ И СИСТЕМЕ ДОКУМЕНТООБОРОТА С ЦОК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76DE4A7-2D3C-4DF3-8997-FA9DE60EC8B7}"/>
              </a:ext>
            </a:extLst>
          </p:cNvPr>
          <p:cNvSpPr/>
          <p:nvPr/>
        </p:nvSpPr>
        <p:spPr>
          <a:xfrm>
            <a:off x="6866538" y="1871367"/>
            <a:ext cx="4819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D09F00"/>
                </a:solidFill>
              </a:rPr>
              <a:t>ОБЕСПЕЧЕНИЕ СВОЕВРЕМЕННОГО ИНФОРМИРОВАНИЯ ЦОК ОБ ИЗМЕНЕНИЯХ В МАТЕРИАЛЬНО-ТЕХНИЧЕСКИХ РЕСУРСАХ И КАДРОВОМ ОБЕСПЕЧЕНИИ, МЕСТЕ ОСУЩЕСТВЛЕНИЯ ДЕЯТЕЛЬНОСТИ И СОСТАВЕ ЭКСПЕРТОВ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6B7B1B3-E004-4DE9-98D2-CFE0ED7C9E7B}"/>
              </a:ext>
            </a:extLst>
          </p:cNvPr>
          <p:cNvSpPr/>
          <p:nvPr/>
        </p:nvSpPr>
        <p:spPr>
          <a:xfrm>
            <a:off x="6909136" y="3261368"/>
            <a:ext cx="5127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НАЛИЧИЕ АКТУАЛЬНЫХ И ДОСТУПНЫХ ДЛЯ РАБОТНИКОВ И ЧЛЕНОВ ЭКСПЕРТНОЙ КОМИССИИ НОРМАТИВНЫХ ПРАВОВЫХ АКТОВ И ИНЫХ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ДОКУМЕНТОВ, РЕГЛАМЕНТИРУЮЩИХ ПРОВЕДЕНИЕ НЕЗАВИСИМОЙ ОЦЕНКИ КВАЛИФИКАЦИИ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6B564BF-08BF-4C8B-9E86-9D1E13EF02F7}"/>
              </a:ext>
            </a:extLst>
          </p:cNvPr>
          <p:cNvCxnSpPr>
            <a:cxnSpLocks/>
          </p:cNvCxnSpPr>
          <p:nvPr/>
        </p:nvCxnSpPr>
        <p:spPr>
          <a:xfrm>
            <a:off x="363316" y="2717804"/>
            <a:ext cx="536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BEF37F38-9B7C-412E-A6E7-F6430180DDD4}"/>
              </a:ext>
            </a:extLst>
          </p:cNvPr>
          <p:cNvCxnSpPr>
            <a:cxnSpLocks/>
          </p:cNvCxnSpPr>
          <p:nvPr/>
        </p:nvCxnSpPr>
        <p:spPr>
          <a:xfrm>
            <a:off x="382908" y="3493329"/>
            <a:ext cx="536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D4E9FCB3-71A1-4195-8B13-C1EAB4CC7E14}"/>
              </a:ext>
            </a:extLst>
          </p:cNvPr>
          <p:cNvCxnSpPr>
            <a:cxnSpLocks/>
          </p:cNvCxnSpPr>
          <p:nvPr/>
        </p:nvCxnSpPr>
        <p:spPr>
          <a:xfrm>
            <a:off x="382908" y="4183517"/>
            <a:ext cx="536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974CA471-29BA-4585-A624-A724D3A8E4CA}"/>
              </a:ext>
            </a:extLst>
          </p:cNvPr>
          <p:cNvCxnSpPr>
            <a:cxnSpLocks/>
          </p:cNvCxnSpPr>
          <p:nvPr/>
        </p:nvCxnSpPr>
        <p:spPr>
          <a:xfrm>
            <a:off x="6369136" y="3133310"/>
            <a:ext cx="5652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C0C5C255-6353-3544-9B12-02368FA9EFB6}"/>
              </a:ext>
            </a:extLst>
          </p:cNvPr>
          <p:cNvSpPr/>
          <p:nvPr/>
        </p:nvSpPr>
        <p:spPr>
          <a:xfrm>
            <a:off x="6909136" y="4426328"/>
            <a:ext cx="511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D09F00"/>
                </a:solidFill>
              </a:rPr>
              <a:t>РУКОВОДИТЕЛЬ ЭЦ ДОЛЖЕН БЫТЬ АТТЕСТОВАН В КАЧЕСТВЕ ЭКСПЕРТА ПО ОЦЕНКЕ КВАЛИФИКАЦИИ В УСТАНОВЛЕННОМ СПК ПОРЯДКЕ, НАЗНАЧЕН НА ДОЛЖНОСТЬ ПРИКАЗОМ РУКОВОДИТЕЛЯ, В КОТОРОЙ СОЗДАН ЭЦ ПО СОГЛАСОВАНИЮ  С РУКОВОДИТЕЛЕМ ЦОК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B2BD2F0-E06B-1447-824C-0D4FC4C01FAD}"/>
              </a:ext>
            </a:extLst>
          </p:cNvPr>
          <p:cNvSpPr/>
          <p:nvPr/>
        </p:nvSpPr>
        <p:spPr>
          <a:xfrm>
            <a:off x="6363377" y="4470673"/>
            <a:ext cx="468000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7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3620890E-54D7-4143-9A1B-1A05CA1AED3A}"/>
              </a:ext>
            </a:extLst>
          </p:cNvPr>
          <p:cNvCxnSpPr>
            <a:cxnSpLocks/>
          </p:cNvCxnSpPr>
          <p:nvPr/>
        </p:nvCxnSpPr>
        <p:spPr>
          <a:xfrm>
            <a:off x="6369136" y="4333935"/>
            <a:ext cx="5652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12D38C9-964B-664E-9B89-9ADB98A564CA}"/>
              </a:ext>
            </a:extLst>
          </p:cNvPr>
          <p:cNvSpPr/>
          <p:nvPr/>
        </p:nvSpPr>
        <p:spPr>
          <a:xfrm>
            <a:off x="363316" y="5220757"/>
            <a:ext cx="468000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69BC9DD7-4D05-5F4C-8714-1B9BDF5FE1CD}"/>
              </a:ext>
            </a:extLst>
          </p:cNvPr>
          <p:cNvSpPr/>
          <p:nvPr/>
        </p:nvSpPr>
        <p:spPr>
          <a:xfrm>
            <a:off x="902045" y="5170490"/>
            <a:ext cx="512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ОБЕСПЕЧЕНИЕ ПЕРЕДАЧИ МАТЕРИАЛОВ ПО ПРОФЕССИОНАЛЬНОМУ ЭКЗАМЕНУ В ЦОК В ТЕЧЕНИЕ 2 ДНЕЙ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7DD861D6-7795-F94D-ACE8-09B79221EA11}"/>
              </a:ext>
            </a:extLst>
          </p:cNvPr>
          <p:cNvCxnSpPr>
            <a:cxnSpLocks/>
          </p:cNvCxnSpPr>
          <p:nvPr/>
        </p:nvCxnSpPr>
        <p:spPr>
          <a:xfrm>
            <a:off x="381637" y="5083913"/>
            <a:ext cx="536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C66AB85-58EF-694E-A64C-158247D5C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3257"/>
          <a:stretch/>
        </p:blipFill>
        <p:spPr>
          <a:xfrm>
            <a:off x="730824" y="-4608"/>
            <a:ext cx="969320" cy="8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E8A0FA-E142-2448-BF8A-3CC7FF39BE57}"/>
              </a:ext>
            </a:extLst>
          </p:cNvPr>
          <p:cNvSpPr/>
          <p:nvPr/>
        </p:nvSpPr>
        <p:spPr>
          <a:xfrm>
            <a:off x="0" y="0"/>
            <a:ext cx="12192000" cy="869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7271003-7758-AA48-80BE-AC0FA04A405D}"/>
              </a:ext>
            </a:extLst>
          </p:cNvPr>
          <p:cNvSpPr/>
          <p:nvPr/>
        </p:nvSpPr>
        <p:spPr>
          <a:xfrm>
            <a:off x="713679" y="0"/>
            <a:ext cx="1003610" cy="8697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8">
            <a:extLst>
              <a:ext uri="{FF2B5EF4-FFF2-40B4-BE49-F238E27FC236}">
                <a16:creationId xmlns:a16="http://schemas.microsoft.com/office/drawing/2014/main" xmlns="" id="{C9E5F7F3-6855-E348-8B4D-3B9FC173C8E5}"/>
              </a:ext>
            </a:extLst>
          </p:cNvPr>
          <p:cNvSpPr/>
          <p:nvPr/>
        </p:nvSpPr>
        <p:spPr>
          <a:xfrm rot="10800000">
            <a:off x="1471961" y="869794"/>
            <a:ext cx="245326" cy="296940"/>
          </a:xfrm>
          <a:prstGeom prst="triangle">
            <a:avLst>
              <a:gd name="adj" fmla="val 100000"/>
            </a:avLst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4AA729-1697-8844-95F2-A0E32C9B9CDC}"/>
              </a:ext>
            </a:extLst>
          </p:cNvPr>
          <p:cNvSpPr/>
          <p:nvPr/>
        </p:nvSpPr>
        <p:spPr>
          <a:xfrm>
            <a:off x="714378" y="869794"/>
            <a:ext cx="757584" cy="204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18A0069-B595-0F43-A2C0-32426045F1F8}"/>
              </a:ext>
            </a:extLst>
          </p:cNvPr>
          <p:cNvSpPr/>
          <p:nvPr/>
        </p:nvSpPr>
        <p:spPr>
          <a:xfrm>
            <a:off x="727305" y="1074662"/>
            <a:ext cx="756000" cy="920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74AB377-E85C-7B41-9031-26D9AF90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315" y="109374"/>
            <a:ext cx="8045079" cy="6511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КАК СТАТЬ ЭЦ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54F8A9B-47DF-8D42-B64C-FBC3B008E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20000"/>
          <a:stretch/>
        </p:blipFill>
        <p:spPr>
          <a:xfrm>
            <a:off x="549664" y="1143398"/>
            <a:ext cx="1985434" cy="158834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76F7950-E533-0D40-B4D9-1E112C2ED7B4}"/>
              </a:ext>
            </a:extLst>
          </p:cNvPr>
          <p:cNvSpPr txBox="1"/>
          <p:nvPr/>
        </p:nvSpPr>
        <p:spPr>
          <a:xfrm>
            <a:off x="702178" y="2672619"/>
            <a:ext cx="1680406" cy="307777"/>
          </a:xfrm>
          <a:prstGeom prst="rect">
            <a:avLst/>
          </a:prstGeom>
          <a:solidFill>
            <a:srgbClr val="2E6B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ХОЧУ СТАТЬ ЭЦ</a:t>
            </a:r>
          </a:p>
        </p:txBody>
      </p:sp>
      <p:sp>
        <p:nvSpPr>
          <p:cNvPr id="72" name="Полилиния 71">
            <a:extLst>
              <a:ext uri="{FF2B5EF4-FFF2-40B4-BE49-F238E27FC236}">
                <a16:creationId xmlns:a16="http://schemas.microsoft.com/office/drawing/2014/main" xmlns="" id="{9B0DE08E-452B-4E4D-81CD-0DAABE87F132}"/>
              </a:ext>
            </a:extLst>
          </p:cNvPr>
          <p:cNvSpPr/>
          <p:nvPr/>
        </p:nvSpPr>
        <p:spPr>
          <a:xfrm>
            <a:off x="2462425" y="2001048"/>
            <a:ext cx="1300447" cy="341464"/>
          </a:xfrm>
          <a:custGeom>
            <a:avLst/>
            <a:gdLst>
              <a:gd name="connsiteX0" fmla="*/ 0 w 1365922"/>
              <a:gd name="connsiteY0" fmla="*/ 349836 h 349836"/>
              <a:gd name="connsiteX1" fmla="*/ 277402 w 1365922"/>
              <a:gd name="connsiteY1" fmla="*/ 515 h 349836"/>
              <a:gd name="connsiteX2" fmla="*/ 1058238 w 1365922"/>
              <a:gd name="connsiteY2" fmla="*/ 267643 h 349836"/>
              <a:gd name="connsiteX3" fmla="*/ 1335641 w 1365922"/>
              <a:gd name="connsiteY3" fmla="*/ 103256 h 349836"/>
              <a:gd name="connsiteX4" fmla="*/ 1345915 w 1365922"/>
              <a:gd name="connsiteY4" fmla="*/ 103256 h 3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922" h="349836">
                <a:moveTo>
                  <a:pt x="0" y="349836"/>
                </a:moveTo>
                <a:cubicBezTo>
                  <a:pt x="50514" y="182025"/>
                  <a:pt x="101029" y="14214"/>
                  <a:pt x="277402" y="515"/>
                </a:cubicBezTo>
                <a:cubicBezTo>
                  <a:pt x="453775" y="-13184"/>
                  <a:pt x="881865" y="250520"/>
                  <a:pt x="1058238" y="267643"/>
                </a:cubicBezTo>
                <a:cubicBezTo>
                  <a:pt x="1234611" y="284766"/>
                  <a:pt x="1287695" y="130654"/>
                  <a:pt x="1335641" y="103256"/>
                </a:cubicBezTo>
                <a:cubicBezTo>
                  <a:pt x="1383587" y="75858"/>
                  <a:pt x="1364751" y="89557"/>
                  <a:pt x="1345915" y="103256"/>
                </a:cubicBezTo>
              </a:path>
            </a:pathLst>
          </a:custGeom>
          <a:noFill/>
          <a:ln w="19050">
            <a:solidFill>
              <a:srgbClr val="2E6BA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4E7414B-D96E-BE45-B441-F41A7B942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3333"/>
          <a:stretch/>
        </p:blipFill>
        <p:spPr>
          <a:xfrm>
            <a:off x="10429197" y="3333644"/>
            <a:ext cx="1583263" cy="137216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060E7F3-17AD-EE45-9F10-CEACA1E9A7A2}"/>
              </a:ext>
            </a:extLst>
          </p:cNvPr>
          <p:cNvSpPr txBox="1"/>
          <p:nvPr/>
        </p:nvSpPr>
        <p:spPr>
          <a:xfrm>
            <a:off x="9803000" y="2717446"/>
            <a:ext cx="1940406" cy="523220"/>
          </a:xfrm>
          <a:prstGeom prst="rect">
            <a:avLst/>
          </a:prstGeom>
          <a:solidFill>
            <a:srgbClr val="2E6B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РАССМОТРЕНИЕ ДОКУМЕНТОВ ЦОК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CA557E2-51BE-2C4C-B53F-87CD6EBA8A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072"/>
          <a:stretch/>
        </p:blipFill>
        <p:spPr>
          <a:xfrm>
            <a:off x="683810" y="4113877"/>
            <a:ext cx="1846338" cy="162344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E3893CA8-FA46-464A-BD4A-18CBA9A855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5435"/>
          <a:stretch/>
        </p:blipFill>
        <p:spPr>
          <a:xfrm>
            <a:off x="6926732" y="1237702"/>
            <a:ext cx="2136676" cy="1806877"/>
          </a:xfrm>
          <a:prstGeom prst="rect">
            <a:avLst/>
          </a:prstGeom>
        </p:spPr>
      </p:pic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xmlns="" id="{16CF2F1F-C4B9-1840-BA0A-74332918CF50}"/>
              </a:ext>
            </a:extLst>
          </p:cNvPr>
          <p:cNvSpPr/>
          <p:nvPr/>
        </p:nvSpPr>
        <p:spPr>
          <a:xfrm>
            <a:off x="7249235" y="1612464"/>
            <a:ext cx="1483050" cy="817245"/>
          </a:xfrm>
          <a:prstGeom prst="roundRect">
            <a:avLst>
              <a:gd name="adj" fmla="val 16667"/>
            </a:avLst>
          </a:prstGeom>
          <a:solidFill>
            <a:srgbClr val="2E6BA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ПОДАЧА ДОКУМЕНТОВ В ЦОК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1" name="Полилиния 90">
            <a:extLst>
              <a:ext uri="{FF2B5EF4-FFF2-40B4-BE49-F238E27FC236}">
                <a16:creationId xmlns:a16="http://schemas.microsoft.com/office/drawing/2014/main" xmlns="" id="{8E2EBFB4-F3F1-6E48-A6DA-66BD7D9760D3}"/>
              </a:ext>
            </a:extLst>
          </p:cNvPr>
          <p:cNvSpPr/>
          <p:nvPr/>
        </p:nvSpPr>
        <p:spPr>
          <a:xfrm>
            <a:off x="8930398" y="1842367"/>
            <a:ext cx="3082062" cy="1898489"/>
          </a:xfrm>
          <a:custGeom>
            <a:avLst/>
            <a:gdLst>
              <a:gd name="connsiteX0" fmla="*/ 0 w 2162613"/>
              <a:gd name="connsiteY0" fmla="*/ 87436 h 1347826"/>
              <a:gd name="connsiteX1" fmla="*/ 345989 w 2162613"/>
              <a:gd name="connsiteY1" fmla="*/ 939 h 1347826"/>
              <a:gd name="connsiteX2" fmla="*/ 889687 w 2162613"/>
              <a:gd name="connsiteY2" fmla="*/ 136863 h 1347826"/>
              <a:gd name="connsiteX3" fmla="*/ 1482811 w 2162613"/>
              <a:gd name="connsiteY3" fmla="*/ 38009 h 1347826"/>
              <a:gd name="connsiteX4" fmla="*/ 1977081 w 2162613"/>
              <a:gd name="connsiteY4" fmla="*/ 198647 h 1347826"/>
              <a:gd name="connsiteX5" fmla="*/ 2162433 w 2162613"/>
              <a:gd name="connsiteY5" fmla="*/ 692917 h 1347826"/>
              <a:gd name="connsiteX6" fmla="*/ 2014152 w 2162613"/>
              <a:gd name="connsiteY6" fmla="*/ 1347826 h 1347826"/>
              <a:gd name="connsiteX7" fmla="*/ 2014152 w 2162613"/>
              <a:gd name="connsiteY7" fmla="*/ 1347826 h 1347826"/>
              <a:gd name="connsiteX8" fmla="*/ 2014152 w 2162613"/>
              <a:gd name="connsiteY8" fmla="*/ 1347826 h 13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2613" h="1347826">
                <a:moveTo>
                  <a:pt x="0" y="87436"/>
                </a:moveTo>
                <a:cubicBezTo>
                  <a:pt x="98854" y="40068"/>
                  <a:pt x="197708" y="-7299"/>
                  <a:pt x="345989" y="939"/>
                </a:cubicBezTo>
                <a:cubicBezTo>
                  <a:pt x="494270" y="9177"/>
                  <a:pt x="700217" y="130685"/>
                  <a:pt x="889687" y="136863"/>
                </a:cubicBezTo>
                <a:cubicBezTo>
                  <a:pt x="1079157" y="143041"/>
                  <a:pt x="1301579" y="27712"/>
                  <a:pt x="1482811" y="38009"/>
                </a:cubicBezTo>
                <a:cubicBezTo>
                  <a:pt x="1664043" y="48306"/>
                  <a:pt x="1863811" y="89496"/>
                  <a:pt x="1977081" y="198647"/>
                </a:cubicBezTo>
                <a:cubicBezTo>
                  <a:pt x="2090351" y="307798"/>
                  <a:pt x="2156255" y="501387"/>
                  <a:pt x="2162433" y="692917"/>
                </a:cubicBezTo>
                <a:cubicBezTo>
                  <a:pt x="2168611" y="884447"/>
                  <a:pt x="2014152" y="1347826"/>
                  <a:pt x="2014152" y="1347826"/>
                </a:cubicBezTo>
                <a:lnTo>
                  <a:pt x="2014152" y="1347826"/>
                </a:lnTo>
                <a:lnTo>
                  <a:pt x="2014152" y="1347826"/>
                </a:lnTo>
              </a:path>
            </a:pathLst>
          </a:custGeom>
          <a:noFill/>
          <a:ln w="19050">
            <a:solidFill>
              <a:srgbClr val="2E6BA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2AB9D8F4-D8D9-DE4B-BC1A-4C16C65F3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3775"/>
          <a:stretch/>
        </p:blipFill>
        <p:spPr>
          <a:xfrm>
            <a:off x="3153325" y="1442193"/>
            <a:ext cx="1712402" cy="1476519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906CBF0-FAEF-F742-B052-C800C4ED5056}"/>
              </a:ext>
            </a:extLst>
          </p:cNvPr>
          <p:cNvSpPr txBox="1"/>
          <p:nvPr/>
        </p:nvSpPr>
        <p:spPr>
          <a:xfrm>
            <a:off x="3575290" y="1067192"/>
            <a:ext cx="2829074" cy="307777"/>
          </a:xfrm>
          <a:prstGeom prst="rect">
            <a:avLst/>
          </a:prstGeom>
          <a:solidFill>
            <a:srgbClr val="2E6BA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ПОДГОТОВКА ДОКУМЕНТОВ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B796A92-68E5-2841-80EA-5B173F0C2605}"/>
              </a:ext>
            </a:extLst>
          </p:cNvPr>
          <p:cNvSpPr txBox="1"/>
          <p:nvPr/>
        </p:nvSpPr>
        <p:spPr>
          <a:xfrm>
            <a:off x="4215502" y="1775573"/>
            <a:ext cx="188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E6BA5"/>
                </a:solidFill>
              </a:rPr>
              <a:t>ТРЕБОВАНИЯ ЗАКОНА</a:t>
            </a:r>
          </a:p>
          <a:p>
            <a:pPr algn="ctr"/>
            <a:r>
              <a:rPr lang="ru-RU" sz="1400" b="1" dirty="0">
                <a:solidFill>
                  <a:srgbClr val="2E6BA5"/>
                </a:solidFill>
              </a:rPr>
              <a:t>ТРЕБОВАНИЯ СПК</a:t>
            </a:r>
          </a:p>
        </p:txBody>
      </p:sp>
      <p:sp>
        <p:nvSpPr>
          <p:cNvPr id="100" name="Полилиния 99">
            <a:extLst>
              <a:ext uri="{FF2B5EF4-FFF2-40B4-BE49-F238E27FC236}">
                <a16:creationId xmlns:a16="http://schemas.microsoft.com/office/drawing/2014/main" xmlns="" id="{C64E79C5-673B-9149-AE05-2BC635AD989C}"/>
              </a:ext>
            </a:extLst>
          </p:cNvPr>
          <p:cNvSpPr/>
          <p:nvPr/>
        </p:nvSpPr>
        <p:spPr>
          <a:xfrm>
            <a:off x="5989960" y="1942292"/>
            <a:ext cx="1072632" cy="325405"/>
          </a:xfrm>
          <a:custGeom>
            <a:avLst/>
            <a:gdLst>
              <a:gd name="connsiteX0" fmla="*/ 0 w 1072632"/>
              <a:gd name="connsiteY0" fmla="*/ 101454 h 325405"/>
              <a:gd name="connsiteX1" fmla="*/ 185351 w 1072632"/>
              <a:gd name="connsiteY1" fmla="*/ 323876 h 325405"/>
              <a:gd name="connsiteX2" fmla="*/ 518984 w 1072632"/>
              <a:gd name="connsiteY2" fmla="*/ 2600 h 325405"/>
              <a:gd name="connsiteX3" fmla="*/ 778476 w 1072632"/>
              <a:gd name="connsiteY3" fmla="*/ 175595 h 325405"/>
              <a:gd name="connsiteX4" fmla="*/ 1037968 w 1072632"/>
              <a:gd name="connsiteY4" fmla="*/ 237378 h 325405"/>
              <a:gd name="connsiteX5" fmla="*/ 1062681 w 1072632"/>
              <a:gd name="connsiteY5" fmla="*/ 237378 h 32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632" h="325405">
                <a:moveTo>
                  <a:pt x="0" y="101454"/>
                </a:moveTo>
                <a:cubicBezTo>
                  <a:pt x="49427" y="220903"/>
                  <a:pt x="98854" y="340352"/>
                  <a:pt x="185351" y="323876"/>
                </a:cubicBezTo>
                <a:cubicBezTo>
                  <a:pt x="271848" y="307400"/>
                  <a:pt x="420130" y="27313"/>
                  <a:pt x="518984" y="2600"/>
                </a:cubicBezTo>
                <a:cubicBezTo>
                  <a:pt x="617838" y="-22113"/>
                  <a:pt x="691979" y="136465"/>
                  <a:pt x="778476" y="175595"/>
                </a:cubicBezTo>
                <a:cubicBezTo>
                  <a:pt x="864973" y="214725"/>
                  <a:pt x="990601" y="227081"/>
                  <a:pt x="1037968" y="237378"/>
                </a:cubicBezTo>
                <a:cubicBezTo>
                  <a:pt x="1085335" y="247675"/>
                  <a:pt x="1074008" y="242526"/>
                  <a:pt x="1062681" y="237378"/>
                </a:cubicBezTo>
              </a:path>
            </a:pathLst>
          </a:custGeom>
          <a:noFill/>
          <a:ln w="19050">
            <a:solidFill>
              <a:srgbClr val="2E6BA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9454A267-A04D-964C-9473-C5F87F0596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6403"/>
          <a:stretch/>
        </p:blipFill>
        <p:spPr>
          <a:xfrm flipH="1">
            <a:off x="6972060" y="5477998"/>
            <a:ext cx="1132343" cy="946599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9CE65D7-8B1B-8A49-8194-E5142963279A}"/>
              </a:ext>
            </a:extLst>
          </p:cNvPr>
          <p:cNvSpPr txBox="1"/>
          <p:nvPr/>
        </p:nvSpPr>
        <p:spPr>
          <a:xfrm>
            <a:off x="7768892" y="5711719"/>
            <a:ext cx="104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E6BA5"/>
                </a:solidFill>
              </a:rPr>
              <a:t>ЗАЯВКА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4AC350FA-8A7A-FD4D-A512-8A5EFD9F7E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8378"/>
          <a:stretch/>
        </p:blipFill>
        <p:spPr>
          <a:xfrm>
            <a:off x="4696757" y="4475073"/>
            <a:ext cx="2165689" cy="1767671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7E119909-B06C-8245-B88A-04C97F582D09}"/>
              </a:ext>
            </a:extLst>
          </p:cNvPr>
          <p:cNvSpPr txBox="1"/>
          <p:nvPr/>
        </p:nvSpPr>
        <p:spPr>
          <a:xfrm>
            <a:off x="4352722" y="4451505"/>
            <a:ext cx="282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E6BA5"/>
                </a:solidFill>
              </a:rPr>
              <a:t>СОВЕТ ПО ПРОФЕССИОНАЛЬНЫМ КВАЛИФИКАЦИЯМ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DAE05531-8E77-2446-87EB-0A81FBC23E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5435"/>
          <a:stretch/>
        </p:blipFill>
        <p:spPr>
          <a:xfrm>
            <a:off x="7910241" y="3392757"/>
            <a:ext cx="968156" cy="81872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F34FB82B-17E5-ED43-954C-FF378C9F6ABF}"/>
              </a:ext>
            </a:extLst>
          </p:cNvPr>
          <p:cNvSpPr txBox="1"/>
          <p:nvPr/>
        </p:nvSpPr>
        <p:spPr>
          <a:xfrm>
            <a:off x="8749568" y="3778023"/>
            <a:ext cx="175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09E00"/>
                </a:solidFill>
              </a:rPr>
              <a:t>НЕ СООТВЕТСТВЮТ ТРЕБОВАНИЯМ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E7352E83-842F-5B4A-8590-9E564021FCD9}"/>
              </a:ext>
            </a:extLst>
          </p:cNvPr>
          <p:cNvSpPr txBox="1"/>
          <p:nvPr/>
        </p:nvSpPr>
        <p:spPr>
          <a:xfrm>
            <a:off x="9068451" y="4277802"/>
            <a:ext cx="1132343" cy="523220"/>
          </a:xfrm>
          <a:prstGeom prst="rect">
            <a:avLst/>
          </a:prstGeom>
          <a:solidFill>
            <a:srgbClr val="E09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ДОРАБОТКА ЗАЯВКИ</a:t>
            </a: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804BCA8-D497-E443-938D-90ECF1BC1A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14550"/>
          <a:stretch/>
        </p:blipFill>
        <p:spPr>
          <a:xfrm>
            <a:off x="700348" y="43521"/>
            <a:ext cx="1030272" cy="880369"/>
          </a:xfrm>
          <a:prstGeom prst="rect">
            <a:avLst/>
          </a:prstGeom>
        </p:spPr>
      </p:pic>
      <p:sp>
        <p:nvSpPr>
          <p:cNvPr id="116" name="Полилиния 115">
            <a:extLst>
              <a:ext uri="{FF2B5EF4-FFF2-40B4-BE49-F238E27FC236}">
                <a16:creationId xmlns:a16="http://schemas.microsoft.com/office/drawing/2014/main" xmlns="" id="{D207E42B-AFD8-F94C-8FA3-78A3AD7DE9C2}"/>
              </a:ext>
            </a:extLst>
          </p:cNvPr>
          <p:cNvSpPr/>
          <p:nvPr/>
        </p:nvSpPr>
        <p:spPr>
          <a:xfrm>
            <a:off x="9971664" y="4683877"/>
            <a:ext cx="1727929" cy="894376"/>
          </a:xfrm>
          <a:custGeom>
            <a:avLst/>
            <a:gdLst>
              <a:gd name="connsiteX0" fmla="*/ 2751169 w 2751828"/>
              <a:gd name="connsiteY0" fmla="*/ 0 h 842260"/>
              <a:gd name="connsiteX1" fmla="*/ 2677028 w 2751828"/>
              <a:gd name="connsiteY1" fmla="*/ 321276 h 842260"/>
              <a:gd name="connsiteX2" fmla="*/ 2281612 w 2751828"/>
              <a:gd name="connsiteY2" fmla="*/ 469557 h 842260"/>
              <a:gd name="connsiteX3" fmla="*/ 1910909 w 2751828"/>
              <a:gd name="connsiteY3" fmla="*/ 407773 h 842260"/>
              <a:gd name="connsiteX4" fmla="*/ 1577277 w 2751828"/>
              <a:gd name="connsiteY4" fmla="*/ 407773 h 842260"/>
              <a:gd name="connsiteX5" fmla="*/ 1256001 w 2751828"/>
              <a:gd name="connsiteY5" fmla="*/ 667265 h 842260"/>
              <a:gd name="connsiteX6" fmla="*/ 910012 w 2751828"/>
              <a:gd name="connsiteY6" fmla="*/ 630195 h 842260"/>
              <a:gd name="connsiteX7" fmla="*/ 662877 w 2751828"/>
              <a:gd name="connsiteY7" fmla="*/ 543697 h 842260"/>
              <a:gd name="connsiteX8" fmla="*/ 353958 w 2751828"/>
              <a:gd name="connsiteY8" fmla="*/ 518984 h 842260"/>
              <a:gd name="connsiteX9" fmla="*/ 32682 w 2751828"/>
              <a:gd name="connsiteY9" fmla="*/ 790833 h 842260"/>
              <a:gd name="connsiteX10" fmla="*/ 7969 w 2751828"/>
              <a:gd name="connsiteY10" fmla="*/ 840260 h 842260"/>
              <a:gd name="connsiteX11" fmla="*/ 7969 w 2751828"/>
              <a:gd name="connsiteY11" fmla="*/ 827903 h 8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1828" h="842260">
                <a:moveTo>
                  <a:pt x="2751169" y="0"/>
                </a:moveTo>
                <a:cubicBezTo>
                  <a:pt x="2753228" y="121508"/>
                  <a:pt x="2755287" y="243017"/>
                  <a:pt x="2677028" y="321276"/>
                </a:cubicBezTo>
                <a:cubicBezTo>
                  <a:pt x="2598769" y="399535"/>
                  <a:pt x="2409298" y="455141"/>
                  <a:pt x="2281612" y="469557"/>
                </a:cubicBezTo>
                <a:cubicBezTo>
                  <a:pt x="2153926" y="483973"/>
                  <a:pt x="2028298" y="418070"/>
                  <a:pt x="1910909" y="407773"/>
                </a:cubicBezTo>
                <a:cubicBezTo>
                  <a:pt x="1793520" y="397476"/>
                  <a:pt x="1686428" y="364524"/>
                  <a:pt x="1577277" y="407773"/>
                </a:cubicBezTo>
                <a:cubicBezTo>
                  <a:pt x="1468126" y="451022"/>
                  <a:pt x="1367212" y="630195"/>
                  <a:pt x="1256001" y="667265"/>
                </a:cubicBezTo>
                <a:cubicBezTo>
                  <a:pt x="1144790" y="704335"/>
                  <a:pt x="1008866" y="650790"/>
                  <a:pt x="910012" y="630195"/>
                </a:cubicBezTo>
                <a:cubicBezTo>
                  <a:pt x="811158" y="609600"/>
                  <a:pt x="755553" y="562232"/>
                  <a:pt x="662877" y="543697"/>
                </a:cubicBezTo>
                <a:cubicBezTo>
                  <a:pt x="570201" y="525162"/>
                  <a:pt x="458990" y="477795"/>
                  <a:pt x="353958" y="518984"/>
                </a:cubicBezTo>
                <a:cubicBezTo>
                  <a:pt x="248925" y="560173"/>
                  <a:pt x="90347" y="737287"/>
                  <a:pt x="32682" y="790833"/>
                </a:cubicBezTo>
                <a:cubicBezTo>
                  <a:pt x="-24983" y="844379"/>
                  <a:pt x="12088" y="834082"/>
                  <a:pt x="7969" y="840260"/>
                </a:cubicBezTo>
                <a:cubicBezTo>
                  <a:pt x="3850" y="846438"/>
                  <a:pt x="5909" y="837170"/>
                  <a:pt x="7969" y="827903"/>
                </a:cubicBezTo>
              </a:path>
            </a:pathLst>
          </a:custGeom>
          <a:noFill/>
          <a:ln w="19050">
            <a:solidFill>
              <a:srgbClr val="2E6BA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804BD40A-4C96-6C49-BB7D-6B0A444530C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4120"/>
          <a:stretch/>
        </p:blipFill>
        <p:spPr>
          <a:xfrm>
            <a:off x="8589953" y="5379859"/>
            <a:ext cx="1548882" cy="1330186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DC55637D-A815-8547-90DD-EF5859F2EF64}"/>
              </a:ext>
            </a:extLst>
          </p:cNvPr>
          <p:cNvSpPr txBox="1"/>
          <p:nvPr/>
        </p:nvSpPr>
        <p:spPr>
          <a:xfrm>
            <a:off x="3304999" y="5337946"/>
            <a:ext cx="104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E6BA5"/>
                </a:solidFill>
              </a:rPr>
              <a:t>РЕШЕНИЕ</a:t>
            </a:r>
          </a:p>
        </p:txBody>
      </p:sp>
      <p:sp>
        <p:nvSpPr>
          <p:cNvPr id="122" name="Полилиния 121">
            <a:extLst>
              <a:ext uri="{FF2B5EF4-FFF2-40B4-BE49-F238E27FC236}">
                <a16:creationId xmlns:a16="http://schemas.microsoft.com/office/drawing/2014/main" xmlns="" id="{4692F9BE-476B-0A42-A58A-8784BBDB6EBB}"/>
              </a:ext>
            </a:extLst>
          </p:cNvPr>
          <p:cNvSpPr/>
          <p:nvPr/>
        </p:nvSpPr>
        <p:spPr>
          <a:xfrm>
            <a:off x="2607276" y="5200135"/>
            <a:ext cx="2258451" cy="249882"/>
          </a:xfrm>
          <a:custGeom>
            <a:avLst/>
            <a:gdLst>
              <a:gd name="connsiteX0" fmla="*/ 2767913 w 2767913"/>
              <a:gd name="connsiteY0" fmla="*/ 432317 h 432317"/>
              <a:gd name="connsiteX1" fmla="*/ 1828800 w 2767913"/>
              <a:gd name="connsiteY1" fmla="*/ 36901 h 432317"/>
              <a:gd name="connsiteX2" fmla="*/ 543697 w 2767913"/>
              <a:gd name="connsiteY2" fmla="*/ 49258 h 432317"/>
              <a:gd name="connsiteX3" fmla="*/ 0 w 2767913"/>
              <a:gd name="connsiteY3" fmla="*/ 321106 h 43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7913" h="432317">
                <a:moveTo>
                  <a:pt x="2767913" y="432317"/>
                </a:moveTo>
                <a:cubicBezTo>
                  <a:pt x="2483708" y="266530"/>
                  <a:pt x="2199503" y="100744"/>
                  <a:pt x="1828800" y="36901"/>
                </a:cubicBezTo>
                <a:cubicBezTo>
                  <a:pt x="1458097" y="-26942"/>
                  <a:pt x="848497" y="1891"/>
                  <a:pt x="543697" y="49258"/>
                </a:cubicBezTo>
                <a:cubicBezTo>
                  <a:pt x="238897" y="96625"/>
                  <a:pt x="119448" y="208865"/>
                  <a:pt x="0" y="321106"/>
                </a:cubicBezTo>
              </a:path>
            </a:pathLst>
          </a:custGeom>
          <a:noFill/>
          <a:ln w="19050">
            <a:solidFill>
              <a:srgbClr val="2E6BA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DCDD7DB5-AD7A-2C4E-A5C7-DB10C3AF666A}"/>
              </a:ext>
            </a:extLst>
          </p:cNvPr>
          <p:cNvSpPr txBox="1"/>
          <p:nvPr/>
        </p:nvSpPr>
        <p:spPr>
          <a:xfrm>
            <a:off x="471372" y="5752053"/>
            <a:ext cx="2271216" cy="307777"/>
          </a:xfrm>
          <a:prstGeom prst="rect">
            <a:avLst/>
          </a:prstGeom>
          <a:solidFill>
            <a:srgbClr val="2E6B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ВНЕСЕНИЕ ЭЦ В РЕЕСТР</a:t>
            </a: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xmlns="" id="{F4BEA8C1-E84B-AF40-BE48-64AFBF2246E4}"/>
              </a:ext>
            </a:extLst>
          </p:cNvPr>
          <p:cNvSpPr/>
          <p:nvPr/>
        </p:nvSpPr>
        <p:spPr>
          <a:xfrm>
            <a:off x="7661566" y="3679764"/>
            <a:ext cx="2960506" cy="425276"/>
          </a:xfrm>
          <a:prstGeom prst="arc">
            <a:avLst>
              <a:gd name="adj1" fmla="val 12251485"/>
              <a:gd name="adj2" fmla="val 187669"/>
            </a:avLst>
          </a:pr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4AA30C09-6E6F-5645-9AB8-6D8F6EBDBEB0}"/>
              </a:ext>
            </a:extLst>
          </p:cNvPr>
          <p:cNvSpPr/>
          <p:nvPr/>
        </p:nvSpPr>
        <p:spPr>
          <a:xfrm>
            <a:off x="6615953" y="5235388"/>
            <a:ext cx="2384612" cy="286871"/>
          </a:xfrm>
          <a:custGeom>
            <a:avLst/>
            <a:gdLst>
              <a:gd name="connsiteX0" fmla="*/ 2384612 w 2384612"/>
              <a:gd name="connsiteY0" fmla="*/ 286871 h 286871"/>
              <a:gd name="connsiteX1" fmla="*/ 1219200 w 2384612"/>
              <a:gd name="connsiteY1" fmla="*/ 0 h 286871"/>
              <a:gd name="connsiteX2" fmla="*/ 0 w 2384612"/>
              <a:gd name="connsiteY2" fmla="*/ 286871 h 2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612" h="286871">
                <a:moveTo>
                  <a:pt x="2384612" y="286871"/>
                </a:moveTo>
                <a:cubicBezTo>
                  <a:pt x="2000623" y="143435"/>
                  <a:pt x="1616635" y="0"/>
                  <a:pt x="1219200" y="0"/>
                </a:cubicBezTo>
                <a:cubicBezTo>
                  <a:pt x="821765" y="0"/>
                  <a:pt x="143435" y="280895"/>
                  <a:pt x="0" y="286871"/>
                </a:cubicBezTo>
              </a:path>
            </a:pathLst>
          </a:custGeom>
          <a:noFill/>
          <a:ln w="19050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6B620B5-955C-7A47-AFBD-18A941A78382}"/>
              </a:ext>
            </a:extLst>
          </p:cNvPr>
          <p:cNvSpPr txBox="1"/>
          <p:nvPr/>
        </p:nvSpPr>
        <p:spPr>
          <a:xfrm>
            <a:off x="9971664" y="5603997"/>
            <a:ext cx="218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E6BA5"/>
                </a:solidFill>
              </a:rPr>
              <a:t>ЗАКЛЮЧЕНИЕ ДОГОВОРА </a:t>
            </a:r>
          </a:p>
          <a:p>
            <a:pPr algn="ctr"/>
            <a:r>
              <a:rPr lang="ru-RU" sz="1400" b="1" dirty="0">
                <a:solidFill>
                  <a:srgbClr val="2E6BA5"/>
                </a:solidFill>
              </a:rPr>
              <a:t>С ЦОК</a:t>
            </a:r>
          </a:p>
        </p:txBody>
      </p:sp>
    </p:spTree>
    <p:extLst>
      <p:ext uri="{BB962C8B-B14F-4D97-AF65-F5344CB8AC3E}">
        <p14:creationId xmlns:p14="http://schemas.microsoft.com/office/powerpoint/2010/main" val="343544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C587B862-0DEB-0C45-9786-F72E5ACEDF51}"/>
              </a:ext>
            </a:extLst>
          </p:cNvPr>
          <p:cNvSpPr/>
          <p:nvPr/>
        </p:nvSpPr>
        <p:spPr>
          <a:xfrm>
            <a:off x="-14748" y="-16387"/>
            <a:ext cx="12222000" cy="638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12CBFDE-A3AE-754F-9BC6-360D3359B7F8}"/>
              </a:ext>
            </a:extLst>
          </p:cNvPr>
          <p:cNvSpPr txBox="1"/>
          <p:nvPr/>
        </p:nvSpPr>
        <p:spPr>
          <a:xfrm>
            <a:off x="-623132" y="1177258"/>
            <a:ext cx="20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ЦОК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13DED55-8D84-DC40-857F-8571B9B638A2}"/>
              </a:ext>
            </a:extLst>
          </p:cNvPr>
          <p:cNvSpPr txBox="1"/>
          <p:nvPr/>
        </p:nvSpPr>
        <p:spPr>
          <a:xfrm>
            <a:off x="-161716" y="4732905"/>
            <a:ext cx="10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СПК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151BA636-3F22-124B-A6B9-22E916C49EC1}"/>
              </a:ext>
            </a:extLst>
          </p:cNvPr>
          <p:cNvSpPr txBox="1"/>
          <p:nvPr/>
        </p:nvSpPr>
        <p:spPr>
          <a:xfrm>
            <a:off x="39435" y="60239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НАРК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BD2BD683-210E-AF42-8E03-85AF171080A3}"/>
              </a:ext>
            </a:extLst>
          </p:cNvPr>
          <p:cNvCxnSpPr/>
          <p:nvPr/>
        </p:nvCxnSpPr>
        <p:spPr>
          <a:xfrm>
            <a:off x="0" y="2446103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67ACF5E7-CB39-354C-ACD9-D0123C94901A}"/>
              </a:ext>
            </a:extLst>
          </p:cNvPr>
          <p:cNvCxnSpPr/>
          <p:nvPr/>
        </p:nvCxnSpPr>
        <p:spPr>
          <a:xfrm>
            <a:off x="0" y="4272028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4787C62C-8350-6D4C-AAFB-4157F29ADDDF}"/>
              </a:ext>
            </a:extLst>
          </p:cNvPr>
          <p:cNvCxnSpPr/>
          <p:nvPr/>
        </p:nvCxnSpPr>
        <p:spPr>
          <a:xfrm>
            <a:off x="0" y="5563114"/>
            <a:ext cx="12192000" cy="0"/>
          </a:xfrm>
          <a:prstGeom prst="line">
            <a:avLst/>
          </a:prstGeom>
          <a:ln w="12700">
            <a:solidFill>
              <a:srgbClr val="EBB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3DC310D-34DA-004B-B84F-416ED2A42ABF}"/>
              </a:ext>
            </a:extLst>
          </p:cNvPr>
          <p:cNvSpPr txBox="1"/>
          <p:nvPr/>
        </p:nvSpPr>
        <p:spPr>
          <a:xfrm>
            <a:off x="915173" y="827950"/>
            <a:ext cx="1239650" cy="830997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Размещение договора в публичный доступ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632E015-2F2D-7745-BCA9-FB5F6BD885F8}"/>
              </a:ext>
            </a:extLst>
          </p:cNvPr>
          <p:cNvSpPr txBox="1"/>
          <p:nvPr/>
        </p:nvSpPr>
        <p:spPr>
          <a:xfrm>
            <a:off x="893594" y="3207691"/>
            <a:ext cx="1239650" cy="1015663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Согласование условий договора (акцепт на сайте)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025464A-A26F-6540-9F4E-3BEBCE8C5EF3}"/>
              </a:ext>
            </a:extLst>
          </p:cNvPr>
          <p:cNvSpPr txBox="1"/>
          <p:nvPr/>
        </p:nvSpPr>
        <p:spPr>
          <a:xfrm>
            <a:off x="2359920" y="837084"/>
            <a:ext cx="1702910" cy="830997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Предоставление информации о дате и времени даты проведения экзамена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488BEC6-C300-DD4E-9BE2-FFBDC75CEEC9}"/>
              </a:ext>
            </a:extLst>
          </p:cNvPr>
          <p:cNvSpPr txBox="1"/>
          <p:nvPr/>
        </p:nvSpPr>
        <p:spPr>
          <a:xfrm>
            <a:off x="4425737" y="839660"/>
            <a:ext cx="1605163" cy="830997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Проведение инструктажа, выдача методического материала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22572C2-1F02-124E-82C9-C1BE778C8276}"/>
              </a:ext>
            </a:extLst>
          </p:cNvPr>
          <p:cNvSpPr txBox="1"/>
          <p:nvPr/>
        </p:nvSpPr>
        <p:spPr>
          <a:xfrm>
            <a:off x="4678016" y="1897405"/>
            <a:ext cx="1100603" cy="461665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Проведение экзамена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456F1965-E6B1-9040-82A3-FD2D8000B142}"/>
              </a:ext>
            </a:extLst>
          </p:cNvPr>
          <p:cNvSpPr txBox="1"/>
          <p:nvPr/>
        </p:nvSpPr>
        <p:spPr>
          <a:xfrm>
            <a:off x="6123228" y="1719499"/>
            <a:ext cx="1095876" cy="646331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Оформление результатов экзамена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D6467AF-11C0-2E42-98B7-F4C8257F8845}"/>
              </a:ext>
            </a:extLst>
          </p:cNvPr>
          <p:cNvSpPr txBox="1"/>
          <p:nvPr/>
        </p:nvSpPr>
        <p:spPr>
          <a:xfrm>
            <a:off x="1587258" y="1894011"/>
            <a:ext cx="1127600" cy="461665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Выставление счета ЦОК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604DA47-D1E4-C844-96BA-B20162FB38DD}"/>
              </a:ext>
            </a:extLst>
          </p:cNvPr>
          <p:cNvSpPr txBox="1"/>
          <p:nvPr/>
        </p:nvSpPr>
        <p:spPr>
          <a:xfrm>
            <a:off x="5973384" y="4430967"/>
            <a:ext cx="1385775" cy="1015663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Проверка, обработка и признание результатов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экзамена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C2BE38E-B2AC-8B4A-8E74-C9F5D1351349}"/>
              </a:ext>
            </a:extLst>
          </p:cNvPr>
          <p:cNvSpPr txBox="1"/>
          <p:nvPr/>
        </p:nvSpPr>
        <p:spPr>
          <a:xfrm>
            <a:off x="7831344" y="5030551"/>
            <a:ext cx="1598052" cy="461665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Принятие решения о выдаче свидетельств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5603111-C15D-1743-A603-C56631C6ED8C}"/>
              </a:ext>
            </a:extLst>
          </p:cNvPr>
          <p:cNvSpPr txBox="1"/>
          <p:nvPr/>
        </p:nvSpPr>
        <p:spPr>
          <a:xfrm>
            <a:off x="7677854" y="4349143"/>
            <a:ext cx="1905032" cy="461665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Направление результатов экзамена в ЦОК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CF428E97-30E9-0547-A18B-4A407C73E6A1}"/>
              </a:ext>
            </a:extLst>
          </p:cNvPr>
          <p:cNvSpPr txBox="1"/>
          <p:nvPr/>
        </p:nvSpPr>
        <p:spPr>
          <a:xfrm>
            <a:off x="9697777" y="4413430"/>
            <a:ext cx="1280965" cy="1015663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Направление информации о выдаче свидетельств в НАРК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0555672-4EA5-2F46-8342-03D846C89FD4}"/>
              </a:ext>
            </a:extLst>
          </p:cNvPr>
          <p:cNvSpPr txBox="1"/>
          <p:nvPr/>
        </p:nvSpPr>
        <p:spPr>
          <a:xfrm>
            <a:off x="7932444" y="1089736"/>
            <a:ext cx="1383388" cy="830997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Оформление свидетельства и выдача соискателю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6424108-38D8-AB49-BC82-D5ECF863CEAB}"/>
              </a:ext>
            </a:extLst>
          </p:cNvPr>
          <p:cNvSpPr txBox="1"/>
          <p:nvPr/>
        </p:nvSpPr>
        <p:spPr>
          <a:xfrm>
            <a:off x="9697777" y="2998054"/>
            <a:ext cx="1292020" cy="461665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Получение свидетельства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4C92D4E-A042-8D4B-8DFF-7B017CC43D47}"/>
              </a:ext>
            </a:extLst>
          </p:cNvPr>
          <p:cNvSpPr txBox="1"/>
          <p:nvPr/>
        </p:nvSpPr>
        <p:spPr>
          <a:xfrm>
            <a:off x="9582886" y="5783577"/>
            <a:ext cx="1395856" cy="830997"/>
          </a:xfrm>
          <a:prstGeom prst="rect">
            <a:avLst/>
          </a:prstGeom>
          <a:noFill/>
          <a:ln w="12700"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Внесение информации о свидетельствах в реестр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56DBE334-86A7-6A44-8AFF-8CAA82D99365}"/>
              </a:ext>
            </a:extLst>
          </p:cNvPr>
          <p:cNvCxnSpPr/>
          <p:nvPr/>
        </p:nvCxnSpPr>
        <p:spPr>
          <a:xfrm>
            <a:off x="1555030" y="1673340"/>
            <a:ext cx="0" cy="1545526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C88BA2A3-1AF3-7F4B-B218-8E8153416B24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2132390" y="2355676"/>
            <a:ext cx="0" cy="849428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CCB10244-A26B-9442-9356-BEB7748044C0}"/>
              </a:ext>
            </a:extLst>
          </p:cNvPr>
          <p:cNvCxnSpPr>
            <a:cxnSpLocks/>
          </p:cNvCxnSpPr>
          <p:nvPr/>
        </p:nvCxnSpPr>
        <p:spPr>
          <a:xfrm>
            <a:off x="2714858" y="2355676"/>
            <a:ext cx="0" cy="424714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1D4D58D1-8791-4944-B052-AB540B436F6F}"/>
              </a:ext>
            </a:extLst>
          </p:cNvPr>
          <p:cNvCxnSpPr>
            <a:cxnSpLocks/>
            <a:endCxn id="81" idx="2"/>
          </p:cNvCxnSpPr>
          <p:nvPr/>
        </p:nvCxnSpPr>
        <p:spPr>
          <a:xfrm flipV="1">
            <a:off x="3142568" y="1668081"/>
            <a:ext cx="0" cy="1112310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E497AB9B-D8F1-1949-995D-D70F95A3A01F}"/>
              </a:ext>
            </a:extLst>
          </p:cNvPr>
          <p:cNvCxnSpPr>
            <a:stCxn id="82" idx="2"/>
            <a:endCxn id="87" idx="0"/>
          </p:cNvCxnSpPr>
          <p:nvPr/>
        </p:nvCxnSpPr>
        <p:spPr>
          <a:xfrm flipH="1">
            <a:off x="5228318" y="1670657"/>
            <a:ext cx="1" cy="226748"/>
          </a:xfrm>
          <a:prstGeom prst="straightConnector1">
            <a:avLst/>
          </a:prstGeom>
          <a:ln w="12700">
            <a:solidFill>
              <a:srgbClr val="EC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5D725BAC-C4EA-A644-B9BF-35CB339F61A4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5778619" y="2042665"/>
            <a:ext cx="344609" cy="0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xmlns="" id="{2F5293C1-3B3F-0F48-BF56-C7340535E087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7359159" y="5261384"/>
            <a:ext cx="472185" cy="0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xmlns="" id="{82CFD612-4C38-4B4E-BE0A-A85A4565FF23}"/>
              </a:ext>
            </a:extLst>
          </p:cNvPr>
          <p:cNvCxnSpPr>
            <a:stCxn id="98" idx="0"/>
            <a:endCxn id="99" idx="2"/>
          </p:cNvCxnSpPr>
          <p:nvPr/>
        </p:nvCxnSpPr>
        <p:spPr>
          <a:xfrm flipV="1">
            <a:off x="8630370" y="4810808"/>
            <a:ext cx="0" cy="219743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xmlns="" id="{B8A4603F-483E-FE4A-B26F-122E498D320E}"/>
              </a:ext>
            </a:extLst>
          </p:cNvPr>
          <p:cNvCxnSpPr>
            <a:cxnSpLocks/>
            <a:stCxn id="99" idx="0"/>
            <a:endCxn id="101" idx="2"/>
          </p:cNvCxnSpPr>
          <p:nvPr/>
        </p:nvCxnSpPr>
        <p:spPr>
          <a:xfrm flipH="1" flipV="1">
            <a:off x="8624138" y="1920733"/>
            <a:ext cx="6232" cy="2428410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xmlns="" id="{80A1EF63-30E5-334A-B6CB-F57C66D8CDF8}"/>
              </a:ext>
            </a:extLst>
          </p:cNvPr>
          <p:cNvCxnSpPr>
            <a:stCxn id="98" idx="3"/>
          </p:cNvCxnSpPr>
          <p:nvPr/>
        </p:nvCxnSpPr>
        <p:spPr>
          <a:xfrm flipV="1">
            <a:off x="9429396" y="5261383"/>
            <a:ext cx="268381" cy="1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xmlns="" id="{399793C1-131C-FD43-929F-31EAF629E5D7}"/>
              </a:ext>
            </a:extLst>
          </p:cNvPr>
          <p:cNvCxnSpPr>
            <a:stCxn id="100" idx="2"/>
            <a:endCxn id="106" idx="0"/>
          </p:cNvCxnSpPr>
          <p:nvPr/>
        </p:nvCxnSpPr>
        <p:spPr>
          <a:xfrm flipH="1">
            <a:off x="10280814" y="5429093"/>
            <a:ext cx="0" cy="354484"/>
          </a:xfrm>
          <a:prstGeom prst="straightConnector1">
            <a:avLst/>
          </a:prstGeom>
          <a:ln w="12700"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ABC46C-4E93-D54F-9100-20FDDF95F37E}"/>
              </a:ext>
            </a:extLst>
          </p:cNvPr>
          <p:cNvSpPr txBox="1"/>
          <p:nvPr/>
        </p:nvSpPr>
        <p:spPr>
          <a:xfrm>
            <a:off x="2400763" y="2780390"/>
            <a:ext cx="887235" cy="461665"/>
          </a:xfrm>
          <a:prstGeom prst="rect">
            <a:avLst/>
          </a:prstGeom>
          <a:noFill/>
          <a:ln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Оплата счета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31A846E-A2DF-B643-BE3C-951F34688909}"/>
              </a:ext>
            </a:extLst>
          </p:cNvPr>
          <p:cNvSpPr txBox="1"/>
          <p:nvPr/>
        </p:nvSpPr>
        <p:spPr>
          <a:xfrm>
            <a:off x="2771029" y="3525751"/>
            <a:ext cx="1615073" cy="646331"/>
          </a:xfrm>
          <a:prstGeom prst="rect">
            <a:avLst/>
          </a:prstGeom>
          <a:noFill/>
          <a:ln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Согласование даты и времени проведения экзамена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43BE9E1-71B4-8245-99E3-CBB1291C9044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578566" y="1668081"/>
            <a:ext cx="0" cy="1857670"/>
          </a:xfrm>
          <a:prstGeom prst="straightConnector1">
            <a:avLst/>
          </a:prstGeom>
          <a:ln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F8B9045-257D-0245-930D-50B8212B2A16}"/>
              </a:ext>
            </a:extLst>
          </p:cNvPr>
          <p:cNvSpPr txBox="1"/>
          <p:nvPr/>
        </p:nvSpPr>
        <p:spPr>
          <a:xfrm>
            <a:off x="3668249" y="2575331"/>
            <a:ext cx="1466642" cy="646331"/>
          </a:xfrm>
          <a:prstGeom prst="rect">
            <a:avLst/>
          </a:prstGeom>
          <a:noFill/>
          <a:ln>
            <a:solidFill>
              <a:srgbClr val="EBB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Прибытие в место проведения экзамена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C845FB30-1BBF-AE42-8F70-0CB2CAFC85A1}"/>
              </a:ext>
            </a:extLst>
          </p:cNvPr>
          <p:cNvCxnSpPr>
            <a:cxnSpLocks/>
          </p:cNvCxnSpPr>
          <p:nvPr/>
        </p:nvCxnSpPr>
        <p:spPr>
          <a:xfrm flipV="1">
            <a:off x="4062830" y="3242056"/>
            <a:ext cx="0" cy="283695"/>
          </a:xfrm>
          <a:prstGeom prst="straightConnector1">
            <a:avLst/>
          </a:prstGeom>
          <a:ln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6BEF73DD-4201-0741-B43B-271971723CA4}"/>
              </a:ext>
            </a:extLst>
          </p:cNvPr>
          <p:cNvCxnSpPr>
            <a:endCxn id="82" idx="1"/>
          </p:cNvCxnSpPr>
          <p:nvPr/>
        </p:nvCxnSpPr>
        <p:spPr>
          <a:xfrm>
            <a:off x="4218039" y="1210984"/>
            <a:ext cx="207698" cy="0"/>
          </a:xfrm>
          <a:prstGeom prst="straightConnector1">
            <a:avLst/>
          </a:prstGeom>
          <a:ln>
            <a:solidFill>
              <a:srgbClr val="EC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A1E52EC-844D-BF44-B49E-1BEA3EBA199B}"/>
              </a:ext>
            </a:extLst>
          </p:cNvPr>
          <p:cNvCxnSpPr/>
          <p:nvPr/>
        </p:nvCxnSpPr>
        <p:spPr>
          <a:xfrm>
            <a:off x="4218039" y="1210984"/>
            <a:ext cx="0" cy="1364347"/>
          </a:xfrm>
          <a:prstGeom prst="line">
            <a:avLst/>
          </a:prstGeom>
          <a:ln>
            <a:solidFill>
              <a:srgbClr val="EB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8C11B163-6915-8E4D-93A2-BE4E2418DE71}"/>
              </a:ext>
            </a:extLst>
          </p:cNvPr>
          <p:cNvCxnSpPr>
            <a:cxnSpLocks/>
            <a:stCxn id="88" idx="2"/>
            <a:endCxn id="97" idx="0"/>
          </p:cNvCxnSpPr>
          <p:nvPr/>
        </p:nvCxnSpPr>
        <p:spPr>
          <a:xfrm flipH="1">
            <a:off x="6666272" y="2365830"/>
            <a:ext cx="0" cy="2065137"/>
          </a:xfrm>
          <a:prstGeom prst="straightConnector1">
            <a:avLst/>
          </a:prstGeom>
          <a:ln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B1F47BC5-278B-2D42-BF2E-4F5B77DB9520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9315832" y="1500230"/>
            <a:ext cx="1022427" cy="0"/>
          </a:xfrm>
          <a:prstGeom prst="line">
            <a:avLst/>
          </a:prstGeom>
          <a:ln>
            <a:solidFill>
              <a:srgbClr val="EB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B337D15F-24C9-1348-853E-0973584309CC}"/>
              </a:ext>
            </a:extLst>
          </p:cNvPr>
          <p:cNvCxnSpPr>
            <a:cxnSpLocks/>
          </p:cNvCxnSpPr>
          <p:nvPr/>
        </p:nvCxnSpPr>
        <p:spPr>
          <a:xfrm>
            <a:off x="10343787" y="1498420"/>
            <a:ext cx="0" cy="1412748"/>
          </a:xfrm>
          <a:prstGeom prst="straightConnector1">
            <a:avLst/>
          </a:prstGeom>
          <a:ln>
            <a:solidFill>
              <a:srgbClr val="EBB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xmlns="" id="{63B14ABE-D92D-424C-83E9-A248E497E22D}"/>
              </a:ext>
            </a:extLst>
          </p:cNvPr>
          <p:cNvSpPr txBox="1">
            <a:spLocks/>
          </p:cNvSpPr>
          <p:nvPr/>
        </p:nvSpPr>
        <p:spPr>
          <a:xfrm>
            <a:off x="1601202" y="-178116"/>
            <a:ext cx="8989596" cy="954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АЛГОРИТМ ИСПОЛНЕНИЯ ДОГОВОРА С </a:t>
            </a:r>
            <a:r>
              <a:rPr lang="ru-RU" sz="2800" b="1" dirty="0">
                <a:solidFill>
                  <a:srgbClr val="036FC0"/>
                </a:solidFill>
                <a:latin typeface="+mn-lt"/>
              </a:rPr>
              <a:t>СОИСКАТЕЛЕМ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80BFD9C-BC9C-8241-8B8F-9E37586A8E2C}"/>
              </a:ext>
            </a:extLst>
          </p:cNvPr>
          <p:cNvSpPr txBox="1"/>
          <p:nvPr/>
        </p:nvSpPr>
        <p:spPr>
          <a:xfrm>
            <a:off x="-83956" y="2571453"/>
            <a:ext cx="163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СОИСКАТЕЛЬ</a:t>
            </a:r>
          </a:p>
        </p:txBody>
      </p:sp>
    </p:spTree>
    <p:extLst>
      <p:ext uri="{BB962C8B-B14F-4D97-AF65-F5344CB8AC3E}">
        <p14:creationId xmlns:p14="http://schemas.microsoft.com/office/powerpoint/2010/main" val="3558108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1481</Words>
  <Application>Microsoft Office PowerPoint</Application>
  <PresentationFormat>Произвольный</PresentationFormat>
  <Paragraphs>218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НЕЗАВИСИМАЯ ОЦЕНКА КВАЛИФИКАЦИИ</vt:lpstr>
      <vt:lpstr>НОРМАТИВНЫЕ ПРАВОВЫЕ АКТЫ</vt:lpstr>
      <vt:lpstr>НОРМАТИВНЫЕ ПРАВОВЫЕ АКТЫ</vt:lpstr>
      <vt:lpstr>Презентация PowerPoint</vt:lpstr>
      <vt:lpstr>Презентация PowerPoint</vt:lpstr>
      <vt:lpstr>ВОПРОСЫ ВЗАИМОДЕЙСТВИЯ В СИСТЕМЕ НОК</vt:lpstr>
      <vt:lpstr>ТРЕБОВАНИЯ ДЛЯ ЭКЗАМЕНАЦИОННОГО ЦЕНТРА</vt:lpstr>
      <vt:lpstr>КАК СТАТЬ ЭЦ</vt:lpstr>
      <vt:lpstr>Презентация PowerPoint</vt:lpstr>
      <vt:lpstr>СРОКИ НЕЗАВИСИМОЙ ОЦЕНКИ КВАЛИФИКАЦИИ (1-2)</vt:lpstr>
      <vt:lpstr>СРОКИ НЕЗАВИСИМОЙ ОЦЕНКИ КВАЛИФИКАЦИИ (2-2)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ОЦЕНКА КВАЛИФИКАЦИИ</dc:title>
  <dc:creator>Эрдэни Мункуев</dc:creator>
  <cp:lastModifiedBy>Andrey</cp:lastModifiedBy>
  <cp:revision>61</cp:revision>
  <dcterms:created xsi:type="dcterms:W3CDTF">2019-03-19T17:09:12Z</dcterms:created>
  <dcterms:modified xsi:type="dcterms:W3CDTF">2019-10-09T06:20:18Z</dcterms:modified>
</cp:coreProperties>
</file>