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8"/>
  </p:notesMasterIdLst>
  <p:sldIdLst>
    <p:sldId id="287" r:id="rId2"/>
    <p:sldId id="264" r:id="rId3"/>
    <p:sldId id="653" r:id="rId4"/>
    <p:sldId id="654" r:id="rId5"/>
    <p:sldId id="677" r:id="rId6"/>
    <p:sldId id="678" r:id="rId7"/>
    <p:sldId id="694" r:id="rId8"/>
    <p:sldId id="695" r:id="rId9"/>
    <p:sldId id="696" r:id="rId10"/>
    <p:sldId id="697" r:id="rId11"/>
    <p:sldId id="698" r:id="rId12"/>
    <p:sldId id="699" r:id="rId13"/>
    <p:sldId id="739" r:id="rId14"/>
    <p:sldId id="742" r:id="rId15"/>
    <p:sldId id="743" r:id="rId16"/>
    <p:sldId id="740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9900"/>
    <a:srgbClr val="49B2B7"/>
    <a:srgbClr val="00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64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34587-3586-47EE-9F6B-E54E9AD0A66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6C5A7-6800-4FD6-9C9D-A64B46C67B86}">
      <dgm:prSet phldrT="[Текст]"/>
      <dgm:spPr/>
      <dgm:t>
        <a:bodyPr/>
        <a:lstStyle/>
        <a:p>
          <a:r>
            <a:rPr lang="ru-RU" dirty="0" smtClean="0"/>
            <a:t>Внедрение тестирующих, диагностических и восстановительных технологий, обеспечивающих результативность соревновательной деятельности и рост спортивного мастерства</a:t>
          </a:r>
          <a:endParaRPr lang="ru-RU" dirty="0"/>
        </a:p>
      </dgm:t>
    </dgm:pt>
    <dgm:pt modelId="{4DED0B68-F7D1-4800-A541-3EB38D50524A}" type="parTrans" cxnId="{5B9A1699-81A6-46B3-9D45-CE4D5D287598}">
      <dgm:prSet/>
      <dgm:spPr/>
      <dgm:t>
        <a:bodyPr/>
        <a:lstStyle/>
        <a:p>
          <a:endParaRPr lang="ru-RU"/>
        </a:p>
      </dgm:t>
    </dgm:pt>
    <dgm:pt modelId="{2DA20D18-5338-4177-A5B4-9EEEC2ABD0FC}" type="sibTrans" cxnId="{5B9A1699-81A6-46B3-9D45-CE4D5D287598}">
      <dgm:prSet/>
      <dgm:spPr/>
      <dgm:t>
        <a:bodyPr/>
        <a:lstStyle/>
        <a:p>
          <a:endParaRPr lang="ru-RU"/>
        </a:p>
      </dgm:t>
    </dgm:pt>
    <dgm:pt modelId="{CD1149E6-E710-4B75-9DA7-3896C6021A83}">
      <dgm:prSet phldrT="[Текст]"/>
      <dgm:spPr/>
      <dgm:t>
        <a:bodyPr/>
        <a:lstStyle/>
        <a:p>
          <a:r>
            <a:rPr lang="ru-RU" dirty="0" smtClean="0"/>
            <a:t>Проведение анализа, обобщения и выдача научных рекомендаций по корректировке индивидуальных тренировочных планов, постнагрузочного восстановления, выбора рациона питания</a:t>
          </a:r>
          <a:endParaRPr lang="ru-RU" dirty="0"/>
        </a:p>
      </dgm:t>
    </dgm:pt>
    <dgm:pt modelId="{6B00F872-A862-498E-98D5-BD451334CF07}" type="parTrans" cxnId="{1052B9F4-2388-409C-9FFA-011C5C2A1F57}">
      <dgm:prSet/>
      <dgm:spPr/>
      <dgm:t>
        <a:bodyPr/>
        <a:lstStyle/>
        <a:p>
          <a:endParaRPr lang="ru-RU"/>
        </a:p>
      </dgm:t>
    </dgm:pt>
    <dgm:pt modelId="{E32D95D8-CCBD-4084-B3C4-5E094AEA000A}" type="sibTrans" cxnId="{1052B9F4-2388-409C-9FFA-011C5C2A1F57}">
      <dgm:prSet/>
      <dgm:spPr/>
      <dgm:t>
        <a:bodyPr/>
        <a:lstStyle/>
        <a:p>
          <a:endParaRPr lang="ru-RU"/>
        </a:p>
      </dgm:t>
    </dgm:pt>
    <dgm:pt modelId="{5B1A68D9-4498-4507-968D-3ABF2F84B4BD}">
      <dgm:prSet phldrT="[Текст]"/>
      <dgm:spPr/>
      <dgm:t>
        <a:bodyPr/>
        <a:lstStyle/>
        <a:p>
          <a:r>
            <a:rPr lang="ru-RU" dirty="0" smtClean="0"/>
            <a:t>Выполнение научно-исследовательских работ по актуальным вопросам подготовки спортивного резерва</a:t>
          </a:r>
          <a:endParaRPr lang="ru-RU" dirty="0"/>
        </a:p>
      </dgm:t>
    </dgm:pt>
    <dgm:pt modelId="{516CDD0C-1D00-4CED-B0F7-EA9DC8393EAB}" type="parTrans" cxnId="{2A3F9EFE-F418-467A-9ECC-08C668342C06}">
      <dgm:prSet/>
      <dgm:spPr/>
      <dgm:t>
        <a:bodyPr/>
        <a:lstStyle/>
        <a:p>
          <a:endParaRPr lang="ru-RU"/>
        </a:p>
      </dgm:t>
    </dgm:pt>
    <dgm:pt modelId="{C39DBB88-B023-4CB7-AEF4-1F41A52ADECD}" type="sibTrans" cxnId="{2A3F9EFE-F418-467A-9ECC-08C668342C06}">
      <dgm:prSet/>
      <dgm:spPr/>
      <dgm:t>
        <a:bodyPr/>
        <a:lstStyle/>
        <a:p>
          <a:endParaRPr lang="ru-RU"/>
        </a:p>
      </dgm:t>
    </dgm:pt>
    <dgm:pt modelId="{912BB063-69F6-4602-ADA6-625DA95D3E8C}">
      <dgm:prSet phldrT="[Текст]"/>
      <dgm:spPr/>
      <dgm:t>
        <a:bodyPr/>
        <a:lstStyle/>
        <a:p>
          <a:r>
            <a:rPr lang="ru-RU" dirty="0" smtClean="0"/>
            <a:t>Организация работы комплексных научных групп и проведение специальных комплексных обследований с целью функционального состояния с учетом биологического возраста спортсменов</a:t>
          </a:r>
          <a:endParaRPr lang="ru-RU" dirty="0"/>
        </a:p>
      </dgm:t>
    </dgm:pt>
    <dgm:pt modelId="{5A9E22A8-3E21-45A4-9245-65A3126BA5FD}" type="parTrans" cxnId="{3CE7E7D5-EAE9-45F7-BB3A-DD591CC3FF6B}">
      <dgm:prSet/>
      <dgm:spPr/>
      <dgm:t>
        <a:bodyPr/>
        <a:lstStyle/>
        <a:p>
          <a:endParaRPr lang="ru-RU"/>
        </a:p>
      </dgm:t>
    </dgm:pt>
    <dgm:pt modelId="{03865274-C367-4719-BA76-97E94B4E69F2}" type="sibTrans" cxnId="{3CE7E7D5-EAE9-45F7-BB3A-DD591CC3FF6B}">
      <dgm:prSet/>
      <dgm:spPr/>
      <dgm:t>
        <a:bodyPr/>
        <a:lstStyle/>
        <a:p>
          <a:endParaRPr lang="ru-RU"/>
        </a:p>
      </dgm:t>
    </dgm:pt>
    <dgm:pt modelId="{0C00A414-6D25-4283-A28F-1EA1A4B4E51E}" type="pres">
      <dgm:prSet presAssocID="{AB634587-3586-47EE-9F6B-E54E9AD0A6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B432A-A839-4D51-B803-86771373288E}" type="pres">
      <dgm:prSet presAssocID="{8616C5A7-6800-4FD6-9C9D-A64B46C67B86}" presName="comp" presStyleCnt="0"/>
      <dgm:spPr/>
    </dgm:pt>
    <dgm:pt modelId="{E5304C16-DB8E-41A5-AF17-A85BA4B82E3E}" type="pres">
      <dgm:prSet presAssocID="{8616C5A7-6800-4FD6-9C9D-A64B46C67B86}" presName="box" presStyleLbl="node1" presStyleIdx="0" presStyleCnt="4" custLinFactNeighborY="-9600"/>
      <dgm:spPr/>
      <dgm:t>
        <a:bodyPr/>
        <a:lstStyle/>
        <a:p>
          <a:endParaRPr lang="ru-RU"/>
        </a:p>
      </dgm:t>
    </dgm:pt>
    <dgm:pt modelId="{5E20F9D6-F125-40E5-95D1-6A7B6EB9A6FC}" type="pres">
      <dgm:prSet presAssocID="{8616C5A7-6800-4FD6-9C9D-A64B46C67B86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93CA834-BD9A-4654-97E5-FF936DE1CB5B}" type="pres">
      <dgm:prSet presAssocID="{8616C5A7-6800-4FD6-9C9D-A64B46C67B8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B406B-A456-46A8-94BB-E5F0470D5128}" type="pres">
      <dgm:prSet presAssocID="{2DA20D18-5338-4177-A5B4-9EEEC2ABD0FC}" presName="spacer" presStyleCnt="0"/>
      <dgm:spPr/>
    </dgm:pt>
    <dgm:pt modelId="{DAAE2D8E-645C-4846-BC25-449E91A3874C}" type="pres">
      <dgm:prSet presAssocID="{912BB063-69F6-4602-ADA6-625DA95D3E8C}" presName="comp" presStyleCnt="0"/>
      <dgm:spPr/>
    </dgm:pt>
    <dgm:pt modelId="{711EC94D-1705-4BDA-BB56-CE077C4C00C5}" type="pres">
      <dgm:prSet presAssocID="{912BB063-69F6-4602-ADA6-625DA95D3E8C}" presName="box" presStyleLbl="node1" presStyleIdx="1" presStyleCnt="4"/>
      <dgm:spPr/>
      <dgm:t>
        <a:bodyPr/>
        <a:lstStyle/>
        <a:p>
          <a:endParaRPr lang="ru-RU"/>
        </a:p>
      </dgm:t>
    </dgm:pt>
    <dgm:pt modelId="{D11FC686-87A4-4039-B77C-CC4D05374C45}" type="pres">
      <dgm:prSet presAssocID="{912BB063-69F6-4602-ADA6-625DA95D3E8C}" presName="img" presStyleLbl="fgImgPlace1" presStyleIdx="1" presStyleCnt="4" custLinFactNeighborX="-516" custLinFactNeighborY="109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753529B-E66F-46C8-83D5-894CECBE8DB0}" type="pres">
      <dgm:prSet presAssocID="{912BB063-69F6-4602-ADA6-625DA95D3E8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2DF4-8F9A-40B7-8D79-9315FAD235E6}" type="pres">
      <dgm:prSet presAssocID="{03865274-C367-4719-BA76-97E94B4E69F2}" presName="spacer" presStyleCnt="0"/>
      <dgm:spPr/>
    </dgm:pt>
    <dgm:pt modelId="{F1BE4EF3-9DAE-4596-9F7D-1A5F9C2BD721}" type="pres">
      <dgm:prSet presAssocID="{CD1149E6-E710-4B75-9DA7-3896C6021A83}" presName="comp" presStyleCnt="0"/>
      <dgm:spPr/>
    </dgm:pt>
    <dgm:pt modelId="{A1963FA6-473B-4610-9766-AB71B54B977C}" type="pres">
      <dgm:prSet presAssocID="{CD1149E6-E710-4B75-9DA7-3896C6021A83}" presName="box" presStyleLbl="node1" presStyleIdx="2" presStyleCnt="4"/>
      <dgm:spPr/>
      <dgm:t>
        <a:bodyPr/>
        <a:lstStyle/>
        <a:p>
          <a:endParaRPr lang="ru-RU"/>
        </a:p>
      </dgm:t>
    </dgm:pt>
    <dgm:pt modelId="{68B055CF-DD1D-40FF-A2D2-D717DD397E03}" type="pres">
      <dgm:prSet presAssocID="{CD1149E6-E710-4B75-9DA7-3896C6021A8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C170742D-8ADE-4F3E-8D9B-86648207228A}" type="pres">
      <dgm:prSet presAssocID="{CD1149E6-E710-4B75-9DA7-3896C6021A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1B5A3-CD5E-4427-B235-798ED29DC6F7}" type="pres">
      <dgm:prSet presAssocID="{E32D95D8-CCBD-4084-B3C4-5E094AEA000A}" presName="spacer" presStyleCnt="0"/>
      <dgm:spPr/>
    </dgm:pt>
    <dgm:pt modelId="{3BF4A199-F1C5-4ED2-A8EE-FE5306D2A763}" type="pres">
      <dgm:prSet presAssocID="{5B1A68D9-4498-4507-968D-3ABF2F84B4BD}" presName="comp" presStyleCnt="0"/>
      <dgm:spPr/>
    </dgm:pt>
    <dgm:pt modelId="{B3C6EF19-38D6-4190-8841-493ACCC73D09}" type="pres">
      <dgm:prSet presAssocID="{5B1A68D9-4498-4507-968D-3ABF2F84B4BD}" presName="box" presStyleLbl="node1" presStyleIdx="3" presStyleCnt="4"/>
      <dgm:spPr/>
      <dgm:t>
        <a:bodyPr/>
        <a:lstStyle/>
        <a:p>
          <a:endParaRPr lang="ru-RU"/>
        </a:p>
      </dgm:t>
    </dgm:pt>
    <dgm:pt modelId="{702DF187-7AA6-4341-9CF2-A5DA67EA2F09}" type="pres">
      <dgm:prSet presAssocID="{5B1A68D9-4498-4507-968D-3ABF2F84B4BD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24E875D-4F64-45D3-8830-BDE430C5B92D}" type="pres">
      <dgm:prSet presAssocID="{5B1A68D9-4498-4507-968D-3ABF2F84B4B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5A159-8E8F-4B9E-9F98-D3C960F63DA9}" type="presOf" srcId="{8616C5A7-6800-4FD6-9C9D-A64B46C67B86}" destId="{393CA834-BD9A-4654-97E5-FF936DE1CB5B}" srcOrd="1" destOrd="0" presId="urn:microsoft.com/office/officeart/2005/8/layout/vList4"/>
    <dgm:cxn modelId="{ED85DDB0-633C-49A0-AA3C-9798F8C7BAB7}" type="presOf" srcId="{AB634587-3586-47EE-9F6B-E54E9AD0A669}" destId="{0C00A414-6D25-4283-A28F-1EA1A4B4E51E}" srcOrd="0" destOrd="0" presId="urn:microsoft.com/office/officeart/2005/8/layout/vList4"/>
    <dgm:cxn modelId="{8F3A9B6D-3434-49B4-8646-B88CED17845D}" type="presOf" srcId="{5B1A68D9-4498-4507-968D-3ABF2F84B4BD}" destId="{224E875D-4F64-45D3-8830-BDE430C5B92D}" srcOrd="1" destOrd="0" presId="urn:microsoft.com/office/officeart/2005/8/layout/vList4"/>
    <dgm:cxn modelId="{267862D0-3EBD-46A8-AD6B-2CA4F120F651}" type="presOf" srcId="{CD1149E6-E710-4B75-9DA7-3896C6021A83}" destId="{A1963FA6-473B-4610-9766-AB71B54B977C}" srcOrd="0" destOrd="0" presId="urn:microsoft.com/office/officeart/2005/8/layout/vList4"/>
    <dgm:cxn modelId="{3CE7E7D5-EAE9-45F7-BB3A-DD591CC3FF6B}" srcId="{AB634587-3586-47EE-9F6B-E54E9AD0A669}" destId="{912BB063-69F6-4602-ADA6-625DA95D3E8C}" srcOrd="1" destOrd="0" parTransId="{5A9E22A8-3E21-45A4-9245-65A3126BA5FD}" sibTransId="{03865274-C367-4719-BA76-97E94B4E69F2}"/>
    <dgm:cxn modelId="{2A3F9EFE-F418-467A-9ECC-08C668342C06}" srcId="{AB634587-3586-47EE-9F6B-E54E9AD0A669}" destId="{5B1A68D9-4498-4507-968D-3ABF2F84B4BD}" srcOrd="3" destOrd="0" parTransId="{516CDD0C-1D00-4CED-B0F7-EA9DC8393EAB}" sibTransId="{C39DBB88-B023-4CB7-AEF4-1F41A52ADECD}"/>
    <dgm:cxn modelId="{62770C91-5FEF-4D58-B6DD-A6F30F3D8CFB}" type="presOf" srcId="{5B1A68D9-4498-4507-968D-3ABF2F84B4BD}" destId="{B3C6EF19-38D6-4190-8841-493ACCC73D09}" srcOrd="0" destOrd="0" presId="urn:microsoft.com/office/officeart/2005/8/layout/vList4"/>
    <dgm:cxn modelId="{2C96D7FF-585E-4CE9-85F8-54B05E6960DD}" type="presOf" srcId="{CD1149E6-E710-4B75-9DA7-3896C6021A83}" destId="{C170742D-8ADE-4F3E-8D9B-86648207228A}" srcOrd="1" destOrd="0" presId="urn:microsoft.com/office/officeart/2005/8/layout/vList4"/>
    <dgm:cxn modelId="{1052B9F4-2388-409C-9FFA-011C5C2A1F57}" srcId="{AB634587-3586-47EE-9F6B-E54E9AD0A669}" destId="{CD1149E6-E710-4B75-9DA7-3896C6021A83}" srcOrd="2" destOrd="0" parTransId="{6B00F872-A862-498E-98D5-BD451334CF07}" sibTransId="{E32D95D8-CCBD-4084-B3C4-5E094AEA000A}"/>
    <dgm:cxn modelId="{8EBCFE40-A457-45BE-B4A8-E9FB37E09F7B}" type="presOf" srcId="{8616C5A7-6800-4FD6-9C9D-A64B46C67B86}" destId="{E5304C16-DB8E-41A5-AF17-A85BA4B82E3E}" srcOrd="0" destOrd="0" presId="urn:microsoft.com/office/officeart/2005/8/layout/vList4"/>
    <dgm:cxn modelId="{AF7EE561-514C-474A-A863-42FF518E20A3}" type="presOf" srcId="{912BB063-69F6-4602-ADA6-625DA95D3E8C}" destId="{711EC94D-1705-4BDA-BB56-CE077C4C00C5}" srcOrd="0" destOrd="0" presId="urn:microsoft.com/office/officeart/2005/8/layout/vList4"/>
    <dgm:cxn modelId="{5B9A1699-81A6-46B3-9D45-CE4D5D287598}" srcId="{AB634587-3586-47EE-9F6B-E54E9AD0A669}" destId="{8616C5A7-6800-4FD6-9C9D-A64B46C67B86}" srcOrd="0" destOrd="0" parTransId="{4DED0B68-F7D1-4800-A541-3EB38D50524A}" sibTransId="{2DA20D18-5338-4177-A5B4-9EEEC2ABD0FC}"/>
    <dgm:cxn modelId="{056951A6-54A3-4D76-9C9C-0871F5320347}" type="presOf" srcId="{912BB063-69F6-4602-ADA6-625DA95D3E8C}" destId="{A753529B-E66F-46C8-83D5-894CECBE8DB0}" srcOrd="1" destOrd="0" presId="urn:microsoft.com/office/officeart/2005/8/layout/vList4"/>
    <dgm:cxn modelId="{E24C963B-8A74-43BE-B710-8DEFC3FFB83F}" type="presParOf" srcId="{0C00A414-6D25-4283-A28F-1EA1A4B4E51E}" destId="{340B432A-A839-4D51-B803-86771373288E}" srcOrd="0" destOrd="0" presId="urn:microsoft.com/office/officeart/2005/8/layout/vList4"/>
    <dgm:cxn modelId="{297BC043-C18E-42DC-89D3-5465F943387A}" type="presParOf" srcId="{340B432A-A839-4D51-B803-86771373288E}" destId="{E5304C16-DB8E-41A5-AF17-A85BA4B82E3E}" srcOrd="0" destOrd="0" presId="urn:microsoft.com/office/officeart/2005/8/layout/vList4"/>
    <dgm:cxn modelId="{A3B85F1D-F8E4-4C3E-837C-249BE90AC09D}" type="presParOf" srcId="{340B432A-A839-4D51-B803-86771373288E}" destId="{5E20F9D6-F125-40E5-95D1-6A7B6EB9A6FC}" srcOrd="1" destOrd="0" presId="urn:microsoft.com/office/officeart/2005/8/layout/vList4"/>
    <dgm:cxn modelId="{F5C3C833-05CC-44DB-B259-F8100D2E1EF9}" type="presParOf" srcId="{340B432A-A839-4D51-B803-86771373288E}" destId="{393CA834-BD9A-4654-97E5-FF936DE1CB5B}" srcOrd="2" destOrd="0" presId="urn:microsoft.com/office/officeart/2005/8/layout/vList4"/>
    <dgm:cxn modelId="{D3A755F5-B4B7-466A-BAF2-770D36F15505}" type="presParOf" srcId="{0C00A414-6D25-4283-A28F-1EA1A4B4E51E}" destId="{C92B406B-A456-46A8-94BB-E5F0470D5128}" srcOrd="1" destOrd="0" presId="urn:microsoft.com/office/officeart/2005/8/layout/vList4"/>
    <dgm:cxn modelId="{969C0BA5-8424-476C-B3A8-46BE4DCD2A3E}" type="presParOf" srcId="{0C00A414-6D25-4283-A28F-1EA1A4B4E51E}" destId="{DAAE2D8E-645C-4846-BC25-449E91A3874C}" srcOrd="2" destOrd="0" presId="urn:microsoft.com/office/officeart/2005/8/layout/vList4"/>
    <dgm:cxn modelId="{7D0DEED4-A1C2-4E46-AD44-A3F5CAF3E536}" type="presParOf" srcId="{DAAE2D8E-645C-4846-BC25-449E91A3874C}" destId="{711EC94D-1705-4BDA-BB56-CE077C4C00C5}" srcOrd="0" destOrd="0" presId="urn:microsoft.com/office/officeart/2005/8/layout/vList4"/>
    <dgm:cxn modelId="{D12C1BA0-3387-426B-88C2-07435C114D66}" type="presParOf" srcId="{DAAE2D8E-645C-4846-BC25-449E91A3874C}" destId="{D11FC686-87A4-4039-B77C-CC4D05374C45}" srcOrd="1" destOrd="0" presId="urn:microsoft.com/office/officeart/2005/8/layout/vList4"/>
    <dgm:cxn modelId="{21270FDA-FED0-4BCF-85BD-5946638CEBDA}" type="presParOf" srcId="{DAAE2D8E-645C-4846-BC25-449E91A3874C}" destId="{A753529B-E66F-46C8-83D5-894CECBE8DB0}" srcOrd="2" destOrd="0" presId="urn:microsoft.com/office/officeart/2005/8/layout/vList4"/>
    <dgm:cxn modelId="{AD06B0E4-B663-4BBB-A870-0A5B89C06E02}" type="presParOf" srcId="{0C00A414-6D25-4283-A28F-1EA1A4B4E51E}" destId="{89512DF4-8F9A-40B7-8D79-9315FAD235E6}" srcOrd="3" destOrd="0" presId="urn:microsoft.com/office/officeart/2005/8/layout/vList4"/>
    <dgm:cxn modelId="{F5E5ED2E-3CA0-4336-9676-996938631CDB}" type="presParOf" srcId="{0C00A414-6D25-4283-A28F-1EA1A4B4E51E}" destId="{F1BE4EF3-9DAE-4596-9F7D-1A5F9C2BD721}" srcOrd="4" destOrd="0" presId="urn:microsoft.com/office/officeart/2005/8/layout/vList4"/>
    <dgm:cxn modelId="{009A96B5-5607-4EBD-A587-ECE76AFC9B92}" type="presParOf" srcId="{F1BE4EF3-9DAE-4596-9F7D-1A5F9C2BD721}" destId="{A1963FA6-473B-4610-9766-AB71B54B977C}" srcOrd="0" destOrd="0" presId="urn:microsoft.com/office/officeart/2005/8/layout/vList4"/>
    <dgm:cxn modelId="{D5A8AC8B-E3FC-49C7-B2CC-38EA7DE876B8}" type="presParOf" srcId="{F1BE4EF3-9DAE-4596-9F7D-1A5F9C2BD721}" destId="{68B055CF-DD1D-40FF-A2D2-D717DD397E03}" srcOrd="1" destOrd="0" presId="urn:microsoft.com/office/officeart/2005/8/layout/vList4"/>
    <dgm:cxn modelId="{AAB7950E-6B75-467B-8C77-AE3FAAA6B2F6}" type="presParOf" srcId="{F1BE4EF3-9DAE-4596-9F7D-1A5F9C2BD721}" destId="{C170742D-8ADE-4F3E-8D9B-86648207228A}" srcOrd="2" destOrd="0" presId="urn:microsoft.com/office/officeart/2005/8/layout/vList4"/>
    <dgm:cxn modelId="{E9B6F9FF-1334-4E80-AF5B-C8BF47569453}" type="presParOf" srcId="{0C00A414-6D25-4283-A28F-1EA1A4B4E51E}" destId="{0271B5A3-CD5E-4427-B235-798ED29DC6F7}" srcOrd="5" destOrd="0" presId="urn:microsoft.com/office/officeart/2005/8/layout/vList4"/>
    <dgm:cxn modelId="{896EAE3B-2282-4FAA-A740-F157F7505A79}" type="presParOf" srcId="{0C00A414-6D25-4283-A28F-1EA1A4B4E51E}" destId="{3BF4A199-F1C5-4ED2-A8EE-FE5306D2A763}" srcOrd="6" destOrd="0" presId="urn:microsoft.com/office/officeart/2005/8/layout/vList4"/>
    <dgm:cxn modelId="{16DB2128-EF0E-4949-A4E7-1547D8F82CA9}" type="presParOf" srcId="{3BF4A199-F1C5-4ED2-A8EE-FE5306D2A763}" destId="{B3C6EF19-38D6-4190-8841-493ACCC73D09}" srcOrd="0" destOrd="0" presId="urn:microsoft.com/office/officeart/2005/8/layout/vList4"/>
    <dgm:cxn modelId="{60524CD2-530F-47F7-9206-5EA894DB230C}" type="presParOf" srcId="{3BF4A199-F1C5-4ED2-A8EE-FE5306D2A763}" destId="{702DF187-7AA6-4341-9CF2-A5DA67EA2F09}" srcOrd="1" destOrd="0" presId="urn:microsoft.com/office/officeart/2005/8/layout/vList4"/>
    <dgm:cxn modelId="{74DA5043-44D4-48C9-ACDE-A19FF689A655}" type="presParOf" srcId="{3BF4A199-F1C5-4ED2-A8EE-FE5306D2A763}" destId="{224E875D-4F64-45D3-8830-BDE430C5B9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73E9A-5F7F-4A4A-A827-78F6CB5790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E2326-317D-4A15-A134-ACC56467F5E1}">
      <dgm:prSet phldrT="[Текст]" custT="1"/>
      <dgm:spPr/>
      <dgm:t>
        <a:bodyPr/>
        <a:lstStyle/>
        <a:p>
          <a:r>
            <a:rPr lang="ru-RU" sz="2000" dirty="0" smtClean="0"/>
            <a:t>Региональные Центры спортивного резерва</a:t>
          </a:r>
          <a:endParaRPr lang="ru-RU" sz="2000" dirty="0"/>
        </a:p>
      </dgm:t>
    </dgm:pt>
    <dgm:pt modelId="{FE864032-EEAE-4C0A-8889-79A15B7DF774}" type="parTrans" cxnId="{78F0C42A-D194-4FB7-925F-289A79379C6D}">
      <dgm:prSet/>
      <dgm:spPr/>
      <dgm:t>
        <a:bodyPr/>
        <a:lstStyle/>
        <a:p>
          <a:endParaRPr lang="ru-RU"/>
        </a:p>
      </dgm:t>
    </dgm:pt>
    <dgm:pt modelId="{92395E3E-4739-4670-B256-E76C5376040E}" type="sibTrans" cxnId="{78F0C42A-D194-4FB7-925F-289A79379C6D}">
      <dgm:prSet/>
      <dgm:spPr/>
      <dgm:t>
        <a:bodyPr/>
        <a:lstStyle/>
        <a:p>
          <a:endParaRPr lang="ru-RU"/>
        </a:p>
      </dgm:t>
    </dgm:pt>
    <dgm:pt modelId="{6AF4E3D2-0AC9-4DE3-AB24-42DBF0220F18}">
      <dgm:prSet phldrT="[Текст]" custT="1"/>
      <dgm:spPr/>
      <dgm:t>
        <a:bodyPr/>
        <a:lstStyle/>
        <a:p>
          <a:r>
            <a:rPr lang="ru-RU" sz="2000" dirty="0" smtClean="0"/>
            <a:t>Отделы НМО, МБО, психологического и медицинского обеспечения</a:t>
          </a:r>
          <a:endParaRPr lang="ru-RU" sz="2000" dirty="0"/>
        </a:p>
      </dgm:t>
    </dgm:pt>
    <dgm:pt modelId="{A226C7EB-8575-4474-A1DA-FC6FF0FD89C5}" type="parTrans" cxnId="{A147F062-7FB0-4032-917C-4461AD412BEA}">
      <dgm:prSet/>
      <dgm:spPr/>
      <dgm:t>
        <a:bodyPr/>
        <a:lstStyle/>
        <a:p>
          <a:endParaRPr lang="ru-RU"/>
        </a:p>
      </dgm:t>
    </dgm:pt>
    <dgm:pt modelId="{F3A9A350-B748-4FFC-8235-3C3065979005}" type="sibTrans" cxnId="{A147F062-7FB0-4032-917C-4461AD412BEA}">
      <dgm:prSet/>
      <dgm:spPr/>
      <dgm:t>
        <a:bodyPr/>
        <a:lstStyle/>
        <a:p>
          <a:endParaRPr lang="ru-RU"/>
        </a:p>
      </dgm:t>
    </dgm:pt>
    <dgm:pt modelId="{AEFEBF29-E9F6-4A38-84D6-E08249C3CA70}">
      <dgm:prSet phldrT="[Текст]" custT="1"/>
      <dgm:spPr/>
      <dgm:t>
        <a:bodyPr/>
        <a:lstStyle/>
        <a:p>
          <a:r>
            <a:rPr lang="ru-RU" sz="2000" dirty="0" smtClean="0"/>
            <a:t>Комплексные научные группы</a:t>
          </a:r>
          <a:endParaRPr lang="ru-RU" sz="2000" dirty="0"/>
        </a:p>
      </dgm:t>
    </dgm:pt>
    <dgm:pt modelId="{907B56B3-114A-41C9-82B8-28D06AB60424}" type="parTrans" cxnId="{E811179A-720C-4727-AF3F-24B9323BF838}">
      <dgm:prSet/>
      <dgm:spPr/>
      <dgm:t>
        <a:bodyPr/>
        <a:lstStyle/>
        <a:p>
          <a:endParaRPr lang="ru-RU"/>
        </a:p>
      </dgm:t>
    </dgm:pt>
    <dgm:pt modelId="{E5C1E62E-B2F0-4BBF-8A1B-8F739AABD736}" type="sibTrans" cxnId="{E811179A-720C-4727-AF3F-24B9323BF838}">
      <dgm:prSet/>
      <dgm:spPr/>
      <dgm:t>
        <a:bodyPr/>
        <a:lstStyle/>
        <a:p>
          <a:endParaRPr lang="ru-RU"/>
        </a:p>
      </dgm:t>
    </dgm:pt>
    <dgm:pt modelId="{871675DA-333C-4005-B6D7-2F239C12B526}">
      <dgm:prSet phldrT="[Текст]" custT="1"/>
      <dgm:spPr/>
      <dgm:t>
        <a:bodyPr/>
        <a:lstStyle/>
        <a:p>
          <a:r>
            <a:rPr lang="ru-RU" sz="2000" dirty="0" smtClean="0"/>
            <a:t>Диагностические лаборатории</a:t>
          </a:r>
          <a:endParaRPr lang="ru-RU" sz="2000" dirty="0"/>
        </a:p>
      </dgm:t>
    </dgm:pt>
    <dgm:pt modelId="{8739C3E5-137D-4A63-9532-34E43EDA9F72}" type="parTrans" cxnId="{158A0E2F-5C3E-4C61-A7A3-05E2A0576968}">
      <dgm:prSet/>
      <dgm:spPr/>
      <dgm:t>
        <a:bodyPr/>
        <a:lstStyle/>
        <a:p>
          <a:endParaRPr lang="ru-RU"/>
        </a:p>
      </dgm:t>
    </dgm:pt>
    <dgm:pt modelId="{16EEE55D-E93B-476A-85B8-015ED91AE2BD}" type="sibTrans" cxnId="{158A0E2F-5C3E-4C61-A7A3-05E2A0576968}">
      <dgm:prSet/>
      <dgm:spPr/>
      <dgm:t>
        <a:bodyPr/>
        <a:lstStyle/>
        <a:p>
          <a:endParaRPr lang="ru-RU"/>
        </a:p>
      </dgm:t>
    </dgm:pt>
    <dgm:pt modelId="{3B9F82FF-78D6-4460-91BA-D7203CAFC987}">
      <dgm:prSet phldrT="[Текст]" custT="1"/>
      <dgm:spPr/>
      <dgm:t>
        <a:bodyPr/>
        <a:lstStyle/>
        <a:p>
          <a:r>
            <a:rPr lang="ru-RU" sz="2000" dirty="0" smtClean="0"/>
            <a:t>Восстановительные комплексы</a:t>
          </a:r>
          <a:endParaRPr lang="ru-RU" sz="2000" dirty="0"/>
        </a:p>
      </dgm:t>
    </dgm:pt>
    <dgm:pt modelId="{34BA0762-C3E8-4F96-95E0-FED1DF96941D}" type="parTrans" cxnId="{FB36B338-1BD4-445E-9BB4-91A80480CBDD}">
      <dgm:prSet/>
      <dgm:spPr/>
      <dgm:t>
        <a:bodyPr/>
        <a:lstStyle/>
        <a:p>
          <a:endParaRPr lang="ru-RU"/>
        </a:p>
      </dgm:t>
    </dgm:pt>
    <dgm:pt modelId="{9FF2AEB0-8E06-46E2-ADBE-651383C59654}" type="sibTrans" cxnId="{FB36B338-1BD4-445E-9BB4-91A80480CBDD}">
      <dgm:prSet/>
      <dgm:spPr/>
      <dgm:t>
        <a:bodyPr/>
        <a:lstStyle/>
        <a:p>
          <a:endParaRPr lang="ru-RU"/>
        </a:p>
      </dgm:t>
    </dgm:pt>
    <dgm:pt modelId="{B7DB36A5-0A95-4377-8068-0A6E02E74FD9}" type="pres">
      <dgm:prSet presAssocID="{C7A73E9A-5F7F-4A4A-A827-78F6CB5790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197F5-CF16-481E-A49C-8062FC01925E}" type="pres">
      <dgm:prSet presAssocID="{881E2326-317D-4A15-A134-ACC56467F5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7D50B-87C9-4A6D-862F-EA6BD3037A90}" type="pres">
      <dgm:prSet presAssocID="{92395E3E-4739-4670-B256-E76C5376040E}" presName="sibTrans" presStyleCnt="0"/>
      <dgm:spPr/>
    </dgm:pt>
    <dgm:pt modelId="{AE4A4751-4527-4897-AC0A-14307D2533F8}" type="pres">
      <dgm:prSet presAssocID="{6AF4E3D2-0AC9-4DE3-AB24-42DBF0220F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B5B03-C8AC-4EF4-BCAB-1999E2812519}" type="pres">
      <dgm:prSet presAssocID="{F3A9A350-B748-4FFC-8235-3C3065979005}" presName="sibTrans" presStyleCnt="0"/>
      <dgm:spPr/>
    </dgm:pt>
    <dgm:pt modelId="{56F11FDB-ACAD-4FF0-8289-37BB01049DF5}" type="pres">
      <dgm:prSet presAssocID="{AEFEBF29-E9F6-4A38-84D6-E08249C3CA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9BFFA-B446-450A-9594-1EC1FDFADD2E}" type="pres">
      <dgm:prSet presAssocID="{E5C1E62E-B2F0-4BBF-8A1B-8F739AABD736}" presName="sibTrans" presStyleCnt="0"/>
      <dgm:spPr/>
    </dgm:pt>
    <dgm:pt modelId="{98E367B8-911E-4F97-9217-43B5BF7073B9}" type="pres">
      <dgm:prSet presAssocID="{871675DA-333C-4005-B6D7-2F239C12B5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CEDA-C4D1-460A-9C78-3D310DE77EA5}" type="pres">
      <dgm:prSet presAssocID="{16EEE55D-E93B-476A-85B8-015ED91AE2BD}" presName="sibTrans" presStyleCnt="0"/>
      <dgm:spPr/>
    </dgm:pt>
    <dgm:pt modelId="{54D33DA2-4B3B-4851-AFB9-EC81A38DFA5C}" type="pres">
      <dgm:prSet presAssocID="{3B9F82FF-78D6-4460-91BA-D7203CAFC9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751EC-F95A-4A58-A10E-F40A68B1EEBD}" type="presOf" srcId="{881E2326-317D-4A15-A134-ACC56467F5E1}" destId="{9F0197F5-CF16-481E-A49C-8062FC01925E}" srcOrd="0" destOrd="0" presId="urn:microsoft.com/office/officeart/2005/8/layout/default"/>
    <dgm:cxn modelId="{FB36B338-1BD4-445E-9BB4-91A80480CBDD}" srcId="{C7A73E9A-5F7F-4A4A-A827-78F6CB579062}" destId="{3B9F82FF-78D6-4460-91BA-D7203CAFC987}" srcOrd="4" destOrd="0" parTransId="{34BA0762-C3E8-4F96-95E0-FED1DF96941D}" sibTransId="{9FF2AEB0-8E06-46E2-ADBE-651383C59654}"/>
    <dgm:cxn modelId="{43CC8F6A-37EB-4F11-A218-A5C26D3F8A3E}" type="presOf" srcId="{AEFEBF29-E9F6-4A38-84D6-E08249C3CA70}" destId="{56F11FDB-ACAD-4FF0-8289-37BB01049DF5}" srcOrd="0" destOrd="0" presId="urn:microsoft.com/office/officeart/2005/8/layout/default"/>
    <dgm:cxn modelId="{158A0E2F-5C3E-4C61-A7A3-05E2A0576968}" srcId="{C7A73E9A-5F7F-4A4A-A827-78F6CB579062}" destId="{871675DA-333C-4005-B6D7-2F239C12B526}" srcOrd="3" destOrd="0" parTransId="{8739C3E5-137D-4A63-9532-34E43EDA9F72}" sibTransId="{16EEE55D-E93B-476A-85B8-015ED91AE2BD}"/>
    <dgm:cxn modelId="{8751EC56-E875-406D-8DAB-98419BB51A79}" type="presOf" srcId="{6AF4E3D2-0AC9-4DE3-AB24-42DBF0220F18}" destId="{AE4A4751-4527-4897-AC0A-14307D2533F8}" srcOrd="0" destOrd="0" presId="urn:microsoft.com/office/officeart/2005/8/layout/default"/>
    <dgm:cxn modelId="{4C07649F-1AE5-4C50-A847-7295E1742444}" type="presOf" srcId="{871675DA-333C-4005-B6D7-2F239C12B526}" destId="{98E367B8-911E-4F97-9217-43B5BF7073B9}" srcOrd="0" destOrd="0" presId="urn:microsoft.com/office/officeart/2005/8/layout/default"/>
    <dgm:cxn modelId="{A147F062-7FB0-4032-917C-4461AD412BEA}" srcId="{C7A73E9A-5F7F-4A4A-A827-78F6CB579062}" destId="{6AF4E3D2-0AC9-4DE3-AB24-42DBF0220F18}" srcOrd="1" destOrd="0" parTransId="{A226C7EB-8575-4474-A1DA-FC6FF0FD89C5}" sibTransId="{F3A9A350-B748-4FFC-8235-3C3065979005}"/>
    <dgm:cxn modelId="{9755BE78-93F8-4063-A339-7E946667F2E5}" type="presOf" srcId="{3B9F82FF-78D6-4460-91BA-D7203CAFC987}" destId="{54D33DA2-4B3B-4851-AFB9-EC81A38DFA5C}" srcOrd="0" destOrd="0" presId="urn:microsoft.com/office/officeart/2005/8/layout/default"/>
    <dgm:cxn modelId="{78F0C42A-D194-4FB7-925F-289A79379C6D}" srcId="{C7A73E9A-5F7F-4A4A-A827-78F6CB579062}" destId="{881E2326-317D-4A15-A134-ACC56467F5E1}" srcOrd="0" destOrd="0" parTransId="{FE864032-EEAE-4C0A-8889-79A15B7DF774}" sibTransId="{92395E3E-4739-4670-B256-E76C5376040E}"/>
    <dgm:cxn modelId="{6C0C1983-F3B1-4ADA-BB34-FD971A00ED37}" type="presOf" srcId="{C7A73E9A-5F7F-4A4A-A827-78F6CB579062}" destId="{B7DB36A5-0A95-4377-8068-0A6E02E74FD9}" srcOrd="0" destOrd="0" presId="urn:microsoft.com/office/officeart/2005/8/layout/default"/>
    <dgm:cxn modelId="{E811179A-720C-4727-AF3F-24B9323BF838}" srcId="{C7A73E9A-5F7F-4A4A-A827-78F6CB579062}" destId="{AEFEBF29-E9F6-4A38-84D6-E08249C3CA70}" srcOrd="2" destOrd="0" parTransId="{907B56B3-114A-41C9-82B8-28D06AB60424}" sibTransId="{E5C1E62E-B2F0-4BBF-8A1B-8F739AABD736}"/>
    <dgm:cxn modelId="{796E7CFD-33FA-45E0-BF86-5F4D3C1D140C}" type="presParOf" srcId="{B7DB36A5-0A95-4377-8068-0A6E02E74FD9}" destId="{9F0197F5-CF16-481E-A49C-8062FC01925E}" srcOrd="0" destOrd="0" presId="urn:microsoft.com/office/officeart/2005/8/layout/default"/>
    <dgm:cxn modelId="{2B0422BC-1A7E-48BA-B2E6-682D307217DF}" type="presParOf" srcId="{B7DB36A5-0A95-4377-8068-0A6E02E74FD9}" destId="{9C07D50B-87C9-4A6D-862F-EA6BD3037A90}" srcOrd="1" destOrd="0" presId="urn:microsoft.com/office/officeart/2005/8/layout/default"/>
    <dgm:cxn modelId="{09740E50-547A-4FF6-8B61-60FB51C5BD64}" type="presParOf" srcId="{B7DB36A5-0A95-4377-8068-0A6E02E74FD9}" destId="{AE4A4751-4527-4897-AC0A-14307D2533F8}" srcOrd="2" destOrd="0" presId="urn:microsoft.com/office/officeart/2005/8/layout/default"/>
    <dgm:cxn modelId="{E883C40E-7D19-4D15-9444-E6184B664F56}" type="presParOf" srcId="{B7DB36A5-0A95-4377-8068-0A6E02E74FD9}" destId="{195B5B03-C8AC-4EF4-BCAB-1999E2812519}" srcOrd="3" destOrd="0" presId="urn:microsoft.com/office/officeart/2005/8/layout/default"/>
    <dgm:cxn modelId="{63EAF645-7CB2-4737-AC00-EA088F248EB2}" type="presParOf" srcId="{B7DB36A5-0A95-4377-8068-0A6E02E74FD9}" destId="{56F11FDB-ACAD-4FF0-8289-37BB01049DF5}" srcOrd="4" destOrd="0" presId="urn:microsoft.com/office/officeart/2005/8/layout/default"/>
    <dgm:cxn modelId="{ED952FC4-9136-48CF-BA33-C6F05B6036A3}" type="presParOf" srcId="{B7DB36A5-0A95-4377-8068-0A6E02E74FD9}" destId="{57A9BFFA-B446-450A-9594-1EC1FDFADD2E}" srcOrd="5" destOrd="0" presId="urn:microsoft.com/office/officeart/2005/8/layout/default"/>
    <dgm:cxn modelId="{DC4D0358-E0BB-4139-9D1D-C9C4C433B709}" type="presParOf" srcId="{B7DB36A5-0A95-4377-8068-0A6E02E74FD9}" destId="{98E367B8-911E-4F97-9217-43B5BF7073B9}" srcOrd="6" destOrd="0" presId="urn:microsoft.com/office/officeart/2005/8/layout/default"/>
    <dgm:cxn modelId="{9A630FCB-6875-4C65-B835-1B1C101AD721}" type="presParOf" srcId="{B7DB36A5-0A95-4377-8068-0A6E02E74FD9}" destId="{D8C5CEDA-C4D1-460A-9C78-3D310DE77EA5}" srcOrd="7" destOrd="0" presId="urn:microsoft.com/office/officeart/2005/8/layout/default"/>
    <dgm:cxn modelId="{6B36133D-4BD5-4E11-9D0C-489051FBC4CE}" type="presParOf" srcId="{B7DB36A5-0A95-4377-8068-0A6E02E74FD9}" destId="{54D33DA2-4B3B-4851-AFB9-EC81A38DFA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8B5BB-1D31-4423-AEAC-C8E9C76069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E70FC-0855-4088-871C-A245934C5A0B}">
      <dgm:prSet phldrT="[Текст]" custT="1"/>
      <dgm:spPr/>
      <dgm:t>
        <a:bodyPr/>
        <a:lstStyle/>
        <a:p>
          <a:r>
            <a:rPr lang="ru-RU" sz="1600" kern="1200" dirty="0" smtClean="0">
              <a:solidFill>
                <a:schemeClr val="bg1"/>
              </a:solidFill>
            </a:rPr>
            <a:t>  </a:t>
          </a:r>
          <a:r>
            <a:rPr lang="ru-RU" sz="1600" kern="1200" dirty="0" smtClean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Участие экспертов и специалистов Ассоциации в разработке нормативно-правовых      документов по вопросам спортивной подготовки</a:t>
          </a:r>
          <a:endParaRPr lang="ru-RU" sz="1600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BF67CBA6-A412-44E9-B590-0D621569DAEF}" type="parTrans" cxnId="{AD0A09E9-1724-4167-989F-CC885E39A589}">
      <dgm:prSet/>
      <dgm:spPr/>
      <dgm:t>
        <a:bodyPr/>
        <a:lstStyle/>
        <a:p>
          <a:endParaRPr lang="ru-RU"/>
        </a:p>
      </dgm:t>
    </dgm:pt>
    <dgm:pt modelId="{C0978061-61AD-4D0B-8A0A-E173D3BD4A92}" type="sibTrans" cxnId="{AD0A09E9-1724-4167-989F-CC885E39A589}">
      <dgm:prSet/>
      <dgm:spPr/>
      <dgm:t>
        <a:bodyPr/>
        <a:lstStyle/>
        <a:p>
          <a:endParaRPr lang="ru-RU"/>
        </a:p>
      </dgm:t>
    </dgm:pt>
    <dgm:pt modelId="{56E76E63-B861-4A58-8BA9-2D5F9667C92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2000" dirty="0">
            <a:solidFill>
              <a:schemeClr val="bg1"/>
            </a:solidFill>
          </a:endParaRPr>
        </a:p>
      </dgm:t>
    </dgm:pt>
    <dgm:pt modelId="{C2608CD4-88A5-46A6-94BF-0D35143A7B4D}" type="parTrans" cxnId="{119B637C-CC43-485B-9FD1-63D2C14E9277}">
      <dgm:prSet/>
      <dgm:spPr/>
      <dgm:t>
        <a:bodyPr/>
        <a:lstStyle/>
        <a:p>
          <a:endParaRPr lang="ru-RU"/>
        </a:p>
      </dgm:t>
    </dgm:pt>
    <dgm:pt modelId="{129C2C32-4DB4-45F8-8A9A-6125F3DBD49A}" type="sibTrans" cxnId="{119B637C-CC43-485B-9FD1-63D2C14E9277}">
      <dgm:prSet/>
      <dgm:spPr/>
      <dgm:t>
        <a:bodyPr/>
        <a:lstStyle/>
        <a:p>
          <a:endParaRPr lang="ru-RU"/>
        </a:p>
      </dgm:t>
    </dgm:pt>
    <dgm:pt modelId="{7081EB26-9E38-408F-A2B6-776406FDCC5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dirty="0">
            <a:solidFill>
              <a:schemeClr val="bg1"/>
            </a:solidFill>
          </a:endParaRPr>
        </a:p>
      </dgm:t>
    </dgm:pt>
    <dgm:pt modelId="{58B9CFE3-9CEE-4C54-B8A6-B461769EB388}" type="parTrans" cxnId="{7C0435E6-E23E-45DC-9D95-2DB62D30BED1}">
      <dgm:prSet/>
      <dgm:spPr/>
      <dgm:t>
        <a:bodyPr/>
        <a:lstStyle/>
        <a:p>
          <a:endParaRPr lang="ru-RU"/>
        </a:p>
      </dgm:t>
    </dgm:pt>
    <dgm:pt modelId="{FB73F9DF-FFC4-4B5B-BEC8-1C4F1BA618C2}" type="sibTrans" cxnId="{7C0435E6-E23E-45DC-9D95-2DB62D30BED1}">
      <dgm:prSet/>
      <dgm:spPr/>
      <dgm:t>
        <a:bodyPr/>
        <a:lstStyle/>
        <a:p>
          <a:endParaRPr lang="ru-RU"/>
        </a:p>
      </dgm:t>
    </dgm:pt>
    <dgm:pt modelId="{0B57746F-DA94-42B7-9C7A-5BEA792E6BD5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FC001A0-A437-43F6-882D-5C4E1966C5C2}" type="parTrans" cxnId="{35B38135-38D2-473C-8840-F6F499496E57}">
      <dgm:prSet/>
      <dgm:spPr/>
      <dgm:t>
        <a:bodyPr/>
        <a:lstStyle/>
        <a:p>
          <a:endParaRPr lang="ru-RU"/>
        </a:p>
      </dgm:t>
    </dgm:pt>
    <dgm:pt modelId="{E4CC2C3A-AE48-4DA3-B871-EA8693FE824F}" type="sibTrans" cxnId="{35B38135-38D2-473C-8840-F6F499496E57}">
      <dgm:prSet/>
      <dgm:spPr/>
      <dgm:t>
        <a:bodyPr/>
        <a:lstStyle/>
        <a:p>
          <a:endParaRPr lang="ru-RU"/>
        </a:p>
      </dgm:t>
    </dgm:pt>
    <dgm:pt modelId="{901D736B-D524-45F7-BF38-04446BFAABA3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600" kern="1200" dirty="0" smtClean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Внедрение инновационных диагностирующих, тестирующих, восстановительных технологий в практику спортивной подготовки </a:t>
          </a:r>
          <a:endParaRPr lang="ru-RU" sz="1600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95DE6ED6-B7C7-43F1-9549-9ED1DD3D25B1}" type="parTrans" cxnId="{3D7D7863-FA0D-4B62-AAE0-79C12BCFAAB9}">
      <dgm:prSet/>
      <dgm:spPr/>
      <dgm:t>
        <a:bodyPr/>
        <a:lstStyle/>
        <a:p>
          <a:endParaRPr lang="ru-RU"/>
        </a:p>
      </dgm:t>
    </dgm:pt>
    <dgm:pt modelId="{878303B5-43AC-444D-93C5-077F2BB1345A}" type="sibTrans" cxnId="{3D7D7863-FA0D-4B62-AAE0-79C12BCFAAB9}">
      <dgm:prSet/>
      <dgm:spPr/>
      <dgm:t>
        <a:bodyPr/>
        <a:lstStyle/>
        <a:p>
          <a:endParaRPr lang="ru-RU"/>
        </a:p>
      </dgm:t>
    </dgm:pt>
    <dgm:pt modelId="{2653C653-52D0-4437-858F-A8373E3988ED}" type="pres">
      <dgm:prSet presAssocID="{DC18B5BB-1D31-4423-AEAC-C8E9C76069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4D432-3232-4458-AEEB-10A24394BB9D}" type="pres">
      <dgm:prSet presAssocID="{57EE70FC-0855-4088-871C-A245934C5A0B}" presName="parentText" presStyleLbl="node1" presStyleIdx="0" presStyleCnt="3" custScaleY="86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378A5-0EE9-4FD5-8395-C3B305D8BD43}" type="pres">
      <dgm:prSet presAssocID="{57EE70FC-0855-4088-871C-A245934C5A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5CBD8-BE13-499C-99A3-17FCF540A7E3}" type="pres">
      <dgm:prSet presAssocID="{56E76E63-B861-4A58-8BA9-2D5F9667C926}" presName="parentText" presStyleLbl="node1" presStyleIdx="1" presStyleCnt="3" custScaleY="84148" custLinFactNeighborY="36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412E6-4C6F-46B3-97AD-1B3248E62E2F}" type="pres">
      <dgm:prSet presAssocID="{56E76E63-B861-4A58-8BA9-2D5F9667C926}" presName="childText" presStyleLbl="revTx" presStyleIdx="1" presStyleCnt="2" custScaleY="88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E02E4-7521-4AFF-801A-151136FF563F}" type="pres">
      <dgm:prSet presAssocID="{0B57746F-DA94-42B7-9C7A-5BEA792E6BD5}" presName="parentText" presStyleLbl="node1" presStyleIdx="2" presStyleCnt="3" custLinFactNeighborX="-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ED496-C774-490B-BB94-DEAE82808F91}" type="presOf" srcId="{56E76E63-B861-4A58-8BA9-2D5F9667C926}" destId="{6215CBD8-BE13-499C-99A3-17FCF540A7E3}" srcOrd="0" destOrd="0" presId="urn:microsoft.com/office/officeart/2005/8/layout/vList2"/>
    <dgm:cxn modelId="{590D086F-DE9B-4752-8350-AADBECA0C015}" type="presOf" srcId="{0B57746F-DA94-42B7-9C7A-5BEA792E6BD5}" destId="{495E02E4-7521-4AFF-801A-151136FF563F}" srcOrd="0" destOrd="0" presId="urn:microsoft.com/office/officeart/2005/8/layout/vList2"/>
    <dgm:cxn modelId="{49FC13A7-FC61-4D6B-BB3F-16FA57F56E25}" type="presOf" srcId="{DC18B5BB-1D31-4423-AEAC-C8E9C7606962}" destId="{2653C653-52D0-4437-858F-A8373E3988ED}" srcOrd="0" destOrd="0" presId="urn:microsoft.com/office/officeart/2005/8/layout/vList2"/>
    <dgm:cxn modelId="{F472112A-62B8-44D5-A62F-531E2E2F7FC5}" type="presOf" srcId="{57EE70FC-0855-4088-871C-A245934C5A0B}" destId="{FE34D432-3232-4458-AEEB-10A24394BB9D}" srcOrd="0" destOrd="0" presId="urn:microsoft.com/office/officeart/2005/8/layout/vList2"/>
    <dgm:cxn modelId="{AD0A09E9-1724-4167-989F-CC885E39A589}" srcId="{DC18B5BB-1D31-4423-AEAC-C8E9C7606962}" destId="{57EE70FC-0855-4088-871C-A245934C5A0B}" srcOrd="0" destOrd="0" parTransId="{BF67CBA6-A412-44E9-B590-0D621569DAEF}" sibTransId="{C0978061-61AD-4D0B-8A0A-E173D3BD4A92}"/>
    <dgm:cxn modelId="{35B38135-38D2-473C-8840-F6F499496E57}" srcId="{DC18B5BB-1D31-4423-AEAC-C8E9C7606962}" destId="{0B57746F-DA94-42B7-9C7A-5BEA792E6BD5}" srcOrd="2" destOrd="0" parTransId="{3FC001A0-A437-43F6-882D-5C4E1966C5C2}" sibTransId="{E4CC2C3A-AE48-4DA3-B871-EA8693FE824F}"/>
    <dgm:cxn modelId="{119B637C-CC43-485B-9FD1-63D2C14E9277}" srcId="{DC18B5BB-1D31-4423-AEAC-C8E9C7606962}" destId="{56E76E63-B861-4A58-8BA9-2D5F9667C926}" srcOrd="1" destOrd="0" parTransId="{C2608CD4-88A5-46A6-94BF-0D35143A7B4D}" sibTransId="{129C2C32-4DB4-45F8-8A9A-6125F3DBD49A}"/>
    <dgm:cxn modelId="{3D7D7863-FA0D-4B62-AAE0-79C12BCFAAB9}" srcId="{56E76E63-B861-4A58-8BA9-2D5F9667C926}" destId="{901D736B-D524-45F7-BF38-04446BFAABA3}" srcOrd="0" destOrd="0" parTransId="{95DE6ED6-B7C7-43F1-9549-9ED1DD3D25B1}" sibTransId="{878303B5-43AC-444D-93C5-077F2BB1345A}"/>
    <dgm:cxn modelId="{D3A480C7-75E9-4652-B105-F5AC71F5E4D5}" type="presOf" srcId="{7081EB26-9E38-408F-A2B6-776406FDCC5E}" destId="{9CA378A5-0EE9-4FD5-8395-C3B305D8BD43}" srcOrd="0" destOrd="0" presId="urn:microsoft.com/office/officeart/2005/8/layout/vList2"/>
    <dgm:cxn modelId="{7C0435E6-E23E-45DC-9D95-2DB62D30BED1}" srcId="{57EE70FC-0855-4088-871C-A245934C5A0B}" destId="{7081EB26-9E38-408F-A2B6-776406FDCC5E}" srcOrd="0" destOrd="0" parTransId="{58B9CFE3-9CEE-4C54-B8A6-B461769EB388}" sibTransId="{FB73F9DF-FFC4-4B5B-BEC8-1C4F1BA618C2}"/>
    <dgm:cxn modelId="{D60F4DC1-5C42-43E4-9570-9AEA8E326BAF}" type="presOf" srcId="{901D736B-D524-45F7-BF38-04446BFAABA3}" destId="{00D412E6-4C6F-46B3-97AD-1B3248E62E2F}" srcOrd="0" destOrd="0" presId="urn:microsoft.com/office/officeart/2005/8/layout/vList2"/>
    <dgm:cxn modelId="{E1D00ADC-FD25-4B2D-B999-C4B757086C08}" type="presParOf" srcId="{2653C653-52D0-4437-858F-A8373E3988ED}" destId="{FE34D432-3232-4458-AEEB-10A24394BB9D}" srcOrd="0" destOrd="0" presId="urn:microsoft.com/office/officeart/2005/8/layout/vList2"/>
    <dgm:cxn modelId="{04F8E85D-8ACB-433D-8EBF-C954B88231F0}" type="presParOf" srcId="{2653C653-52D0-4437-858F-A8373E3988ED}" destId="{9CA378A5-0EE9-4FD5-8395-C3B305D8BD43}" srcOrd="1" destOrd="0" presId="urn:microsoft.com/office/officeart/2005/8/layout/vList2"/>
    <dgm:cxn modelId="{89FAC5A6-78B8-4403-99DD-3D77635A6AD4}" type="presParOf" srcId="{2653C653-52D0-4437-858F-A8373E3988ED}" destId="{6215CBD8-BE13-499C-99A3-17FCF540A7E3}" srcOrd="2" destOrd="0" presId="urn:microsoft.com/office/officeart/2005/8/layout/vList2"/>
    <dgm:cxn modelId="{5C62B500-CCC7-462D-BA3A-ECAF8877884B}" type="presParOf" srcId="{2653C653-52D0-4437-858F-A8373E3988ED}" destId="{00D412E6-4C6F-46B3-97AD-1B3248E62E2F}" srcOrd="3" destOrd="0" presId="urn:microsoft.com/office/officeart/2005/8/layout/vList2"/>
    <dgm:cxn modelId="{EFF6DF93-8E92-4242-98EC-4B49268FEFAE}" type="presParOf" srcId="{2653C653-52D0-4437-858F-A8373E3988ED}" destId="{495E02E4-7521-4AFF-801A-151136FF56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04C16-DB8E-41A5-AF17-A85BA4B82E3E}">
      <dsp:nvSpPr>
        <dsp:cNvPr id="0" name=""/>
        <dsp:cNvSpPr/>
      </dsp:nvSpPr>
      <dsp:spPr>
        <a:xfrm>
          <a:off x="0" y="0"/>
          <a:ext cx="8959273" cy="105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Внедрение тестирующих, диагностических и восстановительных технологий, обеспечивающих результативность соревновательной деятельности и рост спортивного мастерства</a:t>
          </a:r>
          <a:endParaRPr lang="ru-RU" sz="1700" kern="1200" dirty="0"/>
        </a:p>
      </dsp:txBody>
      <dsp:txXfrm>
        <a:off x="1897688" y="0"/>
        <a:ext cx="7061584" cy="1058339"/>
      </dsp:txXfrm>
    </dsp:sp>
    <dsp:sp modelId="{5E20F9D6-F125-40E5-95D1-6A7B6EB9A6FC}">
      <dsp:nvSpPr>
        <dsp:cNvPr id="0" name=""/>
        <dsp:cNvSpPr/>
      </dsp:nvSpPr>
      <dsp:spPr>
        <a:xfrm>
          <a:off x="105833" y="105833"/>
          <a:ext cx="1791854" cy="846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EC94D-1705-4BDA-BB56-CE077C4C00C5}">
      <dsp:nvSpPr>
        <dsp:cNvPr id="0" name=""/>
        <dsp:cNvSpPr/>
      </dsp:nvSpPr>
      <dsp:spPr>
        <a:xfrm>
          <a:off x="0" y="1164172"/>
          <a:ext cx="8959273" cy="105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работы комплексных научных групп и проведение специальных комплексных обследований с целью функционального состояния с учетом биологического возраста спортсменов</a:t>
          </a:r>
          <a:endParaRPr lang="ru-RU" sz="1700" kern="1200" dirty="0"/>
        </a:p>
      </dsp:txBody>
      <dsp:txXfrm>
        <a:off x="1897688" y="1164172"/>
        <a:ext cx="7061584" cy="1058339"/>
      </dsp:txXfrm>
    </dsp:sp>
    <dsp:sp modelId="{D11FC686-87A4-4039-B77C-CC4D05374C45}">
      <dsp:nvSpPr>
        <dsp:cNvPr id="0" name=""/>
        <dsp:cNvSpPr/>
      </dsp:nvSpPr>
      <dsp:spPr>
        <a:xfrm>
          <a:off x="96587" y="1279244"/>
          <a:ext cx="1791854" cy="846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63FA6-473B-4610-9766-AB71B54B977C}">
      <dsp:nvSpPr>
        <dsp:cNvPr id="0" name=""/>
        <dsp:cNvSpPr/>
      </dsp:nvSpPr>
      <dsp:spPr>
        <a:xfrm>
          <a:off x="0" y="2328345"/>
          <a:ext cx="8959273" cy="105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анализа, обобщения и выдача научных рекомендаций по корректировке индивидуальных тренировочных планов, постнагрузочного восстановления, выбора рациона питания</a:t>
          </a:r>
          <a:endParaRPr lang="ru-RU" sz="1700" kern="1200" dirty="0"/>
        </a:p>
      </dsp:txBody>
      <dsp:txXfrm>
        <a:off x="1897688" y="2328345"/>
        <a:ext cx="7061584" cy="1058339"/>
      </dsp:txXfrm>
    </dsp:sp>
    <dsp:sp modelId="{68B055CF-DD1D-40FF-A2D2-D717DD397E03}">
      <dsp:nvSpPr>
        <dsp:cNvPr id="0" name=""/>
        <dsp:cNvSpPr/>
      </dsp:nvSpPr>
      <dsp:spPr>
        <a:xfrm>
          <a:off x="105833" y="2434179"/>
          <a:ext cx="1791854" cy="846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6EF19-38D6-4190-8841-493ACCC73D09}">
      <dsp:nvSpPr>
        <dsp:cNvPr id="0" name=""/>
        <dsp:cNvSpPr/>
      </dsp:nvSpPr>
      <dsp:spPr>
        <a:xfrm>
          <a:off x="0" y="3492518"/>
          <a:ext cx="8959273" cy="105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Выполнение научно-исследовательских работ по актуальным вопросам подготовки спортивного резерва</a:t>
          </a:r>
          <a:endParaRPr lang="ru-RU" sz="1700" kern="1200" dirty="0"/>
        </a:p>
      </dsp:txBody>
      <dsp:txXfrm>
        <a:off x="1897688" y="3492518"/>
        <a:ext cx="7061584" cy="1058339"/>
      </dsp:txXfrm>
    </dsp:sp>
    <dsp:sp modelId="{702DF187-7AA6-4341-9CF2-A5DA67EA2F09}">
      <dsp:nvSpPr>
        <dsp:cNvPr id="0" name=""/>
        <dsp:cNvSpPr/>
      </dsp:nvSpPr>
      <dsp:spPr>
        <a:xfrm>
          <a:off x="105833" y="3598352"/>
          <a:ext cx="1791854" cy="846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97F5-CF16-481E-A49C-8062FC01925E}">
      <dsp:nvSpPr>
        <dsp:cNvPr id="0" name=""/>
        <dsp:cNvSpPr/>
      </dsp:nvSpPr>
      <dsp:spPr>
        <a:xfrm>
          <a:off x="0" y="388392"/>
          <a:ext cx="2848840" cy="170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Региональные Центры спортивного резерва</a:t>
          </a:r>
          <a:endParaRPr lang="ru-RU" sz="2000" kern="1200" dirty="0"/>
        </a:p>
      </dsp:txBody>
      <dsp:txXfrm>
        <a:off x="0" y="388392"/>
        <a:ext cx="2848840" cy="1709304"/>
      </dsp:txXfrm>
    </dsp:sp>
    <dsp:sp modelId="{AE4A4751-4527-4897-AC0A-14307D2533F8}">
      <dsp:nvSpPr>
        <dsp:cNvPr id="0" name=""/>
        <dsp:cNvSpPr/>
      </dsp:nvSpPr>
      <dsp:spPr>
        <a:xfrm>
          <a:off x="3133725" y="388392"/>
          <a:ext cx="2848840" cy="170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Отделы НМО, МБО, психологического и медицинского обеспечения</a:t>
          </a:r>
          <a:endParaRPr lang="ru-RU" sz="2000" kern="1200" dirty="0"/>
        </a:p>
      </dsp:txBody>
      <dsp:txXfrm>
        <a:off x="3133725" y="388392"/>
        <a:ext cx="2848840" cy="1709304"/>
      </dsp:txXfrm>
    </dsp:sp>
    <dsp:sp modelId="{56F11FDB-ACAD-4FF0-8289-37BB01049DF5}">
      <dsp:nvSpPr>
        <dsp:cNvPr id="0" name=""/>
        <dsp:cNvSpPr/>
      </dsp:nvSpPr>
      <dsp:spPr>
        <a:xfrm>
          <a:off x="6267450" y="388392"/>
          <a:ext cx="2848840" cy="170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Комплексные научные группы</a:t>
          </a:r>
          <a:endParaRPr lang="ru-RU" sz="2000" kern="1200" dirty="0"/>
        </a:p>
      </dsp:txBody>
      <dsp:txXfrm>
        <a:off x="6267450" y="388392"/>
        <a:ext cx="2848840" cy="1709304"/>
      </dsp:txXfrm>
    </dsp:sp>
    <dsp:sp modelId="{98E367B8-911E-4F97-9217-43B5BF7073B9}">
      <dsp:nvSpPr>
        <dsp:cNvPr id="0" name=""/>
        <dsp:cNvSpPr/>
      </dsp:nvSpPr>
      <dsp:spPr>
        <a:xfrm>
          <a:off x="1566862" y="2382581"/>
          <a:ext cx="2848840" cy="170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Диагностические лаборатории</a:t>
          </a:r>
          <a:endParaRPr lang="ru-RU" sz="2000" kern="1200" dirty="0"/>
        </a:p>
      </dsp:txBody>
      <dsp:txXfrm>
        <a:off x="1566862" y="2382581"/>
        <a:ext cx="2848840" cy="1709304"/>
      </dsp:txXfrm>
    </dsp:sp>
    <dsp:sp modelId="{54D33DA2-4B3B-4851-AFB9-EC81A38DFA5C}">
      <dsp:nvSpPr>
        <dsp:cNvPr id="0" name=""/>
        <dsp:cNvSpPr/>
      </dsp:nvSpPr>
      <dsp:spPr>
        <a:xfrm>
          <a:off x="4700587" y="2382581"/>
          <a:ext cx="2848840" cy="170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Восстановительные комплексы</a:t>
          </a:r>
          <a:endParaRPr lang="ru-RU" sz="2000" kern="1200" dirty="0"/>
        </a:p>
      </dsp:txBody>
      <dsp:txXfrm>
        <a:off x="4700587" y="2382581"/>
        <a:ext cx="2848840" cy="1709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4D432-3232-4458-AEEB-10A24394BB9D}">
      <dsp:nvSpPr>
        <dsp:cNvPr id="0" name=""/>
        <dsp:cNvSpPr/>
      </dsp:nvSpPr>
      <dsp:spPr>
        <a:xfrm>
          <a:off x="0" y="38568"/>
          <a:ext cx="8610600" cy="790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  </a:t>
          </a:r>
          <a:r>
            <a:rPr lang="ru-RU" sz="1600" kern="1200" dirty="0" smtClean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Участие экспертов и специалистов Ассоциации в разработке нормативно-правовых      документов по вопросам спортивной подготовки</a:t>
          </a:r>
          <a:endParaRPr lang="ru-RU" sz="1600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38575" y="77143"/>
        <a:ext cx="8533450" cy="713059"/>
      </dsp:txXfrm>
    </dsp:sp>
    <dsp:sp modelId="{9CA378A5-0EE9-4FD5-8395-C3B305D8BD43}">
      <dsp:nvSpPr>
        <dsp:cNvPr id="0" name=""/>
        <dsp:cNvSpPr/>
      </dsp:nvSpPr>
      <dsp:spPr>
        <a:xfrm>
          <a:off x="0" y="828777"/>
          <a:ext cx="8610600" cy="81144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0" y="828777"/>
        <a:ext cx="8610600" cy="811440"/>
      </dsp:txXfrm>
    </dsp:sp>
    <dsp:sp modelId="{6215CBD8-BE13-499C-99A3-17FCF540A7E3}">
      <dsp:nvSpPr>
        <dsp:cNvPr id="0" name=""/>
        <dsp:cNvSpPr/>
      </dsp:nvSpPr>
      <dsp:spPr>
        <a:xfrm>
          <a:off x="0" y="1669770"/>
          <a:ext cx="8610600" cy="77187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37680" y="1707450"/>
        <a:ext cx="8535240" cy="696512"/>
      </dsp:txXfrm>
    </dsp:sp>
    <dsp:sp modelId="{00D412E6-4C6F-46B3-97AD-1B3248E62E2F}">
      <dsp:nvSpPr>
        <dsp:cNvPr id="0" name=""/>
        <dsp:cNvSpPr/>
      </dsp:nvSpPr>
      <dsp:spPr>
        <a:xfrm>
          <a:off x="0" y="2412090"/>
          <a:ext cx="8610600" cy="715479"/>
        </a:xfrm>
        <a:prstGeom prst="rect">
          <a:avLst/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Внедрение инновационных диагностирующих, тестирующих, восстановительных технологий в практику спортивной подготовки </a:t>
          </a:r>
          <a:endParaRPr lang="ru-RU" sz="1600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0" y="2412090"/>
        <a:ext cx="8610600" cy="715479"/>
      </dsp:txXfrm>
    </dsp:sp>
    <dsp:sp modelId="{495E02E4-7521-4AFF-801A-151136FF563F}">
      <dsp:nvSpPr>
        <dsp:cNvPr id="0" name=""/>
        <dsp:cNvSpPr/>
      </dsp:nvSpPr>
      <dsp:spPr>
        <a:xfrm>
          <a:off x="0" y="3127569"/>
          <a:ext cx="8610600" cy="9172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>
            <a:solidFill>
              <a:schemeClr val="bg1"/>
            </a:solidFill>
          </a:endParaRPr>
        </a:p>
      </dsp:txBody>
      <dsp:txXfrm>
        <a:off x="44778" y="3172347"/>
        <a:ext cx="8521044" cy="8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6699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711469A-AFD3-450E-8C7D-80AF85E8F4A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351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35F9-A5AF-451D-AF22-DC76821FD0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5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7280" cy="4209120"/>
          </a:xfrm>
          <a:prstGeom prst="rect">
            <a:avLst/>
          </a:prstGeom>
        </p:spPr>
        <p:txBody>
          <a:bodyPr/>
          <a:lstStyle/>
          <a:p>
            <a:endParaRPr lang="ru-RU" sz="2900" spc="-1"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4282201" y="10155600"/>
            <a:ext cx="3275280" cy="53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9" tIns="44995" rIns="89989" bIns="44995" anchor="b"/>
          <a:lstStyle/>
          <a:p>
            <a:pPr algn="r">
              <a:lnSpc>
                <a:spcPct val="100000"/>
              </a:lnSpc>
            </a:pPr>
            <a:fld id="{852D56F3-A0A9-468C-BC9F-826B7D405990}" type="slidenum">
              <a:rPr lang="ru-RU" sz="1300" spc="-1">
                <a:solidFill>
                  <a:srgbClr val="000000"/>
                </a:solidFill>
              </a:rPr>
              <a:t>12</a:t>
            </a:fld>
            <a:endParaRPr lang="ru-RU" sz="13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E597-E94B-4F9B-AE25-676931F7F8C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7541-AD69-4B61-B766-38B76D500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E597-E94B-4F9B-AE25-676931F7F8C4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7541-AD69-4B61-B766-38B76D500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4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188" y="545528"/>
            <a:ext cx="8455019" cy="51959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9188" y="1095357"/>
            <a:ext cx="8455019" cy="2950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377" indent="0">
              <a:buNone/>
              <a:defRPr sz="1400"/>
            </a:lvl2pPr>
            <a:lvl3pPr marL="1072755" indent="0">
              <a:buNone/>
              <a:defRPr sz="1200"/>
            </a:lvl3pPr>
            <a:lvl4pPr marL="1609131" indent="0">
              <a:buNone/>
              <a:defRPr sz="1100"/>
            </a:lvl4pPr>
            <a:lvl5pPr marL="2145509" indent="0">
              <a:buNone/>
              <a:defRPr sz="1100"/>
            </a:lvl5pPr>
            <a:lvl6pPr marL="2681886" indent="0">
              <a:buNone/>
              <a:defRPr sz="1100"/>
            </a:lvl6pPr>
            <a:lvl7pPr marL="3218263" indent="0">
              <a:buNone/>
              <a:defRPr sz="1100"/>
            </a:lvl7pPr>
            <a:lvl8pPr marL="3754640" indent="0">
              <a:buNone/>
              <a:defRPr sz="1100"/>
            </a:lvl8pPr>
            <a:lvl9pPr marL="4291017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496237" y="6993844"/>
            <a:ext cx="350254" cy="42002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6" tIns="53638" rIns="107276" bIns="53638"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19085" y="7002037"/>
            <a:ext cx="504562" cy="403649"/>
          </a:xfrm>
          <a:prstGeom prst="rect">
            <a:avLst/>
          </a:prstGeom>
        </p:spPr>
        <p:txBody>
          <a:bodyPr lIns="107276" tIns="53638" rIns="107276" bIns="53638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30378" y="2299415"/>
            <a:ext cx="1663316" cy="2217521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76" tIns="53638" rIns="107276" bIns="53638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150787" y="2299415"/>
            <a:ext cx="1663316" cy="2217521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76" tIns="53638" rIns="107276" bIns="53638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271199" y="2299415"/>
            <a:ext cx="1663316" cy="2217521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76" tIns="53638" rIns="107276" bIns="53638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391611" y="2299415"/>
            <a:ext cx="1663316" cy="2217521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76" tIns="53638" rIns="107276" bIns="53638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464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189" y="393119"/>
            <a:ext cx="8455019" cy="51959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5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9189" y="942948"/>
            <a:ext cx="8455019" cy="2950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3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91248" indent="0">
              <a:buNone/>
              <a:defRPr sz="1500"/>
            </a:lvl2pPr>
            <a:lvl3pPr marL="1182498" indent="0">
              <a:buNone/>
              <a:defRPr sz="1300"/>
            </a:lvl3pPr>
            <a:lvl4pPr marL="1773745" indent="0">
              <a:buNone/>
              <a:defRPr sz="1200"/>
            </a:lvl4pPr>
            <a:lvl5pPr marL="2364993" indent="0">
              <a:buNone/>
              <a:defRPr sz="1200"/>
            </a:lvl5pPr>
            <a:lvl6pPr marL="2956243" indent="0">
              <a:buNone/>
              <a:defRPr sz="1200"/>
            </a:lvl6pPr>
            <a:lvl7pPr marL="3547491" indent="0">
              <a:buNone/>
              <a:defRPr sz="1200"/>
            </a:lvl7pPr>
            <a:lvl8pPr marL="4138739" indent="0">
              <a:buNone/>
              <a:defRPr sz="1200"/>
            </a:lvl8pPr>
            <a:lvl9pPr marL="4729989" indent="0">
              <a:buNone/>
              <a:defRPr sz="12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496237" y="6993844"/>
            <a:ext cx="350254" cy="42002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251" tIns="59125" rIns="118251" bIns="59125" rtlCol="0" anchor="ctr"/>
          <a:lstStyle/>
          <a:p>
            <a:pPr algn="ctr"/>
            <a:endParaRPr lang="en-US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19085" y="7002037"/>
            <a:ext cx="504562" cy="403649"/>
          </a:xfrm>
          <a:prstGeom prst="rect">
            <a:avLst/>
          </a:prstGeom>
        </p:spPr>
        <p:txBody>
          <a:bodyPr lIns="107276" tIns="53638" rIns="107276" bIns="53638" anchor="ctr"/>
          <a:lstStyle>
            <a:lvl1pPr algn="ctr">
              <a:defRPr sz="13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3376998" y="2167095"/>
            <a:ext cx="3242476" cy="4410494"/>
          </a:xfrm>
          <a:custGeom>
            <a:avLst/>
            <a:gdLst/>
            <a:ahLst/>
            <a:cxnLst/>
            <a:rect l="l" t="t" r="r" b="b"/>
            <a:pathLst>
              <a:path w="7513412" h="7665746">
                <a:moveTo>
                  <a:pt x="3756706" y="0"/>
                </a:moveTo>
                <a:cubicBezTo>
                  <a:pt x="4550623" y="0"/>
                  <a:pt x="5288171" y="241318"/>
                  <a:pt x="5899981" y="654595"/>
                </a:cubicBezTo>
                <a:lnTo>
                  <a:pt x="6053244" y="769188"/>
                </a:lnTo>
                <a:lnTo>
                  <a:pt x="6020915" y="795862"/>
                </a:lnTo>
                <a:cubicBezTo>
                  <a:pt x="5873416" y="943360"/>
                  <a:pt x="5782187" y="1147127"/>
                  <a:pt x="5782187" y="1372202"/>
                </a:cubicBezTo>
                <a:cubicBezTo>
                  <a:pt x="5782187" y="1822352"/>
                  <a:pt x="6147105" y="2187270"/>
                  <a:pt x="6597255" y="2187270"/>
                </a:cubicBezTo>
                <a:lnTo>
                  <a:pt x="6597471" y="2187270"/>
                </a:lnTo>
                <a:cubicBezTo>
                  <a:pt x="6766277" y="2187270"/>
                  <a:pt x="6923098" y="2135954"/>
                  <a:pt x="7053183" y="2048070"/>
                </a:cubicBezTo>
                <a:lnTo>
                  <a:pt x="7119972" y="1992964"/>
                </a:lnTo>
                <a:lnTo>
                  <a:pt x="7127411" y="2005898"/>
                </a:lnTo>
                <a:cubicBezTo>
                  <a:pt x="7274943" y="2277445"/>
                  <a:pt x="7390610" y="2568811"/>
                  <a:pt x="7469393" y="2874979"/>
                </a:cubicBezTo>
                <a:lnTo>
                  <a:pt x="7513412" y="3071289"/>
                </a:lnTo>
                <a:lnTo>
                  <a:pt x="7506634" y="3071631"/>
                </a:lnTo>
                <a:cubicBezTo>
                  <a:pt x="7095631" y="3113371"/>
                  <a:pt x="6774902" y="3460476"/>
                  <a:pt x="6774902" y="3882491"/>
                </a:cubicBezTo>
                <a:cubicBezTo>
                  <a:pt x="6774902" y="4276372"/>
                  <a:pt x="7054292" y="4604998"/>
                  <a:pt x="7425705" y="4681000"/>
                </a:cubicBezTo>
                <a:lnTo>
                  <a:pt x="7492382" y="4691176"/>
                </a:lnTo>
                <a:lnTo>
                  <a:pt x="7469393" y="4790768"/>
                </a:lnTo>
                <a:cubicBezTo>
                  <a:pt x="7389624" y="5100763"/>
                  <a:pt x="7272045" y="5395584"/>
                  <a:pt x="7121863" y="5670022"/>
                </a:cubicBezTo>
                <a:lnTo>
                  <a:pt x="7041188" y="5804158"/>
                </a:lnTo>
                <a:lnTo>
                  <a:pt x="7040483" y="5803577"/>
                </a:lnTo>
                <a:cubicBezTo>
                  <a:pt x="6910398" y="5715693"/>
                  <a:pt x="6753577" y="5664376"/>
                  <a:pt x="6584771" y="5664376"/>
                </a:cubicBezTo>
                <a:lnTo>
                  <a:pt x="6584555" y="5664376"/>
                </a:lnTo>
                <a:cubicBezTo>
                  <a:pt x="6134405" y="5664376"/>
                  <a:pt x="5769487" y="6029294"/>
                  <a:pt x="5769487" y="6479444"/>
                </a:cubicBezTo>
                <a:cubicBezTo>
                  <a:pt x="5769487" y="6648250"/>
                  <a:pt x="5820804" y="6805071"/>
                  <a:pt x="5908688" y="6935157"/>
                </a:cubicBezTo>
                <a:lnTo>
                  <a:pt x="5943930" y="6977870"/>
                </a:lnTo>
                <a:lnTo>
                  <a:pt x="5871210" y="7030398"/>
                </a:lnTo>
                <a:cubicBezTo>
                  <a:pt x="5265109" y="7431911"/>
                  <a:pt x="4538218" y="7665746"/>
                  <a:pt x="3756706" y="7665746"/>
                </a:cubicBezTo>
                <a:cubicBezTo>
                  <a:pt x="2975194" y="7665746"/>
                  <a:pt x="2248303" y="7431911"/>
                  <a:pt x="1642202" y="7030398"/>
                </a:cubicBezTo>
                <a:lnTo>
                  <a:pt x="1627312" y="7019642"/>
                </a:lnTo>
                <a:lnTo>
                  <a:pt x="1697019" y="6935157"/>
                </a:lnTo>
                <a:cubicBezTo>
                  <a:pt x="1784903" y="6805071"/>
                  <a:pt x="1836220" y="6648250"/>
                  <a:pt x="1836220" y="6479444"/>
                </a:cubicBezTo>
                <a:cubicBezTo>
                  <a:pt x="1836220" y="6029294"/>
                  <a:pt x="1471302" y="5664376"/>
                  <a:pt x="1021152" y="5664376"/>
                </a:cubicBezTo>
                <a:lnTo>
                  <a:pt x="1020936" y="5664376"/>
                </a:lnTo>
                <a:cubicBezTo>
                  <a:pt x="852130" y="5664376"/>
                  <a:pt x="695309" y="5715693"/>
                  <a:pt x="565223" y="5803577"/>
                </a:cubicBezTo>
                <a:lnTo>
                  <a:pt x="502834" y="5855053"/>
                </a:lnTo>
                <a:lnTo>
                  <a:pt x="391549" y="5670022"/>
                </a:lnTo>
                <a:cubicBezTo>
                  <a:pt x="241367" y="5395584"/>
                  <a:pt x="123788" y="5100763"/>
                  <a:pt x="44019" y="4790768"/>
                </a:cubicBezTo>
                <a:lnTo>
                  <a:pt x="21030" y="4691176"/>
                </a:lnTo>
                <a:lnTo>
                  <a:pt x="87707" y="4681000"/>
                </a:lnTo>
                <a:cubicBezTo>
                  <a:pt x="459120" y="4604998"/>
                  <a:pt x="738510" y="4276372"/>
                  <a:pt x="738510" y="3882491"/>
                </a:cubicBezTo>
                <a:cubicBezTo>
                  <a:pt x="738510" y="3460476"/>
                  <a:pt x="417781" y="3113371"/>
                  <a:pt x="6778" y="3071631"/>
                </a:cubicBezTo>
                <a:lnTo>
                  <a:pt x="0" y="3071289"/>
                </a:lnTo>
                <a:lnTo>
                  <a:pt x="44018" y="2874979"/>
                </a:lnTo>
                <a:cubicBezTo>
                  <a:pt x="122802" y="2568811"/>
                  <a:pt x="238469" y="2277445"/>
                  <a:pt x="386001" y="2005898"/>
                </a:cubicBezTo>
                <a:lnTo>
                  <a:pt x="429504" y="1930251"/>
                </a:lnTo>
                <a:lnTo>
                  <a:pt x="444596" y="1948543"/>
                </a:lnTo>
                <a:cubicBezTo>
                  <a:pt x="592094" y="2096041"/>
                  <a:pt x="795861" y="2187270"/>
                  <a:pt x="1020936" y="2187270"/>
                </a:cubicBezTo>
                <a:lnTo>
                  <a:pt x="1021152" y="2187270"/>
                </a:lnTo>
                <a:cubicBezTo>
                  <a:pt x="1471302" y="2187270"/>
                  <a:pt x="1836220" y="1822352"/>
                  <a:pt x="1836220" y="1372202"/>
                </a:cubicBezTo>
                <a:cubicBezTo>
                  <a:pt x="1836220" y="1147127"/>
                  <a:pt x="1744990" y="943360"/>
                  <a:pt x="1597492" y="795862"/>
                </a:cubicBezTo>
                <a:lnTo>
                  <a:pt x="1515249" y="728005"/>
                </a:lnTo>
                <a:lnTo>
                  <a:pt x="1613431" y="654595"/>
                </a:lnTo>
                <a:cubicBezTo>
                  <a:pt x="2225241" y="241318"/>
                  <a:pt x="2962789" y="0"/>
                  <a:pt x="37567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86018" tIns="143010" rIns="286018" bIns="143010" anchor="t">
            <a:norm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PICTUER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23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"/>
            <a:ext cx="10080625" cy="75596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107276" tIns="53638" rIns="107276" bIns="53638" anchor="b" anchorCtr="1"/>
          <a:lstStyle>
            <a:lvl1pPr algn="ctr" rtl="0">
              <a:buNone/>
              <a:defRPr sz="900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38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295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-504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66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C111EAC-85E3-4F20-AC3F-F5E4829F8C3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08.10.2019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035998A-FD31-4A1D-9A3F-6951BFB43D7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28" r:id="rId13"/>
    <p:sldLayoutId id="2147483729" r:id="rId14"/>
    <p:sldLayoutId id="2147483730" r:id="rId15"/>
    <p:sldLayoutId id="2147483733" r:id="rId16"/>
    <p:sldLayoutId id="214748373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tm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1343942"/>
            <a:ext cx="8568531" cy="2624888"/>
          </a:xfr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ПРОБЛЕМЫ И ПЕРСПЕКТИВЫ РАЗВИТИЯ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 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МЕДИКО-БИОЛОГИЧЕСКОГО И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НАУЧНО-МЕТОДИЧЕСКОГО 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ОБЕСПЕЧЕНИЯ  ПОДГОТОВКИ СПОРТИВНОГО РЕЗЕРВА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СУБЪЕКТАХ РОССИЙСКОЙ ФЕДЕРАЦИИ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3" y="4139514"/>
            <a:ext cx="7056438" cy="175465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5" dirty="0" smtClean="0">
                <a:solidFill>
                  <a:schemeClr val="bg1"/>
                </a:solidFill>
              </a:rPr>
              <a:t>ЛАПИН</a:t>
            </a:r>
            <a:endParaRPr lang="ru-RU" sz="2205" dirty="0">
              <a:solidFill>
                <a:schemeClr val="bg1"/>
              </a:solidFill>
            </a:endParaRPr>
          </a:p>
          <a:p>
            <a:r>
              <a:rPr lang="ru-RU" sz="2205" dirty="0" smtClean="0">
                <a:solidFill>
                  <a:schemeClr val="bg1"/>
                </a:solidFill>
              </a:rPr>
              <a:t>АЛЕКСЕЙ ЮРЬЕВИЧ</a:t>
            </a:r>
            <a:endParaRPr lang="en-US" sz="2205" dirty="0" smtClean="0">
              <a:solidFill>
                <a:schemeClr val="bg1"/>
              </a:solidFill>
            </a:endParaRPr>
          </a:p>
          <a:p>
            <a:r>
              <a:rPr lang="ru-RU" sz="2205" dirty="0">
                <a:solidFill>
                  <a:schemeClr val="bg1"/>
                </a:solidFill>
              </a:rPr>
              <a:t>Президент Ассоциации</a:t>
            </a:r>
          </a:p>
          <a:p>
            <a:r>
              <a:rPr lang="ru-RU" sz="2205" dirty="0">
                <a:solidFill>
                  <a:schemeClr val="bg1"/>
                </a:solidFill>
              </a:rPr>
              <a:t>Д.м.н., профессор</a:t>
            </a:r>
          </a:p>
          <a:p>
            <a:endParaRPr lang="ru-RU" sz="2205" dirty="0">
              <a:solidFill>
                <a:schemeClr val="bg1"/>
              </a:solidFill>
            </a:endParaRPr>
          </a:p>
        </p:txBody>
      </p:sp>
      <p:sp>
        <p:nvSpPr>
          <p:cNvPr id="4" name="CustomShape 52">
            <a:extLst>
              <a:ext uri="{FF2B5EF4-FFF2-40B4-BE49-F238E27FC236}">
                <a16:creationId xmlns:a16="http://schemas.microsoft.com/office/drawing/2014/main" xmlns="" id="{A5E66BEF-A3C3-49BC-A4C5-F8EC73D4AE46}"/>
              </a:ext>
            </a:extLst>
          </p:cNvPr>
          <p:cNvSpPr/>
          <p:nvPr/>
        </p:nvSpPr>
        <p:spPr>
          <a:xfrm>
            <a:off x="4883665" y="345437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3" y="148421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202320" y="2184747"/>
            <a:ext cx="9797760" cy="101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ru-RU" sz="1400" b="1" spc="-1" dirty="0">
                <a:solidFill>
                  <a:srgbClr val="002060"/>
                </a:solidFill>
              </a:rPr>
              <a:t>Цель программы:</a:t>
            </a:r>
            <a:r>
              <a:rPr lang="ru-RU" sz="1400" spc="-1" dirty="0">
                <a:solidFill>
                  <a:srgbClr val="002060"/>
                </a:solidFill>
              </a:rPr>
              <a:t> повышение эффективности управления процессом подготовки спортсменов сборных команд субъектов Российской Федерации за счет применения научных технологий, получения объективной информации о функциональном состоянии спортсменов, об уровне специальной физической, тактической, технической, тактической и психологической подготовленности, коррекция восстановительных мероприятий и тренировочных программ.</a:t>
            </a:r>
          </a:p>
        </p:txBody>
      </p:sp>
      <p:sp>
        <p:nvSpPr>
          <p:cNvPr id="383" name="CustomShape 2"/>
          <p:cNvSpPr/>
          <p:nvPr/>
        </p:nvSpPr>
        <p:spPr>
          <a:xfrm>
            <a:off x="2916359" y="3284333"/>
            <a:ext cx="4547121" cy="301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marL="343045"/>
            <a:r>
              <a:rPr lang="ru-RU" sz="1400" b="1" spc="-1" dirty="0">
                <a:solidFill>
                  <a:schemeClr val="bg1"/>
                </a:solidFill>
              </a:rPr>
              <a:t>Этапное комплексное обследование (ЭКО)</a:t>
            </a:r>
            <a:endParaRPr lang="ru-RU" sz="1400" spc="-1" dirty="0">
              <a:solidFill>
                <a:schemeClr val="bg1"/>
              </a:solidFill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692640" y="923636"/>
            <a:ext cx="8693280" cy="12301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algn="ctr">
              <a:lnSpc>
                <a:spcPct val="90000"/>
              </a:lnSpc>
            </a:pPr>
            <a:r>
              <a:rPr lang="ru-RU" sz="2000" b="1" spc="-1" dirty="0">
                <a:solidFill>
                  <a:schemeClr val="bg1"/>
                </a:solidFill>
                <a:latin typeface="Calibri Light"/>
              </a:rPr>
              <a:t> </a:t>
            </a:r>
            <a:endParaRPr lang="ru-RU" sz="2000" b="1" spc="-1" dirty="0" smtClean="0">
              <a:solidFill>
                <a:schemeClr val="bg1"/>
              </a:solidFill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ru-RU" sz="2000" b="1" spc="-1" dirty="0" smtClean="0">
                <a:solidFill>
                  <a:schemeClr val="bg1"/>
                </a:solidFill>
                <a:latin typeface="Calibri Light"/>
              </a:rPr>
              <a:t>РОЛЬ ПРОГРАММ </a:t>
            </a:r>
            <a:r>
              <a:rPr lang="ru-RU" sz="2000" b="1" spc="-1" dirty="0">
                <a:solidFill>
                  <a:schemeClr val="bg1"/>
                </a:solidFill>
                <a:latin typeface="Calibri Light"/>
              </a:rPr>
              <a:t>НАУЧНО-МЕТОДИЧЕСКОГО ОБЕСПЕЧЕНИЯ СПОРТСМЕНОВ СБОРНЫХ КОМАНД СУБЪЕКТОВ РОССИЙСКОЙ ФЕДЕРАЦИИ</a:t>
            </a:r>
            <a:endParaRPr lang="ru-RU" sz="2000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85" name="Рисунок 17"/>
          <p:cNvPicPr/>
          <p:nvPr/>
        </p:nvPicPr>
        <p:blipFill>
          <a:blip r:embed="rId2"/>
          <a:stretch/>
        </p:blipFill>
        <p:spPr>
          <a:xfrm>
            <a:off x="2342520" y="3204000"/>
            <a:ext cx="440280" cy="440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386" name="CustomShape 4"/>
          <p:cNvSpPr/>
          <p:nvPr/>
        </p:nvSpPr>
        <p:spPr>
          <a:xfrm rot="10800000">
            <a:off x="4571641" y="4000320"/>
            <a:ext cx="336600" cy="340920"/>
          </a:xfrm>
          <a:custGeom>
            <a:avLst/>
            <a:gdLst/>
            <a:ahLst/>
            <a:cxnLst/>
            <a:rect l="l" t="t" r="r" b="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7"/>
          <p:cNvSpPr/>
          <p:nvPr/>
        </p:nvSpPr>
        <p:spPr>
          <a:xfrm>
            <a:off x="3654720" y="3683000"/>
            <a:ext cx="6370560" cy="363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marL="171343" indent="-170982">
              <a:spcBef>
                <a:spcPts val="751"/>
              </a:spcBef>
              <a:buClr>
                <a:srgbClr val="3B3838"/>
              </a:buClr>
              <a:buFont typeface="Arial"/>
              <a:buChar char="•"/>
            </a:pPr>
            <a:r>
              <a:rPr lang="ru-RU" sz="1400" spc="-1" dirty="0">
                <a:solidFill>
                  <a:srgbClr val="002060"/>
                </a:solidFill>
              </a:rPr>
              <a:t>ЭКО – является базовым мероприятием по контролю за функциональным состоянием спортсменов в системе научно-методического обеспечения и направлено на определение индивидуального уровня различных сторон подготовленности спортсменов;</a:t>
            </a:r>
          </a:p>
          <a:p>
            <a:pPr marL="171343" indent="-170982">
              <a:spcBef>
                <a:spcPts val="751"/>
              </a:spcBef>
              <a:buClr>
                <a:srgbClr val="3B3838"/>
              </a:buClr>
              <a:buFont typeface="Arial"/>
              <a:buChar char="•"/>
            </a:pPr>
            <a:r>
              <a:rPr lang="ru-RU" sz="1400" spc="-1" dirty="0">
                <a:solidFill>
                  <a:srgbClr val="002060"/>
                </a:solidFill>
              </a:rPr>
              <a:t>ЭКО позволяет оценить кумулятивный тренировочный эффект, выявить резервные возможности организма;</a:t>
            </a:r>
          </a:p>
          <a:p>
            <a:pPr marL="171343" indent="-170982">
              <a:spcBef>
                <a:spcPts val="751"/>
              </a:spcBef>
              <a:buClr>
                <a:srgbClr val="3B3838"/>
              </a:buClr>
              <a:buFont typeface="Arial"/>
              <a:buChar char="•"/>
            </a:pPr>
            <a:r>
              <a:rPr lang="ru-RU" sz="1400" spc="-1" dirty="0">
                <a:solidFill>
                  <a:srgbClr val="002060"/>
                </a:solidFill>
              </a:rPr>
              <a:t>ЭКО дает возможность выявить факторы, лимитирующие специальную работоспособность (выносливость, скоростно-силовые и координационные способности, психологическую подготовленность);</a:t>
            </a:r>
          </a:p>
          <a:p>
            <a:pPr marL="171343" indent="-170982">
              <a:spcBef>
                <a:spcPts val="751"/>
              </a:spcBef>
              <a:buClr>
                <a:srgbClr val="3B3838"/>
              </a:buClr>
              <a:buFont typeface="Arial"/>
              <a:buChar char="•"/>
            </a:pPr>
            <a:r>
              <a:rPr lang="ru-RU" sz="1400" spc="-1" dirty="0">
                <a:solidFill>
                  <a:srgbClr val="002060"/>
                </a:solidFill>
              </a:rPr>
              <a:t>ЭКО желательно проводить на базе организаций спортивной подготовки (спортивные школы олимпийского резерва, региональные центры спортивной подготовки);</a:t>
            </a:r>
          </a:p>
          <a:p>
            <a:pPr marL="171343" indent="-170982">
              <a:spcBef>
                <a:spcPts val="751"/>
              </a:spcBef>
              <a:buClr>
                <a:srgbClr val="3B3838"/>
              </a:buClr>
              <a:buFont typeface="Arial"/>
              <a:buChar char="•"/>
            </a:pPr>
            <a:r>
              <a:rPr lang="ru-RU" sz="1400" spc="-1" dirty="0">
                <a:solidFill>
                  <a:srgbClr val="002060"/>
                </a:solidFill>
              </a:rPr>
              <a:t>Для реализации программ ЭКО необходимо создавать медико-восстановительные центры с спортивного тестирования.</a:t>
            </a:r>
          </a:p>
        </p:txBody>
      </p:sp>
      <p:sp>
        <p:nvSpPr>
          <p:cNvPr id="390" name="CustomShape 8"/>
          <p:cNvSpPr/>
          <p:nvPr/>
        </p:nvSpPr>
        <p:spPr>
          <a:xfrm>
            <a:off x="202320" y="6721625"/>
            <a:ext cx="1599120" cy="503279"/>
          </a:xfrm>
          <a:prstGeom prst="chevron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CustomShape 9"/>
          <p:cNvSpPr/>
          <p:nvPr/>
        </p:nvSpPr>
        <p:spPr>
          <a:xfrm>
            <a:off x="202321" y="6020620"/>
            <a:ext cx="1930320" cy="503279"/>
          </a:xfrm>
          <a:prstGeom prst="chevro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10"/>
          <p:cNvSpPr/>
          <p:nvPr/>
        </p:nvSpPr>
        <p:spPr>
          <a:xfrm>
            <a:off x="202320" y="5286312"/>
            <a:ext cx="1519200" cy="494640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1"/>
          <p:cNvSpPr/>
          <p:nvPr/>
        </p:nvSpPr>
        <p:spPr>
          <a:xfrm>
            <a:off x="202321" y="4589543"/>
            <a:ext cx="1923480" cy="503279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CustomShape 12"/>
          <p:cNvSpPr/>
          <p:nvPr/>
        </p:nvSpPr>
        <p:spPr>
          <a:xfrm>
            <a:off x="206640" y="3784933"/>
            <a:ext cx="1838520" cy="498600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13"/>
          <p:cNvSpPr/>
          <p:nvPr/>
        </p:nvSpPr>
        <p:spPr>
          <a:xfrm>
            <a:off x="1081441" y="5286313"/>
            <a:ext cx="2158920" cy="50327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14"/>
          <p:cNvSpPr/>
          <p:nvPr/>
        </p:nvSpPr>
        <p:spPr>
          <a:xfrm>
            <a:off x="1401840" y="3778814"/>
            <a:ext cx="1838520" cy="50327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5"/>
          <p:cNvSpPr/>
          <p:nvPr/>
        </p:nvSpPr>
        <p:spPr>
          <a:xfrm>
            <a:off x="1811880" y="4591343"/>
            <a:ext cx="1429200" cy="503279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CustomShape 16"/>
          <p:cNvSpPr/>
          <p:nvPr/>
        </p:nvSpPr>
        <p:spPr>
          <a:xfrm>
            <a:off x="1801801" y="6020980"/>
            <a:ext cx="1438920" cy="50327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CustomShape 17"/>
          <p:cNvSpPr/>
          <p:nvPr/>
        </p:nvSpPr>
        <p:spPr>
          <a:xfrm>
            <a:off x="1401840" y="6723784"/>
            <a:ext cx="1838520" cy="503279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CustomShape 18"/>
          <p:cNvSpPr/>
          <p:nvPr/>
        </p:nvSpPr>
        <p:spPr>
          <a:xfrm>
            <a:off x="2206440" y="3783853"/>
            <a:ext cx="59904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0632" tIns="40316" rIns="80632" bIns="40316"/>
          <a:lstStyle/>
          <a:p>
            <a:pPr>
              <a:lnSpc>
                <a:spcPct val="100000"/>
              </a:lnSpc>
            </a:pPr>
            <a:r>
              <a:rPr lang="ru-RU" sz="2600" spc="-1">
                <a:solidFill>
                  <a:srgbClr val="002060"/>
                </a:solidFill>
                <a:latin typeface="Russia"/>
              </a:rPr>
              <a:t>01</a:t>
            </a:r>
            <a:endParaRPr lang="ru-RU" sz="2600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01" name="CustomShape 19"/>
          <p:cNvSpPr/>
          <p:nvPr/>
        </p:nvSpPr>
        <p:spPr>
          <a:xfrm>
            <a:off x="2202480" y="4599623"/>
            <a:ext cx="59904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0632" tIns="40316" rIns="80632" bIns="40316"/>
          <a:lstStyle/>
          <a:p>
            <a:pPr>
              <a:lnSpc>
                <a:spcPct val="100000"/>
              </a:lnSpc>
            </a:pPr>
            <a:r>
              <a:rPr lang="ru-RU" sz="2600" spc="-1">
                <a:solidFill>
                  <a:srgbClr val="002060"/>
                </a:solidFill>
                <a:latin typeface="Russia"/>
              </a:rPr>
              <a:t>02</a:t>
            </a:r>
            <a:endParaRPr lang="ru-RU" sz="2600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02" name="CustomShape 20"/>
          <p:cNvSpPr/>
          <p:nvPr/>
        </p:nvSpPr>
        <p:spPr>
          <a:xfrm>
            <a:off x="2213640" y="5317273"/>
            <a:ext cx="59904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0632" tIns="40316" rIns="80632" bIns="40316"/>
          <a:lstStyle/>
          <a:p>
            <a:pPr>
              <a:lnSpc>
                <a:spcPct val="100000"/>
              </a:lnSpc>
            </a:pPr>
            <a:r>
              <a:rPr lang="ru-RU" sz="2600" spc="-1">
                <a:solidFill>
                  <a:srgbClr val="002060"/>
                </a:solidFill>
                <a:latin typeface="Russia"/>
              </a:rPr>
              <a:t>03</a:t>
            </a:r>
            <a:endParaRPr lang="ru-RU" sz="2600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03" name="CustomShape 21"/>
          <p:cNvSpPr/>
          <p:nvPr/>
        </p:nvSpPr>
        <p:spPr>
          <a:xfrm>
            <a:off x="2198161" y="6025660"/>
            <a:ext cx="59904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0632" tIns="40316" rIns="80632" bIns="40316"/>
          <a:lstStyle/>
          <a:p>
            <a:pPr>
              <a:lnSpc>
                <a:spcPct val="100000"/>
              </a:lnSpc>
            </a:pPr>
            <a:r>
              <a:rPr lang="ru-RU" sz="2600" spc="-1">
                <a:solidFill>
                  <a:srgbClr val="002060"/>
                </a:solidFill>
                <a:latin typeface="Russia"/>
              </a:rPr>
              <a:t>04</a:t>
            </a:r>
            <a:endParaRPr lang="ru-RU" sz="2600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04" name="CustomShape 22"/>
          <p:cNvSpPr/>
          <p:nvPr/>
        </p:nvSpPr>
        <p:spPr>
          <a:xfrm>
            <a:off x="2183761" y="6702184"/>
            <a:ext cx="59904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0632" tIns="40316" rIns="80632" bIns="40316"/>
          <a:lstStyle/>
          <a:p>
            <a:pPr>
              <a:lnSpc>
                <a:spcPct val="100000"/>
              </a:lnSpc>
            </a:pPr>
            <a:r>
              <a:rPr lang="ru-RU" sz="2600" spc="-1">
                <a:solidFill>
                  <a:srgbClr val="002060"/>
                </a:solidFill>
                <a:latin typeface="Russia"/>
              </a:rPr>
              <a:t>05</a:t>
            </a:r>
            <a:endParaRPr lang="ru-RU" sz="2600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5" name="CustomShape 52">
            <a:extLst>
              <a:ext uri="{FF2B5EF4-FFF2-40B4-BE49-F238E27FC236}">
                <a16:creationId xmlns:a16="http://schemas.microsoft.com/office/drawing/2014/main" xmlns="" id="{0BF2475B-4082-48FD-A43D-F36A512B81F0}"/>
              </a:ext>
            </a:extLst>
          </p:cNvPr>
          <p:cNvSpPr/>
          <p:nvPr/>
        </p:nvSpPr>
        <p:spPr>
          <a:xfrm>
            <a:off x="4999680" y="4494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3" y="152410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34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Koormsutest_veloergomeetril_2.jpg"/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2928" r="22928"/>
          <a:stretch>
            <a:fillRect/>
          </a:stretch>
        </p:blipFill>
        <p:spPr/>
      </p:pic>
      <p:pic>
        <p:nvPicPr>
          <p:cNvPr id="52" name="Рисунок 51" descr="-High-Precision-PC90-Handheld-Electronic-Stop-Watch-Digital-Timer-Sports-Counter-Stopwatch-with-Alarm-Calendar.jpg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9353" r="9353"/>
          <a:stretch>
            <a:fillRect/>
          </a:stretch>
        </p:blipFill>
        <p:spPr/>
      </p:pic>
      <p:pic>
        <p:nvPicPr>
          <p:cNvPr id="53" name="Рисунок 52" descr="Mocha_25_6.jpg"/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l="3766" r="3766"/>
          <a:stretch>
            <a:fillRect/>
          </a:stretch>
        </p:blipFill>
        <p:spPr/>
      </p:pic>
      <p:pic>
        <p:nvPicPr>
          <p:cNvPr id="54" name="Рисунок 53" descr="slide11797.jpg"/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l="19515" r="19515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030378" y="4902422"/>
            <a:ext cx="1663315" cy="3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Russia" pitchFamily="34" charset="0"/>
              </a:rPr>
              <a:t>Контроль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cs typeface="Russi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897" y="4902422"/>
            <a:ext cx="1636206" cy="3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Russia" pitchFamily="34" charset="0"/>
              </a:rPr>
              <a:t>Оценка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cs typeface="Russi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1199" y="4902422"/>
            <a:ext cx="1663316" cy="3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Russia" pitchFamily="34" charset="0"/>
              </a:rPr>
              <a:t>Выявление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cs typeface="Russi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610" y="4898233"/>
            <a:ext cx="1789459" cy="3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Russia" pitchFamily="34" charset="0"/>
              </a:rPr>
              <a:t>Исследование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cs typeface="Russia" pitchFamily="34" charset="0"/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1304690" y="4745811"/>
            <a:ext cx="1097481" cy="85750"/>
            <a:chOff x="6862878" y="1145840"/>
            <a:chExt cx="313992" cy="89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6862878" y="1218342"/>
              <a:ext cx="313992" cy="17059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6862878" y="1182091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6862878" y="1145840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3472258" y="4745811"/>
            <a:ext cx="1097481" cy="85750"/>
            <a:chOff x="6862878" y="1145840"/>
            <a:chExt cx="313992" cy="89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6862878" y="1218342"/>
              <a:ext cx="313992" cy="17059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6862878" y="1182091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6862878" y="1145840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5563753" y="4745811"/>
            <a:ext cx="1097481" cy="85750"/>
            <a:chOff x="6862878" y="1145840"/>
            <a:chExt cx="313992" cy="89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6862878" y="1218342"/>
              <a:ext cx="313992" cy="17059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6862878" y="1182091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6862878" y="1145840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7629714" y="4745811"/>
            <a:ext cx="1097481" cy="85750"/>
            <a:chOff x="6862878" y="1145840"/>
            <a:chExt cx="313992" cy="89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6862878" y="1218342"/>
              <a:ext cx="313992" cy="17059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6862878" y="1182091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6862878" y="1145840"/>
              <a:ext cx="313992" cy="18126"/>
            </a:xfrm>
            <a:custGeom>
              <a:avLst/>
              <a:gdLst>
                <a:gd name="T0" fmla="*/ 248 w 256"/>
                <a:gd name="T1" fmla="*/ 0 h 16"/>
                <a:gd name="T2" fmla="*/ 8 w 256"/>
                <a:gd name="T3" fmla="*/ 0 h 16"/>
                <a:gd name="T4" fmla="*/ 0 w 256"/>
                <a:gd name="T5" fmla="*/ 8 h 16"/>
                <a:gd name="T6" fmla="*/ 8 w 256"/>
                <a:gd name="T7" fmla="*/ 16 h 16"/>
                <a:gd name="T8" fmla="*/ 248 w 256"/>
                <a:gd name="T9" fmla="*/ 16 h 16"/>
                <a:gd name="T10" fmla="*/ 256 w 256"/>
                <a:gd name="T11" fmla="*/ 8 h 16"/>
                <a:gd name="T12" fmla="*/ 248 w 25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">
                  <a:moveTo>
                    <a:pt x="24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52" y="16"/>
                    <a:pt x="256" y="12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030378" y="5295973"/>
            <a:ext cx="1663315" cy="1308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>
            <a:spAutoFit/>
          </a:bodyPr>
          <a:lstStyle/>
          <a:p>
            <a:pPr algn="ctr"/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  <a:cs typeface="Russia" pitchFamily="34" charset="0"/>
            </a:endParaRPr>
          </a:p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за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функциональным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состоянием</a:t>
            </a:r>
          </a:p>
          <a:p>
            <a:pPr algn="ctr"/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cs typeface="Russia" pitchFamily="34" charset="0"/>
            </a:endParaRPr>
          </a:p>
          <a:p>
            <a:pPr algn="ct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Russi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77897" y="5295972"/>
            <a:ext cx="1636206" cy="1308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>
            <a:spAutoFit/>
          </a:bodyPr>
          <a:lstStyle/>
          <a:p>
            <a:pPr algn="ctr"/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  <a:cs typeface="Russia" pitchFamily="34" charset="0"/>
            </a:endParaRPr>
          </a:p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степени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воздействия тренировочной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нагрузки</a:t>
            </a:r>
          </a:p>
          <a:p>
            <a:pPr algn="ct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Russi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71199" y="5295972"/>
            <a:ext cx="1663316" cy="1329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факторов, лимитирующих выполнение плановых тренировочных нагрузок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98171" y="5284236"/>
            <a:ext cx="1782897" cy="1308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7276" tIns="53638" rIns="107276" bIns="53638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эффективности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процессов восстановления организма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Russia" pitchFamily="34" charset="0"/>
              </a:rPr>
              <a:t>спортсмена</a:t>
            </a:r>
          </a:p>
          <a:p>
            <a:pPr algn="ct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Russia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684077" y="1182255"/>
            <a:ext cx="6869705" cy="78496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ТЕКУЩЕЕ ОБСЛЕДОВАНИЕ СПОРТСМЕНОВ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Russia" pitchFamily="34" charset="0"/>
            </a:endParaRPr>
          </a:p>
        </p:txBody>
      </p:sp>
      <p:sp>
        <p:nvSpPr>
          <p:cNvPr id="31" name="CustomShape 52">
            <a:extLst>
              <a:ext uri="{FF2B5EF4-FFF2-40B4-BE49-F238E27FC236}">
                <a16:creationId xmlns:a16="http://schemas.microsoft.com/office/drawing/2014/main" xmlns="" id="{E5DFB89B-9C3F-4417-BF43-C8DB201D6097}"/>
              </a:ext>
            </a:extLst>
          </p:cNvPr>
          <p:cNvSpPr/>
          <p:nvPr/>
        </p:nvSpPr>
        <p:spPr>
          <a:xfrm>
            <a:off x="4871563" y="248400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pic>
        <p:nvPicPr>
          <p:cNvPr id="35" name="Рисунок 34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159488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7482960" y="4536361"/>
            <a:ext cx="155520" cy="582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" name="CustomShape 2"/>
          <p:cNvSpPr/>
          <p:nvPr/>
        </p:nvSpPr>
        <p:spPr>
          <a:xfrm>
            <a:off x="5765040" y="4536361"/>
            <a:ext cx="187200" cy="582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7" name="CustomShape 3"/>
          <p:cNvSpPr/>
          <p:nvPr/>
        </p:nvSpPr>
        <p:spPr>
          <a:xfrm>
            <a:off x="4008960" y="4536361"/>
            <a:ext cx="162000" cy="582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8" name="CustomShape 4"/>
          <p:cNvSpPr/>
          <p:nvPr/>
        </p:nvSpPr>
        <p:spPr>
          <a:xfrm>
            <a:off x="2353321" y="4536361"/>
            <a:ext cx="174240" cy="582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9" name="CustomShape 5"/>
          <p:cNvSpPr/>
          <p:nvPr/>
        </p:nvSpPr>
        <p:spPr>
          <a:xfrm>
            <a:off x="4489920" y="2282401"/>
            <a:ext cx="824400" cy="9539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0" name="CustomShape 6"/>
          <p:cNvSpPr/>
          <p:nvPr/>
        </p:nvSpPr>
        <p:spPr>
          <a:xfrm>
            <a:off x="619918" y="3288892"/>
            <a:ext cx="8728919" cy="108972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1" name="CustomShape 7"/>
          <p:cNvSpPr/>
          <p:nvPr/>
        </p:nvSpPr>
        <p:spPr>
          <a:xfrm>
            <a:off x="1332720" y="953606"/>
            <a:ext cx="7011720" cy="642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algn="ctr">
              <a:lnSpc>
                <a:spcPct val="100000"/>
              </a:lnSpc>
            </a:pPr>
            <a:endParaRPr lang="ru-RU" sz="1500" b="1" spc="-1" dirty="0" smtClean="0">
              <a:solidFill>
                <a:srgbClr val="002060"/>
              </a:solidFill>
              <a:latin typeface="Arial Narrow"/>
            </a:endParaRPr>
          </a:p>
          <a:p>
            <a:pPr algn="ctr">
              <a:lnSpc>
                <a:spcPct val="100000"/>
              </a:lnSpc>
            </a:pPr>
            <a:r>
              <a:rPr lang="ru-RU" sz="1500" b="1" spc="-1" dirty="0" smtClean="0">
                <a:solidFill>
                  <a:srgbClr val="002060"/>
                </a:solidFill>
                <a:latin typeface="Arial Narrow"/>
              </a:rPr>
              <a:t>СУБЪЕКТЫ </a:t>
            </a:r>
            <a:r>
              <a:rPr lang="ru-RU" sz="1500" b="1" spc="-1" dirty="0">
                <a:solidFill>
                  <a:srgbClr val="002060"/>
                </a:solidFill>
                <a:latin typeface="Arial Narrow"/>
              </a:rPr>
              <a:t>РОССИЙСКОЙ ФЕДЕРАЦИИ</a:t>
            </a:r>
            <a:endParaRPr lang="ru-RU" sz="1500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12" name="CustomShape 8"/>
          <p:cNvSpPr/>
          <p:nvPr/>
        </p:nvSpPr>
        <p:spPr>
          <a:xfrm>
            <a:off x="713229" y="3407872"/>
            <a:ext cx="1929464" cy="851760"/>
          </a:xfrm>
          <a:prstGeom prst="rect">
            <a:avLst/>
          </a:prstGeom>
          <a:solidFill>
            <a:srgbClr val="CCFFCC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7674" tIns="33836" rIns="67674" bIns="33836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Региональный центр спортивной подготовки РЦСП</a:t>
            </a:r>
            <a:endParaRPr lang="ru-RU" sz="1600" spc="-1" dirty="0"/>
          </a:p>
        </p:txBody>
      </p:sp>
      <p:sp>
        <p:nvSpPr>
          <p:cNvPr id="413" name="CustomShape 9"/>
          <p:cNvSpPr/>
          <p:nvPr/>
        </p:nvSpPr>
        <p:spPr>
          <a:xfrm>
            <a:off x="2760390" y="3396946"/>
            <a:ext cx="1910091" cy="851760"/>
          </a:xfrm>
          <a:prstGeom prst="rect">
            <a:avLst/>
          </a:prstGeom>
          <a:solidFill>
            <a:srgbClr val="CCFFCC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7674" tIns="33836" rIns="67674" bIns="33836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Центр олимпийской подготовки </a:t>
            </a:r>
            <a:r>
              <a:rPr lang="ru-RU" sz="1600" spc="-1" dirty="0" smtClean="0">
                <a:solidFill>
                  <a:srgbClr val="000000"/>
                </a:solidFill>
              </a:rPr>
              <a:t>ЦОП</a:t>
            </a:r>
            <a:endParaRPr lang="ru-RU" sz="1600" spc="-1" dirty="0"/>
          </a:p>
        </p:txBody>
      </p:sp>
      <p:sp>
        <p:nvSpPr>
          <p:cNvPr id="414" name="CustomShape 10"/>
          <p:cNvSpPr/>
          <p:nvPr/>
        </p:nvSpPr>
        <p:spPr>
          <a:xfrm>
            <a:off x="4775973" y="3402336"/>
            <a:ext cx="2453759" cy="851760"/>
          </a:xfrm>
          <a:prstGeom prst="rect">
            <a:avLst/>
          </a:prstGeom>
          <a:solidFill>
            <a:srgbClr val="CCFFCC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7674" tIns="33836" rIns="67674" bIns="33836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Спортивная школа олимпийского резерва</a:t>
            </a:r>
            <a:endParaRPr lang="ru-RU" sz="1600" spc="-1" dirty="0"/>
          </a:p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СШОР</a:t>
            </a:r>
            <a:endParaRPr lang="ru-RU" sz="1600" spc="-1" dirty="0"/>
          </a:p>
        </p:txBody>
      </p:sp>
      <p:sp>
        <p:nvSpPr>
          <p:cNvPr id="415" name="CustomShape 11"/>
          <p:cNvSpPr/>
          <p:nvPr/>
        </p:nvSpPr>
        <p:spPr>
          <a:xfrm>
            <a:off x="7335224" y="3394149"/>
            <a:ext cx="1857507" cy="851760"/>
          </a:xfrm>
          <a:prstGeom prst="rect">
            <a:avLst/>
          </a:prstGeom>
          <a:solidFill>
            <a:srgbClr val="CCFFCC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7674" tIns="33836" rIns="67674" bIns="33836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Спортивная школа</a:t>
            </a:r>
            <a:endParaRPr lang="ru-RU" sz="1600" spc="-1" dirty="0"/>
          </a:p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СШ</a:t>
            </a:r>
            <a:endParaRPr lang="ru-RU" sz="1600" spc="-1" dirty="0"/>
          </a:p>
        </p:txBody>
      </p:sp>
      <p:sp>
        <p:nvSpPr>
          <p:cNvPr id="416" name="CustomShape 12"/>
          <p:cNvSpPr/>
          <p:nvPr/>
        </p:nvSpPr>
        <p:spPr>
          <a:xfrm>
            <a:off x="619919" y="4555791"/>
            <a:ext cx="8728919" cy="3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Организует через структурные подразделения научно-методическое обеспечение</a:t>
            </a:r>
            <a:endParaRPr lang="ru-RU" sz="1600" spc="-1" dirty="0"/>
          </a:p>
        </p:txBody>
      </p:sp>
      <p:sp>
        <p:nvSpPr>
          <p:cNvPr id="417" name="CustomShape 13"/>
          <p:cNvSpPr/>
          <p:nvPr/>
        </p:nvSpPr>
        <p:spPr>
          <a:xfrm>
            <a:off x="619920" y="1782618"/>
            <a:ext cx="8728919" cy="12190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marL="257374" indent="-256653" algn="ctr"/>
            <a:r>
              <a:rPr lang="ru-RU" sz="2400" spc="-1" dirty="0">
                <a:solidFill>
                  <a:schemeClr val="bg1"/>
                </a:solidFill>
                <a:latin typeface="Arial"/>
              </a:rPr>
              <a:t>Государственное задание </a:t>
            </a:r>
          </a:p>
          <a:p>
            <a:pPr marL="257374" indent="-256653" algn="ctr"/>
            <a:r>
              <a:rPr lang="ru-RU" sz="1600" spc="-1" dirty="0">
                <a:solidFill>
                  <a:schemeClr val="bg1"/>
                </a:solidFill>
                <a:latin typeface="Arial"/>
              </a:rPr>
              <a:t>Реализация научно-методического обеспечения осуществляется через формирование государственного задания подведомственным учреждениям в соответствии с их уставной деятельностью.</a:t>
            </a:r>
          </a:p>
        </p:txBody>
      </p:sp>
      <p:sp>
        <p:nvSpPr>
          <p:cNvPr id="418" name="CustomShape 14"/>
          <p:cNvSpPr/>
          <p:nvPr/>
        </p:nvSpPr>
        <p:spPr>
          <a:xfrm>
            <a:off x="619918" y="5172208"/>
            <a:ext cx="3551042" cy="717480"/>
          </a:xfrm>
          <a:prstGeom prst="rect">
            <a:avLst/>
          </a:prstGeom>
          <a:solidFill>
            <a:srgbClr val="CCFFCC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7674" tIns="33836" rIns="67674" bIns="33836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Сборные </a:t>
            </a:r>
            <a:r>
              <a:rPr lang="ru-RU" sz="1600" spc="-1" dirty="0" smtClean="0">
                <a:solidFill>
                  <a:srgbClr val="000000"/>
                </a:solidFill>
              </a:rPr>
              <a:t>команды</a:t>
            </a:r>
            <a:endParaRPr lang="ru-RU" sz="1600" spc="-1" dirty="0"/>
          </a:p>
        </p:txBody>
      </p:sp>
      <p:sp>
        <p:nvSpPr>
          <p:cNvPr id="419" name="CustomShape 15"/>
          <p:cNvSpPr/>
          <p:nvPr/>
        </p:nvSpPr>
        <p:spPr>
          <a:xfrm>
            <a:off x="4305957" y="5181476"/>
            <a:ext cx="5042880" cy="717480"/>
          </a:xfrm>
          <a:prstGeom prst="rect">
            <a:avLst/>
          </a:prstGeom>
          <a:solidFill>
            <a:srgbClr val="CCFFCC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7674" tIns="33836" rIns="67674" bIns="33836" anchor="ctr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Спортивная подготовка</a:t>
            </a:r>
            <a:endParaRPr lang="ru-RU" sz="1600" spc="-1" dirty="0"/>
          </a:p>
        </p:txBody>
      </p:sp>
      <p:sp>
        <p:nvSpPr>
          <p:cNvPr id="420" name="CustomShape 16"/>
          <p:cNvSpPr/>
          <p:nvPr/>
        </p:nvSpPr>
        <p:spPr>
          <a:xfrm>
            <a:off x="619918" y="6151418"/>
            <a:ext cx="8728919" cy="10714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74" tIns="33836" rIns="67674" bIns="33836"/>
          <a:lstStyle/>
          <a:p>
            <a:pPr algn="ctr">
              <a:lnSpc>
                <a:spcPct val="100000"/>
              </a:lnSpc>
            </a:pPr>
            <a:r>
              <a:rPr lang="ru-RU" sz="1700" b="1" spc="-1" dirty="0">
                <a:solidFill>
                  <a:srgbClr val="C00000"/>
                </a:solidFill>
              </a:rPr>
              <a:t>Примеры регионов, </a:t>
            </a:r>
            <a:r>
              <a:rPr lang="ru-RU" sz="1700" spc="-1" dirty="0">
                <a:solidFill>
                  <a:srgbClr val="C00000"/>
                </a:solidFill>
              </a:rPr>
              <a:t>выдающих государственное задание на работу </a:t>
            </a:r>
            <a:endParaRPr lang="ru-RU" sz="1700" spc="-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700" b="1" spc="-1" dirty="0" smtClean="0">
                <a:solidFill>
                  <a:srgbClr val="C00000"/>
                </a:solidFill>
              </a:rPr>
              <a:t>«</a:t>
            </a:r>
            <a:r>
              <a:rPr lang="ru-RU" sz="1700" spc="-1" dirty="0">
                <a:solidFill>
                  <a:srgbClr val="C00000"/>
                </a:solidFill>
              </a:rPr>
              <a:t>Организация мероприятий по научно-методическому обеспечению </a:t>
            </a:r>
            <a:endParaRPr lang="ru-RU" sz="1700" spc="-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700" spc="-1" dirty="0" smtClean="0">
                <a:solidFill>
                  <a:srgbClr val="C00000"/>
                </a:solidFill>
              </a:rPr>
              <a:t>спортивных </a:t>
            </a:r>
            <a:r>
              <a:rPr lang="ru-RU" sz="1700" spc="-1" dirty="0">
                <a:solidFill>
                  <a:srgbClr val="C00000"/>
                </a:solidFill>
              </a:rPr>
              <a:t>сборных команд»: Архангельская обл., Краснодарский край, </a:t>
            </a:r>
            <a:endParaRPr lang="ru-RU" sz="1700" spc="-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700" spc="-1" dirty="0" smtClean="0">
                <a:solidFill>
                  <a:srgbClr val="C00000"/>
                </a:solidFill>
              </a:rPr>
              <a:t>Ленинградская </a:t>
            </a:r>
            <a:r>
              <a:rPr lang="ru-RU" sz="1700" spc="-1" dirty="0">
                <a:solidFill>
                  <a:srgbClr val="C00000"/>
                </a:solidFill>
              </a:rPr>
              <a:t>область, Новгородская область, Пермский край</a:t>
            </a:r>
            <a:endParaRPr lang="ru-RU" sz="1700" spc="-1" dirty="0"/>
          </a:p>
        </p:txBody>
      </p:sp>
      <p:sp>
        <p:nvSpPr>
          <p:cNvPr id="20" name="CustomShape 52">
            <a:extLst>
              <a:ext uri="{FF2B5EF4-FFF2-40B4-BE49-F238E27FC236}">
                <a16:creationId xmlns:a16="http://schemas.microsoft.com/office/drawing/2014/main" xmlns="" id="{B78D070A-9B41-4C43-990D-221419B2473B}"/>
              </a:ext>
            </a:extLst>
          </p:cNvPr>
          <p:cNvSpPr/>
          <p:nvPr/>
        </p:nvSpPr>
        <p:spPr>
          <a:xfrm>
            <a:off x="4856040" y="17491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0" y="88675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64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kmxzja3iUP8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871" r="187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945059" y="944662"/>
            <a:ext cx="8190508" cy="5670352"/>
          </a:xfrm>
          <a:prstGeom prst="rect">
            <a:avLst/>
          </a:prstGeom>
          <a:solidFill>
            <a:srgbClr val="19232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360" tIns="88680" rIns="177360" bIns="88680" rtlCol="0" anchor="ctr"/>
          <a:lstStyle/>
          <a:p>
            <a:pPr algn="ctr"/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864894" y="4346879"/>
            <a:ext cx="6661267" cy="2028557"/>
          </a:xfrm>
          <a:prstGeom prst="rect">
            <a:avLst/>
          </a:prstGeom>
        </p:spPr>
        <p:txBody>
          <a:bodyPr wrap="square" lIns="88698" tIns="44349" rIns="88698" bIns="44349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в соответствии с приказом №999 Министерства  спорта РФ научно-методическое, медицинское и медико-биологическое обеспечение подготовки спортивного резерва проводится на всех этапах и во всех организациях спортивной подготовки, которые должны стать заказчиками этих услуг, в том числе для учреждений и подразделений спортивной медицины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1922651" y="938419"/>
            <a:ext cx="49531" cy="303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98" tIns="44349" rIns="88698" bIns="44349" rtlCol="0" anchor="ctr"/>
          <a:lstStyle/>
          <a:p>
            <a:pPr algn="ctr"/>
            <a:endParaRPr lang="en-US" sz="1400" dirty="0"/>
          </a:p>
        </p:txBody>
      </p:sp>
      <p:sp>
        <p:nvSpPr>
          <p:cNvPr id="12" name="Rectangle 21"/>
          <p:cNvSpPr/>
          <p:nvPr/>
        </p:nvSpPr>
        <p:spPr>
          <a:xfrm flipH="1">
            <a:off x="6174393" y="5362250"/>
            <a:ext cx="64643" cy="2505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98" tIns="44349" rIns="88698" bIns="44349" rtlCol="0" anchor="ctr"/>
          <a:lstStyle/>
          <a:p>
            <a:pPr algn="ctr"/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42286" y="3912907"/>
            <a:ext cx="1691530" cy="520451"/>
          </a:xfrm>
          <a:prstGeom prst="rect">
            <a:avLst/>
          </a:prstGeom>
          <a:noFill/>
        </p:spPr>
        <p:txBody>
          <a:bodyPr wrap="none" lIns="88698" tIns="44349" rIns="88698" bIns="44349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ВЫВОД:</a:t>
            </a:r>
            <a:endParaRPr lang="en-US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CustomShape 52">
            <a:extLst>
              <a:ext uri="{FF2B5EF4-FFF2-40B4-BE49-F238E27FC236}">
                <a16:creationId xmlns:a16="http://schemas.microsoft.com/office/drawing/2014/main" xmlns="" id="{08E59AA8-1955-45CE-882A-FAEC0A67AB51}"/>
              </a:ext>
            </a:extLst>
          </p:cNvPr>
          <p:cNvSpPr/>
          <p:nvPr/>
        </p:nvSpPr>
        <p:spPr>
          <a:xfrm>
            <a:off x="4871563" y="248400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" y="171345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dvAuto="500"/>
      <p:bldP spid="11" grpId="0" animBg="1"/>
      <p:bldP spid="12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89" y="821744"/>
            <a:ext cx="8455019" cy="135948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 РАЗВИТИЯ ПОДГОТОВКИ </a:t>
            </a:r>
            <a:b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СПОРТИВНОГО РЕЗЕРВА ДО 2024 ГОДА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stomShape 52">
            <a:extLst>
              <a:ext uri="{FF2B5EF4-FFF2-40B4-BE49-F238E27FC236}">
                <a16:creationId xmlns:a16="http://schemas.microsoft.com/office/drawing/2014/main" xmlns="" id="{08E59AA8-1955-45CE-882A-FAEC0A67AB51}"/>
              </a:ext>
            </a:extLst>
          </p:cNvPr>
          <p:cNvSpPr/>
          <p:nvPr/>
        </p:nvSpPr>
        <p:spPr>
          <a:xfrm>
            <a:off x="4883665" y="-17091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sp>
        <p:nvSpPr>
          <p:cNvPr id="6" name="Chevron 66"/>
          <p:cNvSpPr/>
          <p:nvPr/>
        </p:nvSpPr>
        <p:spPr>
          <a:xfrm>
            <a:off x="-27710" y="3668574"/>
            <a:ext cx="6424021" cy="599183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hevron 67"/>
          <p:cNvSpPr/>
          <p:nvPr/>
        </p:nvSpPr>
        <p:spPr>
          <a:xfrm>
            <a:off x="-27710" y="4776240"/>
            <a:ext cx="8134059" cy="609600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hevron 68"/>
          <p:cNvSpPr/>
          <p:nvPr/>
        </p:nvSpPr>
        <p:spPr>
          <a:xfrm>
            <a:off x="4762" y="2652485"/>
            <a:ext cx="7776441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hevron 85"/>
          <p:cNvSpPr/>
          <p:nvPr/>
        </p:nvSpPr>
        <p:spPr>
          <a:xfrm>
            <a:off x="880341" y="3668653"/>
            <a:ext cx="9128866" cy="6096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hevron 88"/>
          <p:cNvSpPr/>
          <p:nvPr/>
        </p:nvSpPr>
        <p:spPr>
          <a:xfrm>
            <a:off x="1238249" y="2645301"/>
            <a:ext cx="7776441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hevron 91"/>
          <p:cNvSpPr/>
          <p:nvPr/>
        </p:nvSpPr>
        <p:spPr>
          <a:xfrm>
            <a:off x="3462413" y="4776240"/>
            <a:ext cx="6043646" cy="6096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853" y="2671595"/>
            <a:ext cx="831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Разработать приказ </a:t>
            </a:r>
            <a:r>
              <a:rPr lang="ru-RU" sz="1600" dirty="0" err="1" smtClean="0">
                <a:solidFill>
                  <a:schemeClr val="bg1"/>
                </a:solidFill>
              </a:rPr>
              <a:t>Минспорта</a:t>
            </a:r>
            <a:r>
              <a:rPr lang="ru-RU" sz="1600" dirty="0" smtClean="0">
                <a:solidFill>
                  <a:schemeClr val="bg1"/>
                </a:solidFill>
              </a:rPr>
              <a:t> РФ, который утвердит порядок проведения научно-методического обеспечения подготовки спортивного резерва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851" y="3711843"/>
            <a:ext cx="943956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Разработать комплекс мер по научному, медицинскому и медико-биологическому обеспечению по реализации стандартов и  программ спортивной подготовки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52" y="4896374"/>
            <a:ext cx="893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Разработать региональную модель НМО подготовки спортивного резерва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Chevron 68"/>
          <p:cNvSpPr/>
          <p:nvPr/>
        </p:nvSpPr>
        <p:spPr>
          <a:xfrm>
            <a:off x="4762" y="5788230"/>
            <a:ext cx="7776441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hevron 88"/>
          <p:cNvSpPr/>
          <p:nvPr/>
        </p:nvSpPr>
        <p:spPr>
          <a:xfrm>
            <a:off x="1238249" y="5781046"/>
            <a:ext cx="7776441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853" y="5781046"/>
            <a:ext cx="831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Создать службу функционального тестирования спортсменов и коррекции тренировочного процесса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" y="158925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00" y="985560"/>
            <a:ext cx="9071640" cy="121577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ОСНОВНЫЕ НАПРАВЛЕНИЯ ДЕЯТЕЛЬНОСТИ АССОЦИАЦИИ ПО СОДЕЙСТВИЮ РАЗВИТИЯ ФИЗИЧЕСКОЙ КУЛЬТУРЫ И СПОРТА</a:t>
            </a:r>
            <a:b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«ФЕДЕРАЦИЯ СПОРТИВНОЙ МЕДИЦИНЫ»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stomShape 52">
            <a:extLst>
              <a:ext uri="{FF2B5EF4-FFF2-40B4-BE49-F238E27FC236}">
                <a16:creationId xmlns:a16="http://schemas.microsoft.com/office/drawing/2014/main" xmlns="" id="{A5E66BEF-A3C3-49BC-A4C5-F8EC73D4AE46}"/>
              </a:ext>
            </a:extLst>
          </p:cNvPr>
          <p:cNvSpPr/>
          <p:nvPr/>
        </p:nvSpPr>
        <p:spPr>
          <a:xfrm>
            <a:off x="4883665" y="188419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652804"/>
              </p:ext>
            </p:extLst>
          </p:nvPr>
        </p:nvGraphicFramePr>
        <p:xfrm>
          <a:off x="778933" y="2683934"/>
          <a:ext cx="8610600" cy="408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579" y="5995249"/>
            <a:ext cx="83312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Организация международного сотрудничества и участие в программах  МОК и ВОЗ по вопросам спортивной науки и медицины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579" y="3547533"/>
            <a:ext cx="833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Взаимодействие с региональными органами управления в сфере физической культуры и спорта, врачебно-физкультурными службами по вопросам развития и внедрения программ МО, МБО и НМО спортивной подготовки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579" y="4419599"/>
            <a:ext cx="822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Проведение </a:t>
            </a:r>
            <a:r>
              <a:rPr lang="ru-RU" sz="1600">
                <a:solidFill>
                  <a:schemeClr val="bg1"/>
                </a:solidFill>
                <a:cs typeface="Times New Roman" panose="02020603050405020304" pitchFamily="18" charset="0"/>
              </a:rPr>
              <a:t>образовательных </a:t>
            </a:r>
            <a:r>
              <a:rPr lang="ru-RU" sz="1600" smtClean="0">
                <a:solidFill>
                  <a:schemeClr val="bg1"/>
                </a:solidFill>
                <a:cs typeface="Times New Roman" panose="02020603050405020304" pitchFamily="18" charset="0"/>
              </a:rPr>
              <a:t>семинаров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для тренеров, спортивных врачей и родителей; информационное обеспечение членов Ассоциации</a:t>
            </a: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88545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4C2E47D-0E4D-4FD9-9EE2-6594B6C3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08" y="2318327"/>
            <a:ext cx="8866909" cy="20862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91430" tIns="45716" rIns="91430" bIns="45716"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altLang="ru-RU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 внимание</a:t>
            </a:r>
            <a:r>
              <a:rPr lang="ru-RU" alt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 algn="ctr" eaLnBrk="1" hangingPunct="1">
              <a:defRPr/>
            </a:pPr>
            <a:r>
              <a:rPr lang="ru-RU" altLang="ru-RU" kern="0" dirty="0">
                <a:solidFill>
                  <a:srgbClr val="FF9900"/>
                </a:solidFill>
                <a:latin typeface="Montserrat Medium" panose="00000600000000000000" pitchFamily="2" charset="-52"/>
              </a:rPr>
              <a:t>	</a:t>
            </a:r>
          </a:p>
        </p:txBody>
      </p:sp>
      <p:pic>
        <p:nvPicPr>
          <p:cNvPr id="35846" name="Рисунок 40">
            <a:extLst>
              <a:ext uri="{FF2B5EF4-FFF2-40B4-BE49-F238E27FC236}">
                <a16:creationId xmlns:a16="http://schemas.microsoft.com/office/drawing/2014/main" xmlns="" id="{06A9CF4B-9587-4DC3-8E86-8C7A6867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66" y="54249"/>
            <a:ext cx="2687884" cy="7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52">
            <a:extLst>
              <a:ext uri="{FF2B5EF4-FFF2-40B4-BE49-F238E27FC236}">
                <a16:creationId xmlns:a16="http://schemas.microsoft.com/office/drawing/2014/main" xmlns="" id="{F3340C0A-E05E-4914-8A79-26F4DF59F53C}"/>
              </a:ext>
            </a:extLst>
          </p:cNvPr>
          <p:cNvSpPr/>
          <p:nvPr/>
        </p:nvSpPr>
        <p:spPr>
          <a:xfrm>
            <a:off x="4871563" y="248400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163374"/>
            <a:ext cx="2063579" cy="21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29"/>
          <p:cNvSpPr/>
          <p:nvPr/>
        </p:nvSpPr>
        <p:spPr>
          <a:xfrm>
            <a:off x="5510880" y="2407700"/>
            <a:ext cx="2636280" cy="564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480" tIns="30240" rIns="60480" bIns="3024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</a:rPr>
              <a:t>Этап высшего спортивного мастерства</a:t>
            </a:r>
          </a:p>
        </p:txBody>
      </p:sp>
      <p:sp>
        <p:nvSpPr>
          <p:cNvPr id="331" name="CustomShape 30"/>
          <p:cNvSpPr/>
          <p:nvPr/>
        </p:nvSpPr>
        <p:spPr>
          <a:xfrm>
            <a:off x="5476826" y="3284300"/>
            <a:ext cx="2636280" cy="551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480" tIns="30240" rIns="60480" bIns="3024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</a:rPr>
              <a:t>Этап </a:t>
            </a:r>
            <a:r>
              <a:rPr lang="ru-RU" sz="1600" b="0" strike="noStrike" spc="-1" dirty="0" smtClean="0">
                <a:solidFill>
                  <a:srgbClr val="002060"/>
                </a:solidFill>
              </a:rPr>
              <a:t>совершенствования спортивного </a:t>
            </a:r>
            <a:r>
              <a:rPr lang="ru-RU" sz="1600" b="0" strike="noStrike" spc="-1" dirty="0">
                <a:solidFill>
                  <a:srgbClr val="002060"/>
                </a:solidFill>
              </a:rPr>
              <a:t>мастерства</a:t>
            </a:r>
          </a:p>
        </p:txBody>
      </p:sp>
      <p:sp>
        <p:nvSpPr>
          <p:cNvPr id="332" name="CustomShape 31"/>
          <p:cNvSpPr/>
          <p:nvPr/>
        </p:nvSpPr>
        <p:spPr>
          <a:xfrm>
            <a:off x="5446187" y="4006460"/>
            <a:ext cx="2651546" cy="52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480" tIns="30240" rIns="60480" bIns="3024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</a:rPr>
              <a:t>Тренировочный этап</a:t>
            </a:r>
          </a:p>
        </p:txBody>
      </p:sp>
      <p:sp>
        <p:nvSpPr>
          <p:cNvPr id="333" name="CustomShape 32"/>
          <p:cNvSpPr/>
          <p:nvPr/>
        </p:nvSpPr>
        <p:spPr>
          <a:xfrm>
            <a:off x="5446080" y="4788721"/>
            <a:ext cx="2667026" cy="53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480" tIns="30240" rIns="60480" bIns="3024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</a:rPr>
              <a:t>Этап начальной подготовки</a:t>
            </a:r>
          </a:p>
        </p:txBody>
      </p:sp>
      <p:sp>
        <p:nvSpPr>
          <p:cNvPr id="334" name="CustomShape 33"/>
          <p:cNvSpPr/>
          <p:nvPr/>
        </p:nvSpPr>
        <p:spPr>
          <a:xfrm>
            <a:off x="1204200" y="2506680"/>
            <a:ext cx="2082960" cy="4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ts val="541"/>
              </a:spcBef>
            </a:pPr>
            <a:r>
              <a:rPr lang="ru-RU" sz="2700" b="1" strike="noStrike" spc="-1">
                <a:solidFill>
                  <a:srgbClr val="002060"/>
                </a:solidFill>
                <a:latin typeface="Russia"/>
              </a:rPr>
              <a:t>   15742</a:t>
            </a:r>
            <a:endParaRPr lang="ru-RU" sz="2700" b="0" strike="noStrike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5" name="CustomShape 34"/>
          <p:cNvSpPr/>
          <p:nvPr/>
        </p:nvSpPr>
        <p:spPr>
          <a:xfrm>
            <a:off x="1204200" y="3277800"/>
            <a:ext cx="2063160" cy="4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ts val="541"/>
              </a:spcBef>
            </a:pPr>
            <a:r>
              <a:rPr lang="ru-RU" sz="2700" b="1" strike="noStrike" spc="-1" dirty="0">
                <a:solidFill>
                  <a:srgbClr val="002060"/>
                </a:solidFill>
                <a:latin typeface="Russia"/>
              </a:rPr>
              <a:t>46604</a:t>
            </a:r>
            <a:endParaRPr lang="ru-RU" sz="27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6" name="CustomShape 35"/>
          <p:cNvSpPr/>
          <p:nvPr/>
        </p:nvSpPr>
        <p:spPr>
          <a:xfrm>
            <a:off x="1204200" y="3971160"/>
            <a:ext cx="2063160" cy="4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ts val="541"/>
              </a:spcBef>
            </a:pPr>
            <a:r>
              <a:rPr lang="ru-RU" sz="2700" b="1" strike="noStrike" spc="-1">
                <a:solidFill>
                  <a:srgbClr val="002060"/>
                </a:solidFill>
                <a:latin typeface="Russia"/>
              </a:rPr>
              <a:t>562467</a:t>
            </a:r>
            <a:endParaRPr lang="ru-RU" sz="2700" b="0" strike="noStrike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7" name="CustomShape 36"/>
          <p:cNvSpPr/>
          <p:nvPr/>
        </p:nvSpPr>
        <p:spPr>
          <a:xfrm>
            <a:off x="1204200" y="4806720"/>
            <a:ext cx="2063160" cy="4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ts val="541"/>
              </a:spcBef>
            </a:pPr>
            <a:r>
              <a:rPr lang="ru-RU" sz="2700" b="1" strike="noStrike" spc="-1">
                <a:solidFill>
                  <a:srgbClr val="002060"/>
                </a:solidFill>
                <a:latin typeface="Russia"/>
              </a:rPr>
              <a:t>  796665</a:t>
            </a:r>
            <a:endParaRPr lang="ru-RU" sz="2700" b="0" strike="noStrike" spc="-1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38" name="Рисунок 69"/>
          <p:cNvPicPr/>
          <p:nvPr/>
        </p:nvPicPr>
        <p:blipFill>
          <a:blip r:embed="rId2"/>
          <a:stretch/>
        </p:blipFill>
        <p:spPr>
          <a:xfrm>
            <a:off x="4894200" y="2408040"/>
            <a:ext cx="601560" cy="601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pic>
        <p:nvPicPr>
          <p:cNvPr id="339" name="Рисунок 70"/>
          <p:cNvPicPr/>
          <p:nvPr/>
        </p:nvPicPr>
        <p:blipFill>
          <a:blip r:embed="rId3"/>
          <a:stretch/>
        </p:blipFill>
        <p:spPr>
          <a:xfrm>
            <a:off x="4923360" y="3260160"/>
            <a:ext cx="569520" cy="569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pic>
        <p:nvPicPr>
          <p:cNvPr id="340" name="Рисунок 71"/>
          <p:cNvPicPr/>
          <p:nvPr/>
        </p:nvPicPr>
        <p:blipFill>
          <a:blip r:embed="rId4"/>
          <a:stretch/>
        </p:blipFill>
        <p:spPr>
          <a:xfrm>
            <a:off x="4919760" y="4793400"/>
            <a:ext cx="526320" cy="52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pic>
        <p:nvPicPr>
          <p:cNvPr id="341" name="Рисунок 72"/>
          <p:cNvPicPr/>
          <p:nvPr/>
        </p:nvPicPr>
        <p:blipFill>
          <a:blip r:embed="rId5"/>
          <a:stretch/>
        </p:blipFill>
        <p:spPr>
          <a:xfrm>
            <a:off x="4935240" y="4018147"/>
            <a:ext cx="526320" cy="52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342" name="Line 37"/>
          <p:cNvSpPr/>
          <p:nvPr/>
        </p:nvSpPr>
        <p:spPr>
          <a:xfrm>
            <a:off x="3426120" y="2733480"/>
            <a:ext cx="1209960" cy="0"/>
          </a:xfrm>
          <a:prstGeom prst="line">
            <a:avLst/>
          </a:prstGeom>
          <a:ln w="12600">
            <a:solidFill>
              <a:schemeClr val="accent1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Line 38"/>
          <p:cNvSpPr/>
          <p:nvPr/>
        </p:nvSpPr>
        <p:spPr>
          <a:xfrm>
            <a:off x="3452040" y="3553560"/>
            <a:ext cx="1209960" cy="0"/>
          </a:xfrm>
          <a:prstGeom prst="line">
            <a:avLst/>
          </a:prstGeom>
          <a:ln w="12600">
            <a:solidFill>
              <a:schemeClr val="accent3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Line 39"/>
          <p:cNvSpPr/>
          <p:nvPr/>
        </p:nvSpPr>
        <p:spPr>
          <a:xfrm>
            <a:off x="3489120" y="4233600"/>
            <a:ext cx="1172880" cy="0"/>
          </a:xfrm>
          <a:prstGeom prst="line">
            <a:avLst/>
          </a:prstGeom>
          <a:ln w="12600">
            <a:solidFill>
              <a:schemeClr val="accent4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Line 40"/>
          <p:cNvSpPr/>
          <p:nvPr/>
        </p:nvSpPr>
        <p:spPr>
          <a:xfrm>
            <a:off x="3530880" y="5001480"/>
            <a:ext cx="1131120" cy="360"/>
          </a:xfrm>
          <a:prstGeom prst="line">
            <a:avLst/>
          </a:prstGeom>
          <a:ln w="12600">
            <a:solidFill>
              <a:schemeClr val="accent5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48"/>
          <p:cNvSpPr/>
          <p:nvPr/>
        </p:nvSpPr>
        <p:spPr>
          <a:xfrm>
            <a:off x="5461453" y="5744267"/>
            <a:ext cx="2636280" cy="4876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480" tIns="30240" rIns="60480" bIns="3024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</a:rPr>
              <a:t>Спортивно-оздоровительный этап</a:t>
            </a:r>
          </a:p>
        </p:txBody>
      </p:sp>
      <p:sp>
        <p:nvSpPr>
          <p:cNvPr id="354" name="CustomShape 49"/>
          <p:cNvSpPr/>
          <p:nvPr/>
        </p:nvSpPr>
        <p:spPr>
          <a:xfrm>
            <a:off x="1204200" y="5642280"/>
            <a:ext cx="2063160" cy="45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00000"/>
              </a:lnSpc>
              <a:spcBef>
                <a:spcPts val="541"/>
              </a:spcBef>
            </a:pPr>
            <a:r>
              <a:rPr lang="ru-RU" sz="2700" b="1" strike="noStrike" spc="-1">
                <a:solidFill>
                  <a:srgbClr val="002060"/>
                </a:solidFill>
                <a:latin typeface="Russia"/>
              </a:rPr>
              <a:t>  977164</a:t>
            </a:r>
            <a:endParaRPr lang="ru-RU" sz="2700" b="0" strike="noStrike" spc="-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55" name="Line 50"/>
          <p:cNvSpPr/>
          <p:nvPr/>
        </p:nvSpPr>
        <p:spPr>
          <a:xfrm flipV="1">
            <a:off x="3592080" y="5866920"/>
            <a:ext cx="1095480" cy="7920"/>
          </a:xfrm>
          <a:prstGeom prst="line">
            <a:avLst/>
          </a:prstGeom>
          <a:ln w="12600">
            <a:solidFill>
              <a:schemeClr val="accent2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6" name="Рисунок 1"/>
          <p:cNvPicPr/>
          <p:nvPr/>
        </p:nvPicPr>
        <p:blipFill>
          <a:blip r:embed="rId6"/>
          <a:stretch/>
        </p:blipFill>
        <p:spPr>
          <a:xfrm>
            <a:off x="4978440" y="5748480"/>
            <a:ext cx="483480" cy="4834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357" name="CustomShape 51"/>
          <p:cNvSpPr/>
          <p:nvPr/>
        </p:nvSpPr>
        <p:spPr>
          <a:xfrm>
            <a:off x="567267" y="1286933"/>
            <a:ext cx="9025466" cy="9425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/>
                </a:solidFill>
                <a:latin typeface="Arial Narrow"/>
              </a:rPr>
              <a:t>ЧИСЛЕННОСТЬ ЗАНИМАЮЩИХСЯ В СИСТЕМЕ ПОДГОТОВКИ СПОРТИВНОГО </a:t>
            </a:r>
            <a:endParaRPr lang="ru-RU" sz="20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/>
                </a:solidFill>
                <a:latin typeface="Arial Narrow"/>
              </a:rPr>
              <a:t>РЕЗЕРВА ПО ЭТАПАМ СПОРТИВНОЙ ПОДГОТОВКИ</a:t>
            </a:r>
            <a:endParaRPr lang="ru-RU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9" name="CustomShape 52">
            <a:extLst>
              <a:ext uri="{FF2B5EF4-FFF2-40B4-BE49-F238E27FC236}">
                <a16:creationId xmlns:a16="http://schemas.microsoft.com/office/drawing/2014/main" xmlns="" id="{85E74BEF-0CA7-4B6D-8E83-7623445823C2}"/>
              </a:ext>
            </a:extLst>
          </p:cNvPr>
          <p:cNvSpPr/>
          <p:nvPr/>
        </p:nvSpPr>
        <p:spPr>
          <a:xfrm>
            <a:off x="4871562" y="248400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4" y="177941"/>
            <a:ext cx="910315" cy="9304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91040" y="1371737"/>
            <a:ext cx="9270000" cy="12052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Arial Narrow" panose="020B0606020202030204" pitchFamily="34" charset="0"/>
              </a:rPr>
              <a:t>ПРИЧИНЫ ЗАВЕРШЕНИЯ ЗАНЯТИЙ СПОРТОМ НА ТРЕНИРОВОЧНОМ </a:t>
            </a:r>
            <a:endParaRPr lang="ru-RU" sz="1800" b="0" strike="noStrike" spc="-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Arial Narrow" panose="020B0606020202030204" pitchFamily="34" charset="0"/>
              </a:rPr>
              <a:t>ЭТАПЕ СПОРТИВНОЙ ПОДГОТОВКИ И ЭТАПЕ СОВЕРШЕНСТВОВАНИЯ 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800" b="1" strike="noStrike" spc="-1" dirty="0">
                <a:solidFill>
                  <a:schemeClr val="bg1"/>
                </a:solidFill>
                <a:latin typeface="Arial Narrow" panose="020B0606020202030204" pitchFamily="34" charset="0"/>
              </a:rPr>
              <a:t>СПОРТИВНОГО МАСТЕРСТВА</a:t>
            </a:r>
            <a:endParaRPr lang="ru-RU" sz="1800" b="0" strike="noStrike" spc="-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86880" y="4862880"/>
            <a:ext cx="2554560" cy="268200"/>
          </a:xfrm>
          <a:prstGeom prst="chevron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3"/>
          <p:cNvSpPr/>
          <p:nvPr/>
        </p:nvSpPr>
        <p:spPr>
          <a:xfrm>
            <a:off x="673920" y="4268880"/>
            <a:ext cx="2010600" cy="263880"/>
          </a:xfrm>
          <a:prstGeom prst="chevron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4"/>
          <p:cNvSpPr/>
          <p:nvPr/>
        </p:nvSpPr>
        <p:spPr>
          <a:xfrm>
            <a:off x="673200" y="3737880"/>
            <a:ext cx="2545920" cy="268200"/>
          </a:xfrm>
          <a:prstGeom prst="chevron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5"/>
          <p:cNvSpPr/>
          <p:nvPr/>
        </p:nvSpPr>
        <p:spPr>
          <a:xfrm>
            <a:off x="673200" y="3215160"/>
            <a:ext cx="2433960" cy="266040"/>
          </a:xfrm>
          <a:prstGeom prst="chevron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6"/>
          <p:cNvSpPr/>
          <p:nvPr/>
        </p:nvSpPr>
        <p:spPr>
          <a:xfrm>
            <a:off x="1044360" y="4254261"/>
            <a:ext cx="2857320" cy="268200"/>
          </a:xfrm>
          <a:prstGeom prst="chevron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7"/>
          <p:cNvSpPr/>
          <p:nvPr/>
        </p:nvSpPr>
        <p:spPr>
          <a:xfrm>
            <a:off x="1692720" y="3209040"/>
            <a:ext cx="2208960" cy="266040"/>
          </a:xfrm>
          <a:prstGeom prst="chevron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8"/>
          <p:cNvSpPr/>
          <p:nvPr/>
        </p:nvSpPr>
        <p:spPr>
          <a:xfrm>
            <a:off x="2123280" y="3739320"/>
            <a:ext cx="1778400" cy="268200"/>
          </a:xfrm>
          <a:prstGeom prst="chevron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9"/>
          <p:cNvSpPr/>
          <p:nvPr/>
        </p:nvSpPr>
        <p:spPr>
          <a:xfrm>
            <a:off x="2127960" y="4863600"/>
            <a:ext cx="1773720" cy="267480"/>
          </a:xfrm>
          <a:prstGeom prst="chevron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8" name="Рисунок 12"/>
          <p:cNvPicPr/>
          <p:nvPr/>
        </p:nvPicPr>
        <p:blipFill>
          <a:blip r:embed="rId2"/>
          <a:stretch/>
        </p:blipFill>
        <p:spPr>
          <a:xfrm>
            <a:off x="3060720" y="3225240"/>
            <a:ext cx="264600" cy="264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69" name="Рисунок 13"/>
          <p:cNvPicPr/>
          <p:nvPr/>
        </p:nvPicPr>
        <p:blipFill>
          <a:blip r:embed="rId2"/>
          <a:stretch/>
        </p:blipFill>
        <p:spPr>
          <a:xfrm>
            <a:off x="3080520" y="3753360"/>
            <a:ext cx="274320" cy="274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70" name="Рисунок 14"/>
          <p:cNvPicPr/>
          <p:nvPr/>
        </p:nvPicPr>
        <p:blipFill>
          <a:blip r:embed="rId2"/>
          <a:stretch/>
        </p:blipFill>
        <p:spPr>
          <a:xfrm>
            <a:off x="3050640" y="4258080"/>
            <a:ext cx="285120" cy="285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71" name="Рисунок 15"/>
          <p:cNvPicPr/>
          <p:nvPr/>
        </p:nvPicPr>
        <p:blipFill>
          <a:blip r:embed="rId2"/>
          <a:stretch/>
        </p:blipFill>
        <p:spPr>
          <a:xfrm>
            <a:off x="3081240" y="4861440"/>
            <a:ext cx="285120" cy="285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372" name="CustomShape 10"/>
          <p:cNvSpPr/>
          <p:nvPr/>
        </p:nvSpPr>
        <p:spPr>
          <a:xfrm>
            <a:off x="4410360" y="3209040"/>
            <a:ext cx="5052960" cy="3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в высшие учебные заведения</a:t>
            </a:r>
          </a:p>
        </p:txBody>
      </p:sp>
      <p:sp>
        <p:nvSpPr>
          <p:cNvPr id="373" name="CustomShape 11"/>
          <p:cNvSpPr/>
          <p:nvPr/>
        </p:nvSpPr>
        <p:spPr>
          <a:xfrm>
            <a:off x="4439520" y="3725212"/>
            <a:ext cx="5023800" cy="3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обострение хронических заболеваний</a:t>
            </a:r>
          </a:p>
        </p:txBody>
      </p:sp>
      <p:sp>
        <p:nvSpPr>
          <p:cNvPr id="375" name="CustomShape 13"/>
          <p:cNvSpPr/>
          <p:nvPr/>
        </p:nvSpPr>
        <p:spPr>
          <a:xfrm>
            <a:off x="4439519" y="4862160"/>
            <a:ext cx="5023801" cy="3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мотивации к занятиям спортом</a:t>
            </a:r>
          </a:p>
        </p:txBody>
      </p:sp>
      <p:sp>
        <p:nvSpPr>
          <p:cNvPr id="376" name="CustomShape 14"/>
          <p:cNvSpPr/>
          <p:nvPr/>
        </p:nvSpPr>
        <p:spPr>
          <a:xfrm>
            <a:off x="684000" y="5497560"/>
            <a:ext cx="2433960" cy="266040"/>
          </a:xfrm>
          <a:prstGeom prst="chevron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15"/>
          <p:cNvSpPr/>
          <p:nvPr/>
        </p:nvSpPr>
        <p:spPr>
          <a:xfrm>
            <a:off x="1703880" y="5491800"/>
            <a:ext cx="2197800" cy="278640"/>
          </a:xfrm>
          <a:prstGeom prst="chevron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8" name="Рисунок 26"/>
          <p:cNvPicPr/>
          <p:nvPr/>
        </p:nvPicPr>
        <p:blipFill>
          <a:blip r:embed="rId2"/>
          <a:stretch/>
        </p:blipFill>
        <p:spPr>
          <a:xfrm>
            <a:off x="3118680" y="5510520"/>
            <a:ext cx="259920" cy="259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25" name="CustomShape 52">
            <a:extLst>
              <a:ext uri="{FF2B5EF4-FFF2-40B4-BE49-F238E27FC236}">
                <a16:creationId xmlns:a16="http://schemas.microsoft.com/office/drawing/2014/main" xmlns="" id="{A5E66BEF-A3C3-49BC-A4C5-F8EC73D4AE46}"/>
              </a:ext>
            </a:extLst>
          </p:cNvPr>
          <p:cNvSpPr/>
          <p:nvPr/>
        </p:nvSpPr>
        <p:spPr>
          <a:xfrm>
            <a:off x="4883665" y="539400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" name="CustomShape 11"/>
          <p:cNvSpPr/>
          <p:nvPr/>
        </p:nvSpPr>
        <p:spPr>
          <a:xfrm>
            <a:off x="4413622" y="4266720"/>
            <a:ext cx="5049698" cy="3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ru-RU" sz="1500" spc="-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спортивного травматизма</a:t>
            </a:r>
          </a:p>
        </p:txBody>
      </p:sp>
      <p:sp>
        <p:nvSpPr>
          <p:cNvPr id="26" name="CustomShape 11"/>
          <p:cNvSpPr/>
          <p:nvPr/>
        </p:nvSpPr>
        <p:spPr>
          <a:xfrm>
            <a:off x="4410360" y="5463360"/>
            <a:ext cx="5052961" cy="3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ru-RU" sz="1500" spc="-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перетренировка и бесконтрольный тренировочный процесс</a:t>
            </a:r>
            <a:endParaRPr lang="ru-RU" sz="1500" b="0" strike="noStrike" spc="-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5" y="145368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77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2"/>
          <p:cNvGrpSpPr/>
          <p:nvPr/>
        </p:nvGrpSpPr>
        <p:grpSpPr>
          <a:xfrm>
            <a:off x="4071884" y="2692917"/>
            <a:ext cx="2190519" cy="592589"/>
            <a:chOff x="6492254" y="2708911"/>
            <a:chExt cx="1054364" cy="1054364"/>
          </a:xfrm>
        </p:grpSpPr>
        <p:sp>
          <p:nvSpPr>
            <p:cNvPr id="55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1247135" y="2644311"/>
            <a:ext cx="2016718" cy="592589"/>
            <a:chOff x="6492254" y="2708911"/>
            <a:chExt cx="1054364" cy="1054364"/>
          </a:xfrm>
        </p:grpSpPr>
        <p:sp>
          <p:nvSpPr>
            <p:cNvPr id="78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20" name="Group 80"/>
          <p:cNvGrpSpPr/>
          <p:nvPr/>
        </p:nvGrpSpPr>
        <p:grpSpPr>
          <a:xfrm>
            <a:off x="7037562" y="2743279"/>
            <a:ext cx="1896373" cy="605743"/>
            <a:chOff x="6492254" y="2708911"/>
            <a:chExt cx="1054364" cy="1054364"/>
          </a:xfrm>
        </p:grpSpPr>
        <p:sp>
          <p:nvSpPr>
            <p:cNvPr id="83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1247135" y="3531231"/>
            <a:ext cx="2016718" cy="4693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bg1"/>
                </a:solidFill>
                <a:cs typeface="Russia" pitchFamily="34" charset="0"/>
              </a:rPr>
              <a:t>Сборные спортивные </a:t>
            </a:r>
            <a:br>
              <a:rPr lang="ru-RU" sz="1300" dirty="0">
                <a:solidFill>
                  <a:schemeClr val="bg1"/>
                </a:solidFill>
                <a:cs typeface="Russia" pitchFamily="34" charset="0"/>
              </a:rPr>
            </a:br>
            <a:r>
              <a:rPr lang="ru-RU" sz="1300" dirty="0">
                <a:solidFill>
                  <a:schemeClr val="bg1"/>
                </a:solidFill>
                <a:cs typeface="Russia" pitchFamily="34" charset="0"/>
              </a:rPr>
              <a:t>команды РФ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101591" y="3504163"/>
            <a:ext cx="2160811" cy="660181"/>
          </a:xfrm>
          <a:prstGeom prst="rect">
            <a:avLst/>
          </a:prstGeom>
          <a:solidFill>
            <a:srgbClr val="49B2B7"/>
          </a:solidFill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cs typeface="Russia" pitchFamily="34" charset="0"/>
              </a:rPr>
              <a:t>Регионы РФ</a:t>
            </a:r>
          </a:p>
          <a:p>
            <a:pPr lvl="0"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cs typeface="Russia" pitchFamily="34" charset="0"/>
              </a:rPr>
              <a:t>Врачебно-физкультурная </a:t>
            </a:r>
            <a:br>
              <a:rPr lang="ru-RU" sz="1200" dirty="0">
                <a:solidFill>
                  <a:schemeClr val="bg1"/>
                </a:solidFill>
                <a:cs typeface="Russia" pitchFamily="34" charset="0"/>
              </a:rPr>
            </a:br>
            <a:r>
              <a:rPr lang="ru-RU" sz="1200" dirty="0">
                <a:solidFill>
                  <a:schemeClr val="bg1"/>
                </a:solidFill>
                <a:cs typeface="Russia" pitchFamily="34" charset="0"/>
              </a:rPr>
              <a:t>служба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85976" y="1146848"/>
            <a:ext cx="8195734" cy="10837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ОРГАНИЗАЦИЯ ПРОВЕДЕНИЯ НАУЧНО-МЕТОДИЧЕСКОГО,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МЕДИКО-БИОЛОГИЧЕСКОГО И МЕДИЦИНСКОГО ОБЕСПЕЧЕНИЯ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СПОРТИВНОЙ ПОДГОТОВКИ СБОРНЫХ КОМАНД РОССИЙСКОЙ ФЕДЕРАЦИИ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Russia" pitchFamily="34" charset="0"/>
            </a:endParaRPr>
          </a:p>
        </p:txBody>
      </p:sp>
      <p:sp>
        <p:nvSpPr>
          <p:cNvPr id="37" name="Rectangle 90"/>
          <p:cNvSpPr/>
          <p:nvPr/>
        </p:nvSpPr>
        <p:spPr>
          <a:xfrm>
            <a:off x="1888356" y="2714419"/>
            <a:ext cx="789966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ФМБА</a:t>
            </a:r>
          </a:p>
        </p:txBody>
      </p:sp>
      <p:sp>
        <p:nvSpPr>
          <p:cNvPr id="39" name="Rectangle 90"/>
          <p:cNvSpPr/>
          <p:nvPr/>
        </p:nvSpPr>
        <p:spPr>
          <a:xfrm>
            <a:off x="4201297" y="2831475"/>
            <a:ext cx="1994722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Минздрав России</a:t>
            </a:r>
          </a:p>
        </p:txBody>
      </p:sp>
      <p:sp>
        <p:nvSpPr>
          <p:cNvPr id="40" name="Rectangle 90"/>
          <p:cNvSpPr/>
          <p:nvPr/>
        </p:nvSpPr>
        <p:spPr>
          <a:xfrm>
            <a:off x="7103946" y="2825311"/>
            <a:ext cx="167308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Минспорт России</a:t>
            </a:r>
          </a:p>
        </p:txBody>
      </p:sp>
      <p:sp>
        <p:nvSpPr>
          <p:cNvPr id="41" name="Rectangle 90"/>
          <p:cNvSpPr/>
          <p:nvPr/>
        </p:nvSpPr>
        <p:spPr>
          <a:xfrm>
            <a:off x="7051307" y="3540838"/>
            <a:ext cx="1868882" cy="5093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bg1"/>
                </a:solidFill>
                <a:cs typeface="Russia" pitchFamily="34" charset="0"/>
              </a:rPr>
              <a:t>Сборные спортивные </a:t>
            </a:r>
          </a:p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bg1"/>
                </a:solidFill>
                <a:cs typeface="Russia" pitchFamily="34" charset="0"/>
              </a:rPr>
              <a:t>команды РФ</a:t>
            </a:r>
          </a:p>
        </p:txBody>
      </p:sp>
      <p:grpSp>
        <p:nvGrpSpPr>
          <p:cNvPr id="42" name="Group 73"/>
          <p:cNvGrpSpPr/>
          <p:nvPr/>
        </p:nvGrpSpPr>
        <p:grpSpPr>
          <a:xfrm>
            <a:off x="1247136" y="4153849"/>
            <a:ext cx="2010844" cy="923356"/>
            <a:chOff x="6492254" y="2708911"/>
            <a:chExt cx="1054364" cy="1054364"/>
          </a:xfrm>
        </p:grpSpPr>
        <p:sp>
          <p:nvSpPr>
            <p:cNvPr id="43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44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45" name="Rectangle 90"/>
          <p:cNvSpPr/>
          <p:nvPr/>
        </p:nvSpPr>
        <p:spPr>
          <a:xfrm>
            <a:off x="1416184" y="4117623"/>
            <a:ext cx="1738919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Медицинское и медико-биологическое обеспечение</a:t>
            </a:r>
          </a:p>
        </p:txBody>
      </p:sp>
      <p:grpSp>
        <p:nvGrpSpPr>
          <p:cNvPr id="46" name="Group 73"/>
          <p:cNvGrpSpPr/>
          <p:nvPr/>
        </p:nvGrpSpPr>
        <p:grpSpPr>
          <a:xfrm>
            <a:off x="1247135" y="5371871"/>
            <a:ext cx="2031608" cy="923356"/>
            <a:chOff x="6384034" y="2708911"/>
            <a:chExt cx="1231831" cy="1054364"/>
          </a:xfrm>
        </p:grpSpPr>
        <p:sp>
          <p:nvSpPr>
            <p:cNvPr id="47" name="Rectangle 77"/>
            <p:cNvSpPr/>
            <p:nvPr/>
          </p:nvSpPr>
          <p:spPr>
            <a:xfrm>
              <a:off x="6384034" y="2708911"/>
              <a:ext cx="1231831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prstClr val="white"/>
                  </a:solidFill>
                  <a:cs typeface="Russia" pitchFamily="34" charset="0"/>
                </a:rPr>
                <a:t>Федеральный закон №373 от 5.12.2017г.</a:t>
              </a:r>
              <a:endParaRPr lang="id-ID" sz="1100" dirty="0"/>
            </a:p>
          </p:txBody>
        </p:sp>
        <p:sp>
          <p:nvSpPr>
            <p:cNvPr id="48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091129" y="4393115"/>
            <a:ext cx="2171273" cy="947391"/>
            <a:chOff x="6492254" y="2708911"/>
            <a:chExt cx="1054364" cy="1054364"/>
          </a:xfrm>
          <a:solidFill>
            <a:srgbClr val="49B2B7"/>
          </a:solidFill>
        </p:grpSpPr>
        <p:sp>
          <p:nvSpPr>
            <p:cNvPr id="53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54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57" name="Rectangle 90"/>
          <p:cNvSpPr/>
          <p:nvPr/>
        </p:nvSpPr>
        <p:spPr>
          <a:xfrm>
            <a:off x="4559643" y="4527635"/>
            <a:ext cx="128464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cs typeface="Russia" pitchFamily="34" charset="0"/>
              </a:rPr>
              <a:t>Углубленное медицинское обследование</a:t>
            </a:r>
          </a:p>
        </p:txBody>
      </p:sp>
      <p:grpSp>
        <p:nvGrpSpPr>
          <p:cNvPr id="58" name="Group 52"/>
          <p:cNvGrpSpPr/>
          <p:nvPr/>
        </p:nvGrpSpPr>
        <p:grpSpPr>
          <a:xfrm>
            <a:off x="4071884" y="5609547"/>
            <a:ext cx="2190518" cy="947391"/>
            <a:chOff x="6492254" y="2708911"/>
            <a:chExt cx="1054364" cy="1054364"/>
          </a:xfrm>
        </p:grpSpPr>
        <p:sp>
          <p:nvSpPr>
            <p:cNvPr id="59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60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61" name="Rectangle 90"/>
          <p:cNvSpPr/>
          <p:nvPr/>
        </p:nvSpPr>
        <p:spPr>
          <a:xfrm>
            <a:off x="4264781" y="5765906"/>
            <a:ext cx="173891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Минздрава России №134Н от 1.03.2016г.</a:t>
            </a:r>
          </a:p>
        </p:txBody>
      </p:sp>
      <p:grpSp>
        <p:nvGrpSpPr>
          <p:cNvPr id="62" name="Group 80"/>
          <p:cNvGrpSpPr/>
          <p:nvPr/>
        </p:nvGrpSpPr>
        <p:grpSpPr>
          <a:xfrm>
            <a:off x="7047697" y="4294128"/>
            <a:ext cx="1872492" cy="688534"/>
            <a:chOff x="6492254" y="2708911"/>
            <a:chExt cx="1054364" cy="1054364"/>
          </a:xfrm>
        </p:grpSpPr>
        <p:sp>
          <p:nvSpPr>
            <p:cNvPr id="63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66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67" name="Rectangle 90"/>
          <p:cNvSpPr/>
          <p:nvPr/>
        </p:nvSpPr>
        <p:spPr>
          <a:xfrm>
            <a:off x="7038114" y="4333355"/>
            <a:ext cx="1738919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cs typeface="Russia" pitchFamily="34" charset="0"/>
              </a:rPr>
              <a:t>Научно-методическое обеспечение</a:t>
            </a:r>
          </a:p>
        </p:txBody>
      </p:sp>
      <p:grpSp>
        <p:nvGrpSpPr>
          <p:cNvPr id="68" name="Group 80"/>
          <p:cNvGrpSpPr/>
          <p:nvPr/>
        </p:nvGrpSpPr>
        <p:grpSpPr>
          <a:xfrm>
            <a:off x="7046581" y="5369277"/>
            <a:ext cx="1873608" cy="793259"/>
            <a:chOff x="6492254" y="2708911"/>
            <a:chExt cx="1054364" cy="1054364"/>
          </a:xfrm>
        </p:grpSpPr>
        <p:sp>
          <p:nvSpPr>
            <p:cNvPr id="69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70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73" name="Group 80"/>
          <p:cNvGrpSpPr/>
          <p:nvPr/>
        </p:nvGrpSpPr>
        <p:grpSpPr>
          <a:xfrm>
            <a:off x="7038391" y="6426880"/>
            <a:ext cx="1881798" cy="915877"/>
            <a:chOff x="6492254" y="2708911"/>
            <a:chExt cx="1054364" cy="1054364"/>
          </a:xfrm>
        </p:grpSpPr>
        <p:sp>
          <p:nvSpPr>
            <p:cNvPr id="76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77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80" name="Rectangle 90"/>
          <p:cNvSpPr/>
          <p:nvPr/>
        </p:nvSpPr>
        <p:spPr>
          <a:xfrm>
            <a:off x="7025736" y="5429330"/>
            <a:ext cx="1738919" cy="6109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Минспорта России № 525 от</a:t>
            </a:r>
          </a:p>
          <a:p>
            <a:pPr lvl="0" algn="ctr">
              <a:spcBef>
                <a:spcPct val="20000"/>
              </a:spcBef>
            </a:pPr>
            <a: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27.05.2010г.</a:t>
            </a:r>
          </a:p>
        </p:txBody>
      </p:sp>
      <p:sp>
        <p:nvSpPr>
          <p:cNvPr id="81" name="Rectangle 90"/>
          <p:cNvSpPr/>
          <p:nvPr/>
        </p:nvSpPr>
        <p:spPr>
          <a:xfrm>
            <a:off x="7046581" y="6507118"/>
            <a:ext cx="1895546" cy="7802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Минспорта России Приказ </a:t>
            </a:r>
            <a:r>
              <a:rPr lang="ru-RU" sz="1100" dirty="0" err="1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Минспорта</a:t>
            </a:r>
            <a: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 </a:t>
            </a:r>
            <a:b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№ 197 от</a:t>
            </a:r>
          </a:p>
          <a:p>
            <a:pPr lvl="0" algn="ctr">
              <a:spcBef>
                <a:spcPct val="20000"/>
              </a:spcBef>
            </a:pPr>
            <a:r>
              <a:rPr lang="ru-RU" sz="11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15.03.2011г.</a:t>
            </a:r>
          </a:p>
        </p:txBody>
      </p:sp>
      <p:cxnSp>
        <p:nvCxnSpPr>
          <p:cNvPr id="3" name="Прямая со стрелкой 2"/>
          <p:cNvCxnSpPr>
            <a:stCxn id="44" idx="0"/>
            <a:endCxn id="47" idx="0"/>
          </p:cNvCxnSpPr>
          <p:nvPr/>
        </p:nvCxnSpPr>
        <p:spPr>
          <a:xfrm>
            <a:off x="2252558" y="5001129"/>
            <a:ext cx="10382" cy="37074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5170353" y="5073274"/>
            <a:ext cx="2" cy="55811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813580" y="4818710"/>
            <a:ext cx="558" cy="44374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0" idx="0"/>
            <a:endCxn id="76" idx="0"/>
          </p:cNvCxnSpPr>
          <p:nvPr/>
        </p:nvCxnSpPr>
        <p:spPr>
          <a:xfrm flipH="1">
            <a:off x="7979290" y="6097179"/>
            <a:ext cx="4095" cy="32970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2326119" y="3090646"/>
            <a:ext cx="1" cy="38971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894919" y="3555270"/>
            <a:ext cx="1" cy="38971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53" idx="0"/>
          </p:cNvCxnSpPr>
          <p:nvPr/>
        </p:nvCxnSpPr>
        <p:spPr>
          <a:xfrm>
            <a:off x="4960818" y="4153849"/>
            <a:ext cx="215948" cy="2392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3">
            <a:extLst>
              <a:ext uri="{FF2B5EF4-FFF2-40B4-BE49-F238E27FC236}">
                <a16:creationId xmlns:a16="http://schemas.microsoft.com/office/drawing/2014/main" xmlns="" id="{A7D61E85-F756-4209-B4A7-78AF5706B912}"/>
              </a:ext>
            </a:extLst>
          </p:cNvPr>
          <p:cNvGrpSpPr/>
          <p:nvPr/>
        </p:nvGrpSpPr>
        <p:grpSpPr>
          <a:xfrm>
            <a:off x="1247135" y="6478882"/>
            <a:ext cx="2010845" cy="812984"/>
            <a:chOff x="6568204" y="3036581"/>
            <a:chExt cx="1054364" cy="928332"/>
          </a:xfrm>
        </p:grpSpPr>
        <p:sp>
          <p:nvSpPr>
            <p:cNvPr id="72" name="Rectangle 77">
              <a:extLst>
                <a:ext uri="{FF2B5EF4-FFF2-40B4-BE49-F238E27FC236}">
                  <a16:creationId xmlns:a16="http://schemas.microsoft.com/office/drawing/2014/main" xmlns="" id="{1E258ADF-B4D2-4669-996D-FC3802924CB6}"/>
                </a:ext>
              </a:extLst>
            </p:cNvPr>
            <p:cNvSpPr/>
            <p:nvPr/>
          </p:nvSpPr>
          <p:spPr>
            <a:xfrm>
              <a:off x="6568204" y="3036581"/>
              <a:ext cx="1054364" cy="832489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</a:pPr>
              <a:r>
                <a:rPr lang="ru-RU" sz="1100" dirty="0">
                  <a:solidFill>
                    <a:prstClr val="white"/>
                  </a:solidFill>
                  <a:cs typeface="Russia" pitchFamily="34" charset="0"/>
                </a:rPr>
                <a:t>Приказ Минздрава России г. № 288н</a:t>
              </a:r>
            </a:p>
            <a:p>
              <a:pPr lvl="0" algn="ctr">
                <a:spcBef>
                  <a:spcPct val="20000"/>
                </a:spcBef>
              </a:pPr>
              <a:r>
                <a:rPr lang="ru-RU" sz="1100" dirty="0">
                  <a:solidFill>
                    <a:prstClr val="white"/>
                  </a:solidFill>
                  <a:cs typeface="Russia" pitchFamily="34" charset="0"/>
                </a:rPr>
                <a:t>от 30  мая  2018</a:t>
              </a:r>
            </a:p>
          </p:txBody>
        </p:sp>
        <p:sp>
          <p:nvSpPr>
            <p:cNvPr id="75" name="Rectangle 78">
              <a:extLst>
                <a:ext uri="{FF2B5EF4-FFF2-40B4-BE49-F238E27FC236}">
                  <a16:creationId xmlns:a16="http://schemas.microsoft.com/office/drawing/2014/main" xmlns="" id="{CD28380F-A900-4E6C-9FD8-4049F7FF9604}"/>
                </a:ext>
              </a:extLst>
            </p:cNvPr>
            <p:cNvSpPr/>
            <p:nvPr/>
          </p:nvSpPr>
          <p:spPr>
            <a:xfrm>
              <a:off x="6568204" y="3878043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7C2BA5E0-B9F3-4B44-8DA5-A8A6C8DA483C}"/>
              </a:ext>
            </a:extLst>
          </p:cNvPr>
          <p:cNvCxnSpPr/>
          <p:nvPr/>
        </p:nvCxnSpPr>
        <p:spPr>
          <a:xfrm>
            <a:off x="2278148" y="6118324"/>
            <a:ext cx="5191" cy="31747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stomShape 52">
            <a:extLst>
              <a:ext uri="{FF2B5EF4-FFF2-40B4-BE49-F238E27FC236}">
                <a16:creationId xmlns:a16="http://schemas.microsoft.com/office/drawing/2014/main" xmlns="" id="{A5E66BEF-A3C3-49BC-A4C5-F8EC73D4AE46}"/>
              </a:ext>
            </a:extLst>
          </p:cNvPr>
          <p:cNvSpPr/>
          <p:nvPr/>
        </p:nvSpPr>
        <p:spPr>
          <a:xfrm>
            <a:off x="4852501" y="284127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82" name="Рисунок 8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0" y="140747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017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19">
            <a:extLst>
              <a:ext uri="{FF2B5EF4-FFF2-40B4-BE49-F238E27FC236}">
                <a16:creationId xmlns:a16="http://schemas.microsoft.com/office/drawing/2014/main" xmlns="" id="{90EDEFDE-EC60-4D07-96B1-E1A3A1A03919}"/>
              </a:ext>
            </a:extLst>
          </p:cNvPr>
          <p:cNvSpPr/>
          <p:nvPr/>
        </p:nvSpPr>
        <p:spPr>
          <a:xfrm>
            <a:off x="7262520" y="2829698"/>
            <a:ext cx="2514318" cy="9440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1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Региональные лечебно-профилактические </a:t>
            </a:r>
            <a:r>
              <a:rPr lang="ru-RU" sz="1100" b="1" dirty="0" smtClean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/>
            </a:r>
            <a:br>
              <a:rPr lang="ru-RU" sz="1100" b="1" dirty="0" smtClean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</a:br>
            <a:r>
              <a:rPr lang="ru-RU" sz="1100" b="1" dirty="0" smtClean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учреждения</a:t>
            </a:r>
            <a:endParaRPr lang="ru-RU" sz="1100" b="1" dirty="0">
              <a:solidFill>
                <a:prstClr val="black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226996" y="626218"/>
            <a:ext cx="7821330" cy="81616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Russia" pitchFamily="34" charset="0"/>
                <a:ea typeface="+mj-ea"/>
                <a:cs typeface="Russia" pitchFamily="34" charset="0"/>
              </a:rPr>
              <a:t>Организационная  модель 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Russia" pitchFamily="34" charset="0"/>
                <a:ea typeface="+mj-ea"/>
                <a:cs typeface="Russia" pitchFamily="34" charset="0"/>
              </a:rPr>
              <a:t>медицинского  обеспечения спортивной  подготовки</a:t>
            </a:r>
            <a:endParaRPr lang="en-US" sz="2000" b="1" dirty="0">
              <a:solidFill>
                <a:schemeClr val="bg1"/>
              </a:solidFill>
              <a:latin typeface="Russia"/>
              <a:ea typeface="+mj-ea"/>
              <a:cs typeface="Russia" pitchFamily="34" charset="0"/>
            </a:endParaRPr>
          </a:p>
        </p:txBody>
      </p:sp>
      <p:sp>
        <p:nvSpPr>
          <p:cNvPr id="70" name="Скругленный прямоугольник 19">
            <a:extLst>
              <a:ext uri="{FF2B5EF4-FFF2-40B4-BE49-F238E27FC236}">
                <a16:creationId xmlns:a16="http://schemas.microsoft.com/office/drawing/2014/main" xmlns="" id="{74E9E4EE-BE6C-4FB9-931D-F53670EAAA30}"/>
              </a:ext>
            </a:extLst>
          </p:cNvPr>
          <p:cNvSpPr/>
          <p:nvPr/>
        </p:nvSpPr>
        <p:spPr>
          <a:xfrm>
            <a:off x="6154789" y="1530669"/>
            <a:ext cx="3386329" cy="769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Центры спортивной подготовки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E3AB7C84-F375-44AA-B0CC-61011E210FCF}"/>
              </a:ext>
            </a:extLst>
          </p:cNvPr>
          <p:cNvSpPr/>
          <p:nvPr/>
        </p:nvSpPr>
        <p:spPr>
          <a:xfrm>
            <a:off x="5210054" y="3461661"/>
            <a:ext cx="2022280" cy="18987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Врачебно-физкультурный </a:t>
            </a:r>
            <a:r>
              <a:rPr lang="ru-RU" sz="1200" b="1" dirty="0" smtClean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диспансер</a:t>
            </a:r>
          </a:p>
          <a:p>
            <a:pPr lvl="0" algn="ctr"/>
            <a:endParaRPr lang="ru-RU" sz="1200" b="1" dirty="0">
              <a:solidFill>
                <a:prstClr val="black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2" name="Скругленный прямоугольник 19">
            <a:extLst>
              <a:ext uri="{FF2B5EF4-FFF2-40B4-BE49-F238E27FC236}">
                <a16:creationId xmlns:a16="http://schemas.microsoft.com/office/drawing/2014/main" xmlns="" id="{4F471701-8AC5-40AF-A74C-89E401CD4345}"/>
              </a:ext>
            </a:extLst>
          </p:cNvPr>
          <p:cNvSpPr/>
          <p:nvPr/>
        </p:nvSpPr>
        <p:spPr>
          <a:xfrm>
            <a:off x="7336363" y="5785588"/>
            <a:ext cx="2104527" cy="8968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Училища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олимпийского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резерва</a:t>
            </a: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xmlns="" id="{0D0CEA0F-5A81-4A86-808A-04F10F7D29BE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2641744" y="1606917"/>
            <a:ext cx="1625456" cy="8499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Russia" pitchFamily="34" charset="0"/>
                <a:ea typeface="+mn-ea"/>
                <a:cs typeface="Russia" pitchFamily="34" charset="0"/>
              </a:rPr>
              <a:t>ОРГАНИЗАЦИИ СПОРТИВНОЙ ПОДГОТОВКИ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Russia" pitchFamily="34" charset="0"/>
                <a:ea typeface="+mn-ea"/>
                <a:cs typeface="Russia" pitchFamily="34" charset="0"/>
              </a:rPr>
              <a:t> (СШ, СШОР)</a:t>
            </a:r>
            <a:endParaRPr lang="ru-RU" altLang="ru-RU" sz="1100" b="1" dirty="0">
              <a:ln w="3175">
                <a:solidFill>
                  <a:schemeClr val="accent1">
                    <a:shade val="50000"/>
                    <a:alpha val="31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xmlns="" id="{96E2CDC4-DB21-4461-A02F-566D8E6C36C4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212435" y="1760992"/>
            <a:ext cx="2120168" cy="8982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Russia" pitchFamily="34" charset="0"/>
                <a:ea typeface="+mn-ea"/>
                <a:cs typeface="Russia" pitchFamily="34" charset="0"/>
              </a:rPr>
              <a:t>АМБУЛАТОРНО-ПОЛИКЛИНИЧЕСКИЕ УЧРЕЖДЕНИЯ</a:t>
            </a:r>
            <a:endParaRPr lang="ru-RU" altLang="ru-RU" sz="12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19">
            <a:extLst>
              <a:ext uri="{FF2B5EF4-FFF2-40B4-BE49-F238E27FC236}">
                <a16:creationId xmlns:a16="http://schemas.microsoft.com/office/drawing/2014/main" xmlns="" id="{37793F74-BE3F-49F5-BD33-653C2641571E}"/>
              </a:ext>
            </a:extLst>
          </p:cNvPr>
          <p:cNvSpPr/>
          <p:nvPr/>
        </p:nvSpPr>
        <p:spPr>
          <a:xfrm>
            <a:off x="2828623" y="5357593"/>
            <a:ext cx="1293782" cy="7271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xmlns="" id="{A2E567D1-0195-49D3-828B-AF58D59CD882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958334" y="6189277"/>
            <a:ext cx="3169504" cy="9596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  <a:t>КАБИНЕТЫ 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  <a:t>ВРАЧА 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  <a:t/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  <a:t>СПОРТИВНОЙ 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  <a:t>МЕДИЦИНЫ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62336F68-DCA8-4B57-B6D7-4A96E1D9BF79}"/>
              </a:ext>
            </a:extLst>
          </p:cNvPr>
          <p:cNvSpPr/>
          <p:nvPr/>
        </p:nvSpPr>
        <p:spPr>
          <a:xfrm>
            <a:off x="1112980" y="6290090"/>
            <a:ext cx="478147" cy="510599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322A309-8D79-4811-8770-9C793ADC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95" y="6408314"/>
            <a:ext cx="253062" cy="274151"/>
          </a:xfrm>
          <a:prstGeom prst="rect">
            <a:avLst/>
          </a:prstGeom>
        </p:spPr>
      </p:pic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95685394-C459-4F3A-A9D8-B3E377337FCD}"/>
              </a:ext>
            </a:extLst>
          </p:cNvPr>
          <p:cNvSpPr/>
          <p:nvPr/>
        </p:nvSpPr>
        <p:spPr>
          <a:xfrm>
            <a:off x="324086" y="3204332"/>
            <a:ext cx="1244946" cy="12683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60C71DF0-1E29-4DE2-8719-71E81ABAEE34}"/>
              </a:ext>
            </a:extLst>
          </p:cNvPr>
          <p:cNvSpPr/>
          <p:nvPr/>
        </p:nvSpPr>
        <p:spPr>
          <a:xfrm>
            <a:off x="1136932" y="3621930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B0A59147-F153-4397-891B-E8E00314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68" y="3749637"/>
            <a:ext cx="253062" cy="274151"/>
          </a:xfrm>
          <a:prstGeom prst="rect">
            <a:avLst/>
          </a:prstGeom>
        </p:spPr>
      </p:pic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E2656BA-10FC-40D8-8FB3-E93B1915E7CB}"/>
              </a:ext>
            </a:extLst>
          </p:cNvPr>
          <p:cNvSpPr/>
          <p:nvPr/>
        </p:nvSpPr>
        <p:spPr>
          <a:xfrm>
            <a:off x="406483" y="4722962"/>
            <a:ext cx="1301655" cy="12903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CF807C8E-D1BA-42F0-B8DA-9F0E4872B76D}"/>
              </a:ext>
            </a:extLst>
          </p:cNvPr>
          <p:cNvSpPr/>
          <p:nvPr/>
        </p:nvSpPr>
        <p:spPr>
          <a:xfrm>
            <a:off x="1275730" y="4786813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1178D79A-F7B1-436B-9516-A968797D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71" y="4887879"/>
            <a:ext cx="253062" cy="274151"/>
          </a:xfrm>
          <a:prstGeom prst="rect">
            <a:avLst/>
          </a:prstGeom>
        </p:spPr>
      </p:pic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856E9215-44D5-4E7A-95C4-2D292D46189F}"/>
              </a:ext>
            </a:extLst>
          </p:cNvPr>
          <p:cNvSpPr/>
          <p:nvPr/>
        </p:nvSpPr>
        <p:spPr>
          <a:xfrm>
            <a:off x="3619994" y="5371087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568606F-B3AE-4BCE-A1B4-8908D9E6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34" y="5472153"/>
            <a:ext cx="253062" cy="274151"/>
          </a:xfrm>
          <a:prstGeom prst="rect">
            <a:avLst/>
          </a:prstGeom>
        </p:spPr>
      </p:pic>
      <p:sp>
        <p:nvSpPr>
          <p:cNvPr id="109" name="Скругленный прямоугольник 19">
            <a:extLst>
              <a:ext uri="{FF2B5EF4-FFF2-40B4-BE49-F238E27FC236}">
                <a16:creationId xmlns:a16="http://schemas.microsoft.com/office/drawing/2014/main" xmlns="" id="{A6CF3FB4-3F13-42CD-9907-6F933D36E260}"/>
              </a:ext>
            </a:extLst>
          </p:cNvPr>
          <p:cNvSpPr/>
          <p:nvPr/>
        </p:nvSpPr>
        <p:spPr>
          <a:xfrm>
            <a:off x="2828363" y="4503992"/>
            <a:ext cx="1293782" cy="7271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34FF6209-9BFF-4356-9FDB-2A5F15616004}"/>
              </a:ext>
            </a:extLst>
          </p:cNvPr>
          <p:cNvSpPr/>
          <p:nvPr/>
        </p:nvSpPr>
        <p:spPr>
          <a:xfrm>
            <a:off x="3619733" y="4517485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81CC9522-D505-4609-B14F-DDF9EBC9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74" y="4618552"/>
            <a:ext cx="253062" cy="274151"/>
          </a:xfrm>
          <a:prstGeom prst="rect">
            <a:avLst/>
          </a:prstGeom>
        </p:spPr>
      </p:pic>
      <p:sp>
        <p:nvSpPr>
          <p:cNvPr id="112" name="Скругленный прямоугольник 19">
            <a:extLst>
              <a:ext uri="{FF2B5EF4-FFF2-40B4-BE49-F238E27FC236}">
                <a16:creationId xmlns:a16="http://schemas.microsoft.com/office/drawing/2014/main" xmlns="" id="{98543787-6C6E-4BFC-B997-11ADC00D311E}"/>
              </a:ext>
            </a:extLst>
          </p:cNvPr>
          <p:cNvSpPr/>
          <p:nvPr/>
        </p:nvSpPr>
        <p:spPr>
          <a:xfrm>
            <a:off x="2809382" y="3659141"/>
            <a:ext cx="1293782" cy="7271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xmlns="" id="{A3896FAF-CD30-4523-8644-3F108F2209BF}"/>
              </a:ext>
            </a:extLst>
          </p:cNvPr>
          <p:cNvSpPr/>
          <p:nvPr/>
        </p:nvSpPr>
        <p:spPr>
          <a:xfrm>
            <a:off x="3600754" y="3672635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6C454630-4BEA-4A57-B388-A3747715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93" y="3773701"/>
            <a:ext cx="253062" cy="274151"/>
          </a:xfrm>
          <a:prstGeom prst="rect">
            <a:avLst/>
          </a:prstGeom>
        </p:spPr>
      </p:pic>
      <p:sp>
        <p:nvSpPr>
          <p:cNvPr id="115" name="Скругленный прямоугольник 19">
            <a:extLst>
              <a:ext uri="{FF2B5EF4-FFF2-40B4-BE49-F238E27FC236}">
                <a16:creationId xmlns:a16="http://schemas.microsoft.com/office/drawing/2014/main" xmlns="" id="{603D7819-48F0-406D-87D9-E16F050EE90B}"/>
              </a:ext>
            </a:extLst>
          </p:cNvPr>
          <p:cNvSpPr/>
          <p:nvPr/>
        </p:nvSpPr>
        <p:spPr>
          <a:xfrm>
            <a:off x="2828623" y="2818463"/>
            <a:ext cx="1293782" cy="7271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EFC3CF1E-17BF-45EC-ABBA-25D3204E201E}"/>
              </a:ext>
            </a:extLst>
          </p:cNvPr>
          <p:cNvSpPr/>
          <p:nvPr/>
        </p:nvSpPr>
        <p:spPr>
          <a:xfrm>
            <a:off x="3619994" y="2831955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2837B022-D95E-4B9C-9D6A-A166B79B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34" y="2933022"/>
            <a:ext cx="253062" cy="274151"/>
          </a:xfrm>
          <a:prstGeom prst="rect">
            <a:avLst/>
          </a:prstGeom>
        </p:spPr>
      </p:pic>
      <p:sp>
        <p:nvSpPr>
          <p:cNvPr id="118" name="Заголовок 1">
            <a:extLst>
              <a:ext uri="{FF2B5EF4-FFF2-40B4-BE49-F238E27FC236}">
                <a16:creationId xmlns:a16="http://schemas.microsoft.com/office/drawing/2014/main" xmlns="" id="{37B57C28-BB16-4561-B940-703D2FA8DBC3}"/>
              </a:ext>
            </a:extLst>
          </p:cNvPr>
          <p:cNvSpPr txBox="1">
            <a:spLocks/>
          </p:cNvSpPr>
          <p:nvPr/>
        </p:nvSpPr>
        <p:spPr bwMode="auto">
          <a:xfrm rot="10277261" flipV="1">
            <a:off x="1321652" y="2987231"/>
            <a:ext cx="2033549" cy="19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119" name="Заголовок 1">
            <a:extLst>
              <a:ext uri="{FF2B5EF4-FFF2-40B4-BE49-F238E27FC236}">
                <a16:creationId xmlns:a16="http://schemas.microsoft.com/office/drawing/2014/main" xmlns="" id="{4BF56C35-E8B0-4435-BA79-632FD27DB16B}"/>
              </a:ext>
            </a:extLst>
          </p:cNvPr>
          <p:cNvSpPr txBox="1">
            <a:spLocks/>
          </p:cNvSpPr>
          <p:nvPr/>
        </p:nvSpPr>
        <p:spPr bwMode="auto">
          <a:xfrm rot="11353804" flipV="1">
            <a:off x="1708906" y="3791822"/>
            <a:ext cx="2077140" cy="1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120" name="Заголовок 1">
            <a:extLst>
              <a:ext uri="{FF2B5EF4-FFF2-40B4-BE49-F238E27FC236}">
                <a16:creationId xmlns:a16="http://schemas.microsoft.com/office/drawing/2014/main" xmlns="" id="{91922A8E-B7B3-4B31-9EDB-B7F9B9DEBB6A}"/>
              </a:ext>
            </a:extLst>
          </p:cNvPr>
          <p:cNvSpPr txBox="1">
            <a:spLocks/>
          </p:cNvSpPr>
          <p:nvPr/>
        </p:nvSpPr>
        <p:spPr bwMode="auto">
          <a:xfrm rot="9603285" flipV="1">
            <a:off x="1678489" y="4630108"/>
            <a:ext cx="2081826" cy="2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121" name="Заголовок 1">
            <a:extLst>
              <a:ext uri="{FF2B5EF4-FFF2-40B4-BE49-F238E27FC236}">
                <a16:creationId xmlns:a16="http://schemas.microsoft.com/office/drawing/2014/main" xmlns="" id="{F4891B47-81CD-4927-95BC-2225A1FF4345}"/>
              </a:ext>
            </a:extLst>
          </p:cNvPr>
          <p:cNvSpPr txBox="1">
            <a:spLocks/>
          </p:cNvSpPr>
          <p:nvPr/>
        </p:nvSpPr>
        <p:spPr bwMode="auto">
          <a:xfrm rot="10485815" flipV="1">
            <a:off x="1618020" y="5461164"/>
            <a:ext cx="2047451" cy="1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xmlns="" id="{8E8F26F8-33AF-4A25-BCBB-B5D7E4B735AA}"/>
              </a:ext>
            </a:extLst>
          </p:cNvPr>
          <p:cNvSpPr/>
          <p:nvPr/>
        </p:nvSpPr>
        <p:spPr>
          <a:xfrm>
            <a:off x="6011451" y="4751873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4B765C2D-AFA0-4643-A974-489A32DB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82" y="4875483"/>
            <a:ext cx="253062" cy="274151"/>
          </a:xfrm>
          <a:prstGeom prst="rect">
            <a:avLst/>
          </a:prstGeom>
        </p:spPr>
      </p:pic>
      <p:sp>
        <p:nvSpPr>
          <p:cNvPr id="126" name="Заголовок 1">
            <a:extLst>
              <a:ext uri="{FF2B5EF4-FFF2-40B4-BE49-F238E27FC236}">
                <a16:creationId xmlns:a16="http://schemas.microsoft.com/office/drawing/2014/main" xmlns="" id="{9D86D373-3B01-41A7-ACC4-3BF9AC866DB5}"/>
              </a:ext>
            </a:extLst>
          </p:cNvPr>
          <p:cNvSpPr txBox="1">
            <a:spLocks/>
          </p:cNvSpPr>
          <p:nvPr/>
        </p:nvSpPr>
        <p:spPr bwMode="auto">
          <a:xfrm rot="11243238" flipV="1">
            <a:off x="4133853" y="3036421"/>
            <a:ext cx="2152402" cy="2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127" name="Заголовок 1">
            <a:extLst>
              <a:ext uri="{FF2B5EF4-FFF2-40B4-BE49-F238E27FC236}">
                <a16:creationId xmlns:a16="http://schemas.microsoft.com/office/drawing/2014/main" xmlns="" id="{6AEC2A15-6DE2-4DEC-8665-E72D935EE731}"/>
              </a:ext>
            </a:extLst>
          </p:cNvPr>
          <p:cNvSpPr txBox="1">
            <a:spLocks/>
          </p:cNvSpPr>
          <p:nvPr/>
        </p:nvSpPr>
        <p:spPr bwMode="auto">
          <a:xfrm rot="11394088" flipV="1">
            <a:off x="4114171" y="4738022"/>
            <a:ext cx="1873293" cy="2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128" name="Заголовок 1">
            <a:extLst>
              <a:ext uri="{FF2B5EF4-FFF2-40B4-BE49-F238E27FC236}">
                <a16:creationId xmlns:a16="http://schemas.microsoft.com/office/drawing/2014/main" xmlns="" id="{55CA8EFC-4BE1-46C1-9748-FB14421C1D39}"/>
              </a:ext>
            </a:extLst>
          </p:cNvPr>
          <p:cNvSpPr txBox="1">
            <a:spLocks/>
          </p:cNvSpPr>
          <p:nvPr/>
        </p:nvSpPr>
        <p:spPr bwMode="auto">
          <a:xfrm rot="9745852" flipV="1">
            <a:off x="4066589" y="3351579"/>
            <a:ext cx="2291249" cy="2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129" name="Заголовок 1">
            <a:extLst>
              <a:ext uri="{FF2B5EF4-FFF2-40B4-BE49-F238E27FC236}">
                <a16:creationId xmlns:a16="http://schemas.microsoft.com/office/drawing/2014/main" xmlns="" id="{3A6125DA-2D56-470F-920D-53E4DECAEF94}"/>
              </a:ext>
            </a:extLst>
          </p:cNvPr>
          <p:cNvSpPr txBox="1">
            <a:spLocks/>
          </p:cNvSpPr>
          <p:nvPr/>
        </p:nvSpPr>
        <p:spPr bwMode="auto">
          <a:xfrm rot="9969962" flipV="1">
            <a:off x="4098479" y="5180052"/>
            <a:ext cx="2053604" cy="2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130" name="Заголовок 1">
            <a:extLst>
              <a:ext uri="{FF2B5EF4-FFF2-40B4-BE49-F238E27FC236}">
                <a16:creationId xmlns:a16="http://schemas.microsoft.com/office/drawing/2014/main" xmlns="" id="{0E3849E5-6055-4017-A35A-DEC37FDE6064}"/>
              </a:ext>
            </a:extLst>
          </p:cNvPr>
          <p:cNvSpPr txBox="1">
            <a:spLocks/>
          </p:cNvSpPr>
          <p:nvPr/>
        </p:nvSpPr>
        <p:spPr bwMode="auto">
          <a:xfrm rot="11243790" flipV="1">
            <a:off x="6530942" y="5282264"/>
            <a:ext cx="2205958" cy="2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– </a:t>
            </a:r>
            <a:r>
              <a:rPr lang="en-US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III, </a:t>
            </a: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I</a:t>
            </a:r>
            <a:r>
              <a:rPr lang="en-US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V, V</a:t>
            </a: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 этапы СП</a:t>
            </a: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xmlns="" id="{8F6056DD-EACB-4471-BE22-AA55773B85D9}"/>
              </a:ext>
            </a:extLst>
          </p:cNvPr>
          <p:cNvSpPr txBox="1">
            <a:spLocks/>
          </p:cNvSpPr>
          <p:nvPr/>
        </p:nvSpPr>
        <p:spPr bwMode="auto">
          <a:xfrm rot="9394581" flipV="1">
            <a:off x="6058779" y="2581615"/>
            <a:ext cx="2051466" cy="1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УМО - I</a:t>
            </a:r>
            <a:r>
              <a:rPr lang="en-US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V, V</a:t>
            </a: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 этапы СП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335A431C-04E6-4BF9-9F4D-38F1469F438E}"/>
              </a:ext>
            </a:extLst>
          </p:cNvPr>
          <p:cNvSpPr/>
          <p:nvPr/>
        </p:nvSpPr>
        <p:spPr>
          <a:xfrm rot="20577814">
            <a:off x="6990795" y="4177911"/>
            <a:ext cx="27840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Восстановление и реабилитация </a:t>
            </a:r>
          </a:p>
          <a:p>
            <a:pPr lvl="0" algn="ctr"/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спортсменов</a:t>
            </a:r>
          </a:p>
        </p:txBody>
      </p: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xmlns="" id="{297CB419-E217-46B9-A80C-93C68671741E}"/>
              </a:ext>
            </a:extLst>
          </p:cNvPr>
          <p:cNvCxnSpPr>
            <a:cxnSpLocks/>
            <a:stCxn id="115" idx="1"/>
          </p:cNvCxnSpPr>
          <p:nvPr/>
        </p:nvCxnSpPr>
        <p:spPr>
          <a:xfrm flipH="1">
            <a:off x="1478007" y="3182050"/>
            <a:ext cx="1350616" cy="187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Прямая со стрелкой 133">
            <a:extLst>
              <a:ext uri="{FF2B5EF4-FFF2-40B4-BE49-F238E27FC236}">
                <a16:creationId xmlns:a16="http://schemas.microsoft.com/office/drawing/2014/main" xmlns="" id="{FB18BAA0-FC7F-4C80-B850-C1636B4DB7A8}"/>
              </a:ext>
            </a:extLst>
          </p:cNvPr>
          <p:cNvCxnSpPr>
            <a:cxnSpLocks/>
            <a:endCxn id="83" idx="6"/>
          </p:cNvCxnSpPr>
          <p:nvPr/>
        </p:nvCxnSpPr>
        <p:spPr>
          <a:xfrm flipH="1" flipV="1">
            <a:off x="1569032" y="3838517"/>
            <a:ext cx="1235818" cy="152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Прямая со стрелкой 134">
            <a:extLst>
              <a:ext uri="{FF2B5EF4-FFF2-40B4-BE49-F238E27FC236}">
                <a16:creationId xmlns:a16="http://schemas.microsoft.com/office/drawing/2014/main" xmlns="" id="{42CF3070-F76C-4FE1-876E-0E64811D9BCF}"/>
              </a:ext>
            </a:extLst>
          </p:cNvPr>
          <p:cNvCxnSpPr>
            <a:cxnSpLocks/>
            <a:stCxn id="77" idx="1"/>
            <a:endCxn id="92" idx="5"/>
          </p:cNvCxnSpPr>
          <p:nvPr/>
        </p:nvCxnSpPr>
        <p:spPr>
          <a:xfrm flipH="1">
            <a:off x="1517515" y="5721180"/>
            <a:ext cx="1311108" cy="10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xmlns="" id="{B39CB63C-DC88-47C5-A556-B652865FB048}"/>
              </a:ext>
            </a:extLst>
          </p:cNvPr>
          <p:cNvCxnSpPr>
            <a:cxnSpLocks/>
            <a:stCxn id="109" idx="1"/>
          </p:cNvCxnSpPr>
          <p:nvPr/>
        </p:nvCxnSpPr>
        <p:spPr>
          <a:xfrm flipH="1">
            <a:off x="1874046" y="4867579"/>
            <a:ext cx="954317" cy="337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7" name="Прямая со стрелкой 136">
            <a:extLst>
              <a:ext uri="{FF2B5EF4-FFF2-40B4-BE49-F238E27FC236}">
                <a16:creationId xmlns:a16="http://schemas.microsoft.com/office/drawing/2014/main" xmlns="" id="{8AB2F538-6AF1-4AC4-B350-6F861514E5A2}"/>
              </a:ext>
            </a:extLst>
          </p:cNvPr>
          <p:cNvCxnSpPr>
            <a:cxnSpLocks/>
            <a:stCxn id="71" idx="6"/>
            <a:endCxn id="63" idx="2"/>
          </p:cNvCxnSpPr>
          <p:nvPr/>
        </p:nvCxnSpPr>
        <p:spPr>
          <a:xfrm flipV="1">
            <a:off x="7232334" y="3773701"/>
            <a:ext cx="1287345" cy="637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8776E898-0711-4C53-A6D7-40D19E3AC187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4122405" y="5246265"/>
            <a:ext cx="1631876" cy="474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DCB8B93D-48E0-4849-B335-C286858636D6}"/>
              </a:ext>
            </a:extLst>
          </p:cNvPr>
          <p:cNvCxnSpPr>
            <a:cxnSpLocks/>
            <a:stCxn id="109" idx="3"/>
            <a:endCxn id="71" idx="3"/>
          </p:cNvCxnSpPr>
          <p:nvPr/>
        </p:nvCxnSpPr>
        <p:spPr>
          <a:xfrm>
            <a:off x="4122145" y="4867579"/>
            <a:ext cx="1384065" cy="214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9D91C794-B33C-42AA-83B6-12EE1BBC1F13}"/>
              </a:ext>
            </a:extLst>
          </p:cNvPr>
          <p:cNvCxnSpPr>
            <a:cxnSpLocks/>
            <a:stCxn id="112" idx="3"/>
            <a:endCxn id="71" idx="1"/>
          </p:cNvCxnSpPr>
          <p:nvPr/>
        </p:nvCxnSpPr>
        <p:spPr>
          <a:xfrm flipV="1">
            <a:off x="4103164" y="3739722"/>
            <a:ext cx="1403046" cy="283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2ABF49F5-5451-4D6B-94B8-8D0B4E6A070A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4122405" y="3182050"/>
            <a:ext cx="1631876" cy="175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xmlns="" id="{F004EA97-B884-4A93-BF6F-C4F937CC7A3C}"/>
              </a:ext>
            </a:extLst>
          </p:cNvPr>
          <p:cNvCxnSpPr>
            <a:cxnSpLocks/>
          </p:cNvCxnSpPr>
          <p:nvPr/>
        </p:nvCxnSpPr>
        <p:spPr>
          <a:xfrm flipH="1">
            <a:off x="6250525" y="2299780"/>
            <a:ext cx="1806068" cy="1122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" name="Прямая со стрелкой 142">
            <a:extLst>
              <a:ext uri="{FF2B5EF4-FFF2-40B4-BE49-F238E27FC236}">
                <a16:creationId xmlns:a16="http://schemas.microsoft.com/office/drawing/2014/main" xmlns="" id="{1802BA63-7FA1-4FF0-BD9D-C2DFE2DDF46D}"/>
              </a:ext>
            </a:extLst>
          </p:cNvPr>
          <p:cNvCxnSpPr>
            <a:cxnSpLocks/>
          </p:cNvCxnSpPr>
          <p:nvPr/>
        </p:nvCxnSpPr>
        <p:spPr>
          <a:xfrm flipH="1" flipV="1">
            <a:off x="6307266" y="5326303"/>
            <a:ext cx="1910509" cy="349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0" name="CustomShape 52">
            <a:extLst>
              <a:ext uri="{FF2B5EF4-FFF2-40B4-BE49-F238E27FC236}">
                <a16:creationId xmlns:a16="http://schemas.microsoft.com/office/drawing/2014/main" xmlns="" id="{A5E66BEF-A3C3-49BC-A4C5-F8EC73D4AE46}"/>
              </a:ext>
            </a:extLst>
          </p:cNvPr>
          <p:cNvSpPr/>
          <p:nvPr/>
        </p:nvSpPr>
        <p:spPr>
          <a:xfrm>
            <a:off x="4938343" y="15927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xmlns="" id="{60C71DF0-1E29-4DE2-8719-71E81ABAEE34}"/>
              </a:ext>
            </a:extLst>
          </p:cNvPr>
          <p:cNvSpPr/>
          <p:nvPr/>
        </p:nvSpPr>
        <p:spPr>
          <a:xfrm>
            <a:off x="9081133" y="3046399"/>
            <a:ext cx="478147" cy="510599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B0A59147-F153-4397-891B-E8E00314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53" y="3172607"/>
            <a:ext cx="253062" cy="274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6483" y="3722247"/>
            <a:ext cx="73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УМО</a:t>
            </a:r>
            <a:endParaRPr lang="ru-RU" sz="16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99586" y="5223348"/>
            <a:ext cx="73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УМО</a:t>
            </a:r>
            <a:endParaRPr lang="ru-RU" sz="1600" dirty="0"/>
          </a:p>
        </p:txBody>
      </p:sp>
      <p:pic>
        <p:nvPicPr>
          <p:cNvPr id="59" name="Рисунок 5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" y="110717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8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1433082" y="476368"/>
            <a:ext cx="7210114" cy="14105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ОРГАНИЗАЦИОННАЯ  МОДЕЛЬ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МЕДИКО-БИОЛОГИЧЕСКОГО ОБЕСПЕЧЕНИЯ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СПОРТИВНОЙ  ПОДГОТОВКИ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C1CE84D7-4320-46A3-8BA1-D8EFAB0868F1}"/>
              </a:ext>
            </a:extLst>
          </p:cNvPr>
          <p:cNvSpPr/>
          <p:nvPr/>
        </p:nvSpPr>
        <p:spPr>
          <a:xfrm>
            <a:off x="3814220" y="2898094"/>
            <a:ext cx="2577587" cy="23553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УОР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Скругленный прямоугольник 19">
            <a:extLst>
              <a:ext uri="{FF2B5EF4-FFF2-40B4-BE49-F238E27FC236}">
                <a16:creationId xmlns:a16="http://schemas.microsoft.com/office/drawing/2014/main" xmlns="" id="{C4F0CD7B-896E-47C4-81DB-7EB3CAF9813E}"/>
              </a:ext>
            </a:extLst>
          </p:cNvPr>
          <p:cNvSpPr/>
          <p:nvPr/>
        </p:nvSpPr>
        <p:spPr>
          <a:xfrm>
            <a:off x="7241687" y="5260789"/>
            <a:ext cx="2054824" cy="7257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Многопрофильный медицинский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центр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8EA693F7-50F0-4BB2-AAFF-EDCB61B804F9}"/>
              </a:ext>
            </a:extLst>
          </p:cNvPr>
          <p:cNvSpPr/>
          <p:nvPr/>
        </p:nvSpPr>
        <p:spPr>
          <a:xfrm>
            <a:off x="5038139" y="3544835"/>
            <a:ext cx="1164607" cy="105357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C69F0067-B965-467E-86E7-180A9C89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93" y="3888790"/>
            <a:ext cx="262728" cy="261161"/>
          </a:xfrm>
          <a:prstGeom prst="rect">
            <a:avLst/>
          </a:prstGeom>
        </p:spPr>
      </p:pic>
      <p:sp>
        <p:nvSpPr>
          <p:cNvPr id="77" name="Скругленный прямоугольник 19">
            <a:extLst>
              <a:ext uri="{FF2B5EF4-FFF2-40B4-BE49-F238E27FC236}">
                <a16:creationId xmlns:a16="http://schemas.microsoft.com/office/drawing/2014/main" xmlns="" id="{1A101BB1-8B4F-47AC-A728-8824CA78F0CD}"/>
              </a:ext>
            </a:extLst>
          </p:cNvPr>
          <p:cNvSpPr/>
          <p:nvPr/>
        </p:nvSpPr>
        <p:spPr>
          <a:xfrm>
            <a:off x="692012" y="6167396"/>
            <a:ext cx="2097478" cy="725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90000"/>
              </a:lnSpc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Центр тестирования спортсменов</a:t>
            </a:r>
          </a:p>
        </p:txBody>
      </p:sp>
      <p:sp>
        <p:nvSpPr>
          <p:cNvPr id="83" name="Скругленный прямоугольник 19">
            <a:extLst>
              <a:ext uri="{FF2B5EF4-FFF2-40B4-BE49-F238E27FC236}">
                <a16:creationId xmlns:a16="http://schemas.microsoft.com/office/drawing/2014/main" xmlns="" id="{B5225C29-5287-4DCC-9449-79CB4878523E}"/>
              </a:ext>
            </a:extLst>
          </p:cNvPr>
          <p:cNvSpPr/>
          <p:nvPr/>
        </p:nvSpPr>
        <p:spPr>
          <a:xfrm>
            <a:off x="689976" y="5260789"/>
            <a:ext cx="2909861" cy="7257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90000"/>
              </a:lnSpc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Медико-восстановительный центр</a:t>
            </a:r>
          </a:p>
        </p:txBody>
      </p:sp>
      <p:sp>
        <p:nvSpPr>
          <p:cNvPr id="86" name="Скругленный прямоугольник 19">
            <a:extLst>
              <a:ext uri="{FF2B5EF4-FFF2-40B4-BE49-F238E27FC236}">
                <a16:creationId xmlns:a16="http://schemas.microsoft.com/office/drawing/2014/main" xmlns="" id="{501C813B-7229-4F2D-9BFA-387D334EFB1E}"/>
              </a:ext>
            </a:extLst>
          </p:cNvPr>
          <p:cNvSpPr/>
          <p:nvPr/>
        </p:nvSpPr>
        <p:spPr>
          <a:xfrm>
            <a:off x="200765" y="3489148"/>
            <a:ext cx="1906839" cy="1364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90000"/>
              </a:lnSpc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Центр </a:t>
            </a:r>
          </a:p>
          <a:p>
            <a:pPr lvl="0">
              <a:lnSpc>
                <a:spcPct val="90000"/>
              </a:lnSpc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спортивной подготовки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xmlns="" id="{8710FCEE-7844-49DB-8E27-B1A26ACDC3DC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5107796" y="3802053"/>
            <a:ext cx="1143372" cy="6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Кабинет врача спортивной медицины</a:t>
            </a: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8EA693F7-50F0-4BB2-AAFF-EDCB61B804F9}"/>
              </a:ext>
            </a:extLst>
          </p:cNvPr>
          <p:cNvSpPr/>
          <p:nvPr/>
        </p:nvSpPr>
        <p:spPr>
          <a:xfrm>
            <a:off x="3881704" y="3888791"/>
            <a:ext cx="1158608" cy="102887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5" name="Заголовок 1">
            <a:extLst>
              <a:ext uri="{FF2B5EF4-FFF2-40B4-BE49-F238E27FC236}">
                <a16:creationId xmlns:a16="http://schemas.microsoft.com/office/drawing/2014/main" xmlns="" id="{8710FCEE-7844-49DB-8E27-B1A26ACDC3DC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3778718" y="4013577"/>
            <a:ext cx="1370722" cy="63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Кабинет комплексного мониторинга</a:t>
            </a:r>
            <a:endParaRPr lang="ru-RU" altLang="ru-RU" sz="1200" b="1" i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19">
            <a:extLst>
              <a:ext uri="{FF2B5EF4-FFF2-40B4-BE49-F238E27FC236}">
                <a16:creationId xmlns:a16="http://schemas.microsoft.com/office/drawing/2014/main" xmlns="" id="{C4F0CD7B-896E-47C4-81DB-7EB3CAF9813E}"/>
              </a:ext>
            </a:extLst>
          </p:cNvPr>
          <p:cNvSpPr/>
          <p:nvPr/>
        </p:nvSpPr>
        <p:spPr>
          <a:xfrm>
            <a:off x="7241687" y="6167397"/>
            <a:ext cx="2563854" cy="7257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Региональный реабилитационный центр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885610" y="2189102"/>
            <a:ext cx="2003221" cy="69465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318482" eaLnBrk="0" hangingPunct="0">
              <a:defRPr/>
            </a:pPr>
            <a:r>
              <a:rPr lang="ru-RU" sz="2094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МИНЗДРАВ</a:t>
            </a:r>
            <a:endParaRPr lang="ru-RU" sz="2094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89483" y="2164654"/>
            <a:ext cx="2087373" cy="6946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318482" eaLnBrk="0" hangingPunct="0">
              <a:defRPr/>
            </a:pPr>
            <a:r>
              <a:rPr lang="ru-RU" sz="2094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МИНСПОРТ</a:t>
            </a:r>
            <a:endParaRPr lang="ru-RU" sz="2094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9">
            <a:extLst>
              <a:ext uri="{FF2B5EF4-FFF2-40B4-BE49-F238E27FC236}">
                <a16:creationId xmlns:a16="http://schemas.microsoft.com/office/drawing/2014/main" xmlns="" id="{C4F0CD7B-896E-47C4-81DB-7EB3CAF9813E}"/>
              </a:ext>
            </a:extLst>
          </p:cNvPr>
          <p:cNvSpPr/>
          <p:nvPr/>
        </p:nvSpPr>
        <p:spPr>
          <a:xfrm>
            <a:off x="8135642" y="3491313"/>
            <a:ext cx="1789420" cy="13623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Врачебно-физкультурный диспансер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8EA693F7-50F0-4BB2-AAFF-EDCB61B804F9}"/>
              </a:ext>
            </a:extLst>
          </p:cNvPr>
          <p:cNvSpPr/>
          <p:nvPr/>
        </p:nvSpPr>
        <p:spPr>
          <a:xfrm>
            <a:off x="1333972" y="3553657"/>
            <a:ext cx="705933" cy="63419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4" name="Заголовок 1">
            <a:extLst>
              <a:ext uri="{FF2B5EF4-FFF2-40B4-BE49-F238E27FC236}">
                <a16:creationId xmlns:a16="http://schemas.microsoft.com/office/drawing/2014/main" xmlns="" id="{8710FCEE-7844-49DB-8E27-B1A26ACDC3DC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1288213" y="3684759"/>
            <a:ext cx="797449" cy="42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896" tIns="40949" rIns="81896" bIns="40949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ea typeface="+mn-ea"/>
                <a:cs typeface="Russia" pitchFamily="34" charset="0"/>
              </a:rPr>
              <a:t>Отдел НМО</a:t>
            </a:r>
            <a:endParaRPr lang="ru-RU" altLang="ru-RU" sz="1200" b="1" i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5" name="Прямая со стрелкой 104"/>
          <p:cNvCxnSpPr>
            <a:cxnSpLocks/>
            <a:stCxn id="89" idx="1"/>
          </p:cNvCxnSpPr>
          <p:nvPr/>
        </p:nvCxnSpPr>
        <p:spPr>
          <a:xfrm>
            <a:off x="6251168" y="4118421"/>
            <a:ext cx="1943330" cy="7837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02" idx="1"/>
          </p:cNvCxnSpPr>
          <p:nvPr/>
        </p:nvCxnSpPr>
        <p:spPr>
          <a:xfrm flipH="1">
            <a:off x="6130922" y="4172491"/>
            <a:ext cx="2004720" cy="72335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6337296" y="4584951"/>
            <a:ext cx="1808781" cy="0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endCxn id="71" idx="7"/>
          </p:cNvCxnSpPr>
          <p:nvPr/>
        </p:nvCxnSpPr>
        <p:spPr>
          <a:xfrm flipH="1">
            <a:off x="6032193" y="3680207"/>
            <a:ext cx="2113886" cy="18920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2125180" y="4210083"/>
            <a:ext cx="1729181" cy="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2089449" y="4491629"/>
            <a:ext cx="1805920" cy="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2125180" y="4764209"/>
            <a:ext cx="1880856" cy="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6123674" y="4900703"/>
            <a:ext cx="2056253" cy="0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9665767" y="2946167"/>
            <a:ext cx="0" cy="500209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71546" y="2921719"/>
            <a:ext cx="0" cy="520655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694620" y="4951609"/>
            <a:ext cx="0" cy="1115566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2115756" y="3910204"/>
            <a:ext cx="1738604" cy="3278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 rot="16200000" flipH="1">
            <a:off x="-347529" y="5593030"/>
            <a:ext cx="1678926" cy="396086"/>
          </a:xfrm>
          <a:prstGeom prst="bentConnector3">
            <a:avLst>
              <a:gd name="adj1" fmla="val 50000"/>
            </a:avLst>
          </a:prstGeom>
          <a:ln w="34925" cmpd="dbl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 rot="16200000" flipH="1">
            <a:off x="147424" y="5248517"/>
            <a:ext cx="815015" cy="270091"/>
          </a:xfrm>
          <a:prstGeom prst="bentConnector3">
            <a:avLst>
              <a:gd name="adj1" fmla="val 50000"/>
            </a:avLst>
          </a:prstGeom>
          <a:ln w="34925" cmpd="dbl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rot="5400000">
            <a:off x="9009450" y="5263121"/>
            <a:ext cx="835516" cy="261391"/>
          </a:xfrm>
          <a:prstGeom prst="bentConnector3">
            <a:avLst>
              <a:gd name="adj1" fmla="val 50000"/>
            </a:avLst>
          </a:prstGeom>
          <a:ln w="34925" cmpd="dbl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119"/>
          <p:cNvCxnSpPr/>
          <p:nvPr/>
        </p:nvCxnSpPr>
        <p:spPr>
          <a:xfrm>
            <a:off x="1615701" y="3236407"/>
            <a:ext cx="2649839" cy="557239"/>
          </a:xfrm>
          <a:prstGeom prst="bentConnector3">
            <a:avLst>
              <a:gd name="adj1" fmla="val 50000"/>
            </a:avLst>
          </a:prstGeom>
          <a:ln w="34925" cmpd="dbl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1615700" y="3236405"/>
            <a:ext cx="0" cy="244115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1624923" y="2948485"/>
            <a:ext cx="20340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Спортивный физиолог</a:t>
            </a:r>
          </a:p>
          <a:p>
            <a:pPr lvl="0"/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Спортивный психолог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6211773" y="3218910"/>
            <a:ext cx="2675447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05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Врач по спортивной медицине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6391807" y="3726927"/>
            <a:ext cx="1877292" cy="363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УМО спортсменам </a:t>
            </a:r>
          </a:p>
          <a:p>
            <a:pPr lvl="0" algn="ctr">
              <a:lnSpc>
                <a:spcPct val="80000"/>
              </a:lnSpc>
            </a:pPr>
            <a:r>
              <a:rPr lang="en-US" sz="11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III-V</a:t>
            </a:r>
            <a:r>
              <a:rPr lang="ru-RU" sz="11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 этапов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412130" y="4398119"/>
            <a:ext cx="1479338" cy="162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48"/>
              </a:lnSpc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05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Реабилитация</a:t>
            </a:r>
            <a:endParaRPr lang="ru-RU" altLang="ru-RU" sz="12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007708" y="4616875"/>
            <a:ext cx="210301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Лечение заболеваний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217430" y="4046692"/>
            <a:ext cx="1535256" cy="143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48"/>
              </a:lnSpc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спорт. питание</a:t>
            </a:r>
            <a:endParaRPr lang="ru-RU" altLang="ru-RU" sz="16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109463" y="4613929"/>
            <a:ext cx="1695113" cy="166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48"/>
              </a:lnSpc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восстановление</a:t>
            </a:r>
            <a:endParaRPr lang="ru-RU" altLang="ru-RU" sz="16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96325" y="4339236"/>
            <a:ext cx="1479338" cy="166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48"/>
              </a:lnSpc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фармакология</a:t>
            </a:r>
            <a:endParaRPr lang="ru-RU" altLang="ru-RU" sz="16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176915" y="3739883"/>
            <a:ext cx="1422922" cy="166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48"/>
              </a:lnSpc>
              <a:spcBef>
                <a:spcPts val="538"/>
              </a:spcBef>
              <a:spcAft>
                <a:spcPts val="538"/>
              </a:spcAft>
              <a:defRPr/>
            </a:pPr>
            <a:r>
              <a:rPr lang="ru-RU" sz="1200" b="1" i="1" dirty="0">
                <a:solidFill>
                  <a:prstClr val="black"/>
                </a:solidFill>
                <a:latin typeface="Russia" pitchFamily="34" charset="0"/>
                <a:cs typeface="Russia" pitchFamily="34" charset="0"/>
              </a:rPr>
              <a:t>ТО, ЭКО, ОСД</a:t>
            </a:r>
            <a:endParaRPr lang="ru-RU" altLang="ru-RU" sz="16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CustomShape 52">
            <a:extLst>
              <a:ext uri="{FF2B5EF4-FFF2-40B4-BE49-F238E27FC236}">
                <a16:creationId xmlns:a16="http://schemas.microsoft.com/office/drawing/2014/main" xmlns="" id="{CC4169EA-1672-46E0-A802-0DC82523EA15}"/>
              </a:ext>
            </a:extLst>
          </p:cNvPr>
          <p:cNvSpPr/>
          <p:nvPr/>
        </p:nvSpPr>
        <p:spPr>
          <a:xfrm>
            <a:off x="4871562" y="0"/>
            <a:ext cx="5196960" cy="492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75663" y="2041236"/>
            <a:ext cx="3168482" cy="81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778717" y="2189102"/>
            <a:ext cx="2945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Организация спортивной подготовки (УОР)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8" name="Рисунок 4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3" y="159488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37" y="711201"/>
            <a:ext cx="9071640" cy="1559276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НАУЧНО-МЕТОДИЧЕСКОЕ ОБЕСПЕЧЕНИЕ ПОДГОТОВКИ СПОРТИВНОГО РЕЗЕРВА</a:t>
            </a:r>
            <a:b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(Приказ </a:t>
            </a:r>
            <a:r>
              <a:rPr lang="ru-RU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Минспорта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РФ от 30 октября 2015 г. №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999)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2142432"/>
              </p:ext>
            </p:extLst>
          </p:nvPr>
        </p:nvGraphicFramePr>
        <p:xfrm>
          <a:off x="554182" y="2439180"/>
          <a:ext cx="8959273" cy="455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stomShape 52">
            <a:extLst>
              <a:ext uri="{FF2B5EF4-FFF2-40B4-BE49-F238E27FC236}">
                <a16:creationId xmlns:a16="http://schemas.microsoft.com/office/drawing/2014/main" xmlns="" id="{CC4169EA-1672-46E0-A802-0DC82523EA15}"/>
              </a:ext>
            </a:extLst>
          </p:cNvPr>
          <p:cNvSpPr/>
          <p:nvPr/>
        </p:nvSpPr>
        <p:spPr>
          <a:xfrm>
            <a:off x="4871562" y="0"/>
            <a:ext cx="5196960" cy="492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7" y="136477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37" y="1089891"/>
            <a:ext cx="9071640" cy="1531567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ИНФРАСТРУКТУРА ДЛЯ ПРОВЕДЕНИЯ НАУЧНО-МЕТОДИЧЕСКОГО ОБЕСПЕЧЕНИЯ ПОДГОТОВКИ СПОРТИВНОГО РЕЗЕРВА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6853240"/>
              </p:ext>
            </p:extLst>
          </p:nvPr>
        </p:nvGraphicFramePr>
        <p:xfrm>
          <a:off x="517236" y="2703480"/>
          <a:ext cx="9116291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stomShape 52">
            <a:extLst>
              <a:ext uri="{FF2B5EF4-FFF2-40B4-BE49-F238E27FC236}">
                <a16:creationId xmlns:a16="http://schemas.microsoft.com/office/drawing/2014/main" xmlns="" id="{CC4169EA-1672-46E0-A802-0DC82523EA15}"/>
              </a:ext>
            </a:extLst>
          </p:cNvPr>
          <p:cNvSpPr/>
          <p:nvPr/>
        </p:nvSpPr>
        <p:spPr>
          <a:xfrm>
            <a:off x="4871562" y="0"/>
            <a:ext cx="5196960" cy="492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trike="noStrike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600" b="1" strike="noStrike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7" y="77437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endCxn id="32" idx="4"/>
          </p:cNvCxnSpPr>
          <p:nvPr/>
        </p:nvCxnSpPr>
        <p:spPr>
          <a:xfrm>
            <a:off x="6519124" y="2518300"/>
            <a:ext cx="14473" cy="3659031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720747" y="2843583"/>
            <a:ext cx="136" cy="412332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457694" y="5975738"/>
            <a:ext cx="151805" cy="2015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720747" y="6966903"/>
            <a:ext cx="1965739" cy="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77736" y="2518300"/>
            <a:ext cx="0" cy="4448603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67291" y="2489859"/>
            <a:ext cx="1862071" cy="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60635" y="2646681"/>
            <a:ext cx="151805" cy="2015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3479" y="3767770"/>
            <a:ext cx="151805" cy="2015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6" tIns="53638" rIns="107276" bIns="53638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0634" y="4805796"/>
            <a:ext cx="151805" cy="2015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6" tIns="53638" rIns="107276" bIns="53638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99326" y="5874942"/>
            <a:ext cx="151805" cy="2015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6" tIns="53638" rIns="107276" bIns="53638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43315" y="2589061"/>
            <a:ext cx="2343320" cy="500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68573" tIns="34286" rIns="68573" bIns="34286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Углубленное медицинское</a:t>
            </a:r>
          </a:p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обследование</a:t>
            </a:r>
            <a:endParaRPr lang="en-US" sz="1400" dirty="0">
              <a:solidFill>
                <a:schemeClr val="bg1"/>
              </a:solidFill>
              <a:cs typeface="Russi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33864" y="3669597"/>
            <a:ext cx="2015987" cy="5001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68573" tIns="34286" rIns="68573" bIns="34286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Этапное комплексное </a:t>
            </a:r>
          </a:p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обследование</a:t>
            </a:r>
            <a:endParaRPr lang="en-US" sz="1400" dirty="0">
              <a:solidFill>
                <a:schemeClr val="bg1"/>
              </a:solidFill>
              <a:cs typeface="Russi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33864" y="4748332"/>
            <a:ext cx="2087352" cy="2846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68573" tIns="34286" rIns="68573" bIns="34286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Текущее обследование</a:t>
            </a:r>
            <a:endParaRPr lang="en-US" sz="1400" dirty="0">
              <a:solidFill>
                <a:schemeClr val="bg1"/>
              </a:solidFill>
              <a:cs typeface="Russi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72129" y="5826348"/>
            <a:ext cx="1732768" cy="7155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68573" tIns="34286" rIns="68573" bIns="34286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Обследование </a:t>
            </a:r>
          </a:p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соревновательной </a:t>
            </a:r>
          </a:p>
          <a:p>
            <a:r>
              <a:rPr lang="ru-RU" sz="1400" dirty="0">
                <a:solidFill>
                  <a:schemeClr val="bg1"/>
                </a:solidFill>
                <a:cs typeface="Russia" pitchFamily="34" charset="0"/>
              </a:rPr>
              <a:t>деятельности</a:t>
            </a:r>
            <a:endParaRPr lang="en-US" sz="1400" dirty="0">
              <a:solidFill>
                <a:schemeClr val="bg1"/>
              </a:solidFill>
              <a:cs typeface="Russi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26047" y="2646753"/>
            <a:ext cx="2267208" cy="2443626"/>
            <a:chOff x="6994222" y="2698581"/>
            <a:chExt cx="2267208" cy="2443626"/>
          </a:xfrm>
        </p:grpSpPr>
        <p:sp>
          <p:nvSpPr>
            <p:cNvPr id="25" name="Oval 24"/>
            <p:cNvSpPr/>
            <p:nvPr/>
          </p:nvSpPr>
          <p:spPr>
            <a:xfrm>
              <a:off x="6994222" y="2788081"/>
              <a:ext cx="151805" cy="2015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76" tIns="53638" rIns="107276" bIns="53638" rtlCol="0" anchor="ctr"/>
            <a:lstStyle/>
            <a:p>
              <a:pPr algn="ctr"/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994222" y="3868566"/>
              <a:ext cx="151805" cy="2015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76" tIns="53638" rIns="107276" bIns="53638" rtlCol="0" anchor="ctr"/>
            <a:lstStyle/>
            <a:p>
              <a:pPr algn="ctr"/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994222" y="4940615"/>
              <a:ext cx="151805" cy="2015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76" tIns="53638" rIns="107276" bIns="53638" rtlCol="0" anchor="ctr"/>
            <a:lstStyle/>
            <a:p>
              <a:pPr algn="ctr"/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8112" y="2698581"/>
              <a:ext cx="1625687" cy="50012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68573" tIns="34286" rIns="68573" bIns="34286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Психологическое </a:t>
              </a:r>
            </a:p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обследование</a:t>
              </a:r>
              <a:endParaRPr lang="en-US" sz="1400" dirty="0">
                <a:solidFill>
                  <a:schemeClr val="bg1"/>
                </a:solidFill>
                <a:cs typeface="Russia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85006" y="3792700"/>
              <a:ext cx="1976424" cy="931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68573" tIns="34286" rIns="68573" bIns="34286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Проведение </a:t>
              </a:r>
            </a:p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восстановительных и </a:t>
              </a:r>
            </a:p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реабилитационных</a:t>
              </a:r>
            </a:p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мероприятий</a:t>
              </a:r>
              <a:endParaRPr lang="en-US" sz="1400" dirty="0">
                <a:solidFill>
                  <a:schemeClr val="bg1"/>
                </a:solidFill>
                <a:cs typeface="Russi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8732" y="4854777"/>
              <a:ext cx="1865368" cy="28468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68573" tIns="34286" rIns="68573" bIns="34286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cs typeface="Russia" pitchFamily="34" charset="0"/>
                </a:rPr>
                <a:t>Спортивное питание</a:t>
              </a:r>
              <a:endParaRPr lang="en-US" sz="1400" dirty="0">
                <a:solidFill>
                  <a:schemeClr val="bg1"/>
                </a:solidFill>
                <a:cs typeface="Russia" pitchFamily="34" charset="0"/>
              </a:endParaRPr>
            </a:p>
          </p:txBody>
        </p:sp>
      </p:grpSp>
      <p:sp>
        <p:nvSpPr>
          <p:cNvPr id="71" name="Title 1"/>
          <p:cNvSpPr txBox="1">
            <a:spLocks/>
          </p:cNvSpPr>
          <p:nvPr/>
        </p:nvSpPr>
        <p:spPr>
          <a:xfrm>
            <a:off x="1261533" y="1295401"/>
            <a:ext cx="7479118" cy="8752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СТРУКТУРА НАУЧНО-МЕТОДИЧЕСКОГО ОБЕСПЕЧЕНИЯ ПОДГОТОВКИ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Russia" pitchFamily="34" charset="0"/>
              </a:rPr>
              <a:t>СПОРТИВНОГО РЕЗЕРВА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Russia" pitchFamily="34" charset="0"/>
            </a:endParaRPr>
          </a:p>
        </p:txBody>
      </p:sp>
      <p:pic>
        <p:nvPicPr>
          <p:cNvPr id="75" name="Рисунок 74" descr="Koormsutest_veloergomeetril_2.jpg"/>
          <p:cNvPicPr>
            <a:picLocks noChangeAspect="1"/>
          </p:cNvPicPr>
          <p:nvPr/>
        </p:nvPicPr>
        <p:blipFill>
          <a:blip r:embed="rId2"/>
          <a:srcRect l="59055" r="11811"/>
          <a:stretch>
            <a:fillRect/>
          </a:stretch>
        </p:blipFill>
        <p:spPr>
          <a:xfrm>
            <a:off x="198087" y="2550278"/>
            <a:ext cx="2126891" cy="4384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77" name="Рисунок 76" descr="146_bike_med_3_big.jpg"/>
          <p:cNvPicPr>
            <a:picLocks noChangeAspect="1"/>
          </p:cNvPicPr>
          <p:nvPr/>
        </p:nvPicPr>
        <p:blipFill>
          <a:blip r:embed="rId3"/>
          <a:srcRect l="20941" t="6185" r="54650" b="18554"/>
          <a:stretch>
            <a:fillRect/>
          </a:stretch>
        </p:blipFill>
        <p:spPr>
          <a:xfrm>
            <a:off x="5358312" y="2550278"/>
            <a:ext cx="1885650" cy="4345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6" name="CustomShape 52">
            <a:extLst>
              <a:ext uri="{FF2B5EF4-FFF2-40B4-BE49-F238E27FC236}">
                <a16:creationId xmlns:a16="http://schemas.microsoft.com/office/drawing/2014/main" xmlns="" id="{A5E66BEF-A3C3-49BC-A4C5-F8EC73D4AE46}"/>
              </a:ext>
            </a:extLst>
          </p:cNvPr>
          <p:cNvSpPr/>
          <p:nvPr/>
        </p:nvSpPr>
        <p:spPr>
          <a:xfrm>
            <a:off x="4883665" y="539400"/>
            <a:ext cx="5196960" cy="53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ru-RU" sz="1200" b="1" spc="-1" dirty="0">
                <a:solidFill>
                  <a:srgbClr val="2F5597"/>
                </a:solidFill>
                <a:latin typeface="Arial Narrow"/>
              </a:rPr>
              <a:t>АССОЦИАЦИЯ ПО СОДЕЙСТВИЮ РАЗВИТИЮ ФИЗИЧЕСКОЙ КУЛЬТУРЫ И СПОРТА </a:t>
            </a:r>
            <a:r>
              <a:rPr sz="2400" dirty="0"/>
              <a:t/>
            </a:r>
            <a:br>
              <a:rPr sz="2400" dirty="0"/>
            </a:br>
            <a:r>
              <a:rPr lang="ru-RU" sz="1700" b="1" spc="-1" dirty="0">
                <a:solidFill>
                  <a:srgbClr val="2F5597"/>
                </a:solidFill>
                <a:latin typeface="Arial Narrow"/>
              </a:rPr>
              <a:t>«ФЕДЕРАЦИЯ СПОРТИВНОЙ МЕДИЦИНЫ»</a:t>
            </a:r>
            <a:endParaRPr lang="ru-RU" sz="1700" spc="-1" dirty="0">
              <a:latin typeface="Arial"/>
            </a:endParaRPr>
          </a:p>
        </p:txBody>
      </p:sp>
      <p:pic>
        <p:nvPicPr>
          <p:cNvPr id="27" name="Рисунок 2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" y="145368"/>
            <a:ext cx="910315" cy="9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1039</Words>
  <Application>Microsoft Office PowerPoint</Application>
  <PresentationFormat>Произвольный</PresentationFormat>
  <Paragraphs>206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ПРОБЛЕМЫ И ПЕРСПЕКТИВЫ РАЗВИТИЯ  ПРОГРАММ МЕДИКО-БИОЛОГИЧЕСКОГО И  НАУЧНО-МЕТОДИЧЕСКОГО ОБЕСПЕЧЕНИЯ  ПОДГОТОВКИ СПОРТИВНОГО РЕЗЕРВА  В СУБЪЕКТАХ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НАУЧНО-МЕТОДИЧЕСКОЕ ОБЕСПЕЧЕНИЕ ПОДГОТОВКИ СПОРТИВНОГО РЕЗЕРВА (Приказ Минспорта РФ от 30 октября 2015 г. № 999)</vt:lpstr>
      <vt:lpstr>ИНФРАСТРУКТУРА ДЛЯ ПРОВЕДЕНИЯ НАУЧНО-МЕТОДИЧЕСКОГО ОБЕСПЕЧЕНИЯ ПОДГОТОВКИ СПОРТИВНОГО РЕЗЕРВА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РАЗВИТИЯ ПОДГОТОВКИ  СПОРТИВНОГО РЕЗЕРВА ДО 2024 ГОДА</vt:lpstr>
      <vt:lpstr>ОСНОВНЫЕ НАПРАВЛЕНИЯ ДЕЯТЕЛЬНОСТИ АССОЦИАЦИИ ПО СОДЕЙСТВИЮ РАЗВИТИЯ ФИЗИЧЕСКОЙ КУЛЬТУРЫ И СПОРТА «ФЕДЕРАЦИЯ СПОРТИВНОЙ МЕДИЦИНЫ»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Гость1</dc:creator>
  <cp:lastModifiedBy>Kurashvili</cp:lastModifiedBy>
  <cp:revision>83</cp:revision>
  <dcterms:created xsi:type="dcterms:W3CDTF">2019-07-17T11:57:42Z</dcterms:created>
  <dcterms:modified xsi:type="dcterms:W3CDTF">2019-10-08T18:34:36Z</dcterms:modified>
  <dc:language>ru-RU</dc:language>
</cp:coreProperties>
</file>