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2" r:id="rId4"/>
    <p:sldId id="258" r:id="rId5"/>
    <p:sldId id="273" r:id="rId6"/>
    <p:sldId id="274" r:id="rId7"/>
    <p:sldId id="259" r:id="rId8"/>
    <p:sldId id="261" r:id="rId9"/>
    <p:sldId id="265" r:id="rId10"/>
    <p:sldId id="271" r:id="rId11"/>
    <p:sldId id="270" r:id="rId12"/>
    <p:sldId id="266" r:id="rId13"/>
    <p:sldId id="275" r:id="rId14"/>
    <p:sldId id="260" r:id="rId15"/>
    <p:sldId id="276" r:id="rId16"/>
    <p:sldId id="263" r:id="rId17"/>
    <p:sldId id="277" r:id="rId18"/>
    <p:sldId id="264" r:id="rId19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5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Количество медалей, завоеванных на официальных международных спортивных соревнованиях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522-428F-8671-A07C6B2ACA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522-428F-8671-A07C6B2ACA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522-428F-8671-A07C6B2ACA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522-428F-8671-A07C6B2ACA3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522-428F-8671-A07C6B2ACA3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522-428F-8671-A07C6B2ACA37}"/>
              </c:ext>
            </c:extLst>
          </c:dPt>
          <c:dLbls>
            <c:dLbl>
              <c:idx val="0"/>
              <c:layout>
                <c:manualLayout>
                  <c:x val="8.522742185635887E-2"/>
                  <c:y val="3.90072318087898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BD05D7-4D55-4426-9504-D780D396FCCF}" type="CATEGORYNAME">
                      <a:rPr lang="ru-RU" sz="1200"/>
                      <a:pPr>
                        <a:defRPr sz="1200"/>
                      </a:pPr>
                      <a:t>[ИМЯ КАТЕГОРИИ]</a:t>
                    </a:fld>
                    <a:r>
                      <a:rPr lang="ru-RU" sz="1200"/>
                      <a:t> -</a:t>
                    </a:r>
                    <a:r>
                      <a:rPr lang="ru-RU" sz="1200" baseline="0"/>
                      <a:t> </a:t>
                    </a:r>
                    <a:fld id="{A87A501F-21AB-4960-A0F2-54D01D24941D}" type="VALUE">
                      <a:rPr lang="ru-RU" sz="1200" baseline="0"/>
                      <a:pPr>
                        <a:defRPr sz="1200"/>
                      </a:pPr>
                      <a:t>[ЗНАЧЕНИЕ]</a:t>
                    </a:fld>
                    <a:endParaRPr lang="ru-RU" sz="12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58151395848245"/>
                      <c:h val="0.114539007092198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522-428F-8671-A07C6B2ACA37}"/>
                </c:ext>
              </c:extLst>
            </c:dLbl>
            <c:dLbl>
              <c:idx val="1"/>
              <c:layout>
                <c:manualLayout>
                  <c:x val="4.3560606060605925E-2"/>
                  <c:y val="3.54623890098837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4EA2FE-0574-4083-B7C0-FBE159E06644}" type="CATEGORYNAME">
                      <a:rPr lang="ru-RU" sz="1200">
                        <a:solidFill>
                          <a:schemeClr val="accent2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ru-RU" sz="1200" baseline="0">
                        <a:solidFill>
                          <a:schemeClr val="accent2"/>
                        </a:solidFill>
                      </a:rPr>
                      <a:t> - </a:t>
                    </a:r>
                    <a:fld id="{20BB5EE7-FD4F-472A-8BD0-D1A82F272063}" type="VALUE">
                      <a:rPr lang="ru-RU" sz="1200" baseline="0">
                        <a:solidFill>
                          <a:schemeClr val="accent2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[ЗНАЧЕНИЕ]</a:t>
                    </a:fld>
                    <a:endParaRPr lang="ru-RU" sz="1200" baseline="0">
                      <a:solidFill>
                        <a:schemeClr val="accent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38454426151277"/>
                      <c:h val="0.114539007092198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22-428F-8671-A07C6B2ACA37}"/>
                </c:ext>
              </c:extLst>
            </c:dLbl>
            <c:dLbl>
              <c:idx val="2"/>
              <c:layout>
                <c:manualLayout>
                  <c:x val="1.5151515151515145E-2"/>
                  <c:y val="1.41845367733288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9D21BD-43FF-463B-957E-0081748A2B5B}" type="CATEGORYNAME">
                      <a:rPr lang="ru-RU" sz="1200">
                        <a:solidFill>
                          <a:srgbClr val="92D050"/>
                        </a:solidFill>
                      </a:rPr>
                      <a:pPr>
                        <a:defRPr sz="1200">
                          <a:solidFill>
                            <a:srgbClr val="92D050"/>
                          </a:solidFill>
                        </a:defRPr>
                      </a:pPr>
                      <a:t>[ИМЯ КАТЕГОРИИ]</a:t>
                    </a:fld>
                    <a:r>
                      <a:rPr lang="ru-RU" sz="1200">
                        <a:solidFill>
                          <a:srgbClr val="92D050"/>
                        </a:solidFill>
                      </a:rPr>
                      <a:t> -</a:t>
                    </a:r>
                    <a:r>
                      <a:rPr lang="ru-RU" sz="1200" baseline="0">
                        <a:solidFill>
                          <a:srgbClr val="92D050"/>
                        </a:solidFill>
                      </a:rPr>
                      <a:t> </a:t>
                    </a:r>
                    <a:fld id="{94AE8A12-C8B3-4B61-B73E-075A9920021D}" type="VALUE">
                      <a:rPr lang="ru-RU" sz="1200" baseline="0">
                        <a:solidFill>
                          <a:srgbClr val="92D050"/>
                        </a:solidFill>
                      </a:rPr>
                      <a:pPr>
                        <a:defRPr sz="1200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 sz="1200" baseline="0">
                      <a:solidFill>
                        <a:srgbClr val="92D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59848484848485"/>
                      <c:h val="6.968085106382977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22-428F-8671-A07C6B2ACA37}"/>
                </c:ext>
              </c:extLst>
            </c:dLbl>
            <c:dLbl>
              <c:idx val="3"/>
              <c:layout>
                <c:manualLayout>
                  <c:x val="-1.5151515151515169E-2"/>
                  <c:y val="-3.54582007036354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1489385-C53A-4810-9C78-86D0FDD9E9EA}" type="CATEGORYNAME">
                      <a:rPr lang="ru-RU" sz="120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accent4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20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-</a:t>
                    </a:r>
                    <a:r>
                      <a:rPr lang="ru-RU" sz="1200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fld id="{0D47F26F-8C99-49DD-B3CC-37B5B7B8C438}" type="VALUE">
                      <a:rPr lang="ru-RU" sz="1200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accent4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sz="1200" baseline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59090909090908"/>
                      <c:h val="7.677304964539007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522-428F-8671-A07C6B2ACA37}"/>
                </c:ext>
              </c:extLst>
            </c:dLbl>
            <c:dLbl>
              <c:idx val="4"/>
              <c:layout>
                <c:manualLayout>
                  <c:x val="-4.7349230493915623E-3"/>
                  <c:y val="4.60994303903501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6B21FC-F464-44C8-BD64-B888DFFB073D}" type="CATEGORYNAME">
                      <a:rPr lang="ru-RU" sz="120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accent5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20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 -</a:t>
                    </a:r>
                    <a:r>
                      <a:rPr lang="ru-RU" sz="1200" baseline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 </a:t>
                    </a:r>
                    <a:fld id="{6EDA236B-0144-4F8C-9686-200DE3606E02}" type="VALUE">
                      <a:rPr lang="ru-RU" sz="1200" baseline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accent5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sz="1200" baseline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98863636363631"/>
                      <c:h val="0.114539007092198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522-428F-8671-A07C6B2ACA37}"/>
                </c:ext>
              </c:extLst>
            </c:dLbl>
            <c:dLbl>
              <c:idx val="5"/>
              <c:layout>
                <c:manualLayout>
                  <c:x val="-6.0606060606060608E-2"/>
                  <c:y val="3.1915033227229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8ADFB4-795C-4849-867D-48833A960D4E}" type="CATEGORYNAME">
                      <a:rPr lang="ru-RU" sz="120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accent6">
                              <a:lumMod val="7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20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-</a:t>
                    </a:r>
                    <a:r>
                      <a:rPr lang="ru-RU" sz="1200" baseline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</a:t>
                    </a:r>
                    <a:fld id="{EF1AE115-1FBA-4FDE-B802-D13546380693}" type="VALUE">
                      <a:rPr lang="ru-RU" sz="1200" baseline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z="1200">
                          <a:solidFill>
                            <a:schemeClr val="accent6">
                              <a:lumMod val="75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sz="1200" baseline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2803030303031"/>
                      <c:h val="0.114539007092198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522-428F-8671-A07C6B2ACA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Лист1!$D$7:$D$12</c:f>
              <c:strCache>
                <c:ptCount val="6"/>
                <c:pt idx="0">
                  <c:v>Первенства Европы</c:v>
                </c:pt>
                <c:pt idx="1">
                  <c:v>Первенства Мира</c:v>
                </c:pt>
                <c:pt idx="2">
                  <c:v>Кубки Европы</c:v>
                </c:pt>
                <c:pt idx="3">
                  <c:v>Кубки Мира</c:v>
                </c:pt>
                <c:pt idx="4">
                  <c:v>Чемпионаты Европы</c:v>
                </c:pt>
                <c:pt idx="5">
                  <c:v>Чемпионаты Мира</c:v>
                </c:pt>
              </c:strCache>
            </c:strRef>
          </c:cat>
          <c:val>
            <c:numRef>
              <c:f>Лист1!$E$7:$E$12</c:f>
              <c:numCache>
                <c:formatCode>General</c:formatCode>
                <c:ptCount val="6"/>
                <c:pt idx="0">
                  <c:v>11</c:v>
                </c:pt>
                <c:pt idx="1">
                  <c:v>43</c:v>
                </c:pt>
                <c:pt idx="2">
                  <c:v>3</c:v>
                </c:pt>
                <c:pt idx="3">
                  <c:v>43</c:v>
                </c:pt>
                <c:pt idx="4">
                  <c:v>14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522-428F-8671-A07C6B2ACA3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AB530-6544-41B0-83E5-F82159AF7B21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58496-556D-4669-98EA-177B28D7C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2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58496-556D-4669-98EA-177B28D7C0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9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6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2A354-99A5-449D-9034-F536793E6BD5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8672B-1D26-4C48-9386-478AF34FD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86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ogirk.ru/files/2017/09/26/irkuts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4"/>
          <a:stretch/>
        </p:blipFill>
        <p:spPr bwMode="auto">
          <a:xfrm>
            <a:off x="3550248" y="116632"/>
            <a:ext cx="204350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fresher.ru/manager_content/images2/irkutsk-s-vysoty/big/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"/>
          <a:stretch/>
        </p:blipFill>
        <p:spPr bwMode="auto">
          <a:xfrm>
            <a:off x="-1" y="3501008"/>
            <a:ext cx="9144000" cy="301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7253" y="1916832"/>
            <a:ext cx="854522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8000" dirty="0"/>
              <a:t>Иркутская область </a:t>
            </a:r>
          </a:p>
        </p:txBody>
      </p:sp>
    </p:spTree>
    <p:extLst>
      <p:ext uri="{BB962C8B-B14F-4D97-AF65-F5344CB8AC3E}">
        <p14:creationId xmlns:p14="http://schemas.microsoft.com/office/powerpoint/2010/main" val="30215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6063" y="382612"/>
            <a:ext cx="8856983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Совместное проведение </a:t>
            </a:r>
            <a:r>
              <a:rPr lang="ru-RU" sz="1600" b="1" dirty="0">
                <a:solidFill>
                  <a:schemeClr val="bg1"/>
                </a:solidFill>
              </a:rPr>
              <a:t>крупных </a:t>
            </a:r>
            <a:r>
              <a:rPr lang="ru-RU" sz="1600" b="1" dirty="0" smtClean="0">
                <a:solidFill>
                  <a:schemeClr val="bg1"/>
                </a:solidFill>
              </a:rPr>
              <a:t>всероссийских </a:t>
            </a:r>
            <a:r>
              <a:rPr lang="ru-RU" sz="1600" b="1" dirty="0">
                <a:solidFill>
                  <a:schemeClr val="bg1"/>
                </a:solidFill>
              </a:rPr>
              <a:t>соревнований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 </a:t>
            </a:r>
            <a:r>
              <a:rPr lang="ru-RU" sz="1600" b="1" dirty="0">
                <a:solidFill>
                  <a:schemeClr val="bg1"/>
                </a:solidFill>
              </a:rPr>
              <a:t>территории Иркутской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в 2017 году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7425" y="5805264"/>
            <a:ext cx="864096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Открытое Первенство России по дзюдо среди юниоров и юниорок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до 21 года</a:t>
            </a:r>
            <a:endParaRPr lang="ru-RU" b="1" i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30" y="1364351"/>
            <a:ext cx="2864217" cy="2005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r="17634" b="17045"/>
          <a:stretch/>
        </p:blipFill>
        <p:spPr>
          <a:xfrm>
            <a:off x="166135" y="1364351"/>
            <a:ext cx="2645739" cy="2005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24697" r="22885"/>
          <a:stretch/>
        </p:blipFill>
        <p:spPr>
          <a:xfrm>
            <a:off x="2907549" y="1065183"/>
            <a:ext cx="3024336" cy="2938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75" y="3671220"/>
            <a:ext cx="2862171" cy="1908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r="15181"/>
          <a:stretch/>
        </p:blipFill>
        <p:spPr>
          <a:xfrm>
            <a:off x="139093" y="3671220"/>
            <a:ext cx="2719524" cy="190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77072"/>
            <a:ext cx="2532505" cy="1687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5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6063" y="382612"/>
            <a:ext cx="8856983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Совместное проведение </a:t>
            </a:r>
            <a:r>
              <a:rPr lang="ru-RU" sz="1600" b="1" dirty="0">
                <a:solidFill>
                  <a:schemeClr val="bg1"/>
                </a:solidFill>
              </a:rPr>
              <a:t>крупных </a:t>
            </a:r>
            <a:r>
              <a:rPr lang="ru-RU" sz="1600" b="1" dirty="0" smtClean="0">
                <a:solidFill>
                  <a:schemeClr val="bg1"/>
                </a:solidFill>
              </a:rPr>
              <a:t>всероссийских </a:t>
            </a:r>
            <a:r>
              <a:rPr lang="ru-RU" sz="1600" b="1" dirty="0">
                <a:solidFill>
                  <a:schemeClr val="bg1"/>
                </a:solidFill>
              </a:rPr>
              <a:t>соревнований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 </a:t>
            </a:r>
            <a:r>
              <a:rPr lang="ru-RU" sz="1600" b="1" dirty="0">
                <a:solidFill>
                  <a:schemeClr val="bg1"/>
                </a:solidFill>
              </a:rPr>
              <a:t>территории Иркутской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в 2017 году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5805264"/>
            <a:ext cx="770485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Первенство России по вольной борьбе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среди юношей до 18 лет </a:t>
            </a:r>
            <a:endParaRPr lang="ru-RU" b="1" i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8"/>
          <a:stretch/>
        </p:blipFill>
        <p:spPr>
          <a:xfrm>
            <a:off x="215516" y="1080772"/>
            <a:ext cx="4464496" cy="2310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6" y="3743670"/>
            <a:ext cx="2573729" cy="1715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45613"/>
            <a:ext cx="2592288" cy="1713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"/>
          <a:stretch/>
        </p:blipFill>
        <p:spPr>
          <a:xfrm>
            <a:off x="6106865" y="3745613"/>
            <a:ext cx="2635914" cy="1701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69319"/>
            <a:ext cx="3453975" cy="2302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7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022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4" descr="https://static.irk.ru/media/img/site/gallery/28668/6f4faadc-0471-437e-a47f-d637e328f9be_jpg_800x600_x-False_q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7" y="864494"/>
            <a:ext cx="1913646" cy="1394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-566" r="26772" b="566"/>
          <a:stretch/>
        </p:blipFill>
        <p:spPr bwMode="auto">
          <a:xfrm>
            <a:off x="7151853" y="3388252"/>
            <a:ext cx="1798872" cy="1581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7409"/>
          <a:stretch/>
        </p:blipFill>
        <p:spPr bwMode="auto">
          <a:xfrm>
            <a:off x="7164288" y="829055"/>
            <a:ext cx="1800130" cy="1420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b="12314"/>
          <a:stretch/>
        </p:blipFill>
        <p:spPr bwMode="auto">
          <a:xfrm>
            <a:off x="5076056" y="4877727"/>
            <a:ext cx="1646920" cy="1425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r="7436" b="7457"/>
          <a:stretch/>
        </p:blipFill>
        <p:spPr bwMode="auto">
          <a:xfrm>
            <a:off x="217070" y="3380576"/>
            <a:ext cx="1913646" cy="1497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20" b="15121"/>
          <a:stretch/>
        </p:blipFill>
        <p:spPr bwMode="auto">
          <a:xfrm>
            <a:off x="2411760" y="4908452"/>
            <a:ext cx="1872208" cy="1399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220063"/>
              </p:ext>
            </p:extLst>
          </p:nvPr>
        </p:nvGraphicFramePr>
        <p:xfrm>
          <a:off x="1288485" y="924460"/>
          <a:ext cx="67056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45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6063" y="382612"/>
            <a:ext cx="8856983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Региональная инновационная площадка развития кадрового потенциала отрасли спорта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7233" t="27694" r="5430" b="18787"/>
          <a:stretch/>
        </p:blipFill>
        <p:spPr>
          <a:xfrm>
            <a:off x="1566759" y="1345391"/>
            <a:ext cx="6442545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7862" y="827104"/>
            <a:ext cx="275851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/>
              <a:t>http://</a:t>
            </a:r>
            <a:r>
              <a:rPr lang="ru-RU" dirty="0" smtClean="0"/>
              <a:t>rmc-sport-modеl.ru</a:t>
            </a:r>
            <a:r>
              <a:rPr lang="ru-RU" dirty="0"/>
              <a:t>/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2" y="4498834"/>
            <a:ext cx="2645738" cy="18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12608"/>
            <a:ext cx="2549594" cy="1796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00" y="4498834"/>
            <a:ext cx="2839199" cy="18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7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2311" y="466387"/>
            <a:ext cx="8964488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Министерством спорта Иркутской области проведен мониторинг по определению востребованности дополнительного и высшего профильного образования в соответствии с федеральными профессиональными стандартами: «Тренер», «Тренер-преподаватель», «Руководитель», «Инструктор-методист», «Спортсмен».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3357" y="5411157"/>
            <a:ext cx="885728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 результатам мониторинга 298 работников спортивных школ нуждаются в обучении, среди них: 115 человек – курсы повышения квалификации и 183 человека – профессиональная переподготовка.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45057"/>
            <a:ext cx="4463699" cy="2967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45057"/>
            <a:ext cx="3600400" cy="2977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1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2311" y="466387"/>
            <a:ext cx="89644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Медико-биологическое обеспечение подготовки спортивного резерва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311" y="5157192"/>
            <a:ext cx="9054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1000"/>
              </a:spcAft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Наша цель - создание в региональном ЦСП научно-методического отдела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в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штат которого входили бы спортивные врачи, ученые и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другие специалисты, которые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способны во взаимодействии с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тренерами,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за счет систематической оценки функционального состояния спортсменов, проводить своевременную корректировку тренировочного и соревновательного процессов, в целях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повышения их эффективности и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достижения высоких спортивных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результатов.</a:t>
            </a:r>
            <a:endParaRPr lang="ru-RU" sz="16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054" name="Picture 6" descr="ÐÐ°ÑÑÐ¸Ð½ÐºÐ¸ Ð¿Ð¾ Ð·Ð°Ð¿ÑÐ¾ÑÑ Ð¼ÐµÐ´Ð¸ÑÐ¸Ð½Ð° ÑÐ¿Ð¾ÑÑÑÐ¼Ðµ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" y="1166263"/>
            <a:ext cx="2747500" cy="3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93" y="3446583"/>
            <a:ext cx="2848695" cy="1501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ÐÐ°ÑÑÐ¸Ð½ÐºÐ¸ Ð¿Ð¾ Ð·Ð°Ð¿ÑÐ¾ÑÑ ÑÐ¿Ð¾ÑÑÐ¸Ð²Ð½Ð°Ñ Ð¼ÐµÐ´Ð¸ÑÐ¸Ð½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68" y="1052736"/>
            <a:ext cx="2870920" cy="219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ÐÐ°ÑÑÐ¸Ð½ÐºÐ¸ Ð¿Ð¾ Ð·Ð°Ð¿ÑÐ¾ÑÑ ÑÐ¿Ð¾ÑÑÐ¸Ð²Ð½Ð°Ñ Ð¼ÐµÐ´Ð¸ÑÐ¸Ð½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65" y="2953395"/>
            <a:ext cx="2838279" cy="199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4" name="Picture 16" descr="ÐÐ°ÑÑÐ¸Ð½ÐºÐ¸ Ð¿Ð¾ Ð·Ð°Ð¿ÑÐ¾ÑÑ ÑÐ¿Ð¾ÑÑÐ¸Ð²Ð½Ð°Ñ Ð¼ÐµÐ´Ð¸ÑÐ¸Ð½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97" y="1045308"/>
            <a:ext cx="2830747" cy="180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97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36754" y="21235"/>
            <a:ext cx="9144000" cy="4323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Дорожная карта </a:t>
            </a:r>
            <a:r>
              <a:rPr lang="ru-RU" sz="1400" dirty="0"/>
              <a:t>по финансированию базовых видов спорта в учреждениях, </a:t>
            </a:r>
            <a:r>
              <a:rPr lang="ru-RU" sz="1400" dirty="0" smtClean="0"/>
              <a:t>                                                          подведомственных </a:t>
            </a:r>
            <a:r>
              <a:rPr lang="ru-RU" sz="1400" dirty="0"/>
              <a:t>министерству спорта Иркутской области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8194" name="Picture 2" descr="http://irkobl.ru/upload/iblock/106/img_5178_re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6374"/>
            <a:ext cx="2695301" cy="1811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rkobl.ru/upload/iblock/9ad/img_0092_res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3" y="4612108"/>
            <a:ext cx="2713810" cy="1758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4425" t="13205" r="34784" b="9886"/>
          <a:stretch/>
        </p:blipFill>
        <p:spPr>
          <a:xfrm>
            <a:off x="3707904" y="628372"/>
            <a:ext cx="4680520" cy="5680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4" name="Picture 2" descr="http://irkobl.ru/upload/iblock/05e/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3107"/>
            <a:ext cx="2713810" cy="180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Контактная информация</a:t>
            </a:r>
            <a:endParaRPr lang="ru-RU" dirty="0"/>
          </a:p>
        </p:txBody>
      </p:sp>
      <p:pic>
        <p:nvPicPr>
          <p:cNvPr id="10" name="Рисунок 9" descr="C:\Users\ЗавХоз\Desktop\2017\лого РМЦ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7065"/>
            <a:ext cx="1440160" cy="15853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15615" y="3803844"/>
            <a:ext cx="209166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/>
              <a:t>http://rmc-sport.ru/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447" y="4548021"/>
            <a:ext cx="4176464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mo"/>
              </a:rPr>
              <a:t>Адрес: 664019 г. Иркутск, </a:t>
            </a:r>
            <a:endParaRPr lang="ru-RU" dirty="0" smtClean="0">
              <a:solidFill>
                <a:schemeClr val="bg1"/>
              </a:solidFill>
              <a:latin typeface="Arimo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mo"/>
              </a:rPr>
              <a:t>ул</a:t>
            </a:r>
            <a:r>
              <a:rPr lang="ru-RU" dirty="0">
                <a:solidFill>
                  <a:schemeClr val="bg1"/>
                </a:solidFill>
                <a:latin typeface="Arimo"/>
              </a:rPr>
              <a:t>. Баррикад, д. 81.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mo"/>
              </a:rPr>
              <a:t>Тел.: 8 (3952) 33-64-37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mo"/>
              </a:rPr>
              <a:t>         </a:t>
            </a:r>
            <a:r>
              <a:rPr lang="ru-RU" dirty="0" smtClean="0">
                <a:solidFill>
                  <a:schemeClr val="bg1"/>
                </a:solidFill>
                <a:latin typeface="Arimo"/>
              </a:rPr>
              <a:t>8 </a:t>
            </a:r>
            <a:r>
              <a:rPr lang="ru-RU" dirty="0">
                <a:solidFill>
                  <a:schemeClr val="bg1"/>
                </a:solidFill>
                <a:latin typeface="Arimo"/>
              </a:rPr>
              <a:t>(3952) 33-64-79 </a:t>
            </a:r>
            <a:endParaRPr lang="ru-RU" dirty="0" smtClean="0">
              <a:solidFill>
                <a:schemeClr val="bg1"/>
              </a:solidFill>
              <a:latin typeface="Arimo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mo"/>
              </a:rPr>
              <a:t>е-</a:t>
            </a:r>
            <a:r>
              <a:rPr lang="ru-RU" dirty="0" err="1" smtClean="0">
                <a:solidFill>
                  <a:schemeClr val="bg1"/>
                </a:solidFill>
                <a:latin typeface="Arimo"/>
              </a:rPr>
              <a:t>mail</a:t>
            </a:r>
            <a:r>
              <a:rPr lang="ru-RU" dirty="0">
                <a:solidFill>
                  <a:schemeClr val="bg1"/>
                </a:solidFill>
                <a:latin typeface="Arimo"/>
              </a:rPr>
              <a:t>: </a:t>
            </a:r>
            <a:r>
              <a:rPr lang="en-US" dirty="0" smtClean="0">
                <a:solidFill>
                  <a:schemeClr val="bg1"/>
                </a:solidFill>
                <a:latin typeface="Arimo"/>
              </a:rPr>
              <a:t>sport202828@yandex.ru</a:t>
            </a:r>
            <a:endParaRPr lang="ru-RU" i="0" dirty="0">
              <a:solidFill>
                <a:schemeClr val="bg1"/>
              </a:solidFill>
              <a:effectLst/>
              <a:latin typeface="Arim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649" y="2486413"/>
            <a:ext cx="417646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MS Mincho"/>
              </a:rPr>
              <a:t>ОГБУ «Ресурсно-методическому центру развития физической культуры и спорту Иркутской области»</a:t>
            </a:r>
            <a:endParaRPr lang="ru-RU" dirty="0"/>
          </a:p>
        </p:txBody>
      </p:sp>
      <p:pic>
        <p:nvPicPr>
          <p:cNvPr id="14" name="Picture 2" descr="http://www.irk7mile.ru/userfiles/images/5267305ef45f77ac9262fa2c6e7881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9" y="638849"/>
            <a:ext cx="1378998" cy="13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01571" y="2508631"/>
            <a:ext cx="4176464" cy="8788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</a:rPr>
              <a:t>Министерство спорта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</a:rPr>
              <a:t>Иркутской области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74988" y="3800763"/>
            <a:ext cx="314137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/>
              <a:t>http://irkobl.ru/sites/minsport/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4563710"/>
            <a:ext cx="4176464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Адрес: 664003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, г. Иркутск,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ул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. Карла Маркса, 26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Телефон приемной: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8 (3952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) 33-33-44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е-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: l.holina@govirk.ru</a:t>
            </a:r>
            <a:endParaRPr lang="ru-RU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99386" y="2060848"/>
            <a:ext cx="8545227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i="1" dirty="0" smtClean="0"/>
              <a:t>Спасибо за внимание!</a:t>
            </a:r>
            <a:endParaRPr lang="ru-RU" sz="8000" i="1" dirty="0"/>
          </a:p>
        </p:txBody>
      </p:sp>
    </p:spTree>
    <p:extLst>
      <p:ext uri="{BB962C8B-B14F-4D97-AF65-F5344CB8AC3E}">
        <p14:creationId xmlns:p14="http://schemas.microsoft.com/office/powerpoint/2010/main" val="1553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146" t="21052" r="21338" b="8274"/>
          <a:stretch/>
        </p:blipFill>
        <p:spPr>
          <a:xfrm>
            <a:off x="251520" y="476672"/>
            <a:ext cx="8496944" cy="58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irkobl.ru/upload/iblock/dec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8" y="3556778"/>
            <a:ext cx="1967257" cy="136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://irkobl.ru/upload/iblock/67d/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7" y="5097252"/>
            <a:ext cx="1967257" cy="125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irkobl.ru/upload/iblock/cd4/img_3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6" y="2034929"/>
            <a:ext cx="1967257" cy="1310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irkobl.ru/upload/iblock/261/img_5218_resi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8" y="553768"/>
            <a:ext cx="1904074" cy="1268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2537" t="5892" r="23108" b="4547"/>
          <a:stretch/>
        </p:blipFill>
        <p:spPr>
          <a:xfrm>
            <a:off x="2483768" y="692696"/>
            <a:ext cx="5614729" cy="5203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14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irkobl.ru/upload/iblock/b72/dsc_7606_3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528392" cy="2354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91550"/>
            <a:ext cx="87129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Для осуществлении модернизации проводится работа по переходу организаций </a:t>
            </a:r>
          </a:p>
          <a:p>
            <a:pPr algn="ctr"/>
            <a:r>
              <a:rPr lang="ru-RU" dirty="0"/>
              <a:t>н</a:t>
            </a:r>
            <a:r>
              <a:rPr lang="ru-RU" dirty="0" smtClean="0"/>
              <a:t>а реализацию программ спортивной подготовки</a:t>
            </a:r>
            <a:endParaRPr lang="ru-RU" dirty="0"/>
          </a:p>
        </p:txBody>
      </p:sp>
      <p:pic>
        <p:nvPicPr>
          <p:cNvPr id="3076" name="Picture 4" descr="http://irkobl.ru/upload/iblock/ae3/dsc_7629_3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33" y="1136509"/>
            <a:ext cx="3600400" cy="2402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rkobl.ru/upload/iblock/ec9/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87" y="3628283"/>
            <a:ext cx="4783493" cy="2630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ник прямой эфи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4" y="3661075"/>
            <a:ext cx="3517586" cy="2630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6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8118" t="39500" r="19652" b="28290"/>
          <a:stretch/>
        </p:blipFill>
        <p:spPr>
          <a:xfrm>
            <a:off x="179512" y="3545400"/>
            <a:ext cx="5040560" cy="1467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91550"/>
            <a:ext cx="87129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Организация обеспечения координации деятельности физкультурно-спортивных организаций по подготовке спортивного резерва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6166" b="36511"/>
          <a:stretch/>
        </p:blipFill>
        <p:spPr>
          <a:xfrm>
            <a:off x="251520" y="1236866"/>
            <a:ext cx="5328592" cy="1965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8667" t="3874" r="18836" b="9551"/>
          <a:stretch/>
        </p:blipFill>
        <p:spPr>
          <a:xfrm>
            <a:off x="4427984" y="2448808"/>
            <a:ext cx="4587741" cy="3823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 descr="C:\Users\ЗавХоз\Desktop\2017\лого РМЦ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60" y="1078939"/>
            <a:ext cx="1028607" cy="111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66836" y="53073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ОГБУ «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Ресурсно-методический центр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развития физической культуры и спорту Иркутской области»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91550"/>
            <a:ext cx="871296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Мероприятия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00" t="13347" r="26716" b="3284"/>
          <a:stretch/>
        </p:blipFill>
        <p:spPr>
          <a:xfrm>
            <a:off x="521877" y="819776"/>
            <a:ext cx="7794539" cy="548954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27584" y="2852936"/>
            <a:ext cx="74168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3284984"/>
            <a:ext cx="741682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27584" y="3717032"/>
            <a:ext cx="74168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75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76672"/>
            <a:ext cx="892899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Всероссийские семинары совещания и конференции</a:t>
            </a:r>
            <a:endParaRPr lang="ru-RU" dirty="0"/>
          </a:p>
        </p:txBody>
      </p:sp>
      <p:pic>
        <p:nvPicPr>
          <p:cNvPr id="4098" name="Picture 2" descr="http://fcpsr.ru/images/2017/news/9/%D0%98%D1%80%D0%BA%D1%83%D1%82%D1%81%D0%BA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2" y="1484784"/>
            <a:ext cx="2785594" cy="2086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cpsr.ru/images/2017/news/9/%D0%98%D1%80%D0%BA%D1%83%D1%82%D1%81%D0%BA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97" y="1475267"/>
            <a:ext cx="2773107" cy="2086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69" y="1509536"/>
            <a:ext cx="2694088" cy="2017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open.irkobl.ru/upload/iblock/c1a/c1ad1166b96f420da42b15549a9b65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1" y="4064243"/>
            <a:ext cx="2780197" cy="1890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3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77" y="4074925"/>
            <a:ext cx="2694088" cy="18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fcpsr.ru/images/2017/news/9/%D0%98%D1%80%D0%BA%D1%83%D1%82%D1%81%D0%BA/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97" y="4097663"/>
            <a:ext cx="2773107" cy="185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4949" y="417438"/>
            <a:ext cx="878497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 2017 году были поданы две заявки на выполнение научно-исследовательской, опытно-конструкторской и технологической работы</a:t>
            </a:r>
          </a:p>
          <a:p>
            <a:pPr algn="ctr"/>
            <a:r>
              <a:rPr lang="ru-RU" dirty="0"/>
              <a:t>для государственных нужд Иркутской области в 2018 финансовом году</a:t>
            </a:r>
          </a:p>
        </p:txBody>
      </p:sp>
      <p:pic>
        <p:nvPicPr>
          <p:cNvPr id="6146" name="Picture 2" descr="https://massafm.ru/wp-content/uploads/2015/04/%D0%AD%D0%9B%D0%95%D0%9A%D0%A2%D0%A0%D0%9E%D0%94%D0%98%D0%9D%D0%90%D0%9C%D0%9E%D0%9C%D0%95%D0%A2%D0%A0%D0%98%D0%A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503354"/>
            <a:ext cx="5688632" cy="3460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4949" y="5126526"/>
            <a:ext cx="4392488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dirty="0" smtClean="0"/>
              <a:t>1. «Разработка </a:t>
            </a:r>
            <a:r>
              <a:rPr lang="ru-RU" sz="1400" dirty="0"/>
              <a:t>методов функциональной диагностики срочной и долговременной адаптации организма человека с использованием инновационных технологий для управления тренировочным и реабилитационным </a:t>
            </a:r>
            <a:r>
              <a:rPr lang="ru-RU" sz="1400" dirty="0" smtClean="0"/>
              <a:t>процессом».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18381" y="5126525"/>
            <a:ext cx="3991544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dirty="0" smtClean="0"/>
              <a:t>2. «Инновационные </a:t>
            </a:r>
            <a:r>
              <a:rPr lang="ru-RU" sz="1400" dirty="0"/>
              <a:t>технологии обеспечения отбора юных спортсменов для занятий спортом высших достижений на основе </a:t>
            </a:r>
            <a:r>
              <a:rPr lang="ru-RU" sz="1400" dirty="0" err="1"/>
              <a:t>неинвазивных</a:t>
            </a:r>
            <a:r>
              <a:rPr lang="ru-RU" sz="1400" dirty="0"/>
              <a:t> методов функциональной </a:t>
            </a:r>
            <a:r>
              <a:rPr lang="ru-RU" sz="1400" dirty="0" smtClean="0"/>
              <a:t>диагностики». </a:t>
            </a:r>
          </a:p>
          <a:p>
            <a:pPr lvl="0"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80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-17445" y="0"/>
            <a:ext cx="9144000" cy="3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6063" y="382612"/>
            <a:ext cx="8856983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Совместное проведение </a:t>
            </a:r>
            <a:r>
              <a:rPr lang="ru-RU" sz="1600" b="1" dirty="0">
                <a:solidFill>
                  <a:schemeClr val="bg1"/>
                </a:solidFill>
              </a:rPr>
              <a:t>крупных </a:t>
            </a:r>
            <a:r>
              <a:rPr lang="ru-RU" sz="1600" b="1" dirty="0" smtClean="0">
                <a:solidFill>
                  <a:schemeClr val="bg1"/>
                </a:solidFill>
              </a:rPr>
              <a:t>всероссийских </a:t>
            </a:r>
            <a:r>
              <a:rPr lang="ru-RU" sz="1600" b="1" dirty="0">
                <a:solidFill>
                  <a:schemeClr val="bg1"/>
                </a:solidFill>
              </a:rPr>
              <a:t>соревнований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 </a:t>
            </a:r>
            <a:r>
              <a:rPr lang="ru-RU" sz="1600" b="1" dirty="0">
                <a:solidFill>
                  <a:schemeClr val="bg1"/>
                </a:solidFill>
              </a:rPr>
              <a:t>территории Иркутской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 в 2017 году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5890613"/>
            <a:ext cx="770485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Первенство России по боксу</a:t>
            </a:r>
            <a:endParaRPr lang="ru-RU" b="1" i="0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49" y="1321321"/>
            <a:ext cx="2842262" cy="192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" y="1295301"/>
            <a:ext cx="2861761" cy="1955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4" y="1313116"/>
            <a:ext cx="2880320" cy="193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" y="3573016"/>
            <a:ext cx="2867487" cy="1911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4" y="3564461"/>
            <a:ext cx="2880320" cy="192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38" y="3564461"/>
            <a:ext cx="2880320" cy="192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8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Экран (4:3)</PresentationFormat>
  <Paragraphs>55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</vt:lpstr>
      <vt:lpstr>Arimo</vt:lpstr>
      <vt:lpstr>Calibri</vt:lpstr>
      <vt:lpstr>MS Mincho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eldo</dc:creator>
  <cp:lastModifiedBy>user</cp:lastModifiedBy>
  <cp:revision>77</cp:revision>
  <cp:lastPrinted>2018-03-28T02:20:18Z</cp:lastPrinted>
  <dcterms:created xsi:type="dcterms:W3CDTF">2018-02-28T11:17:32Z</dcterms:created>
  <dcterms:modified xsi:type="dcterms:W3CDTF">2018-03-29T03:57:11Z</dcterms:modified>
</cp:coreProperties>
</file>