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9" r:id="rId2"/>
    <p:sldId id="510" r:id="rId3"/>
    <p:sldId id="511" r:id="rId4"/>
    <p:sldId id="473" r:id="rId5"/>
    <p:sldId id="492" r:id="rId6"/>
    <p:sldId id="476" r:id="rId7"/>
    <p:sldId id="477" r:id="rId8"/>
    <p:sldId id="503" r:id="rId9"/>
    <p:sldId id="505" r:id="rId10"/>
    <p:sldId id="478" r:id="rId11"/>
    <p:sldId id="512" r:id="rId12"/>
    <p:sldId id="513" r:id="rId13"/>
    <p:sldId id="479" r:id="rId14"/>
    <p:sldId id="484" r:id="rId15"/>
  </p:sldIdLst>
  <p:sldSz cx="9906000" cy="6858000" type="A4"/>
  <p:notesSz cx="6797675" cy="9926638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8" userDrawn="1">
          <p15:clr>
            <a:srgbClr val="A4A3A4"/>
          </p15:clr>
        </p15:guide>
        <p15:guide id="2" pos="504" userDrawn="1">
          <p15:clr>
            <a:srgbClr val="A4A3A4"/>
          </p15:clr>
        </p15:guide>
        <p15:guide id="3" pos="5256" userDrawn="1">
          <p15:clr>
            <a:srgbClr val="A4A3A4"/>
          </p15:clr>
        </p15:guide>
        <p15:guide id="4" orient="horz" pos="756" userDrawn="1">
          <p15:clr>
            <a:srgbClr val="A4A3A4"/>
          </p15:clr>
        </p15:guide>
        <p15:guide id="5" orient="horz" pos="3824">
          <p15:clr>
            <a:srgbClr val="A4A3A4"/>
          </p15:clr>
        </p15:guide>
        <p15:guide id="6" orient="horz" pos="1008">
          <p15:clr>
            <a:srgbClr val="A4A3A4"/>
          </p15:clr>
        </p15:guide>
        <p15:guide id="7" pos="546">
          <p15:clr>
            <a:srgbClr val="A4A3A4"/>
          </p15:clr>
        </p15:guide>
        <p15:guide id="8" pos="56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1FC"/>
    <a:srgbClr val="2980B9"/>
    <a:srgbClr val="09292D"/>
    <a:srgbClr val="FFC215"/>
    <a:srgbClr val="4B321D"/>
    <a:srgbClr val="FFCB57"/>
    <a:srgbClr val="F9B945"/>
    <a:srgbClr val="9ED6FC"/>
    <a:srgbClr val="E5F8FF"/>
    <a:srgbClr val="C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0" autoAdjust="0"/>
    <p:restoredTop sz="94484" autoAdjust="0"/>
  </p:normalViewPr>
  <p:slideViewPr>
    <p:cSldViewPr>
      <p:cViewPr varScale="1">
        <p:scale>
          <a:sx n="85" d="100"/>
          <a:sy n="85" d="100"/>
        </p:scale>
        <p:origin x="1668" y="90"/>
      </p:cViewPr>
      <p:guideLst>
        <p:guide orient="horz" pos="2868"/>
        <p:guide pos="504"/>
        <p:guide pos="5256"/>
        <p:guide orient="horz" pos="756"/>
        <p:guide orient="horz" pos="3824"/>
        <p:guide orient="horz" pos="1008"/>
        <p:guide pos="546"/>
        <p:guide pos="5694"/>
      </p:guideLst>
    </p:cSldViewPr>
  </p:slideViewPr>
  <p:outlineViewPr>
    <p:cViewPr>
      <p:scale>
        <a:sx n="33" d="100"/>
        <a:sy n="33" d="100"/>
      </p:scale>
      <p:origin x="0" y="5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790" y="42"/>
      </p:cViewPr>
      <p:guideLst>
        <p:guide orient="horz" pos="3127"/>
        <p:guide pos="2141"/>
      </p:guideLst>
    </p:cSldViewPr>
  </p:notesViewPr>
  <p:gridSpacing cx="137161" cy="13716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BF54B-5D48-4E96-A0ED-31F50D845189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90648-2B14-4050-A7BC-9BAB2E7CBB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0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C4B0C-BF20-41C9-B751-DBB26EF44490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E36C1-A8C7-4C53-BE55-58C5E3535E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158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97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1683996" y="2148831"/>
            <a:ext cx="905697" cy="109728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lIns="107287" tIns="0" rIns="107287" bIns="536433" anchor="b" anchorCtr="1"/>
          <a:lstStyle>
            <a:lvl1pPr algn="r" rtl="0">
              <a:buNone/>
              <a:defRPr sz="9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1683996" y="3429000"/>
            <a:ext cx="905697" cy="1097288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txBody>
          <a:bodyPr lIns="107287" tIns="0" rIns="107287" bIns="536433" anchor="b" anchorCtr="1"/>
          <a:lstStyle>
            <a:lvl1pPr algn="r" rtl="0">
              <a:buNone/>
              <a:defRPr sz="9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1683996" y="4709169"/>
            <a:ext cx="905697" cy="1097288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txBody>
          <a:bodyPr lIns="107287" tIns="0" rIns="107287" bIns="536433" anchor="b" anchorCtr="1"/>
          <a:lstStyle>
            <a:lvl1pPr algn="r" rtl="0">
              <a:buNone/>
              <a:defRPr sz="9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563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animBg="1"/>
      <p:bldP spid="14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7603896" y="1982890"/>
            <a:ext cx="1040138" cy="128016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lIns="107287" tIns="53643" rIns="107287" bIns="53643"/>
          <a:lstStyle>
            <a:lvl1pPr algn="ctr">
              <a:defRPr sz="5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1244419" y="2948090"/>
            <a:ext cx="1040138" cy="128016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txBody>
          <a:bodyPr lIns="107287" tIns="53643" rIns="107287" bIns="53643"/>
          <a:lstStyle>
            <a:lvl1pPr algn="ctr">
              <a:defRPr sz="5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603896" y="3896364"/>
            <a:ext cx="1040138" cy="128016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4"/>
            </a:solidFill>
          </a:ln>
        </p:spPr>
        <p:txBody>
          <a:bodyPr lIns="107287" tIns="53643" rIns="107287" bIns="53643"/>
          <a:lstStyle>
            <a:lvl1pPr algn="ctr">
              <a:defRPr sz="5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1244419" y="4709170"/>
            <a:ext cx="1040138" cy="1280169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accent5"/>
            </a:solidFill>
          </a:ln>
        </p:spPr>
        <p:txBody>
          <a:bodyPr lIns="107287" tIns="53643" rIns="107287" bIns="53643"/>
          <a:lstStyle>
            <a:lvl1pPr algn="ctr">
              <a:defRPr sz="5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3512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80230" y="7035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92450" y="1272524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027910"/>
            <a:ext cx="1981200" cy="2400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954145" y="2027910"/>
            <a:ext cx="1981200" cy="2400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1970881" y="4447563"/>
            <a:ext cx="1981200" cy="2400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5933281" y="4447563"/>
            <a:ext cx="1981200" cy="2400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0" hasCustomPrompt="1"/>
          </p:nvPr>
        </p:nvSpPr>
        <p:spPr>
          <a:xfrm>
            <a:off x="7914481" y="2026642"/>
            <a:ext cx="1981200" cy="2400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88321" y="1757668"/>
            <a:ext cx="83211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68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1" grpId="0" animBg="1"/>
      <p:bldP spid="12" grpId="0" animBg="1"/>
      <p:bldP spid="13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13195" y="1903103"/>
            <a:ext cx="4022170" cy="3998251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5091272" y="1903103"/>
            <a:ext cx="4022170" cy="3998251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 rtl="0"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204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13196" y="1871969"/>
            <a:ext cx="2715817" cy="4023388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3603351" y="1871969"/>
            <a:ext cx="2715817" cy="4023388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6393507" y="1871969"/>
            <a:ext cx="2715817" cy="4023388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 rtl="0"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231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21" grpId="0" animBg="1"/>
      <p:bldP spid="22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813196" y="1523986"/>
            <a:ext cx="4067573" cy="234951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5045869" y="1523986"/>
            <a:ext cx="4067573" cy="234951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 rtl="0"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13196" y="4041145"/>
            <a:ext cx="4067573" cy="234951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5045869" y="4041145"/>
            <a:ext cx="4067573" cy="234951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 rtl="0"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341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 animBg="1"/>
      <p:bldP spid="14" grpId="0" animBg="1"/>
      <p:bldP spid="15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782239" y="1903103"/>
            <a:ext cx="4616535" cy="3998251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9861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4891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93686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12529" y="2085985"/>
            <a:ext cx="1634502" cy="201169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3096208" y="2085985"/>
            <a:ext cx="1634502" cy="201169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5179887" y="2085985"/>
            <a:ext cx="1634502" cy="201169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263567" y="2085985"/>
            <a:ext cx="1634502" cy="2011695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5448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1" grpId="0" animBg="1"/>
      <p:bldP spid="12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4891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93686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12529" y="2085985"/>
            <a:ext cx="1634502" cy="2011695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3096208" y="2085985"/>
            <a:ext cx="1634502" cy="2011695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5179887" y="2085985"/>
            <a:ext cx="1634502" cy="2011695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263567" y="2085985"/>
            <a:ext cx="1634502" cy="2011695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333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1" grpId="0" animBg="1"/>
      <p:bldP spid="12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4891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93686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41041" y="1965949"/>
            <a:ext cx="1783093" cy="2194576"/>
          </a:xfrm>
          <a:prstGeom prst="round2SameRect">
            <a:avLst/>
          </a:prstGeom>
          <a:solidFill>
            <a:schemeClr val="bg2"/>
          </a:solidFill>
          <a:ln w="12700">
            <a:solidFill>
              <a:schemeClr val="accent1"/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3024720" y="1965949"/>
            <a:ext cx="1783093" cy="2194576"/>
          </a:xfrm>
          <a:prstGeom prst="round2SameRect">
            <a:avLst/>
          </a:prstGeom>
          <a:solidFill>
            <a:schemeClr val="bg2"/>
          </a:solidFill>
          <a:ln w="12700">
            <a:solidFill>
              <a:schemeClr val="accent2"/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5108399" y="1965949"/>
            <a:ext cx="1783093" cy="2194576"/>
          </a:xfrm>
          <a:prstGeom prst="round2SameRect">
            <a:avLst/>
          </a:prstGeom>
          <a:solidFill>
            <a:schemeClr val="bg2"/>
          </a:solidFill>
          <a:ln w="12700">
            <a:solidFill>
              <a:schemeClr val="accent3"/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7192079" y="1965949"/>
            <a:ext cx="1783093" cy="2194576"/>
          </a:xfrm>
          <a:prstGeom prst="round2SameRect">
            <a:avLst/>
          </a:prstGeom>
          <a:solidFill>
            <a:schemeClr val="bg2"/>
          </a:solidFill>
          <a:ln w="12700">
            <a:solidFill>
              <a:schemeClr val="accent4"/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9612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1" grpId="0" animBg="1"/>
      <p:bldP spid="12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3318498" y="1965949"/>
            <a:ext cx="3186308" cy="4001120"/>
          </a:xfrm>
          <a:custGeom>
            <a:avLst/>
            <a:gdLst/>
            <a:ahLst/>
            <a:cxnLst/>
            <a:rect l="l" t="t" r="r" b="b"/>
            <a:pathLst>
              <a:path w="7513412" h="7665746">
                <a:moveTo>
                  <a:pt x="3756706" y="0"/>
                </a:moveTo>
                <a:cubicBezTo>
                  <a:pt x="4550623" y="0"/>
                  <a:pt x="5288171" y="241318"/>
                  <a:pt x="5899981" y="654595"/>
                </a:cubicBezTo>
                <a:lnTo>
                  <a:pt x="6053244" y="769188"/>
                </a:lnTo>
                <a:lnTo>
                  <a:pt x="6020915" y="795862"/>
                </a:lnTo>
                <a:cubicBezTo>
                  <a:pt x="5873416" y="943360"/>
                  <a:pt x="5782187" y="1147127"/>
                  <a:pt x="5782187" y="1372202"/>
                </a:cubicBezTo>
                <a:cubicBezTo>
                  <a:pt x="5782187" y="1822352"/>
                  <a:pt x="6147105" y="2187270"/>
                  <a:pt x="6597255" y="2187270"/>
                </a:cubicBezTo>
                <a:lnTo>
                  <a:pt x="6597471" y="2187270"/>
                </a:lnTo>
                <a:cubicBezTo>
                  <a:pt x="6766277" y="2187270"/>
                  <a:pt x="6923098" y="2135954"/>
                  <a:pt x="7053183" y="2048070"/>
                </a:cubicBezTo>
                <a:lnTo>
                  <a:pt x="7119972" y="1992964"/>
                </a:lnTo>
                <a:lnTo>
                  <a:pt x="7127411" y="2005898"/>
                </a:lnTo>
                <a:cubicBezTo>
                  <a:pt x="7274943" y="2277445"/>
                  <a:pt x="7390610" y="2568811"/>
                  <a:pt x="7469393" y="2874979"/>
                </a:cubicBezTo>
                <a:lnTo>
                  <a:pt x="7513412" y="3071289"/>
                </a:lnTo>
                <a:lnTo>
                  <a:pt x="7506634" y="3071631"/>
                </a:lnTo>
                <a:cubicBezTo>
                  <a:pt x="7095631" y="3113371"/>
                  <a:pt x="6774902" y="3460476"/>
                  <a:pt x="6774902" y="3882491"/>
                </a:cubicBezTo>
                <a:cubicBezTo>
                  <a:pt x="6774902" y="4276372"/>
                  <a:pt x="7054292" y="4604998"/>
                  <a:pt x="7425705" y="4681000"/>
                </a:cubicBezTo>
                <a:lnTo>
                  <a:pt x="7492382" y="4691176"/>
                </a:lnTo>
                <a:lnTo>
                  <a:pt x="7469393" y="4790768"/>
                </a:lnTo>
                <a:cubicBezTo>
                  <a:pt x="7389624" y="5100763"/>
                  <a:pt x="7272045" y="5395584"/>
                  <a:pt x="7121863" y="5670022"/>
                </a:cubicBezTo>
                <a:lnTo>
                  <a:pt x="7041188" y="5804158"/>
                </a:lnTo>
                <a:lnTo>
                  <a:pt x="7040483" y="5803577"/>
                </a:lnTo>
                <a:cubicBezTo>
                  <a:pt x="6910398" y="5715693"/>
                  <a:pt x="6753577" y="5664376"/>
                  <a:pt x="6584771" y="5664376"/>
                </a:cubicBezTo>
                <a:lnTo>
                  <a:pt x="6584555" y="5664376"/>
                </a:lnTo>
                <a:cubicBezTo>
                  <a:pt x="6134405" y="5664376"/>
                  <a:pt x="5769487" y="6029294"/>
                  <a:pt x="5769487" y="6479444"/>
                </a:cubicBezTo>
                <a:cubicBezTo>
                  <a:pt x="5769487" y="6648250"/>
                  <a:pt x="5820804" y="6805071"/>
                  <a:pt x="5908688" y="6935157"/>
                </a:cubicBezTo>
                <a:lnTo>
                  <a:pt x="5943930" y="6977870"/>
                </a:lnTo>
                <a:lnTo>
                  <a:pt x="5871210" y="7030398"/>
                </a:lnTo>
                <a:cubicBezTo>
                  <a:pt x="5265109" y="7431911"/>
                  <a:pt x="4538218" y="7665746"/>
                  <a:pt x="3756706" y="7665746"/>
                </a:cubicBezTo>
                <a:cubicBezTo>
                  <a:pt x="2975194" y="7665746"/>
                  <a:pt x="2248303" y="7431911"/>
                  <a:pt x="1642202" y="7030398"/>
                </a:cubicBezTo>
                <a:lnTo>
                  <a:pt x="1627312" y="7019642"/>
                </a:lnTo>
                <a:lnTo>
                  <a:pt x="1697019" y="6935157"/>
                </a:lnTo>
                <a:cubicBezTo>
                  <a:pt x="1784903" y="6805071"/>
                  <a:pt x="1836220" y="6648250"/>
                  <a:pt x="1836220" y="6479444"/>
                </a:cubicBezTo>
                <a:cubicBezTo>
                  <a:pt x="1836220" y="6029294"/>
                  <a:pt x="1471302" y="5664376"/>
                  <a:pt x="1021152" y="5664376"/>
                </a:cubicBezTo>
                <a:lnTo>
                  <a:pt x="1020936" y="5664376"/>
                </a:lnTo>
                <a:cubicBezTo>
                  <a:pt x="852130" y="5664376"/>
                  <a:pt x="695309" y="5715693"/>
                  <a:pt x="565223" y="5803577"/>
                </a:cubicBezTo>
                <a:lnTo>
                  <a:pt x="502834" y="5855053"/>
                </a:lnTo>
                <a:lnTo>
                  <a:pt x="391549" y="5670022"/>
                </a:lnTo>
                <a:cubicBezTo>
                  <a:pt x="241367" y="5395584"/>
                  <a:pt x="123788" y="5100763"/>
                  <a:pt x="44019" y="4790768"/>
                </a:cubicBezTo>
                <a:lnTo>
                  <a:pt x="21030" y="4691176"/>
                </a:lnTo>
                <a:lnTo>
                  <a:pt x="87707" y="4681000"/>
                </a:lnTo>
                <a:cubicBezTo>
                  <a:pt x="459120" y="4604998"/>
                  <a:pt x="738510" y="4276372"/>
                  <a:pt x="738510" y="3882491"/>
                </a:cubicBezTo>
                <a:cubicBezTo>
                  <a:pt x="738510" y="3460476"/>
                  <a:pt x="417781" y="3113371"/>
                  <a:pt x="6778" y="3071631"/>
                </a:cubicBezTo>
                <a:lnTo>
                  <a:pt x="0" y="3071289"/>
                </a:lnTo>
                <a:lnTo>
                  <a:pt x="44018" y="2874979"/>
                </a:lnTo>
                <a:cubicBezTo>
                  <a:pt x="122802" y="2568811"/>
                  <a:pt x="238469" y="2277445"/>
                  <a:pt x="386001" y="2005898"/>
                </a:cubicBezTo>
                <a:lnTo>
                  <a:pt x="429504" y="1930251"/>
                </a:lnTo>
                <a:lnTo>
                  <a:pt x="444596" y="1948543"/>
                </a:lnTo>
                <a:cubicBezTo>
                  <a:pt x="592094" y="2096041"/>
                  <a:pt x="795861" y="2187270"/>
                  <a:pt x="1020936" y="2187270"/>
                </a:cubicBezTo>
                <a:lnTo>
                  <a:pt x="1021152" y="2187270"/>
                </a:lnTo>
                <a:cubicBezTo>
                  <a:pt x="1471302" y="2187270"/>
                  <a:pt x="1836220" y="1822352"/>
                  <a:pt x="1836220" y="1372202"/>
                </a:cubicBezTo>
                <a:cubicBezTo>
                  <a:pt x="1836220" y="1147127"/>
                  <a:pt x="1744990" y="943360"/>
                  <a:pt x="1597492" y="795862"/>
                </a:cubicBezTo>
                <a:lnTo>
                  <a:pt x="1515249" y="728005"/>
                </a:lnTo>
                <a:lnTo>
                  <a:pt x="1613431" y="654595"/>
                </a:lnTo>
                <a:cubicBezTo>
                  <a:pt x="2225241" y="241318"/>
                  <a:pt x="2962789" y="0"/>
                  <a:pt x="37567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286048" tIns="143025" rIns="286048" bIns="143025" anchor="t">
            <a:normAutofit/>
          </a:bodyPr>
          <a:lstStyle>
            <a:lvl1pPr marL="0" indent="0" algn="ctr">
              <a:buNone/>
              <a:defRPr sz="16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PICTUER HERE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422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069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89492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945640" y="1877441"/>
            <a:ext cx="1783093" cy="2394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1"/>
            </a:solidFill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025915" y="1877441"/>
            <a:ext cx="1783093" cy="2394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2"/>
            </a:solidFill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5106190" y="1877441"/>
            <a:ext cx="1783093" cy="2394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3"/>
            </a:solidFill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7186465" y="1877441"/>
            <a:ext cx="1783093" cy="2394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4"/>
            </a:solidFill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4890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animBg="1"/>
      <p:bldP spid="31" grpId="0" animBg="1"/>
      <p:bldP spid="32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069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89492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9069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89492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12529" y="2085985"/>
            <a:ext cx="1634502" cy="2011695"/>
          </a:xfrm>
          <a:prstGeom prst="ellipse">
            <a:avLst/>
          </a:prstGeom>
          <a:solidFill>
            <a:schemeClr val="bg2"/>
          </a:solidFill>
          <a:ln w="12700">
            <a:noFill/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445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8870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8750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92449" y="1745360"/>
            <a:ext cx="8321102" cy="2926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0435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48870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98750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92449" y="1965950"/>
            <a:ext cx="4606324" cy="31089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003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4284341" y="1417306"/>
            <a:ext cx="1337320" cy="1645932"/>
          </a:xfrm>
          <a:prstGeom prst="ellips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107287" tIns="53643" rIns="107287" bIns="53643"/>
          <a:lstStyle>
            <a:lvl1pPr>
              <a:defRPr sz="110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2784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22" y="6352122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576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98650" y="356632"/>
            <a:ext cx="61087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24150" y="820127"/>
            <a:ext cx="44577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4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83374" y="1701804"/>
            <a:ext cx="2830557" cy="2470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537724" y="1701804"/>
            <a:ext cx="2830557" cy="2470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6592074" y="1701804"/>
            <a:ext cx="2830557" cy="2470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07287" tIns="214573" rIns="107287" bIns="1502012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Rounded Rectangle 10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22" y="6352122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38" grpId="0" animBg="1"/>
      <p:bldP spid="4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803406"/>
            <a:ext cx="9906000" cy="2332529"/>
            <a:chOff x="0" y="1352551"/>
            <a:chExt cx="9144000" cy="1749397"/>
          </a:xfrm>
        </p:grpSpPr>
        <p:sp>
          <p:nvSpPr>
            <p:cNvPr id="38" name="Right Triangle 37"/>
            <p:cNvSpPr/>
            <p:nvPr userDrawn="1"/>
          </p:nvSpPr>
          <p:spPr>
            <a:xfrm flipH="1" flipV="1">
              <a:off x="4572000" y="1352552"/>
              <a:ext cx="4572000" cy="1749396"/>
            </a:xfrm>
            <a:prstGeom prst="rt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Isosceles Triangle 3"/>
            <p:cNvSpPr/>
            <p:nvPr userDrawn="1"/>
          </p:nvSpPr>
          <p:spPr>
            <a:xfrm>
              <a:off x="0" y="1352551"/>
              <a:ext cx="9144000" cy="1741169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ight Triangle 5"/>
            <p:cNvSpPr/>
            <p:nvPr userDrawn="1"/>
          </p:nvSpPr>
          <p:spPr>
            <a:xfrm flipV="1">
              <a:off x="0" y="1352552"/>
              <a:ext cx="4572000" cy="1749396"/>
            </a:xfrm>
            <a:prstGeom prst="rt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98650" y="356632"/>
            <a:ext cx="61087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8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724150" y="820127"/>
            <a:ext cx="44577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3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825503" y="2491567"/>
            <a:ext cx="1320801" cy="16333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12"/>
          <p:cNvSpPr>
            <a:spLocks noGrp="1"/>
          </p:cNvSpPr>
          <p:nvPr>
            <p:ph type="pic" sz="quarter" idx="18" hasCustomPrompt="1"/>
          </p:nvPr>
        </p:nvSpPr>
        <p:spPr>
          <a:xfrm>
            <a:off x="4014369" y="1803406"/>
            <a:ext cx="1877264" cy="232155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6" name="Picture Placeholder 12"/>
          <p:cNvSpPr>
            <a:spLocks noGrp="1"/>
          </p:cNvSpPr>
          <p:nvPr>
            <p:ph type="pic" sz="quarter" idx="19" hasCustomPrompt="1"/>
          </p:nvPr>
        </p:nvSpPr>
        <p:spPr>
          <a:xfrm>
            <a:off x="6009877" y="2107239"/>
            <a:ext cx="1631578" cy="20177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12"/>
          <p:cNvSpPr>
            <a:spLocks noGrp="1"/>
          </p:cNvSpPr>
          <p:nvPr>
            <p:ph type="pic" sz="quarter" idx="21" hasCustomPrompt="1"/>
          </p:nvPr>
        </p:nvSpPr>
        <p:spPr>
          <a:xfrm>
            <a:off x="2264546" y="2107239"/>
            <a:ext cx="1631578" cy="20177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9" name="Picture Placeholder 12"/>
          <p:cNvSpPr>
            <a:spLocks noGrp="1"/>
          </p:cNvSpPr>
          <p:nvPr>
            <p:ph type="pic" sz="quarter" idx="22" hasCustomPrompt="1"/>
          </p:nvPr>
        </p:nvSpPr>
        <p:spPr>
          <a:xfrm>
            <a:off x="7759702" y="2491567"/>
            <a:ext cx="1320801" cy="16333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>
            <a:off x="9481675" y="6154275"/>
            <a:ext cx="317744" cy="53091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0252" y="6243803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21" grpId="0" animBg="1"/>
      <p:bldP spid="26" grpId="0" animBg="1"/>
      <p:bldP spid="28" grpId="0" animBg="1"/>
      <p:bldP spid="29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>
            <a:off x="9481675" y="6154275"/>
            <a:ext cx="317744" cy="53091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0252" y="6243803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4" y="1386004"/>
            <a:ext cx="5350688" cy="5118113"/>
          </a:xfrm>
          <a:prstGeom prst="rect">
            <a:avLst/>
          </a:prstGeom>
        </p:spPr>
      </p:pic>
      <p:sp>
        <p:nvSpPr>
          <p:cNvPr id="7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1238222" y="2331712"/>
            <a:ext cx="3570315" cy="27567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7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6728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990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420973" y="1"/>
            <a:ext cx="9064056" cy="251459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107287" tIns="53643" rIns="107287" bIns="53643" anchor="b" anchorCtr="1"/>
          <a:lstStyle>
            <a:lvl1pPr algn="ctr" rtl="0">
              <a:buNone/>
              <a:defRPr sz="1100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5615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609600"/>
            <a:ext cx="6984793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77F55-5F1E-4702-9D24-1942A24D7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78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643859" y="1795227"/>
            <a:ext cx="4171961" cy="4674845"/>
            <a:chOff x="524169" y="1662558"/>
            <a:chExt cx="4957762" cy="46513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4169" y="1662558"/>
              <a:ext cx="4957762" cy="465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062105" y="2259106"/>
              <a:ext cx="4020884" cy="227255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1096533" y="2394786"/>
            <a:ext cx="3383577" cy="22840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7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718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ipa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61" y="1911996"/>
            <a:ext cx="2942430" cy="502075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3773612" y="2405052"/>
            <a:ext cx="2320731" cy="38632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7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80360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04995" y="1986709"/>
            <a:ext cx="9101004" cy="288984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4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736094" y="1367671"/>
            <a:ext cx="2594207" cy="3933259"/>
            <a:chOff x="729025" y="2493538"/>
            <a:chExt cx="3009991" cy="372459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" t="8440" r="6203" b="10137"/>
            <a:stretch/>
          </p:blipFill>
          <p:spPr>
            <a:xfrm>
              <a:off x="729025" y="2493538"/>
              <a:ext cx="3009991" cy="3724596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71299" y="2949850"/>
              <a:ext cx="2129088" cy="27510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Apple-Watch-Icon-Templa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91" y="3260292"/>
            <a:ext cx="1440498" cy="2000445"/>
          </a:xfrm>
          <a:prstGeom prst="rect">
            <a:avLst/>
          </a:prstGeom>
        </p:spPr>
      </p:pic>
      <p:sp>
        <p:nvSpPr>
          <p:cNvPr id="14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7106389" y="1843289"/>
            <a:ext cx="1845873" cy="29114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5927091" y="3557992"/>
            <a:ext cx="883285" cy="13492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7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75180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4" grpId="0" animBg="1"/>
      <p:bldP spid="15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iphone6-floa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028">
            <a:off x="447033" y="1576468"/>
            <a:ext cx="3732931" cy="452818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 rot="19902209">
            <a:off x="1661813" y="1731074"/>
            <a:ext cx="1353570" cy="3891383"/>
          </a:xfrm>
          <a:custGeom>
            <a:avLst/>
            <a:gdLst>
              <a:gd name="connsiteX0" fmla="*/ 0 w 1222010"/>
              <a:gd name="connsiteY0" fmla="*/ 0 h 2627915"/>
              <a:gd name="connsiteX1" fmla="*/ 1222010 w 1222010"/>
              <a:gd name="connsiteY1" fmla="*/ 0 h 2627915"/>
              <a:gd name="connsiteX2" fmla="*/ 1222010 w 1222010"/>
              <a:gd name="connsiteY2" fmla="*/ 2627915 h 2627915"/>
              <a:gd name="connsiteX3" fmla="*/ 0 w 1222010"/>
              <a:gd name="connsiteY3" fmla="*/ 2627915 h 2627915"/>
              <a:gd name="connsiteX4" fmla="*/ 0 w 1222010"/>
              <a:gd name="connsiteY4" fmla="*/ 0 h 2627915"/>
              <a:gd name="connsiteX0" fmla="*/ 0 w 1249449"/>
              <a:gd name="connsiteY0" fmla="*/ 0 h 2918537"/>
              <a:gd name="connsiteX1" fmla="*/ 1222010 w 1249449"/>
              <a:gd name="connsiteY1" fmla="*/ 0 h 2918537"/>
              <a:gd name="connsiteX2" fmla="*/ 1249449 w 1249449"/>
              <a:gd name="connsiteY2" fmla="*/ 2918537 h 2918537"/>
              <a:gd name="connsiteX3" fmla="*/ 0 w 1249449"/>
              <a:gd name="connsiteY3" fmla="*/ 2627915 h 2918537"/>
              <a:gd name="connsiteX4" fmla="*/ 0 w 1249449"/>
              <a:gd name="connsiteY4" fmla="*/ 0 h 2918537"/>
              <a:gd name="connsiteX0" fmla="*/ 0 w 1249449"/>
              <a:gd name="connsiteY0" fmla="*/ 0 h 2918537"/>
              <a:gd name="connsiteX1" fmla="*/ 1209134 w 1249449"/>
              <a:gd name="connsiteY1" fmla="*/ 355460 h 2918537"/>
              <a:gd name="connsiteX2" fmla="*/ 1249449 w 1249449"/>
              <a:gd name="connsiteY2" fmla="*/ 2918537 h 2918537"/>
              <a:gd name="connsiteX3" fmla="*/ 0 w 1249449"/>
              <a:gd name="connsiteY3" fmla="*/ 2627915 h 2918537"/>
              <a:gd name="connsiteX4" fmla="*/ 0 w 1249449"/>
              <a:gd name="connsiteY4" fmla="*/ 0 h 2918537"/>
              <a:gd name="connsiteX0" fmla="*/ 0 w 1249449"/>
              <a:gd name="connsiteY0" fmla="*/ 0 h 2918537"/>
              <a:gd name="connsiteX1" fmla="*/ 1207520 w 1249449"/>
              <a:gd name="connsiteY1" fmla="*/ 338365 h 2918537"/>
              <a:gd name="connsiteX2" fmla="*/ 1249449 w 1249449"/>
              <a:gd name="connsiteY2" fmla="*/ 2918537 h 2918537"/>
              <a:gd name="connsiteX3" fmla="*/ 0 w 1249449"/>
              <a:gd name="connsiteY3" fmla="*/ 2627915 h 2918537"/>
              <a:gd name="connsiteX4" fmla="*/ 0 w 1249449"/>
              <a:gd name="connsiteY4" fmla="*/ 0 h 2918537"/>
              <a:gd name="connsiteX0" fmla="*/ 0 w 1249449"/>
              <a:gd name="connsiteY0" fmla="*/ 0 h 2918537"/>
              <a:gd name="connsiteX1" fmla="*/ 1207520 w 1249449"/>
              <a:gd name="connsiteY1" fmla="*/ 338365 h 2918537"/>
              <a:gd name="connsiteX2" fmla="*/ 1249449 w 1249449"/>
              <a:gd name="connsiteY2" fmla="*/ 2918537 h 2918537"/>
              <a:gd name="connsiteX3" fmla="*/ 0 w 1249449"/>
              <a:gd name="connsiteY3" fmla="*/ 2627915 h 2918537"/>
              <a:gd name="connsiteX4" fmla="*/ 0 w 1249449"/>
              <a:gd name="connsiteY4" fmla="*/ 0 h 29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449" h="2918537">
                <a:moveTo>
                  <a:pt x="0" y="0"/>
                </a:moveTo>
                <a:lnTo>
                  <a:pt x="1207520" y="338365"/>
                </a:lnTo>
                <a:lnTo>
                  <a:pt x="1249449" y="2918537"/>
                </a:lnTo>
                <a:lnTo>
                  <a:pt x="0" y="262791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3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742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5449566"/>
            <a:ext cx="9906000" cy="14084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4589777" y="1392960"/>
            <a:ext cx="4973500" cy="4413459"/>
            <a:chOff x="2003612" y="1089213"/>
            <a:chExt cx="8001000" cy="57687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7" t="6898" r="10791" b="8985"/>
            <a:stretch/>
          </p:blipFill>
          <p:spPr>
            <a:xfrm>
              <a:off x="2003612" y="1089213"/>
              <a:ext cx="8001000" cy="576878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482788" y="2030506"/>
              <a:ext cx="5148594" cy="38055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6" hasCustomPrompt="1"/>
          </p:nvPr>
        </p:nvSpPr>
        <p:spPr>
          <a:xfrm>
            <a:off x="5509248" y="2113104"/>
            <a:ext cx="3200417" cy="29114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7287" tIns="0" rIns="107287" bIns="536433" anchor="b" anchorCtr="1"/>
          <a:lstStyle>
            <a:lvl1pPr algn="ctr" rtl="0">
              <a:buNone/>
              <a:defRPr sz="1600" b="1" baseline="0"/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928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04996" y="356628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3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4996" y="855423"/>
            <a:ext cx="8308555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r>
              <a:rPr lang="en-US" dirty="0"/>
              <a:t>Type the subtitle of your great here</a:t>
            </a:r>
          </a:p>
        </p:txBody>
      </p:sp>
      <p:sp>
        <p:nvSpPr>
          <p:cNvPr id="2" name="Rounded Rectangle 1"/>
          <p:cNvSpPr/>
          <p:nvPr userDrawn="1"/>
        </p:nvSpPr>
        <p:spPr>
          <a:xfrm rot="16200000">
            <a:off x="9344957" y="6328833"/>
            <a:ext cx="317744" cy="41275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55919" y="6352118"/>
            <a:ext cx="495821" cy="366183"/>
          </a:xfrm>
          <a:prstGeom prst="rect">
            <a:avLst/>
          </a:prstGeom>
        </p:spPr>
        <p:txBody>
          <a:bodyPr lIns="107287" tIns="53643" rIns="107287" bIns="53643" anchor="ctr"/>
          <a:lstStyle>
            <a:lvl1pPr algn="ctr">
              <a:defRPr sz="12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  <p:sldLayoutId id="2147483696" r:id="rId12"/>
    <p:sldLayoutId id="2147483693" r:id="rId13"/>
    <p:sldLayoutId id="2147483694" r:id="rId14"/>
    <p:sldLayoutId id="2147483695" r:id="rId15"/>
    <p:sldLayoutId id="2147483692" r:id="rId16"/>
    <p:sldLayoutId id="2147483687" r:id="rId17"/>
    <p:sldLayoutId id="2147483689" r:id="rId18"/>
    <p:sldLayoutId id="2147483688" r:id="rId19"/>
    <p:sldLayoutId id="2147483686" r:id="rId20"/>
    <p:sldLayoutId id="2147483690" r:id="rId21"/>
    <p:sldLayoutId id="2147483691" r:id="rId22"/>
    <p:sldLayoutId id="2147483685" r:id="rId23"/>
    <p:sldLayoutId id="2147483684" r:id="rId24"/>
    <p:sldLayoutId id="2147483682" r:id="rId25"/>
    <p:sldLayoutId id="2147483683" r:id="rId26"/>
    <p:sldLayoutId id="2147483666" r:id="rId27"/>
    <p:sldLayoutId id="2147483654" r:id="rId28"/>
    <p:sldLayoutId id="2147483650" r:id="rId29"/>
    <p:sldLayoutId id="2147483651" r:id="rId30"/>
    <p:sldLayoutId id="2147483681" r:id="rId31"/>
    <p:sldLayoutId id="2147483707" r:id="rId32"/>
    <p:sldLayoutId id="2147483708" r:id="rId33"/>
    <p:sldLayoutId id="2147483709" r:id="rId34"/>
  </p:sldLayoutIdLst>
  <p:hf sldNum="0" hdr="0" ftr="0" dt="0"/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cpsr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453749717445.cached.jp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7802" r="14929" b="20415"/>
          <a:stretch>
            <a:fillRect/>
          </a:stretch>
        </p:blipFill>
        <p:spPr>
          <a:xfrm>
            <a:off x="11948211" y="6194707"/>
            <a:ext cx="290780" cy="201279"/>
          </a:xfrm>
          <a:noFill/>
        </p:spPr>
      </p:pic>
      <p:sp>
        <p:nvSpPr>
          <p:cNvPr id="11" name="Rectangle 30"/>
          <p:cNvSpPr/>
          <p:nvPr/>
        </p:nvSpPr>
        <p:spPr>
          <a:xfrm>
            <a:off x="1046878" y="-7550"/>
            <a:ext cx="59905" cy="3665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12" name="Rectangle 21"/>
          <p:cNvSpPr/>
          <p:nvPr/>
        </p:nvSpPr>
        <p:spPr>
          <a:xfrm flipH="1">
            <a:off x="5227322" y="5342849"/>
            <a:ext cx="78183" cy="303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15267" y="2892308"/>
            <a:ext cx="7543855" cy="1216329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Проблемы и перспективы развития 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медицинского и медико-биологического обеспечения спортивной подготовки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Calibri" panose="020F0502020204030204" pitchFamily="34" charset="0"/>
              <a:cs typeface="Russia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7FBC405-9619-4708-9801-7151D3273B7C}"/>
              </a:ext>
            </a:extLst>
          </p:cNvPr>
          <p:cNvSpPr/>
          <p:nvPr/>
        </p:nvSpPr>
        <p:spPr>
          <a:xfrm>
            <a:off x="426687" y="1190988"/>
            <a:ext cx="9052626" cy="127788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МИНИСТЕРСТВО СПОРТА РОССИЙСКОЙ ФЕДЕРАЦИИ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ВСЕРОССИЙСКАЯ ОТЧЕТНАЯ КОНФЕРЕНЦИЯ ФГБУ «ФЕДЕРАЛЬНЫЙ ЦЕНТР ПОДГОТОВКИ СПОРТИВНОГО РЕЗЕРВА»</a:t>
            </a:r>
          </a:p>
          <a:p>
            <a:pPr algn="ctr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«ПОДГОТОВКА СПОРТИВНОГО РЕЗЕРВА В 2017 ГОДУ: КЛЮЧЕВЫЕ ПОКАЗАТЕЛИ ЭФФЕКТИВНОСТИ»</a:t>
            </a:r>
          </a:p>
          <a:p>
            <a:pPr algn="ctr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29-30 марта 2018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6093" y="4509484"/>
            <a:ext cx="1338707" cy="385333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Open Sans" panose="020B0606030504020204" pitchFamily="34" charset="0"/>
                <a:cs typeface="Russia" pitchFamily="34" charset="0"/>
              </a:rPr>
              <a:t>Лапин А.Ю.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Open Sans" panose="020B0606030504020204" pitchFamily="34" charset="0"/>
              <a:cs typeface="Russia" pitchFamily="34" charset="0"/>
            </a:endParaRPr>
          </a:p>
        </p:txBody>
      </p:sp>
      <p:pic>
        <p:nvPicPr>
          <p:cNvPr id="14" name="Picture 3" descr="ФЦПСР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2" y="137136"/>
            <a:ext cx="4130034" cy="736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1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p" bldLvl="2" advAuto="500"/>
      <p:bldP spid="16" grpId="0" build="p" bldLvl="2" advAuto="50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pic>
        <p:nvPicPr>
          <p:cNvPr id="81" name="Рисунок 80" descr="титл_2.jpg"/>
          <p:cNvPicPr>
            <a:picLocks noGrp="1" noChangeAspect="1"/>
          </p:cNvPicPr>
          <p:nvPr>
            <p:ph type="pic" sz="quarter" idx="24"/>
          </p:nvPr>
        </p:nvPicPr>
        <p:blipFill>
          <a:blip r:embed="rId3"/>
          <a:srcRect l="12506" r="12506"/>
          <a:stretch>
            <a:fillRect/>
          </a:stretch>
        </p:blipFill>
        <p:spPr>
          <a:xfrm>
            <a:off x="3317875" y="1965325"/>
            <a:ext cx="4000500" cy="4002088"/>
          </a:xfrm>
        </p:spPr>
      </p:pic>
      <p:sp>
        <p:nvSpPr>
          <p:cNvPr id="12" name="Oval 11"/>
          <p:cNvSpPr/>
          <p:nvPr/>
        </p:nvSpPr>
        <p:spPr>
          <a:xfrm>
            <a:off x="3480404" y="2286001"/>
            <a:ext cx="781200" cy="7823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436872" y="2299649"/>
            <a:ext cx="781200" cy="782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965044" y="3600417"/>
            <a:ext cx="781200" cy="782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900374" y="3614065"/>
            <a:ext cx="781200" cy="782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473580" y="4952632"/>
            <a:ext cx="781200" cy="782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435899" y="4960950"/>
            <a:ext cx="781200" cy="7823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483261" y="2191550"/>
            <a:ext cx="167104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Спортивных школах и школах олимпийского резерва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45426" y="3527757"/>
            <a:ext cx="16710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Детско-юношеских спортивных школах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46099" y="5008100"/>
            <a:ext cx="2133213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Специализированных детско-юношеских спортивных школах олимпийского резерва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09180" y="2191550"/>
            <a:ext cx="16710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Центрах спортивной подготовки региона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75331" y="3527757"/>
            <a:ext cx="16710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Центрах олимпийской подготовки региона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09180" y="5008100"/>
            <a:ext cx="1671048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Училищах олимпийского резерва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847695" y="5744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Создание инфраструктуры организации и проведение </a:t>
            </a:r>
          </a:p>
          <a:p>
            <a:pPr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научно-методического, медицинского и медико-биологического</a:t>
            </a:r>
          </a:p>
          <a:p>
            <a:pPr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обеспечения подготовки спортивного резерва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792451" y="1371585"/>
            <a:ext cx="817251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Placeholder 2"/>
          <p:cNvSpPr>
            <a:spLocks noGrp="1"/>
          </p:cNvSpPr>
          <p:nvPr>
            <p:ph type="body" sz="half" idx="2"/>
          </p:nvPr>
        </p:nvSpPr>
        <p:spPr>
          <a:xfrm>
            <a:off x="1112492" y="1508746"/>
            <a:ext cx="8308555" cy="26766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Russia" pitchFamily="34" charset="0"/>
                <a:cs typeface="Russia" pitchFamily="34" charset="0"/>
              </a:rPr>
              <a:t>Создание отделов научно-методического, </a:t>
            </a:r>
          </a:p>
          <a:p>
            <a:pPr algn="ctr">
              <a:spcBef>
                <a:spcPts val="0"/>
              </a:spcBef>
            </a:pPr>
            <a:r>
              <a:rPr lang="ru-RU" sz="1400" b="0" dirty="0">
                <a:solidFill>
                  <a:schemeClr val="bg2">
                    <a:lumMod val="50000"/>
                  </a:schemeClr>
                </a:solidFill>
                <a:latin typeface="Russia" pitchFamily="34" charset="0"/>
                <a:cs typeface="Russia" pitchFamily="34" charset="0"/>
              </a:rPr>
              <a:t>медицинского и медико-биологического обеспечения в:</a:t>
            </a:r>
            <a:endParaRPr lang="en-US" sz="1400" b="0" dirty="0">
              <a:solidFill>
                <a:schemeClr val="bg2">
                  <a:lumMod val="50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pic>
        <p:nvPicPr>
          <p:cNvPr id="83" name="Рисунок 82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138" y="2410351"/>
            <a:ext cx="513136" cy="513136"/>
          </a:xfrm>
          <a:prstGeom prst="rect">
            <a:avLst/>
          </a:prstGeom>
        </p:spPr>
      </p:pic>
      <p:pic>
        <p:nvPicPr>
          <p:cNvPr id="84" name="Рисунок 83" descr="sports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2746" y="3747213"/>
            <a:ext cx="513136" cy="513136"/>
          </a:xfrm>
          <a:prstGeom prst="rect">
            <a:avLst/>
          </a:prstGeom>
        </p:spPr>
      </p:pic>
      <p:pic>
        <p:nvPicPr>
          <p:cNvPr id="85" name="Рисунок 84" descr="sports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966" y="5089562"/>
            <a:ext cx="513136" cy="513136"/>
          </a:xfrm>
          <a:prstGeom prst="rect">
            <a:avLst/>
          </a:prstGeom>
        </p:spPr>
      </p:pic>
      <p:pic>
        <p:nvPicPr>
          <p:cNvPr id="86" name="Рисунок 8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986" y="2454243"/>
            <a:ext cx="513136" cy="513136"/>
          </a:xfrm>
          <a:prstGeom prst="rect">
            <a:avLst/>
          </a:prstGeom>
        </p:spPr>
      </p:pic>
      <p:pic>
        <p:nvPicPr>
          <p:cNvPr id="87" name="Рисунок 86" descr="symbo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1739" y="3719021"/>
            <a:ext cx="548644" cy="548644"/>
          </a:xfrm>
          <a:prstGeom prst="rect">
            <a:avLst/>
          </a:prstGeom>
        </p:spPr>
      </p:pic>
      <p:pic>
        <p:nvPicPr>
          <p:cNvPr id="88" name="Рисунок 87" descr="sports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987" y="5096877"/>
            <a:ext cx="513136" cy="513136"/>
          </a:xfrm>
          <a:prstGeom prst="rect">
            <a:avLst/>
          </a:prstGeom>
        </p:spPr>
      </p:pic>
      <p:pic>
        <p:nvPicPr>
          <p:cNvPr id="26" name="Picture 2" descr="C:\Users\user 5 floor\Desktop\51b990de8236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02358" y="137136"/>
            <a:ext cx="551277" cy="559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21823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grpSp>
        <p:nvGrpSpPr>
          <p:cNvPr id="2" name="Group 63"/>
          <p:cNvGrpSpPr/>
          <p:nvPr/>
        </p:nvGrpSpPr>
        <p:grpSpPr>
          <a:xfrm rot="4066030" flipH="1">
            <a:off x="-220693" y="3199529"/>
            <a:ext cx="4006463" cy="1661973"/>
            <a:chOff x="2514600" y="4654550"/>
            <a:chExt cx="5400675" cy="2219325"/>
          </a:xfrm>
        </p:grpSpPr>
        <p:sp>
          <p:nvSpPr>
            <p:cNvPr id="123" name="Freeform 5"/>
            <p:cNvSpPr>
              <a:spLocks noEditPoints="1"/>
            </p:cNvSpPr>
            <p:nvPr/>
          </p:nvSpPr>
          <p:spPr bwMode="auto">
            <a:xfrm>
              <a:off x="3570288" y="4902200"/>
              <a:ext cx="3176588" cy="1265238"/>
            </a:xfrm>
            <a:custGeom>
              <a:avLst/>
              <a:gdLst>
                <a:gd name="T0" fmla="*/ 606 w 1213"/>
                <a:gd name="T1" fmla="*/ 0 h 483"/>
                <a:gd name="T2" fmla="*/ 0 w 1213"/>
                <a:gd name="T3" fmla="*/ 241 h 483"/>
                <a:gd name="T4" fmla="*/ 606 w 1213"/>
                <a:gd name="T5" fmla="*/ 483 h 483"/>
                <a:gd name="T6" fmla="*/ 1213 w 1213"/>
                <a:gd name="T7" fmla="*/ 241 h 483"/>
                <a:gd name="T8" fmla="*/ 606 w 1213"/>
                <a:gd name="T9" fmla="*/ 0 h 483"/>
                <a:gd name="T10" fmla="*/ 604 w 1213"/>
                <a:gd name="T11" fmla="*/ 383 h 483"/>
                <a:gd name="T12" fmla="*/ 148 w 1213"/>
                <a:gd name="T13" fmla="*/ 216 h 483"/>
                <a:gd name="T14" fmla="*/ 604 w 1213"/>
                <a:gd name="T15" fmla="*/ 49 h 483"/>
                <a:gd name="T16" fmla="*/ 1060 w 1213"/>
                <a:gd name="T17" fmla="*/ 216 h 483"/>
                <a:gd name="T18" fmla="*/ 604 w 1213"/>
                <a:gd name="T19" fmla="*/ 3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3" h="483">
                  <a:moveTo>
                    <a:pt x="606" y="0"/>
                  </a:moveTo>
                  <a:cubicBezTo>
                    <a:pt x="271" y="0"/>
                    <a:pt x="0" y="108"/>
                    <a:pt x="0" y="241"/>
                  </a:cubicBezTo>
                  <a:cubicBezTo>
                    <a:pt x="0" y="375"/>
                    <a:pt x="271" y="483"/>
                    <a:pt x="606" y="483"/>
                  </a:cubicBezTo>
                  <a:cubicBezTo>
                    <a:pt x="941" y="483"/>
                    <a:pt x="1213" y="375"/>
                    <a:pt x="1213" y="241"/>
                  </a:cubicBezTo>
                  <a:cubicBezTo>
                    <a:pt x="1213" y="108"/>
                    <a:pt x="941" y="0"/>
                    <a:pt x="606" y="0"/>
                  </a:cubicBezTo>
                  <a:close/>
                  <a:moveTo>
                    <a:pt x="604" y="383"/>
                  </a:moveTo>
                  <a:cubicBezTo>
                    <a:pt x="353" y="383"/>
                    <a:pt x="148" y="308"/>
                    <a:pt x="148" y="216"/>
                  </a:cubicBezTo>
                  <a:cubicBezTo>
                    <a:pt x="148" y="124"/>
                    <a:pt x="353" y="49"/>
                    <a:pt x="604" y="49"/>
                  </a:cubicBezTo>
                  <a:cubicBezTo>
                    <a:pt x="856" y="49"/>
                    <a:pt x="1060" y="124"/>
                    <a:pt x="1060" y="216"/>
                  </a:cubicBezTo>
                  <a:cubicBezTo>
                    <a:pt x="1060" y="308"/>
                    <a:pt x="856" y="383"/>
                    <a:pt x="604" y="3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"/>
            <p:cNvSpPr>
              <a:spLocks noEditPoints="1"/>
            </p:cNvSpPr>
            <p:nvPr/>
          </p:nvSpPr>
          <p:spPr bwMode="auto">
            <a:xfrm>
              <a:off x="2514600" y="4654550"/>
              <a:ext cx="5400675" cy="2219325"/>
            </a:xfrm>
            <a:custGeom>
              <a:avLst/>
              <a:gdLst>
                <a:gd name="T0" fmla="*/ 1031 w 2062"/>
                <a:gd name="T1" fmla="*/ 0 h 848"/>
                <a:gd name="T2" fmla="*/ 0 w 2062"/>
                <a:gd name="T3" fmla="*/ 401 h 848"/>
                <a:gd name="T4" fmla="*/ 1031 w 2062"/>
                <a:gd name="T5" fmla="*/ 848 h 848"/>
                <a:gd name="T6" fmla="*/ 2062 w 2062"/>
                <a:gd name="T7" fmla="*/ 401 h 848"/>
                <a:gd name="T8" fmla="*/ 1031 w 2062"/>
                <a:gd name="T9" fmla="*/ 0 h 848"/>
                <a:gd name="T10" fmla="*/ 1027 w 2062"/>
                <a:gd name="T11" fmla="*/ 663 h 848"/>
                <a:gd name="T12" fmla="*/ 253 w 2062"/>
                <a:gd name="T13" fmla="*/ 355 h 848"/>
                <a:gd name="T14" fmla="*/ 1027 w 2062"/>
                <a:gd name="T15" fmla="*/ 47 h 848"/>
                <a:gd name="T16" fmla="*/ 1802 w 2062"/>
                <a:gd name="T17" fmla="*/ 355 h 848"/>
                <a:gd name="T18" fmla="*/ 1027 w 2062"/>
                <a:gd name="T19" fmla="*/ 66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2" h="848">
                  <a:moveTo>
                    <a:pt x="1031" y="0"/>
                  </a:moveTo>
                  <a:cubicBezTo>
                    <a:pt x="461" y="0"/>
                    <a:pt x="0" y="182"/>
                    <a:pt x="0" y="401"/>
                  </a:cubicBezTo>
                  <a:cubicBezTo>
                    <a:pt x="0" y="648"/>
                    <a:pt x="461" y="848"/>
                    <a:pt x="1031" y="848"/>
                  </a:cubicBezTo>
                  <a:cubicBezTo>
                    <a:pt x="1600" y="848"/>
                    <a:pt x="2062" y="648"/>
                    <a:pt x="2062" y="401"/>
                  </a:cubicBezTo>
                  <a:cubicBezTo>
                    <a:pt x="2062" y="184"/>
                    <a:pt x="1600" y="0"/>
                    <a:pt x="1031" y="0"/>
                  </a:cubicBezTo>
                  <a:moveTo>
                    <a:pt x="1027" y="663"/>
                  </a:moveTo>
                  <a:cubicBezTo>
                    <a:pt x="600" y="663"/>
                    <a:pt x="253" y="511"/>
                    <a:pt x="253" y="355"/>
                  </a:cubicBezTo>
                  <a:cubicBezTo>
                    <a:pt x="253" y="185"/>
                    <a:pt x="600" y="47"/>
                    <a:pt x="1027" y="47"/>
                  </a:cubicBezTo>
                  <a:cubicBezTo>
                    <a:pt x="1455" y="47"/>
                    <a:pt x="1802" y="185"/>
                    <a:pt x="1802" y="355"/>
                  </a:cubicBezTo>
                  <a:cubicBezTo>
                    <a:pt x="1802" y="525"/>
                    <a:pt x="1455" y="663"/>
                    <a:pt x="1027" y="663"/>
                  </a:cubicBezTo>
                </a:path>
              </a:pathLst>
            </a:custGeom>
            <a:solidFill>
              <a:srgbClr val="EA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7"/>
            <p:cNvSpPr>
              <a:spLocks noChangeArrowheads="1"/>
            </p:cNvSpPr>
            <p:nvPr/>
          </p:nvSpPr>
          <p:spPr bwMode="auto">
            <a:xfrm>
              <a:off x="4381500" y="5168900"/>
              <a:ext cx="1603375" cy="5381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8"/>
            <p:cNvSpPr>
              <a:spLocks noChangeArrowheads="1"/>
            </p:cNvSpPr>
            <p:nvPr/>
          </p:nvSpPr>
          <p:spPr bwMode="auto">
            <a:xfrm>
              <a:off x="4751388" y="5272088"/>
              <a:ext cx="862013" cy="279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5"/>
          <p:cNvGrpSpPr/>
          <p:nvPr/>
        </p:nvGrpSpPr>
        <p:grpSpPr>
          <a:xfrm rot="755461">
            <a:off x="2152160" y="2007057"/>
            <a:ext cx="2302396" cy="2242184"/>
            <a:chOff x="3184134" y="1668832"/>
            <a:chExt cx="2829573" cy="2789238"/>
          </a:xfrm>
        </p:grpSpPr>
        <p:sp>
          <p:nvSpPr>
            <p:cNvPr id="167" name="Isosceles Triangle 166"/>
            <p:cNvSpPr/>
            <p:nvPr/>
          </p:nvSpPr>
          <p:spPr>
            <a:xfrm rot="13749213">
              <a:off x="3305765" y="4185851"/>
              <a:ext cx="77529" cy="320791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92"/>
            <p:cNvGrpSpPr>
              <a:grpSpLocks noChangeAspect="1"/>
            </p:cNvGrpSpPr>
            <p:nvPr/>
          </p:nvGrpSpPr>
          <p:grpSpPr bwMode="auto">
            <a:xfrm>
              <a:off x="3311781" y="1668832"/>
              <a:ext cx="2701926" cy="2789238"/>
              <a:chOff x="6253" y="-20"/>
              <a:chExt cx="1702" cy="1757"/>
            </a:xfrm>
          </p:grpSpPr>
          <p:sp>
            <p:nvSpPr>
              <p:cNvPr id="169" name="Freeform 294"/>
              <p:cNvSpPr>
                <a:spLocks/>
              </p:cNvSpPr>
              <p:nvPr/>
            </p:nvSpPr>
            <p:spPr bwMode="auto">
              <a:xfrm>
                <a:off x="6393" y="631"/>
                <a:ext cx="992" cy="928"/>
              </a:xfrm>
              <a:custGeom>
                <a:avLst/>
                <a:gdLst>
                  <a:gd name="T0" fmla="*/ 48 w 418"/>
                  <a:gd name="T1" fmla="*/ 391 h 391"/>
                  <a:gd name="T2" fmla="*/ 0 w 418"/>
                  <a:gd name="T3" fmla="*/ 335 h 391"/>
                  <a:gd name="T4" fmla="*/ 418 w 418"/>
                  <a:gd name="T5" fmla="*/ 0 h 391"/>
                  <a:gd name="T6" fmla="*/ 48 w 418"/>
                  <a:gd name="T7" fmla="*/ 39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8" h="391">
                    <a:moveTo>
                      <a:pt x="48" y="391"/>
                    </a:moveTo>
                    <a:cubicBezTo>
                      <a:pt x="23" y="377"/>
                      <a:pt x="11" y="356"/>
                      <a:pt x="0" y="335"/>
                    </a:cubicBezTo>
                    <a:cubicBezTo>
                      <a:pt x="418" y="0"/>
                      <a:pt x="418" y="0"/>
                      <a:pt x="418" y="0"/>
                    </a:cubicBezTo>
                    <a:lnTo>
                      <a:pt x="48" y="3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95"/>
              <p:cNvSpPr>
                <a:spLocks/>
              </p:cNvSpPr>
              <p:nvPr/>
            </p:nvSpPr>
            <p:spPr bwMode="auto">
              <a:xfrm>
                <a:off x="6979" y="631"/>
                <a:ext cx="582" cy="776"/>
              </a:xfrm>
              <a:custGeom>
                <a:avLst/>
                <a:gdLst>
                  <a:gd name="T0" fmla="*/ 0 w 245"/>
                  <a:gd name="T1" fmla="*/ 175 h 327"/>
                  <a:gd name="T2" fmla="*/ 171 w 245"/>
                  <a:gd name="T3" fmla="*/ 0 h 327"/>
                  <a:gd name="T4" fmla="*/ 0 w 245"/>
                  <a:gd name="T5" fmla="*/ 175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5" h="327">
                    <a:moveTo>
                      <a:pt x="0" y="175"/>
                    </a:moveTo>
                    <a:cubicBezTo>
                      <a:pt x="95" y="327"/>
                      <a:pt x="245" y="215"/>
                      <a:pt x="171" y="0"/>
                    </a:cubicBezTo>
                    <a:lnTo>
                      <a:pt x="0" y="17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96"/>
              <p:cNvSpPr>
                <a:spLocks/>
              </p:cNvSpPr>
              <p:nvPr/>
            </p:nvSpPr>
            <p:spPr bwMode="auto">
              <a:xfrm>
                <a:off x="6548" y="329"/>
                <a:ext cx="837" cy="677"/>
              </a:xfrm>
              <a:custGeom>
                <a:avLst/>
                <a:gdLst>
                  <a:gd name="T0" fmla="*/ 162 w 353"/>
                  <a:gd name="T1" fmla="*/ 285 h 285"/>
                  <a:gd name="T2" fmla="*/ 353 w 353"/>
                  <a:gd name="T3" fmla="*/ 127 h 285"/>
                  <a:gd name="T4" fmla="*/ 162 w 353"/>
                  <a:gd name="T5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3" h="285">
                    <a:moveTo>
                      <a:pt x="162" y="285"/>
                    </a:moveTo>
                    <a:cubicBezTo>
                      <a:pt x="353" y="127"/>
                      <a:pt x="353" y="127"/>
                      <a:pt x="353" y="127"/>
                    </a:cubicBezTo>
                    <a:cubicBezTo>
                      <a:pt x="182" y="29"/>
                      <a:pt x="0" y="0"/>
                      <a:pt x="162" y="28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297"/>
              <p:cNvSpPr>
                <a:spLocks/>
              </p:cNvSpPr>
              <p:nvPr/>
            </p:nvSpPr>
            <p:spPr bwMode="auto">
              <a:xfrm>
                <a:off x="7167" y="-20"/>
                <a:ext cx="370" cy="651"/>
              </a:xfrm>
              <a:custGeom>
                <a:avLst/>
                <a:gdLst>
                  <a:gd name="T0" fmla="*/ 92 w 156"/>
                  <a:gd name="T1" fmla="*/ 274 h 274"/>
                  <a:gd name="T2" fmla="*/ 0 w 156"/>
                  <a:gd name="T3" fmla="*/ 229 h 274"/>
                  <a:gd name="T4" fmla="*/ 92 w 156"/>
                  <a:gd name="T5" fmla="*/ 274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6" h="274">
                    <a:moveTo>
                      <a:pt x="92" y="274"/>
                    </a:moveTo>
                    <a:cubicBezTo>
                      <a:pt x="156" y="0"/>
                      <a:pt x="71" y="104"/>
                      <a:pt x="0" y="229"/>
                    </a:cubicBezTo>
                    <a:cubicBezTo>
                      <a:pt x="27" y="241"/>
                      <a:pt x="55" y="254"/>
                      <a:pt x="92" y="27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98"/>
              <p:cNvSpPr>
                <a:spLocks/>
              </p:cNvSpPr>
              <p:nvPr/>
            </p:nvSpPr>
            <p:spPr bwMode="auto">
              <a:xfrm>
                <a:off x="7385" y="628"/>
                <a:ext cx="570" cy="304"/>
              </a:xfrm>
              <a:custGeom>
                <a:avLst/>
                <a:gdLst>
                  <a:gd name="T0" fmla="*/ 0 w 240"/>
                  <a:gd name="T1" fmla="*/ 1 h 128"/>
                  <a:gd name="T2" fmla="*/ 19 w 240"/>
                  <a:gd name="T3" fmla="*/ 128 h 128"/>
                  <a:gd name="T4" fmla="*/ 0 w 240"/>
                  <a:gd name="T5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" h="128">
                    <a:moveTo>
                      <a:pt x="0" y="1"/>
                    </a:moveTo>
                    <a:cubicBezTo>
                      <a:pt x="240" y="0"/>
                      <a:pt x="239" y="86"/>
                      <a:pt x="19" y="128"/>
                    </a:cubicBezTo>
                    <a:cubicBezTo>
                      <a:pt x="21" y="86"/>
                      <a:pt x="13" y="43"/>
                      <a:pt x="0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299"/>
              <p:cNvSpPr>
                <a:spLocks/>
              </p:cNvSpPr>
              <p:nvPr/>
            </p:nvSpPr>
            <p:spPr bwMode="auto">
              <a:xfrm>
                <a:off x="6253" y="1426"/>
                <a:ext cx="264" cy="311"/>
              </a:xfrm>
              <a:custGeom>
                <a:avLst/>
                <a:gdLst>
                  <a:gd name="T0" fmla="*/ 111 w 111"/>
                  <a:gd name="T1" fmla="*/ 52 h 131"/>
                  <a:gd name="T2" fmla="*/ 59 w 111"/>
                  <a:gd name="T3" fmla="*/ 0 h 131"/>
                  <a:gd name="T4" fmla="*/ 111 w 111"/>
                  <a:gd name="T5" fmla="*/ 5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" h="131">
                    <a:moveTo>
                      <a:pt x="111" y="52"/>
                    </a:moveTo>
                    <a:cubicBezTo>
                      <a:pt x="30" y="131"/>
                      <a:pt x="0" y="41"/>
                      <a:pt x="59" y="0"/>
                    </a:cubicBezTo>
                    <a:cubicBezTo>
                      <a:pt x="70" y="23"/>
                      <a:pt x="85" y="39"/>
                      <a:pt x="111" y="5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76" name="Rounded Rectangle 175"/>
          <p:cNvSpPr/>
          <p:nvPr/>
        </p:nvSpPr>
        <p:spPr>
          <a:xfrm>
            <a:off x="4820268" y="1600733"/>
            <a:ext cx="622903" cy="63899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4808066" y="2403502"/>
            <a:ext cx="622903" cy="6389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4815839" y="3206271"/>
            <a:ext cx="622903" cy="63899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4815839" y="4009040"/>
            <a:ext cx="622903" cy="63899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5617056" y="1704785"/>
            <a:ext cx="33136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Отсутствие в Ленинградской области врачебно-физкультурной службы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5622718" y="2353666"/>
            <a:ext cx="34507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Дефицит специалистов, обеспечивающих научно-методическое, медико-биологическое и медицинское сопровождение подготовки спортивного резерва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617053" y="3347149"/>
            <a:ext cx="345077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Отсутствие программы развития спортивной медицины субъекта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5617053" y="3979430"/>
            <a:ext cx="30507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Не соответствие уровня внедрения программ научно-методического и медико-биологического обеспечения требуемым результатам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847695" y="57446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Федеральная экспериментальная площадка</a:t>
            </a:r>
            <a:endParaRPr lang="en-US" sz="2200" b="1" dirty="0">
              <a:solidFill>
                <a:schemeClr val="accent2"/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184"/>
          <p:cNvSpPr/>
          <p:nvPr/>
        </p:nvSpPr>
        <p:spPr>
          <a:xfrm>
            <a:off x="4808066" y="4811809"/>
            <a:ext cx="622903" cy="63899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7052" y="4957493"/>
            <a:ext cx="345077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Низкое качество медицинского обеспечения подготовки спортивного резерва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17053" y="1262001"/>
            <a:ext cx="34633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Проблемы требующие решения:</a:t>
            </a:r>
          </a:p>
        </p:txBody>
      </p:sp>
      <p:sp>
        <p:nvSpPr>
          <p:cNvPr id="37" name="Rounded Rectangle 184"/>
          <p:cNvSpPr/>
          <p:nvPr/>
        </p:nvSpPr>
        <p:spPr>
          <a:xfrm>
            <a:off x="4808066" y="5614578"/>
            <a:ext cx="622903" cy="63899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17052" y="5573089"/>
            <a:ext cx="34507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Отсутствие адекватного финансирования для реализации программ научно-методического, медико-биологического и медицинского обеспечения спортивной подготовки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31425" y="1675284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31425" y="2509510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31425" y="3305583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31425" y="4113093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31425" y="4915862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31425" y="5718630"/>
            <a:ext cx="19173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6</a:t>
            </a:r>
          </a:p>
        </p:txBody>
      </p:sp>
      <p:pic>
        <p:nvPicPr>
          <p:cNvPr id="50" name="Picture 2" descr="C:\Users\user 5 floor\Desktop\51b990de8236a.png">
            <a:extLst>
              <a:ext uri="{FF2B5EF4-FFF2-40B4-BE49-F238E27FC236}">
                <a16:creationId xmlns:a16="http://schemas.microsoft.com/office/drawing/2014/main" id="{968E5CA6-64D0-4811-B6B2-9CF9AB33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2358" y="137136"/>
            <a:ext cx="551277" cy="559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46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Рисунок 69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grpSp>
        <p:nvGrpSpPr>
          <p:cNvPr id="2" name="Group 197"/>
          <p:cNvGrpSpPr/>
          <p:nvPr/>
        </p:nvGrpSpPr>
        <p:grpSpPr>
          <a:xfrm>
            <a:off x="792453" y="4542888"/>
            <a:ext cx="4011959" cy="1188899"/>
            <a:chOff x="2434574" y="1606860"/>
            <a:chExt cx="4464819" cy="955365"/>
          </a:xfrm>
        </p:grpSpPr>
        <p:sp>
          <p:nvSpPr>
            <p:cNvPr id="199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Hexagon 199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93"/>
          <p:cNvGrpSpPr/>
          <p:nvPr/>
        </p:nvGrpSpPr>
        <p:grpSpPr>
          <a:xfrm>
            <a:off x="792453" y="3254420"/>
            <a:ext cx="4011959" cy="1188899"/>
            <a:chOff x="2434574" y="1606860"/>
            <a:chExt cx="4464819" cy="955365"/>
          </a:xfrm>
        </p:grpSpPr>
        <p:sp>
          <p:nvSpPr>
            <p:cNvPr id="195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Hexagon 195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792453" y="1965953"/>
            <a:ext cx="4011959" cy="1188899"/>
            <a:chOff x="2434574" y="1606860"/>
            <a:chExt cx="4464819" cy="955365"/>
          </a:xfrm>
        </p:grpSpPr>
        <p:sp>
          <p:nvSpPr>
            <p:cNvPr id="185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13"/>
          <p:cNvGrpSpPr/>
          <p:nvPr/>
        </p:nvGrpSpPr>
        <p:grpSpPr>
          <a:xfrm>
            <a:off x="5101594" y="1965953"/>
            <a:ext cx="4011959" cy="1188899"/>
            <a:chOff x="2434574" y="1606860"/>
            <a:chExt cx="4464819" cy="955365"/>
          </a:xfrm>
        </p:grpSpPr>
        <p:sp>
          <p:nvSpPr>
            <p:cNvPr id="215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Hexagon 215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TextBox 227"/>
          <p:cNvSpPr txBox="1"/>
          <p:nvPr/>
        </p:nvSpPr>
        <p:spPr>
          <a:xfrm>
            <a:off x="1011212" y="2081100"/>
            <a:ext cx="258614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Комитет по физической культуре и спорту Ленинградской области</a:t>
            </a:r>
            <a:endParaRPr lang="en-US" sz="16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1007277" y="3256302"/>
            <a:ext cx="2581334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Федеральный центр подготовки спортивного резерва</a:t>
            </a:r>
          </a:p>
          <a:p>
            <a:r>
              <a:rPr lang="ru-RU" sz="1600" i="1" dirty="0" err="1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Минспорта</a:t>
            </a:r>
            <a:r>
              <a:rPr lang="ru-RU" sz="1600" i="1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 России</a:t>
            </a:r>
            <a:endParaRPr lang="en-US" sz="1600" i="1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grpSp>
        <p:nvGrpSpPr>
          <p:cNvPr id="7" name="Group 217"/>
          <p:cNvGrpSpPr/>
          <p:nvPr/>
        </p:nvGrpSpPr>
        <p:grpSpPr>
          <a:xfrm>
            <a:off x="5101594" y="3254420"/>
            <a:ext cx="4011959" cy="1188899"/>
            <a:chOff x="2434574" y="1606860"/>
            <a:chExt cx="4464819" cy="955365"/>
          </a:xfrm>
        </p:grpSpPr>
        <p:sp>
          <p:nvSpPr>
            <p:cNvPr id="219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Hexagon 219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221"/>
          <p:cNvGrpSpPr/>
          <p:nvPr/>
        </p:nvGrpSpPr>
        <p:grpSpPr>
          <a:xfrm>
            <a:off x="5101594" y="4542888"/>
            <a:ext cx="4011959" cy="1188899"/>
            <a:chOff x="2434574" y="1606860"/>
            <a:chExt cx="4464819" cy="955365"/>
          </a:xfrm>
        </p:grpSpPr>
        <p:sp>
          <p:nvSpPr>
            <p:cNvPr id="223" name="Rectangle 11"/>
            <p:cNvSpPr/>
            <p:nvPr/>
          </p:nvSpPr>
          <p:spPr>
            <a:xfrm>
              <a:off x="2438400" y="2013581"/>
              <a:ext cx="3785299" cy="5486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733" h="413070">
                  <a:moveTo>
                    <a:pt x="0" y="1587"/>
                  </a:moveTo>
                  <a:lnTo>
                    <a:pt x="3751608" y="0"/>
                  </a:lnTo>
                  <a:lnTo>
                    <a:pt x="4116733" y="413070"/>
                  </a:lnTo>
                  <a:lnTo>
                    <a:pt x="0" y="413070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Hexagon 223"/>
            <p:cNvSpPr/>
            <p:nvPr/>
          </p:nvSpPr>
          <p:spPr>
            <a:xfrm>
              <a:off x="5802105" y="1611623"/>
              <a:ext cx="1097288" cy="945938"/>
            </a:xfrm>
            <a:prstGeom prst="hexagon">
              <a:avLst>
                <a:gd name="adj" fmla="val 27518"/>
                <a:gd name="vf" fmla="val 11547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11"/>
            <p:cNvSpPr/>
            <p:nvPr/>
          </p:nvSpPr>
          <p:spPr>
            <a:xfrm flipV="1">
              <a:off x="2434574" y="1606860"/>
              <a:ext cx="3672686" cy="845444"/>
            </a:xfrm>
            <a:custGeom>
              <a:avLst/>
              <a:gdLst>
                <a:gd name="connsiteX0" fmla="*/ 0 w 4116733"/>
                <a:gd name="connsiteY0" fmla="*/ 0 h 411483"/>
                <a:gd name="connsiteX1" fmla="*/ 4116733 w 4116733"/>
                <a:gd name="connsiteY1" fmla="*/ 0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0 h 411483"/>
                <a:gd name="connsiteX1" fmla="*/ 3764308 w 4116733"/>
                <a:gd name="connsiteY1" fmla="*/ 4763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1587 h 413070"/>
                <a:gd name="connsiteX1" fmla="*/ 3751608 w 4116733"/>
                <a:gd name="connsiteY1" fmla="*/ 0 h 413070"/>
                <a:gd name="connsiteX2" fmla="*/ 4116733 w 4116733"/>
                <a:gd name="connsiteY2" fmla="*/ 413070 h 413070"/>
                <a:gd name="connsiteX3" fmla="*/ 0 w 4116733"/>
                <a:gd name="connsiteY3" fmla="*/ 413070 h 413070"/>
                <a:gd name="connsiteX4" fmla="*/ 0 w 4116733"/>
                <a:gd name="connsiteY4" fmla="*/ 1587 h 413070"/>
                <a:gd name="connsiteX0" fmla="*/ 0 w 4116733"/>
                <a:gd name="connsiteY0" fmla="*/ 0 h 411483"/>
                <a:gd name="connsiteX1" fmla="*/ 3441138 w 4116733"/>
                <a:gd name="connsiteY1" fmla="*/ 744 h 411483"/>
                <a:gd name="connsiteX2" fmla="*/ 4116733 w 4116733"/>
                <a:gd name="connsiteY2" fmla="*/ 411483 h 411483"/>
                <a:gd name="connsiteX3" fmla="*/ 0 w 4116733"/>
                <a:gd name="connsiteY3" fmla="*/ 411483 h 411483"/>
                <a:gd name="connsiteX4" fmla="*/ 0 w 4116733"/>
                <a:gd name="connsiteY4" fmla="*/ 0 h 411483"/>
                <a:gd name="connsiteX0" fmla="*/ 0 w 4004321"/>
                <a:gd name="connsiteY0" fmla="*/ 0 h 413814"/>
                <a:gd name="connsiteX1" fmla="*/ 3441138 w 4004321"/>
                <a:gd name="connsiteY1" fmla="*/ 744 h 413814"/>
                <a:gd name="connsiteX2" fmla="*/ 4004321 w 4004321"/>
                <a:gd name="connsiteY2" fmla="*/ 413814 h 413814"/>
                <a:gd name="connsiteX3" fmla="*/ 0 w 4004321"/>
                <a:gd name="connsiteY3" fmla="*/ 411483 h 413814"/>
                <a:gd name="connsiteX4" fmla="*/ 0 w 4004321"/>
                <a:gd name="connsiteY4" fmla="*/ 0 h 41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4321" h="413814">
                  <a:moveTo>
                    <a:pt x="0" y="0"/>
                  </a:moveTo>
                  <a:lnTo>
                    <a:pt x="3441138" y="744"/>
                  </a:lnTo>
                  <a:lnTo>
                    <a:pt x="4004321" y="413814"/>
                  </a:lnTo>
                  <a:lnTo>
                    <a:pt x="0" y="411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1011211" y="4554544"/>
            <a:ext cx="2510027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Федеральный научный центр физической культуры и спорта </a:t>
            </a:r>
            <a:r>
              <a:rPr lang="ru-RU" sz="1600" i="1" dirty="0" err="1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Минспорта</a:t>
            </a:r>
            <a:r>
              <a:rPr lang="ru-RU" sz="1600" i="1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 России</a:t>
            </a:r>
            <a:endParaRPr lang="en-US" sz="1600" i="1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345086" y="2081100"/>
            <a:ext cx="248529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Комитет по здравоохранению Ленинградской области</a:t>
            </a:r>
            <a:endParaRPr lang="en-US" sz="16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345086" y="3232894"/>
            <a:ext cx="2625456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Санкт-Петербургский государственный педиатрический медицинский университет Минздрава России</a:t>
            </a:r>
            <a:endParaRPr lang="en-US" sz="14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345086" y="4554543"/>
            <a:ext cx="2485293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anose="020B0503000000020004" pitchFamily="34" charset="0"/>
                <a:cs typeface="Russia" panose="020B0503000000020004" pitchFamily="34" charset="0"/>
              </a:rPr>
              <a:t>Российская ассоциация спортивной медицины и реабилитации больных и инвалидов «РАСМИРБИ»</a:t>
            </a:r>
            <a:endParaRPr lang="en-US" sz="1600" dirty="0">
              <a:solidFill>
                <a:schemeClr val="bg1"/>
              </a:solidFill>
              <a:latin typeface="Russia" panose="020B0503000000020004" pitchFamily="34" charset="0"/>
              <a:cs typeface="Russia" panose="020B0503000000020004" pitchFamily="34" charset="0"/>
            </a:endParaRPr>
          </a:p>
        </p:txBody>
      </p:sp>
      <p:sp>
        <p:nvSpPr>
          <p:cNvPr id="71" name="Title 1"/>
          <p:cNvSpPr txBox="1">
            <a:spLocks/>
          </p:cNvSpPr>
          <p:nvPr/>
        </p:nvSpPr>
        <p:spPr>
          <a:xfrm>
            <a:off x="804998" y="58018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Участники федеральной экспериментальной площадки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9806" y="2324587"/>
            <a:ext cx="465744" cy="465744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9806" y="3616059"/>
            <a:ext cx="465744" cy="46574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99806" y="4904527"/>
            <a:ext cx="465744" cy="4657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852" y="2312063"/>
            <a:ext cx="501410" cy="5014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9440" y="3470005"/>
            <a:ext cx="662530" cy="66253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765" y="4913163"/>
            <a:ext cx="448472" cy="448472"/>
          </a:xfrm>
          <a:prstGeom prst="rect">
            <a:avLst/>
          </a:prstGeom>
        </p:spPr>
      </p:pic>
      <p:pic>
        <p:nvPicPr>
          <p:cNvPr id="43" name="Picture 2" descr="C:\Users\user 5 floor\Desktop\51b990de8236a.png">
            <a:extLst>
              <a:ext uri="{FF2B5EF4-FFF2-40B4-BE49-F238E27FC236}">
                <a16:creationId xmlns:a16="http://schemas.microsoft.com/office/drawing/2014/main" id="{21B35180-5854-4F04-B866-BC8B525F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02358" y="137136"/>
            <a:ext cx="551277" cy="559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0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kmxzja3iUP8.jpg"/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871" r="187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9232E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4530" tIns="107265" rIns="214530" bIns="107265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12493" y="4114807"/>
            <a:ext cx="6172243" cy="232432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just"/>
            <a:r>
              <a:rPr lang="ru-RU" sz="1800" b="1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в соответствии с приказом №999 Министерства  спорта РФ научно-методическое, медицинское и медико-биологическое обеспечение подготовки спортивного резерва проводится на всех этапах и во всех организациях спортивной подготовки, которые должны стать заказчиками этих услуг, в том числе для учреждений и подразделений спортивной медицины.</a:t>
            </a:r>
            <a:endParaRPr lang="en-US" sz="1800" b="1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1" name="Rectangle 30"/>
          <p:cNvSpPr/>
          <p:nvPr/>
        </p:nvSpPr>
        <p:spPr>
          <a:xfrm>
            <a:off x="1182346" y="-7550"/>
            <a:ext cx="59905" cy="3665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12" name="Rectangle 21"/>
          <p:cNvSpPr/>
          <p:nvPr/>
        </p:nvSpPr>
        <p:spPr>
          <a:xfrm flipH="1">
            <a:off x="6324610" y="5342845"/>
            <a:ext cx="78183" cy="303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85149" y="3589940"/>
            <a:ext cx="1661360" cy="600776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3200" b="1" dirty="0">
                <a:solidFill>
                  <a:schemeClr val="accent4"/>
                </a:solidFill>
                <a:latin typeface="Russia" pitchFamily="34" charset="0"/>
                <a:ea typeface="Roboto" panose="02000000000000000000" pitchFamily="2" charset="0"/>
                <a:cs typeface="Russia" pitchFamily="34" charset="0"/>
              </a:rPr>
              <a:t>ВЫВОД:</a:t>
            </a:r>
            <a:endParaRPr lang="en-US" sz="3200" b="1" dirty="0">
              <a:solidFill>
                <a:schemeClr val="accent4"/>
              </a:solidFill>
              <a:latin typeface="Russia" pitchFamily="34" charset="0"/>
              <a:ea typeface="Roboto" panose="02000000000000000000" pitchFamily="2" charset="0"/>
              <a:cs typeface="Russ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 advAuto="500"/>
      <p:bldP spid="11" grpId="0" animBg="1"/>
      <p:bldP spid="12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8069" y="2743195"/>
            <a:ext cx="1647805" cy="900247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Научно-методическое обеспечение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47695" y="771342"/>
            <a:ext cx="8308555" cy="46308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Региональная модель организации </a:t>
            </a:r>
          </a:p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научно-методического обеспечения </a:t>
            </a:r>
          </a:p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подготовки спортивного резерва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745094" y="1645907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716601" y="2081920"/>
            <a:ext cx="2263157" cy="2263157"/>
          </a:xfrm>
          <a:prstGeom prst="ellipse">
            <a:avLst/>
          </a:prstGeom>
          <a:gradFill flip="none" rotWithShape="1">
            <a:gsLst>
              <a:gs pos="58000">
                <a:schemeClr val="accent1">
                  <a:lumMod val="60000"/>
                  <a:lumOff val="40000"/>
                </a:schemeClr>
              </a:gs>
              <a:gs pos="74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901631" y="2266951"/>
            <a:ext cx="1893098" cy="1893096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828673" y="2081920"/>
            <a:ext cx="2263157" cy="2263157"/>
          </a:xfrm>
          <a:prstGeom prst="ellipse">
            <a:avLst/>
          </a:prstGeom>
          <a:gradFill flip="none" rotWithShape="1">
            <a:gsLst>
              <a:gs pos="60000">
                <a:schemeClr val="bg2">
                  <a:lumMod val="50000"/>
                </a:schemeClr>
              </a:gs>
              <a:gs pos="74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85000"/>
                <a:lumOff val="1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992873" y="2246120"/>
            <a:ext cx="1934757" cy="1934757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927681" y="2081920"/>
            <a:ext cx="2263157" cy="2263157"/>
          </a:xfrm>
          <a:prstGeom prst="ellipse">
            <a:avLst/>
          </a:prstGeom>
          <a:gradFill flip="none" rotWithShape="1">
            <a:gsLst>
              <a:gs pos="58000">
                <a:schemeClr val="accent5">
                  <a:lumMod val="60000"/>
                  <a:lumOff val="40000"/>
                </a:schemeClr>
              </a:gs>
              <a:gs pos="68000">
                <a:schemeClr val="accent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6091881" y="2246120"/>
            <a:ext cx="1934757" cy="1934757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779658" y="3899903"/>
            <a:ext cx="2263157" cy="2263157"/>
          </a:xfrm>
          <a:prstGeom prst="ellipse">
            <a:avLst/>
          </a:prstGeom>
          <a:gradFill flip="none" rotWithShape="1">
            <a:gsLst>
              <a:gs pos="65000">
                <a:schemeClr val="accent4">
                  <a:lumMod val="60000"/>
                  <a:lumOff val="40000"/>
                </a:schemeClr>
              </a:gs>
              <a:gs pos="72000">
                <a:schemeClr val="accent4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943858" y="4064103"/>
            <a:ext cx="1934757" cy="1934757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4886570" y="3899903"/>
            <a:ext cx="2263157" cy="2263157"/>
          </a:xfrm>
          <a:prstGeom prst="ellipse">
            <a:avLst/>
          </a:prstGeom>
          <a:gradFill flip="none" rotWithShape="1">
            <a:gsLst>
              <a:gs pos="61000">
                <a:schemeClr val="accent2">
                  <a:lumMod val="40000"/>
                  <a:lumOff val="60000"/>
                </a:schemeClr>
              </a:gs>
              <a:gs pos="69000">
                <a:schemeClr val="accent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050770" y="4064103"/>
            <a:ext cx="1934757" cy="1934757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854477" y="2701434"/>
            <a:ext cx="1987403" cy="1024126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Russia" pitchFamily="34" charset="0"/>
                <a:cs typeface="Russia" pitchFamily="34" charset="0"/>
              </a:rPr>
              <a:t>Проведение тренировочного и соревновательного процесса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25440" y="2940148"/>
            <a:ext cx="1867638" cy="550151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Russia" pitchFamily="34" charset="0"/>
                <a:cs typeface="Russia" pitchFamily="34" charset="0"/>
              </a:rPr>
              <a:t>Медицинское обеспечение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65006" y="2963429"/>
            <a:ext cx="1790489" cy="500137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Спортивная подготовка резерва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98034" y="4637911"/>
            <a:ext cx="1840227" cy="787139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Russia" pitchFamily="34" charset="0"/>
                <a:cs typeface="Russia" pitchFamily="34" charset="0"/>
              </a:rPr>
              <a:t>Медико-биологическое обеспечение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7" name="Rectangle 19"/>
          <p:cNvSpPr/>
          <p:nvPr/>
        </p:nvSpPr>
        <p:spPr>
          <a:xfrm>
            <a:off x="2991122" y="4637911"/>
            <a:ext cx="1840227" cy="787139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Russia" pitchFamily="34" charset="0"/>
                <a:cs typeface="Russia" pitchFamily="34" charset="0"/>
              </a:rPr>
              <a:t>Научно-методическое обеспечение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pic>
        <p:nvPicPr>
          <p:cNvPr id="22" name="Picture 2" descr="C:\Users\user 5 floor\Desktop\51b990de823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2358" y="137136"/>
            <a:ext cx="551277" cy="559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70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/>
          <a:srcRect l="18800" r="19565" b="37238"/>
          <a:stretch/>
        </p:blipFill>
        <p:spPr>
          <a:xfrm>
            <a:off x="1303910" y="1527148"/>
            <a:ext cx="7248605" cy="4590657"/>
          </a:xfrm>
          <a:prstGeom prst="rect">
            <a:avLst/>
          </a:prstGeom>
        </p:spPr>
      </p:pic>
      <p:sp>
        <p:nvSpPr>
          <p:cNvPr id="20" name="Стрелка: вправо 19"/>
          <p:cNvSpPr/>
          <p:nvPr/>
        </p:nvSpPr>
        <p:spPr>
          <a:xfrm rot="16200000">
            <a:off x="2400627" y="4174354"/>
            <a:ext cx="334997" cy="86929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sp>
        <p:nvSpPr>
          <p:cNvPr id="25" name="Стрелка: вправо 24"/>
          <p:cNvSpPr/>
          <p:nvPr/>
        </p:nvSpPr>
        <p:spPr>
          <a:xfrm rot="16200000">
            <a:off x="3596579" y="2606074"/>
            <a:ext cx="334997" cy="78150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sp>
        <p:nvSpPr>
          <p:cNvPr id="3" name="Прямоугольник 2"/>
          <p:cNvSpPr/>
          <p:nvPr/>
        </p:nvSpPr>
        <p:spPr>
          <a:xfrm>
            <a:off x="3990976" y="2051974"/>
            <a:ext cx="1790699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Спортивная сборная команда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7068" y="3079882"/>
            <a:ext cx="3393377" cy="1696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Спортивный резерв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спортивные школы 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спортивные школы олимпийского резерва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центры олимпийской подготовки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региональные центры спортивной подготовки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спортивные интернаты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училища олимпийского резерва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организация высшего образования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25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97104" y="4556158"/>
            <a:ext cx="397844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Массовый спорт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организация дополнительного образования (ДЮСШ)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ВФСК «Готов к труду и обороне» (ГТО) </a:t>
            </a: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школьные спортивные клубы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культурно-спортивные комплексы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секции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172" indent="-232172"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prstClr val="black">
                    <a:lumMod val="65000"/>
                    <a:lumOff val="35000"/>
                  </a:prstClr>
                </a:solidFill>
                <a:latin typeface="Russia" pitchFamily="34" charset="0"/>
                <a:cs typeface="Russia" pitchFamily="34" charset="0"/>
              </a:rPr>
              <a:t>ДДЮКФП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725D3B-D7EE-4F63-B9AD-458047EF703B}"/>
              </a:ext>
            </a:extLst>
          </p:cNvPr>
          <p:cNvSpPr txBox="1">
            <a:spLocks/>
          </p:cNvSpPr>
          <p:nvPr/>
        </p:nvSpPr>
        <p:spPr>
          <a:xfrm>
            <a:off x="1303910" y="740195"/>
            <a:ext cx="753802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Формирование спортивного резерва </a:t>
            </a:r>
          </a:p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для спортивных сборных команд Российской Федерации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t="21453" r="-1118"/>
          <a:stretch/>
        </p:blipFill>
        <p:spPr>
          <a:xfrm>
            <a:off x="524373" y="1182293"/>
            <a:ext cx="8880287" cy="50327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B1A74F2-22D4-43A2-8B15-AFE052CD0D47}"/>
              </a:ext>
            </a:extLst>
          </p:cNvPr>
          <p:cNvSpPr txBox="1">
            <a:spLocks/>
          </p:cNvSpPr>
          <p:nvPr/>
        </p:nvSpPr>
        <p:spPr>
          <a:xfrm>
            <a:off x="1195502" y="548619"/>
            <a:ext cx="753802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Роль комплексного контроля в системе подготовки спортивного резерва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1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Рисунок 93" descr="5.jpg"/>
          <p:cNvPicPr>
            <a:picLocks noChangeAspect="1"/>
          </p:cNvPicPr>
          <p:nvPr/>
        </p:nvPicPr>
        <p:blipFill>
          <a:blip r:embed="rId2"/>
          <a:srcRect r="21277"/>
          <a:stretch>
            <a:fillRect/>
          </a:stretch>
        </p:blipFill>
        <p:spPr>
          <a:xfrm>
            <a:off x="3" y="0"/>
            <a:ext cx="9922557" cy="6858000"/>
          </a:xfrm>
          <a:prstGeom prst="rect">
            <a:avLst/>
          </a:prstGeom>
        </p:spPr>
      </p:pic>
      <p:pic>
        <p:nvPicPr>
          <p:cNvPr id="69" name="Рисунок 68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694793"/>
          </a:xfrm>
          <a:prstGeom prst="rect">
            <a:avLst/>
          </a:prstGeom>
        </p:spPr>
      </p:pic>
      <p:grpSp>
        <p:nvGrpSpPr>
          <p:cNvPr id="3" name="Group 29"/>
          <p:cNvGrpSpPr/>
          <p:nvPr/>
        </p:nvGrpSpPr>
        <p:grpSpPr>
          <a:xfrm>
            <a:off x="4655820" y="1508746"/>
            <a:ext cx="5255115" cy="1163809"/>
            <a:chOff x="5005385" y="1005425"/>
            <a:chExt cx="4143168" cy="872857"/>
          </a:xfrm>
        </p:grpSpPr>
        <p:sp>
          <p:nvSpPr>
            <p:cNvPr id="5" name="Rectangle 4"/>
            <p:cNvSpPr/>
            <p:nvPr/>
          </p:nvSpPr>
          <p:spPr>
            <a:xfrm rot="10800000" flipH="1">
              <a:off x="8274747" y="1200789"/>
              <a:ext cx="873806" cy="6774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5"/>
            <p:cNvGrpSpPr/>
            <p:nvPr/>
          </p:nvGrpSpPr>
          <p:grpSpPr>
            <a:xfrm flipH="1">
              <a:off x="5005385" y="1005425"/>
              <a:ext cx="3520956" cy="872857"/>
              <a:chOff x="712330" y="1117961"/>
              <a:chExt cx="4030913" cy="872857"/>
            </a:xfrm>
          </p:grpSpPr>
          <p:grpSp>
            <p:nvGrpSpPr>
              <p:cNvPr id="6" name="Group 6"/>
              <p:cNvGrpSpPr/>
              <p:nvPr/>
            </p:nvGrpSpPr>
            <p:grpSpPr>
              <a:xfrm rot="10800000">
                <a:off x="712331" y="1117961"/>
                <a:ext cx="4030912" cy="677493"/>
                <a:chOff x="3074218" y="2072213"/>
                <a:chExt cx="4030912" cy="1017999"/>
              </a:xfrm>
              <a:solidFill>
                <a:schemeClr val="accent1"/>
              </a:solidFill>
            </p:grpSpPr>
            <p:sp>
              <p:nvSpPr>
                <p:cNvPr id="9" name="Snip and Round Single Corner Rectangle 8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snip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" name="Right Triangle 7"/>
              <p:cNvSpPr/>
              <p:nvPr/>
            </p:nvSpPr>
            <p:spPr>
              <a:xfrm rot="10800000">
                <a:off x="712330" y="1788667"/>
                <a:ext cx="288033" cy="20215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" name="Group 30"/>
          <p:cNvGrpSpPr/>
          <p:nvPr/>
        </p:nvGrpSpPr>
        <p:grpSpPr>
          <a:xfrm>
            <a:off x="4655820" y="2495165"/>
            <a:ext cx="5255115" cy="1163809"/>
            <a:chOff x="5005385" y="1922386"/>
            <a:chExt cx="4143168" cy="87285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8274747" y="2117750"/>
              <a:ext cx="873806" cy="67749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 flipH="1">
              <a:off x="5005385" y="1922386"/>
              <a:ext cx="3520956" cy="872857"/>
              <a:chOff x="712330" y="2034922"/>
              <a:chExt cx="4030913" cy="872857"/>
            </a:xfrm>
          </p:grpSpPr>
          <p:grpSp>
            <p:nvGrpSpPr>
              <p:cNvPr id="13" name="Group 12"/>
              <p:cNvGrpSpPr/>
              <p:nvPr/>
            </p:nvGrpSpPr>
            <p:grpSpPr>
              <a:xfrm rot="10800000">
                <a:off x="712331" y="2034922"/>
                <a:ext cx="4030912" cy="677493"/>
                <a:chOff x="3074218" y="2072213"/>
                <a:chExt cx="4030912" cy="1017999"/>
              </a:xfrm>
              <a:solidFill>
                <a:schemeClr val="accent3"/>
              </a:solidFill>
            </p:grpSpPr>
            <p:sp>
              <p:nvSpPr>
                <p:cNvPr id="15" name="Snip and Round Single Corner Rectangle 14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snip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" name="Right Triangle 13"/>
              <p:cNvSpPr/>
              <p:nvPr/>
            </p:nvSpPr>
            <p:spPr>
              <a:xfrm rot="10800000">
                <a:off x="712330" y="2705628"/>
                <a:ext cx="288033" cy="202151"/>
              </a:xfrm>
              <a:prstGeom prst="rt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" name="Group 31"/>
          <p:cNvGrpSpPr/>
          <p:nvPr/>
        </p:nvGrpSpPr>
        <p:grpSpPr>
          <a:xfrm>
            <a:off x="4655820" y="3477466"/>
            <a:ext cx="5255115" cy="1163809"/>
            <a:chOff x="5005385" y="2839347"/>
            <a:chExt cx="4143168" cy="872857"/>
          </a:xfrm>
        </p:grpSpPr>
        <p:sp>
          <p:nvSpPr>
            <p:cNvPr id="17" name="Rectangle 16"/>
            <p:cNvSpPr/>
            <p:nvPr/>
          </p:nvSpPr>
          <p:spPr>
            <a:xfrm rot="10800000" flipH="1">
              <a:off x="8274747" y="3034711"/>
              <a:ext cx="873806" cy="677493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7"/>
            <p:cNvGrpSpPr/>
            <p:nvPr/>
          </p:nvGrpSpPr>
          <p:grpSpPr>
            <a:xfrm flipH="1">
              <a:off x="5005385" y="2839347"/>
              <a:ext cx="3520956" cy="872857"/>
              <a:chOff x="712330" y="2951883"/>
              <a:chExt cx="4030913" cy="872857"/>
            </a:xfrm>
          </p:grpSpPr>
          <p:grpSp>
            <p:nvGrpSpPr>
              <p:cNvPr id="24" name="Group 18"/>
              <p:cNvGrpSpPr/>
              <p:nvPr/>
            </p:nvGrpSpPr>
            <p:grpSpPr>
              <a:xfrm rot="10800000">
                <a:off x="712331" y="2951883"/>
                <a:ext cx="4030912" cy="677493"/>
                <a:chOff x="3074218" y="2072213"/>
                <a:chExt cx="4030912" cy="1017999"/>
              </a:xfrm>
              <a:solidFill>
                <a:schemeClr val="accent4"/>
              </a:solidFill>
            </p:grpSpPr>
            <p:sp>
              <p:nvSpPr>
                <p:cNvPr id="21" name="Round Diagonal Corner Rectangle 20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round2Diag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Right Triangle 19"/>
              <p:cNvSpPr/>
              <p:nvPr/>
            </p:nvSpPr>
            <p:spPr>
              <a:xfrm rot="10800000">
                <a:off x="712330" y="3622589"/>
                <a:ext cx="288033" cy="202151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5" name="Group 32"/>
          <p:cNvGrpSpPr/>
          <p:nvPr/>
        </p:nvGrpSpPr>
        <p:grpSpPr>
          <a:xfrm>
            <a:off x="4655820" y="4459767"/>
            <a:ext cx="5255115" cy="1163809"/>
            <a:chOff x="5005385" y="3756308"/>
            <a:chExt cx="4143168" cy="872857"/>
          </a:xfrm>
        </p:grpSpPr>
        <p:sp>
          <p:nvSpPr>
            <p:cNvPr id="23" name="Rectangle 22"/>
            <p:cNvSpPr/>
            <p:nvPr/>
          </p:nvSpPr>
          <p:spPr>
            <a:xfrm rot="10800000" flipH="1">
              <a:off x="8274747" y="3951672"/>
              <a:ext cx="873806" cy="6774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3"/>
            <p:cNvGrpSpPr/>
            <p:nvPr/>
          </p:nvGrpSpPr>
          <p:grpSpPr>
            <a:xfrm flipH="1">
              <a:off x="5005385" y="3756308"/>
              <a:ext cx="3520956" cy="872857"/>
              <a:chOff x="712330" y="3868844"/>
              <a:chExt cx="4030913" cy="872857"/>
            </a:xfrm>
          </p:grpSpPr>
          <p:grpSp>
            <p:nvGrpSpPr>
              <p:cNvPr id="30" name="Group 24"/>
              <p:cNvGrpSpPr/>
              <p:nvPr/>
            </p:nvGrpSpPr>
            <p:grpSpPr>
              <a:xfrm rot="10800000">
                <a:off x="712331" y="3868844"/>
                <a:ext cx="4030912" cy="677493"/>
                <a:chOff x="3074218" y="2072213"/>
                <a:chExt cx="4030912" cy="1017999"/>
              </a:xfrm>
              <a:solidFill>
                <a:schemeClr val="accent6"/>
              </a:solidFill>
            </p:grpSpPr>
            <p:sp>
              <p:nvSpPr>
                <p:cNvPr id="27" name="Round Diagonal Corner Rectangle 26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round2Diag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6" name="Right Triangle 25"/>
              <p:cNvSpPr/>
              <p:nvPr/>
            </p:nvSpPr>
            <p:spPr>
              <a:xfrm rot="10800000">
                <a:off x="712330" y="4539550"/>
                <a:ext cx="288033" cy="202151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7" name="Rectangle 56"/>
          <p:cNvSpPr/>
          <p:nvPr/>
        </p:nvSpPr>
        <p:spPr>
          <a:xfrm>
            <a:off x="5547365" y="1641789"/>
            <a:ext cx="3189620" cy="573692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Этап высшего спортивного мастерства</a:t>
            </a:r>
            <a:endParaRPr lang="en-US" sz="1600" b="1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547365" y="2606035"/>
            <a:ext cx="3189620" cy="573692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Этап совершенствования спортивного мастерства</a:t>
            </a:r>
            <a:endParaRPr lang="en-US" sz="1600" b="1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547365" y="3686248"/>
            <a:ext cx="3189620" cy="327471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Тренировочный этап</a:t>
            </a:r>
            <a:endParaRPr lang="en-US" sz="1600" b="1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47365" y="4674375"/>
            <a:ext cx="3189620" cy="327471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Этап начальной подготовки</a:t>
            </a:r>
            <a:endParaRPr lang="en-US" sz="1600" b="1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1" name="Text Placeholder 3"/>
          <p:cNvSpPr txBox="1">
            <a:spLocks/>
          </p:cNvSpPr>
          <p:nvPr/>
        </p:nvSpPr>
        <p:spPr>
          <a:xfrm>
            <a:off x="774285" y="1508746"/>
            <a:ext cx="1981313" cy="8617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5600" dirty="0">
                <a:solidFill>
                  <a:schemeClr val="accent1"/>
                </a:solidFill>
                <a:latin typeface="Russia" pitchFamily="34" charset="0"/>
                <a:cs typeface="Russia" pitchFamily="34" charset="0"/>
              </a:rPr>
              <a:t>18 000</a:t>
            </a:r>
            <a:endParaRPr lang="en-US" sz="5600" dirty="0">
              <a:solidFill>
                <a:schemeClr val="accent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2" name="Text Placeholder 3"/>
          <p:cNvSpPr txBox="1">
            <a:spLocks/>
          </p:cNvSpPr>
          <p:nvPr/>
        </p:nvSpPr>
        <p:spPr>
          <a:xfrm>
            <a:off x="823777" y="2468873"/>
            <a:ext cx="1981313" cy="8617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5600" dirty="0">
                <a:solidFill>
                  <a:schemeClr val="accent3"/>
                </a:solidFill>
                <a:latin typeface="Russia" pitchFamily="34" charset="0"/>
                <a:cs typeface="Russia" pitchFamily="34" charset="0"/>
              </a:rPr>
              <a:t>55 000</a:t>
            </a:r>
            <a:endParaRPr lang="en-US" sz="5600" dirty="0">
              <a:solidFill>
                <a:schemeClr val="accent3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3" name="Text Placeholder 3"/>
          <p:cNvSpPr txBox="1">
            <a:spLocks/>
          </p:cNvSpPr>
          <p:nvPr/>
        </p:nvSpPr>
        <p:spPr>
          <a:xfrm>
            <a:off x="698408" y="3527353"/>
            <a:ext cx="2660985" cy="8617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5600" dirty="0">
                <a:solidFill>
                  <a:schemeClr val="accent4"/>
                </a:solidFill>
                <a:latin typeface="Russia" pitchFamily="34" charset="0"/>
                <a:cs typeface="Russia" pitchFamily="34" charset="0"/>
              </a:rPr>
              <a:t>950 000</a:t>
            </a:r>
            <a:endParaRPr lang="en-US" sz="5600" dirty="0">
              <a:solidFill>
                <a:schemeClr val="accent4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64" name="Text Placeholder 3"/>
          <p:cNvSpPr txBox="1">
            <a:spLocks/>
          </p:cNvSpPr>
          <p:nvPr/>
        </p:nvSpPr>
        <p:spPr>
          <a:xfrm>
            <a:off x="843479" y="4526288"/>
            <a:ext cx="2870979" cy="8617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5600" dirty="0">
                <a:solidFill>
                  <a:schemeClr val="accent5"/>
                </a:solidFill>
                <a:latin typeface="Russia" pitchFamily="34" charset="0"/>
                <a:cs typeface="Russia" pitchFamily="34" charset="0"/>
              </a:rPr>
              <a:t>1 500 000</a:t>
            </a:r>
            <a:endParaRPr lang="en-US" sz="5600" dirty="0">
              <a:solidFill>
                <a:schemeClr val="accent5"/>
              </a:solidFill>
              <a:latin typeface="Russia" pitchFamily="34" charset="0"/>
              <a:cs typeface="Russia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792451" y="1234424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 descr="sports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670" y="1582666"/>
            <a:ext cx="728332" cy="728332"/>
          </a:xfrm>
          <a:prstGeom prst="rect">
            <a:avLst/>
          </a:prstGeom>
        </p:spPr>
      </p:pic>
      <p:pic>
        <p:nvPicPr>
          <p:cNvPr id="71" name="Рисунок 70" descr="sports (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408" y="2606033"/>
            <a:ext cx="689314" cy="689314"/>
          </a:xfrm>
          <a:prstGeom prst="rect">
            <a:avLst/>
          </a:prstGeom>
        </p:spPr>
      </p:pic>
      <p:pic>
        <p:nvPicPr>
          <p:cNvPr id="72" name="Рисунок 71" descr="ti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886" y="4577587"/>
            <a:ext cx="637291" cy="637291"/>
          </a:xfrm>
          <a:prstGeom prst="rect">
            <a:avLst/>
          </a:prstGeom>
        </p:spPr>
      </p:pic>
      <p:pic>
        <p:nvPicPr>
          <p:cNvPr id="73" name="Рисунок 72" descr="strengt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6691" y="3562741"/>
            <a:ext cx="637291" cy="637291"/>
          </a:xfrm>
          <a:prstGeom prst="rect">
            <a:avLst/>
          </a:prstGeom>
        </p:spPr>
      </p:pic>
      <p:sp>
        <p:nvSpPr>
          <p:cNvPr id="74" name="Text Placeholder 2"/>
          <p:cNvSpPr>
            <a:spLocks noGrp="1"/>
          </p:cNvSpPr>
          <p:nvPr>
            <p:ph type="body" sz="half" idx="2"/>
          </p:nvPr>
        </p:nvSpPr>
        <p:spPr>
          <a:xfrm>
            <a:off x="4655820" y="1234428"/>
            <a:ext cx="8308555" cy="267661"/>
          </a:xfrm>
        </p:spPr>
        <p:txBody>
          <a:bodyPr/>
          <a:lstStyle/>
          <a:p>
            <a:r>
              <a:rPr lang="ru-RU" b="0" dirty="0">
                <a:solidFill>
                  <a:schemeClr val="bg2">
                    <a:lumMod val="50000"/>
                  </a:schemeClr>
                </a:solidFill>
                <a:latin typeface="Russia" pitchFamily="34" charset="0"/>
                <a:cs typeface="Russia" pitchFamily="34" charset="0"/>
              </a:rPr>
              <a:t>Федеральный стандарт спортивной подготовки по видам спорта</a:t>
            </a:r>
            <a:endParaRPr lang="en-US" b="0" dirty="0">
              <a:solidFill>
                <a:schemeClr val="bg2">
                  <a:lumMod val="50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cxnSp>
        <p:nvCxnSpPr>
          <p:cNvPr id="76" name="Straight Connector 38"/>
          <p:cNvCxnSpPr/>
          <p:nvPr/>
        </p:nvCxnSpPr>
        <p:spPr>
          <a:xfrm>
            <a:off x="3032746" y="1897579"/>
            <a:ext cx="1463596" cy="0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38"/>
          <p:cNvCxnSpPr/>
          <p:nvPr/>
        </p:nvCxnSpPr>
        <p:spPr>
          <a:xfrm>
            <a:off x="3032746" y="2874390"/>
            <a:ext cx="1463596" cy="0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38"/>
          <p:cNvCxnSpPr/>
          <p:nvPr/>
        </p:nvCxnSpPr>
        <p:spPr>
          <a:xfrm>
            <a:off x="3444229" y="3977644"/>
            <a:ext cx="1052112" cy="0"/>
          </a:xfrm>
          <a:prstGeom prst="line">
            <a:avLst/>
          </a:prstGeom>
          <a:ln w="127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38"/>
          <p:cNvCxnSpPr/>
          <p:nvPr/>
        </p:nvCxnSpPr>
        <p:spPr>
          <a:xfrm>
            <a:off x="3992875" y="4906942"/>
            <a:ext cx="503469" cy="0"/>
          </a:xfrm>
          <a:prstGeom prst="line">
            <a:avLst/>
          </a:prstGeom>
          <a:ln w="127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2"/>
          <p:cNvGrpSpPr/>
          <p:nvPr/>
        </p:nvGrpSpPr>
        <p:grpSpPr>
          <a:xfrm>
            <a:off x="4655820" y="5450611"/>
            <a:ext cx="5255115" cy="1163809"/>
            <a:chOff x="5005385" y="3756308"/>
            <a:chExt cx="4143168" cy="872857"/>
          </a:xfrm>
        </p:grpSpPr>
        <p:sp>
          <p:nvSpPr>
            <p:cNvPr id="53" name="Rectangle 22"/>
            <p:cNvSpPr/>
            <p:nvPr/>
          </p:nvSpPr>
          <p:spPr>
            <a:xfrm rot="10800000" flipH="1">
              <a:off x="8274747" y="3951672"/>
              <a:ext cx="873806" cy="6774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23"/>
            <p:cNvGrpSpPr/>
            <p:nvPr/>
          </p:nvGrpSpPr>
          <p:grpSpPr>
            <a:xfrm flipH="1">
              <a:off x="5005385" y="3756308"/>
              <a:ext cx="3520956" cy="872857"/>
              <a:chOff x="712330" y="3868844"/>
              <a:chExt cx="4030913" cy="872857"/>
            </a:xfrm>
          </p:grpSpPr>
          <p:grpSp>
            <p:nvGrpSpPr>
              <p:cNvPr id="33" name="Group 24"/>
              <p:cNvGrpSpPr/>
              <p:nvPr/>
            </p:nvGrpSpPr>
            <p:grpSpPr>
              <a:xfrm rot="10800000">
                <a:off x="712331" y="3868844"/>
                <a:ext cx="4030912" cy="677493"/>
                <a:chOff x="3074218" y="2072213"/>
                <a:chExt cx="4030912" cy="1017999"/>
              </a:xfrm>
              <a:solidFill>
                <a:schemeClr val="accent6"/>
              </a:solidFill>
            </p:grpSpPr>
            <p:sp>
              <p:nvSpPr>
                <p:cNvPr id="66" name="Round Diagonal Corner Rectangle 26"/>
                <p:cNvSpPr/>
                <p:nvPr/>
              </p:nvSpPr>
              <p:spPr>
                <a:xfrm>
                  <a:off x="3074218" y="2072213"/>
                  <a:ext cx="2878772" cy="1017999"/>
                </a:xfrm>
                <a:prstGeom prst="round2Diag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27"/>
                <p:cNvSpPr/>
                <p:nvPr/>
              </p:nvSpPr>
              <p:spPr>
                <a:xfrm>
                  <a:off x="5032856" y="2072213"/>
                  <a:ext cx="2072274" cy="101799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6" name="Right Triangle 25"/>
              <p:cNvSpPr/>
              <p:nvPr/>
            </p:nvSpPr>
            <p:spPr>
              <a:xfrm rot="10800000">
                <a:off x="712330" y="4539550"/>
                <a:ext cx="288033" cy="202151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5" name="Rectangle 59"/>
          <p:cNvSpPr/>
          <p:nvPr/>
        </p:nvSpPr>
        <p:spPr>
          <a:xfrm>
            <a:off x="5547365" y="5665219"/>
            <a:ext cx="3189620" cy="573692"/>
          </a:xfrm>
          <a:prstGeom prst="rect">
            <a:avLst/>
          </a:prstGeom>
        </p:spPr>
        <p:txBody>
          <a:bodyPr wrap="square" lIns="80465" tIns="40232" rIns="80465" bIns="40232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Спортивно-оздоровительный этап</a:t>
            </a:r>
            <a:endParaRPr lang="en-US" sz="1600" b="1" dirty="0">
              <a:solidFill>
                <a:schemeClr val="bg1"/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80" name="Text Placeholder 3"/>
          <p:cNvSpPr txBox="1">
            <a:spLocks/>
          </p:cNvSpPr>
          <p:nvPr/>
        </p:nvSpPr>
        <p:spPr>
          <a:xfrm>
            <a:off x="698408" y="5483111"/>
            <a:ext cx="2660985" cy="86177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ru-RU" sz="5600" dirty="0">
                <a:solidFill>
                  <a:schemeClr val="accent2"/>
                </a:solidFill>
                <a:latin typeface="Russia" pitchFamily="34" charset="0"/>
                <a:cs typeface="Russia" pitchFamily="34" charset="0"/>
              </a:rPr>
              <a:t>750 000</a:t>
            </a:r>
            <a:endParaRPr lang="en-US" sz="5600" dirty="0">
              <a:solidFill>
                <a:schemeClr val="accent2"/>
              </a:solidFill>
              <a:latin typeface="Russia" pitchFamily="34" charset="0"/>
              <a:cs typeface="Russia" pitchFamily="34" charset="0"/>
            </a:endParaRPr>
          </a:p>
        </p:txBody>
      </p:sp>
      <p:cxnSp>
        <p:nvCxnSpPr>
          <p:cNvPr id="81" name="Straight Connector 38"/>
          <p:cNvCxnSpPr/>
          <p:nvPr/>
        </p:nvCxnSpPr>
        <p:spPr>
          <a:xfrm>
            <a:off x="3444229" y="5914696"/>
            <a:ext cx="1052112" cy="0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706" y="5623577"/>
            <a:ext cx="585276" cy="585276"/>
          </a:xfrm>
          <a:prstGeom prst="rect">
            <a:avLst/>
          </a:prstGeom>
        </p:spPr>
      </p:pic>
      <p:pic>
        <p:nvPicPr>
          <p:cNvPr id="83" name="Picture 2" descr="C:\Users\user 5 floor\Desktop\51b990de8236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02358" y="137136"/>
            <a:ext cx="551277" cy="559567"/>
          </a:xfrm>
          <a:prstGeom prst="rect">
            <a:avLst/>
          </a:prstGeom>
          <a:noFill/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804998" y="58018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Численность занимающихся в системе подготовки спортивного 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резерва по этапам спортивной подготовки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69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75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"/>
            <a:ext cx="9906000" cy="6857995"/>
          </a:xfrm>
          <a:prstGeom prst="rect">
            <a:avLst/>
          </a:prstGeom>
        </p:spPr>
      </p:pic>
      <p:grpSp>
        <p:nvGrpSpPr>
          <p:cNvPr id="9" name="Group 52"/>
          <p:cNvGrpSpPr/>
          <p:nvPr/>
        </p:nvGrpSpPr>
        <p:grpSpPr>
          <a:xfrm>
            <a:off x="3784994" y="1753756"/>
            <a:ext cx="2103801" cy="537586"/>
            <a:chOff x="6492254" y="2708911"/>
            <a:chExt cx="1054364" cy="1054364"/>
          </a:xfrm>
        </p:grpSpPr>
        <p:sp>
          <p:nvSpPr>
            <p:cNvPr id="55" name="Rectangle 54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7" name="Group 73"/>
          <p:cNvGrpSpPr/>
          <p:nvPr/>
        </p:nvGrpSpPr>
        <p:grpSpPr>
          <a:xfrm>
            <a:off x="792451" y="1768060"/>
            <a:ext cx="2103134" cy="537586"/>
            <a:chOff x="6492254" y="2708911"/>
            <a:chExt cx="1054364" cy="1054364"/>
          </a:xfrm>
        </p:grpSpPr>
        <p:sp>
          <p:nvSpPr>
            <p:cNvPr id="78" name="Rectangle 77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0" name="Group 80"/>
          <p:cNvGrpSpPr/>
          <p:nvPr/>
        </p:nvGrpSpPr>
        <p:grpSpPr>
          <a:xfrm>
            <a:off x="6778204" y="1748668"/>
            <a:ext cx="2103801" cy="549519"/>
            <a:chOff x="6492254" y="2708911"/>
            <a:chExt cx="1054364" cy="1054364"/>
          </a:xfrm>
        </p:grpSpPr>
        <p:sp>
          <p:nvSpPr>
            <p:cNvPr id="83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249208" y="2448124"/>
            <a:ext cx="3189620" cy="2693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Сборные спортивные команды РФ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229479" y="2407244"/>
            <a:ext cx="3214830" cy="50937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Регионы РФ</a:t>
            </a:r>
          </a:p>
          <a:p>
            <a:pPr lvl="0" algn="ctr">
              <a:spcBef>
                <a:spcPct val="20000"/>
              </a:spcBef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Врачебно-физкультурная служба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804998" y="580182"/>
            <a:ext cx="8308555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Организация проведения научно-методического, 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медико-биологического и медицинского обеспечения 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спортивной подготовки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792451" y="1508746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90"/>
          <p:cNvSpPr/>
          <p:nvPr/>
        </p:nvSpPr>
        <p:spPr>
          <a:xfrm>
            <a:off x="1391517" y="1849425"/>
            <a:ext cx="95542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8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ФМБА</a:t>
            </a:r>
          </a:p>
        </p:txBody>
      </p:sp>
      <p:sp>
        <p:nvSpPr>
          <p:cNvPr id="39" name="Rectangle 90"/>
          <p:cNvSpPr/>
          <p:nvPr/>
        </p:nvSpPr>
        <p:spPr>
          <a:xfrm>
            <a:off x="3412641" y="1848199"/>
            <a:ext cx="2932129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8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Минздрав России</a:t>
            </a:r>
          </a:p>
        </p:txBody>
      </p:sp>
      <p:sp>
        <p:nvSpPr>
          <p:cNvPr id="40" name="Rectangle 90"/>
          <p:cNvSpPr/>
          <p:nvPr/>
        </p:nvSpPr>
        <p:spPr>
          <a:xfrm>
            <a:off x="6858491" y="1849891"/>
            <a:ext cx="202351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8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Минспорт России</a:t>
            </a:r>
          </a:p>
        </p:txBody>
      </p:sp>
      <p:sp>
        <p:nvSpPr>
          <p:cNvPr id="41" name="Rectangle 90"/>
          <p:cNvSpPr/>
          <p:nvPr/>
        </p:nvSpPr>
        <p:spPr>
          <a:xfrm>
            <a:off x="6461771" y="2444587"/>
            <a:ext cx="3189620" cy="2693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cs typeface="Russia" pitchFamily="34" charset="0"/>
              </a:rPr>
              <a:t>Сборные спортивные команды РФ</a:t>
            </a:r>
          </a:p>
        </p:txBody>
      </p:sp>
      <p:grpSp>
        <p:nvGrpSpPr>
          <p:cNvPr id="42" name="Group 73"/>
          <p:cNvGrpSpPr/>
          <p:nvPr/>
        </p:nvGrpSpPr>
        <p:grpSpPr>
          <a:xfrm>
            <a:off x="804998" y="3119219"/>
            <a:ext cx="2103134" cy="837652"/>
            <a:chOff x="6492254" y="2708911"/>
            <a:chExt cx="1054364" cy="1054364"/>
          </a:xfrm>
        </p:grpSpPr>
        <p:sp>
          <p:nvSpPr>
            <p:cNvPr id="43" name="Rectangle 77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Rectangle 78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5" name="Rectangle 90"/>
          <p:cNvSpPr/>
          <p:nvPr/>
        </p:nvSpPr>
        <p:spPr>
          <a:xfrm>
            <a:off x="792452" y="3180254"/>
            <a:ext cx="210313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Медицинское и медико-биологическое обеспечение</a:t>
            </a:r>
          </a:p>
        </p:txBody>
      </p:sp>
      <p:grpSp>
        <p:nvGrpSpPr>
          <p:cNvPr id="46" name="Group 73"/>
          <p:cNvGrpSpPr/>
          <p:nvPr/>
        </p:nvGrpSpPr>
        <p:grpSpPr>
          <a:xfrm>
            <a:off x="792451" y="4419697"/>
            <a:ext cx="2103134" cy="837652"/>
            <a:chOff x="6492254" y="2708911"/>
            <a:chExt cx="1054364" cy="1054364"/>
          </a:xfrm>
        </p:grpSpPr>
        <p:sp>
          <p:nvSpPr>
            <p:cNvPr id="47" name="Rectangle 77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8" name="Rectangle 78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9" name="Rectangle 90"/>
          <p:cNvSpPr/>
          <p:nvPr/>
        </p:nvSpPr>
        <p:spPr>
          <a:xfrm>
            <a:off x="792451" y="4459348"/>
            <a:ext cx="210313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Приказ Минздрава России №3Н от 14.01.2013г.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3784993" y="3097415"/>
            <a:ext cx="2103801" cy="859456"/>
            <a:chOff x="6492254" y="2708911"/>
            <a:chExt cx="1054364" cy="1054364"/>
          </a:xfrm>
        </p:grpSpPr>
        <p:sp>
          <p:nvSpPr>
            <p:cNvPr id="53" name="Rectangle 54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4" name="Rectangle 55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57" name="Rectangle 90"/>
          <p:cNvSpPr/>
          <p:nvPr/>
        </p:nvSpPr>
        <p:spPr>
          <a:xfrm>
            <a:off x="3785660" y="3159124"/>
            <a:ext cx="2103134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Углубленное медицинское обследование</a:t>
            </a:r>
          </a:p>
        </p:txBody>
      </p:sp>
      <p:grpSp>
        <p:nvGrpSpPr>
          <p:cNvPr id="58" name="Group 52"/>
          <p:cNvGrpSpPr/>
          <p:nvPr/>
        </p:nvGrpSpPr>
        <p:grpSpPr>
          <a:xfrm>
            <a:off x="3784992" y="4397893"/>
            <a:ext cx="2103801" cy="859456"/>
            <a:chOff x="6492254" y="2708911"/>
            <a:chExt cx="1054364" cy="1054364"/>
          </a:xfrm>
        </p:grpSpPr>
        <p:sp>
          <p:nvSpPr>
            <p:cNvPr id="59" name="Rectangle 54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0" name="Rectangle 55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1" name="Rectangle 90"/>
          <p:cNvSpPr/>
          <p:nvPr/>
        </p:nvSpPr>
        <p:spPr>
          <a:xfrm>
            <a:off x="3785659" y="4434425"/>
            <a:ext cx="2103134" cy="7586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Приказ Минздрава России №134Н от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1.03.2016г.</a:t>
            </a:r>
          </a:p>
        </p:txBody>
      </p:sp>
      <p:grpSp>
        <p:nvGrpSpPr>
          <p:cNvPr id="62" name="Group 80"/>
          <p:cNvGrpSpPr/>
          <p:nvPr/>
        </p:nvGrpSpPr>
        <p:grpSpPr>
          <a:xfrm>
            <a:off x="6778204" y="3100212"/>
            <a:ext cx="2103801" cy="856659"/>
            <a:chOff x="6492254" y="2708911"/>
            <a:chExt cx="1054364" cy="1054364"/>
          </a:xfrm>
        </p:grpSpPr>
        <p:sp>
          <p:nvSpPr>
            <p:cNvPr id="63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6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7" name="Rectangle 90"/>
          <p:cNvSpPr/>
          <p:nvPr/>
        </p:nvSpPr>
        <p:spPr>
          <a:xfrm>
            <a:off x="6778204" y="3243183"/>
            <a:ext cx="210313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Научно-методическое обеспечение</a:t>
            </a:r>
          </a:p>
        </p:txBody>
      </p:sp>
      <p:grpSp>
        <p:nvGrpSpPr>
          <p:cNvPr id="68" name="Group 80"/>
          <p:cNvGrpSpPr/>
          <p:nvPr/>
        </p:nvGrpSpPr>
        <p:grpSpPr>
          <a:xfrm>
            <a:off x="6776869" y="4392369"/>
            <a:ext cx="2103801" cy="856659"/>
            <a:chOff x="6492254" y="2708911"/>
            <a:chExt cx="1054364" cy="1054364"/>
          </a:xfrm>
        </p:grpSpPr>
        <p:sp>
          <p:nvSpPr>
            <p:cNvPr id="69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0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80"/>
          <p:cNvGrpSpPr/>
          <p:nvPr/>
        </p:nvGrpSpPr>
        <p:grpSpPr>
          <a:xfrm>
            <a:off x="6777536" y="5529026"/>
            <a:ext cx="2103801" cy="856659"/>
            <a:chOff x="6492254" y="2708911"/>
            <a:chExt cx="1054364" cy="1054364"/>
          </a:xfrm>
        </p:grpSpPr>
        <p:sp>
          <p:nvSpPr>
            <p:cNvPr id="76" name="Rectangle 82"/>
            <p:cNvSpPr/>
            <p:nvPr/>
          </p:nvSpPr>
          <p:spPr>
            <a:xfrm>
              <a:off x="6492254" y="2708911"/>
              <a:ext cx="1054364" cy="1054364"/>
            </a:xfrm>
            <a:prstGeom prst="rect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7" name="Rectangle 83"/>
            <p:cNvSpPr/>
            <p:nvPr/>
          </p:nvSpPr>
          <p:spPr>
            <a:xfrm>
              <a:off x="6492254" y="3676405"/>
              <a:ext cx="1054364" cy="8687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0" name="Rectangle 90"/>
          <p:cNvSpPr/>
          <p:nvPr/>
        </p:nvSpPr>
        <p:spPr>
          <a:xfrm>
            <a:off x="6777536" y="4423147"/>
            <a:ext cx="2103134" cy="7586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Приказ Минспорта России № 525 от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27.05.2010г.</a:t>
            </a:r>
          </a:p>
        </p:txBody>
      </p:sp>
      <p:sp>
        <p:nvSpPr>
          <p:cNvPr id="81" name="Rectangle 90"/>
          <p:cNvSpPr/>
          <p:nvPr/>
        </p:nvSpPr>
        <p:spPr>
          <a:xfrm>
            <a:off x="6777536" y="5574855"/>
            <a:ext cx="2103134" cy="75866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Приказ Минспорта России № 197 от</a:t>
            </a:r>
          </a:p>
          <a:p>
            <a:pPr lvl="0" algn="ctr"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latin typeface="Russia" pitchFamily="34" charset="0"/>
                <a:cs typeface="Russia" pitchFamily="34" charset="0"/>
              </a:rPr>
              <a:t>15.03.2011г.</a:t>
            </a:r>
          </a:p>
        </p:txBody>
      </p:sp>
      <p:cxnSp>
        <p:nvCxnSpPr>
          <p:cNvPr id="3" name="Прямая со стрелкой 2"/>
          <p:cNvCxnSpPr>
            <a:stCxn id="44" idx="0"/>
            <a:endCxn id="47" idx="0"/>
          </p:cNvCxnSpPr>
          <p:nvPr/>
        </p:nvCxnSpPr>
        <p:spPr>
          <a:xfrm flipH="1">
            <a:off x="1844018" y="3887856"/>
            <a:ext cx="12547" cy="53184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54" idx="0"/>
          </p:cNvCxnSpPr>
          <p:nvPr/>
        </p:nvCxnSpPr>
        <p:spPr>
          <a:xfrm flipH="1">
            <a:off x="4836892" y="3886060"/>
            <a:ext cx="2" cy="50630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6" idx="0"/>
            <a:endCxn id="69" idx="0"/>
          </p:cNvCxnSpPr>
          <p:nvPr/>
        </p:nvCxnSpPr>
        <p:spPr>
          <a:xfrm flipH="1">
            <a:off x="7828770" y="3886290"/>
            <a:ext cx="1335" cy="50607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70" idx="0"/>
            <a:endCxn id="76" idx="0"/>
          </p:cNvCxnSpPr>
          <p:nvPr/>
        </p:nvCxnSpPr>
        <p:spPr>
          <a:xfrm>
            <a:off x="7828770" y="5178447"/>
            <a:ext cx="667" cy="35057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1856565" y="2778463"/>
            <a:ext cx="1" cy="35354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>
            <a:off x="7828769" y="2731305"/>
            <a:ext cx="1" cy="35354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>
            <a:endCxn id="53" idx="0"/>
          </p:cNvCxnSpPr>
          <p:nvPr/>
        </p:nvCxnSpPr>
        <p:spPr>
          <a:xfrm>
            <a:off x="4836837" y="2880356"/>
            <a:ext cx="57" cy="21705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 descr="C:\Users\user 5 floor\Desktop\51b990de823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2358" y="137136"/>
            <a:ext cx="551277" cy="559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747730"/>
      </p:ext>
    </p:extLst>
  </p:cSld>
  <p:clrMapOvr>
    <a:masterClrMapping/>
  </p:clrMapOvr>
  <p:transition spd="med">
    <p:pull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sp>
        <p:nvSpPr>
          <p:cNvPr id="66" name="Chevron 65"/>
          <p:cNvSpPr/>
          <p:nvPr/>
        </p:nvSpPr>
        <p:spPr>
          <a:xfrm>
            <a:off x="-1" y="4876046"/>
            <a:ext cx="1992856" cy="609600"/>
          </a:xfrm>
          <a:prstGeom prst="chevron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-1" y="3916609"/>
            <a:ext cx="1568451" cy="599183"/>
          </a:xfrm>
          <a:prstGeom prst="chevr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-1" y="2954669"/>
            <a:ext cx="1985964" cy="609600"/>
          </a:xfrm>
          <a:prstGeom prst="chevron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4763" y="2005965"/>
            <a:ext cx="1898650" cy="603885"/>
          </a:xfrm>
          <a:prstGeom prst="chevron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" name="Chevron 70"/>
          <p:cNvSpPr/>
          <p:nvPr/>
        </p:nvSpPr>
        <p:spPr>
          <a:xfrm>
            <a:off x="7380874" y="2956561"/>
            <a:ext cx="2525129" cy="609600"/>
          </a:xfrm>
          <a:prstGeom prst="chevron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7970542" y="3916688"/>
            <a:ext cx="1935458" cy="609600"/>
          </a:xfrm>
          <a:prstGeom prst="chevron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Chevron 76"/>
          <p:cNvSpPr/>
          <p:nvPr/>
        </p:nvSpPr>
        <p:spPr>
          <a:xfrm>
            <a:off x="8430418" y="1998781"/>
            <a:ext cx="1475582" cy="609600"/>
          </a:xfrm>
          <a:prstGeom prst="chevron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Chevron 82"/>
          <p:cNvSpPr/>
          <p:nvPr/>
        </p:nvSpPr>
        <p:spPr>
          <a:xfrm>
            <a:off x="7659759" y="4876815"/>
            <a:ext cx="2246241" cy="609600"/>
          </a:xfrm>
          <a:prstGeom prst="chevron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Chevron 85"/>
          <p:cNvSpPr/>
          <p:nvPr/>
        </p:nvSpPr>
        <p:spPr>
          <a:xfrm>
            <a:off x="908050" y="3916688"/>
            <a:ext cx="2228850" cy="6096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Chevron 88"/>
          <p:cNvSpPr/>
          <p:nvPr/>
        </p:nvSpPr>
        <p:spPr>
          <a:xfrm>
            <a:off x="1238250" y="1998781"/>
            <a:ext cx="1898650" cy="6096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1661322" y="2956561"/>
            <a:ext cx="1475581" cy="6096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1651000" y="4876815"/>
            <a:ext cx="1485900" cy="6096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169907" y="2804197"/>
            <a:ext cx="4585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Поручение Президента Российской Федерации от 11.05.2016</a:t>
            </a:r>
            <a:endParaRPr lang="en-US" sz="1200" u="sng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Разработать и утвердить Концепцию подготовки спортивного резерва в Российской федерации до 2025 года и план мероприятий по её реализации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169907" y="3675717"/>
            <a:ext cx="5035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Приказ Минздрава России от 01.03.2016 №134н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Утвердить порядок медицинского обеспечения лиц, проходящих спортивную подготовку, включающий систематический медицинский контроль, с учетом вида спорта, этапа спортивной подготовки и обеспечить его исполнение всеми организациями, осуществляющими спортивную подготовку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169907" y="1966805"/>
            <a:ext cx="536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Необходимость реализации Приказа Минспорта России от 30.10.2015 №999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«Требования к обеспечению подготовки спортивного резерва для спортивных сборных команд РФ»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169907" y="4857680"/>
            <a:ext cx="4210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Поручения Президента Российской Федерации от 11.06.2017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по итогам заседания Совета при Президенте Российской Федерации по развитию культуры и спорта 23 мая 2017 г.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92450" y="580182"/>
            <a:ext cx="832110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Предпосылки для внедрения программ комплексного контроля </a:t>
            </a:r>
          </a:p>
          <a:p>
            <a:pPr>
              <a:spcBef>
                <a:spcPct val="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спортивной подготовки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up-ar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41" y="2041496"/>
            <a:ext cx="548644" cy="548644"/>
          </a:xfrm>
          <a:prstGeom prst="rect">
            <a:avLst/>
          </a:prstGeom>
        </p:spPr>
      </p:pic>
      <p:pic>
        <p:nvPicPr>
          <p:cNvPr id="38" name="Рисунок 37" descr="up-ar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41" y="2971145"/>
            <a:ext cx="548644" cy="548644"/>
          </a:xfrm>
          <a:prstGeom prst="rect">
            <a:avLst/>
          </a:prstGeom>
        </p:spPr>
      </p:pic>
      <p:pic>
        <p:nvPicPr>
          <p:cNvPr id="39" name="Рисунок 38" descr="up-ar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41" y="3936914"/>
            <a:ext cx="548644" cy="548644"/>
          </a:xfrm>
          <a:prstGeom prst="rect">
            <a:avLst/>
          </a:prstGeom>
        </p:spPr>
      </p:pic>
      <p:pic>
        <p:nvPicPr>
          <p:cNvPr id="40" name="Рисунок 39" descr="up-arr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41" y="4913553"/>
            <a:ext cx="548644" cy="548644"/>
          </a:xfrm>
          <a:prstGeom prst="rect">
            <a:avLst/>
          </a:prstGeom>
        </p:spPr>
      </p:pic>
      <p:pic>
        <p:nvPicPr>
          <p:cNvPr id="26" name="Picture 2" descr="C:\Users\user 5 floor\Desktop\51b990de8236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02358" y="137136"/>
            <a:ext cx="551277" cy="559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1305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sp>
        <p:nvSpPr>
          <p:cNvPr id="65" name="Chevron 64"/>
          <p:cNvSpPr/>
          <p:nvPr/>
        </p:nvSpPr>
        <p:spPr>
          <a:xfrm>
            <a:off x="-1" y="4942840"/>
            <a:ext cx="1651001" cy="609600"/>
          </a:xfrm>
          <a:prstGeom prst="chevron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>
            <a:off x="-1" y="4217296"/>
            <a:ext cx="1992856" cy="609600"/>
          </a:xfrm>
          <a:prstGeom prst="chevron">
            <a:avLst>
              <a:gd name="adj" fmla="val 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Chevron 66"/>
          <p:cNvSpPr/>
          <p:nvPr/>
        </p:nvSpPr>
        <p:spPr>
          <a:xfrm>
            <a:off x="-1" y="3490912"/>
            <a:ext cx="1568451" cy="599183"/>
          </a:xfrm>
          <a:prstGeom prst="chevr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-1" y="2762024"/>
            <a:ext cx="1985964" cy="609600"/>
          </a:xfrm>
          <a:prstGeom prst="chevron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Chevron 68"/>
          <p:cNvSpPr/>
          <p:nvPr/>
        </p:nvSpPr>
        <p:spPr>
          <a:xfrm>
            <a:off x="4763" y="2005965"/>
            <a:ext cx="1898650" cy="603885"/>
          </a:xfrm>
          <a:prstGeom prst="chevron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" name="Chevron 70"/>
          <p:cNvSpPr/>
          <p:nvPr/>
        </p:nvSpPr>
        <p:spPr>
          <a:xfrm>
            <a:off x="8430422" y="2763916"/>
            <a:ext cx="1475581" cy="609600"/>
          </a:xfrm>
          <a:prstGeom prst="chevron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7677150" y="3490991"/>
            <a:ext cx="2228850" cy="609600"/>
          </a:xfrm>
          <a:prstGeom prst="chevron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7" name="Chevron 76"/>
          <p:cNvSpPr/>
          <p:nvPr/>
        </p:nvSpPr>
        <p:spPr>
          <a:xfrm>
            <a:off x="8007350" y="1998781"/>
            <a:ext cx="1898650" cy="609600"/>
          </a:xfrm>
          <a:prstGeom prst="chevron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Chevron 79"/>
          <p:cNvSpPr/>
          <p:nvPr/>
        </p:nvSpPr>
        <p:spPr>
          <a:xfrm>
            <a:off x="8007350" y="4945181"/>
            <a:ext cx="1898650" cy="609600"/>
          </a:xfrm>
          <a:prstGeom prst="chevron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3" name="Chevron 82"/>
          <p:cNvSpPr/>
          <p:nvPr/>
        </p:nvSpPr>
        <p:spPr>
          <a:xfrm>
            <a:off x="8420100" y="4218065"/>
            <a:ext cx="1485900" cy="609600"/>
          </a:xfrm>
          <a:prstGeom prst="chevron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Chevron 85"/>
          <p:cNvSpPr/>
          <p:nvPr/>
        </p:nvSpPr>
        <p:spPr>
          <a:xfrm>
            <a:off x="908050" y="3490991"/>
            <a:ext cx="2228850" cy="60960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9" name="Chevron 88"/>
          <p:cNvSpPr/>
          <p:nvPr/>
        </p:nvSpPr>
        <p:spPr>
          <a:xfrm>
            <a:off x="1238250" y="1998781"/>
            <a:ext cx="1898650" cy="60960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1661322" y="2763916"/>
            <a:ext cx="1475581" cy="60960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1651000" y="4218065"/>
            <a:ext cx="1485900" cy="6096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8" name="Chevron 97"/>
          <p:cNvSpPr/>
          <p:nvPr/>
        </p:nvSpPr>
        <p:spPr>
          <a:xfrm>
            <a:off x="1238250" y="4945181"/>
            <a:ext cx="1898650" cy="609600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384553" y="1920229"/>
            <a:ext cx="396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Обеспечение эффективности тренировочного</a:t>
            </a: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процесса и соревновательной деятельности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3384553" y="2743195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Сохранение и укрепление здоровья спортсменов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384553" y="3429000"/>
            <a:ext cx="396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Комплексный контроль за физической и функциональной подготовленностью спортсменов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384553" y="4201784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Возможность проведения спортивного отбора на всех этапах спортивной подготовки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384553" y="4887589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Поддержание профессионального долголетия спортсменов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ussia" pitchFamily="34" charset="0"/>
              <a:cs typeface="Russia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01008" y="580182"/>
            <a:ext cx="7681017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Основные   задачи   научно-методического,  медицинского  и</a:t>
            </a:r>
          </a:p>
          <a:p>
            <a:pPr algn="just"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медико-биологического обеспечения спортивной подготовки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 pitchFamily="34" charset="0"/>
              <a:ea typeface="+mj-ea"/>
              <a:cs typeface="Russia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92451" y="1234424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 descr="symb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26" y="2809032"/>
            <a:ext cx="513136" cy="513136"/>
          </a:xfrm>
          <a:prstGeom prst="rect">
            <a:avLst/>
          </a:prstGeom>
        </p:spPr>
      </p:pic>
      <p:pic>
        <p:nvPicPr>
          <p:cNvPr id="61" name="Рисунок 60" descr="p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41" y="3566161"/>
            <a:ext cx="471829" cy="471829"/>
          </a:xfrm>
          <a:prstGeom prst="rect">
            <a:avLst/>
          </a:prstGeom>
        </p:spPr>
      </p:pic>
      <p:pic>
        <p:nvPicPr>
          <p:cNvPr id="62" name="Рисунок 61" descr="peo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041" y="4973318"/>
            <a:ext cx="548644" cy="548644"/>
          </a:xfrm>
          <a:prstGeom prst="rect">
            <a:avLst/>
          </a:prstGeom>
        </p:spPr>
      </p:pic>
      <p:pic>
        <p:nvPicPr>
          <p:cNvPr id="63" name="Рисунок 62" descr="busines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941" y="4288542"/>
            <a:ext cx="495599" cy="495599"/>
          </a:xfrm>
          <a:prstGeom prst="rect">
            <a:avLst/>
          </a:prstGeom>
        </p:spPr>
      </p:pic>
      <p:pic>
        <p:nvPicPr>
          <p:cNvPr id="32" name="Рисунок 31" descr="symb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404" y="2047013"/>
            <a:ext cx="513136" cy="513136"/>
          </a:xfrm>
          <a:prstGeom prst="rect">
            <a:avLst/>
          </a:prstGeom>
        </p:spPr>
      </p:pic>
      <p:pic>
        <p:nvPicPr>
          <p:cNvPr id="31" name="Picture 2" descr="C:\Users\user 5 floor\Desktop\51b990de8236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02358" y="137136"/>
            <a:ext cx="551277" cy="559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9143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</p:spPr>
      </p:pic>
      <p:sp>
        <p:nvSpPr>
          <p:cNvPr id="29" name="Скругленный прямоугольник 19">
            <a:extLst>
              <a:ext uri="{FF2B5EF4-FFF2-40B4-BE49-F238E27FC236}">
                <a16:creationId xmlns:a16="http://schemas.microsoft.com/office/drawing/2014/main" id="{90EDEFDE-EC60-4D07-96B1-E1A3A1A03919}"/>
              </a:ext>
            </a:extLst>
          </p:cNvPr>
          <p:cNvSpPr/>
          <p:nvPr/>
        </p:nvSpPr>
        <p:spPr>
          <a:xfrm>
            <a:off x="7649807" y="2487555"/>
            <a:ext cx="2208779" cy="98582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" pitchFamily="34" charset="0"/>
                <a:cs typeface="Russia" pitchFamily="34" charset="0"/>
              </a:rPr>
              <a:t>Региональные лечебно-профилактические учреждения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701009" y="411458"/>
            <a:ext cx="758593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Организационная  модель  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медицинского  обеспечения спортивной  подготовки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/>
              <a:ea typeface="+mj-ea"/>
              <a:cs typeface="Russia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user 5 floor\Desktop\51b990de823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2358" y="137136"/>
            <a:ext cx="551277" cy="559567"/>
          </a:xfrm>
          <a:prstGeom prst="rect">
            <a:avLst/>
          </a:prstGeom>
          <a:noFill/>
        </p:spPr>
      </p:pic>
      <p:sp>
        <p:nvSpPr>
          <p:cNvPr id="27" name="Скругленный прямоугольник 19">
            <a:extLst>
              <a:ext uri="{FF2B5EF4-FFF2-40B4-BE49-F238E27FC236}">
                <a16:creationId xmlns:a16="http://schemas.microsoft.com/office/drawing/2014/main" id="{74E9E4EE-BE6C-4FB9-931D-F53670EAAA30}"/>
              </a:ext>
            </a:extLst>
          </p:cNvPr>
          <p:cNvSpPr/>
          <p:nvPr/>
        </p:nvSpPr>
        <p:spPr>
          <a:xfrm>
            <a:off x="5953482" y="1369349"/>
            <a:ext cx="2824285" cy="75892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" pitchFamily="34" charset="0"/>
                <a:cs typeface="Russia" pitchFamily="34" charset="0"/>
              </a:rPr>
              <a:t>Центры спортивной подготовки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E3AB7C84-F375-44AA-B0CC-61011E210FCF}"/>
              </a:ext>
            </a:extLst>
          </p:cNvPr>
          <p:cNvSpPr/>
          <p:nvPr/>
        </p:nvSpPr>
        <p:spPr>
          <a:xfrm>
            <a:off x="4869677" y="2989277"/>
            <a:ext cx="2323066" cy="187356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lvl="0"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" pitchFamily="34" charset="0"/>
                <a:cs typeface="Russia" pitchFamily="34" charset="0"/>
              </a:rPr>
              <a:t>Врачебно-физкультурный диспансер</a:t>
            </a:r>
          </a:p>
        </p:txBody>
      </p:sp>
      <p:sp>
        <p:nvSpPr>
          <p:cNvPr id="30" name="Скругленный прямоугольник 19">
            <a:extLst>
              <a:ext uri="{FF2B5EF4-FFF2-40B4-BE49-F238E27FC236}">
                <a16:creationId xmlns:a16="http://schemas.microsoft.com/office/drawing/2014/main" id="{4F471701-8AC5-40AF-A74C-89E401CD4345}"/>
              </a:ext>
            </a:extLst>
          </p:cNvPr>
          <p:cNvSpPr/>
          <p:nvPr/>
        </p:nvSpPr>
        <p:spPr>
          <a:xfrm>
            <a:off x="7209514" y="5174468"/>
            <a:ext cx="2332037" cy="91910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" pitchFamily="34" charset="0"/>
                <a:cs typeface="Russia" pitchFamily="34" charset="0"/>
              </a:rPr>
              <a:t>Училища </a:t>
            </a:r>
          </a:p>
          <a:p>
            <a:pPr lvl="0"/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" pitchFamily="34" charset="0"/>
                <a:cs typeface="Russia" pitchFamily="34" charset="0"/>
              </a:rPr>
              <a:t>олимпийского</a:t>
            </a:r>
          </a:p>
          <a:p>
            <a:pPr lvl="0"/>
            <a:r>
              <a:rPr lang="ru-RU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ssia" pitchFamily="34" charset="0"/>
                <a:cs typeface="Russia" pitchFamily="34" charset="0"/>
              </a:rPr>
              <a:t>резерва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0D0CEA0F-5A81-4A86-808A-04F10F7D29BE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2441584" y="1415475"/>
            <a:ext cx="1986905" cy="52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chemeClr val="accent1"/>
                </a:solidFill>
                <a:latin typeface="Russia" pitchFamily="34" charset="0"/>
                <a:ea typeface="+mn-ea"/>
                <a:cs typeface="Russia" pitchFamily="34" charset="0"/>
              </a:rPr>
              <a:t>ОРГАНИЗАЦИИ СПОРТИВНОЙ ПОДГОТОВКИ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chemeClr val="accent1"/>
                </a:solidFill>
                <a:latin typeface="Russia" pitchFamily="34" charset="0"/>
                <a:ea typeface="+mn-ea"/>
                <a:cs typeface="Russia" pitchFamily="34" charset="0"/>
              </a:rPr>
              <a:t> (СШ, СШОР)</a:t>
            </a:r>
            <a:endParaRPr lang="ru-RU" altLang="ru-RU" sz="1600" b="1" u="sng" dirty="0">
              <a:ln w="3175">
                <a:solidFill>
                  <a:schemeClr val="accent1">
                    <a:shade val="50000"/>
                    <a:alpha val="31000"/>
                  </a:schemeClr>
                </a:solidFill>
              </a:ln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id="{96E2CDC4-DB21-4461-A02F-566D8E6C36C4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15205" y="1783068"/>
            <a:ext cx="2363673" cy="52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488"/>
              </a:spcBef>
              <a:spcAft>
                <a:spcPts val="488"/>
              </a:spcAft>
              <a:defRPr/>
            </a:pPr>
            <a:r>
              <a:rPr lang="ru-RU" sz="1600" b="1" u="sng" dirty="0">
                <a:solidFill>
                  <a:schemeClr val="accent3">
                    <a:lumMod val="7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АМБУЛАТОРНО-ПОЛИКЛИНИЧЕСКИЕ УЧРЕЖДЕНИЯ</a:t>
            </a:r>
            <a:endParaRPr lang="ru-RU" altLang="ru-RU" sz="1600" b="1" u="sng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19">
            <a:extLst>
              <a:ext uri="{FF2B5EF4-FFF2-40B4-BE49-F238E27FC236}">
                <a16:creationId xmlns:a16="http://schemas.microsoft.com/office/drawing/2014/main" id="{37793F74-BE3F-49F5-BD33-653C2641571E}"/>
              </a:ext>
            </a:extLst>
          </p:cNvPr>
          <p:cNvSpPr/>
          <p:nvPr/>
        </p:nvSpPr>
        <p:spPr>
          <a:xfrm>
            <a:off x="2779395" y="4802450"/>
            <a:ext cx="1320070" cy="7175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706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A2E567D1-0195-49D3-828B-AF58D59CD882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941313" y="5935077"/>
            <a:ext cx="5193834" cy="25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6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Russia" pitchFamily="34" charset="0"/>
                <a:ea typeface="+mn-ea"/>
                <a:cs typeface="Russia" pitchFamily="34" charset="0"/>
              </a:rPr>
              <a:t>КАБИНЕТЫ  ВРАЧА  СПОРТИВНОЙ  МЕДИЦИНЫ</a:t>
            </a:r>
            <a:endParaRPr lang="ru-RU" altLang="ru-RU" sz="1463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2336F68-DCA8-4B57-B6D7-4A96E1D9BF79}"/>
              </a:ext>
            </a:extLst>
          </p:cNvPr>
          <p:cNvSpPr/>
          <p:nvPr/>
        </p:nvSpPr>
        <p:spPr>
          <a:xfrm>
            <a:off x="433819" y="5805547"/>
            <a:ext cx="487862" cy="503834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322A309-8D79-4811-8770-9C793ADC0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67" y="5928361"/>
            <a:ext cx="258204" cy="258204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95685394-C459-4F3A-A9D8-B3E377337FCD}"/>
              </a:ext>
            </a:extLst>
          </p:cNvPr>
          <p:cNvSpPr/>
          <p:nvPr/>
        </p:nvSpPr>
        <p:spPr>
          <a:xfrm>
            <a:off x="317985" y="2805990"/>
            <a:ext cx="1270242" cy="125156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ru-RU" sz="162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60C71DF0-1E29-4DE2-8719-71E81ABAEE34}"/>
              </a:ext>
            </a:extLst>
          </p:cNvPr>
          <p:cNvSpPr/>
          <p:nvPr/>
        </p:nvSpPr>
        <p:spPr>
          <a:xfrm>
            <a:off x="954400" y="3086210"/>
            <a:ext cx="487862" cy="503834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0A59147-F153-4397-891B-E8E003146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48" y="3209024"/>
            <a:ext cx="258204" cy="258204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9E2656BA-10FC-40D8-8FB3-E93B1915E7CB}"/>
              </a:ext>
            </a:extLst>
          </p:cNvPr>
          <p:cNvSpPr/>
          <p:nvPr/>
        </p:nvSpPr>
        <p:spPr>
          <a:xfrm>
            <a:off x="558967" y="4163296"/>
            <a:ext cx="1328103" cy="127325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ru-RU" sz="162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F807C8E-D1BA-42F0-B8DA-9F0E4872B76D}"/>
              </a:ext>
            </a:extLst>
          </p:cNvPr>
          <p:cNvSpPr/>
          <p:nvPr/>
        </p:nvSpPr>
        <p:spPr>
          <a:xfrm>
            <a:off x="1253243" y="4301883"/>
            <a:ext cx="487862" cy="503834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178D79A-F7B1-436B-9516-A968797D2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391" y="4424697"/>
            <a:ext cx="258204" cy="258204"/>
          </a:xfrm>
          <a:prstGeom prst="rect">
            <a:avLst/>
          </a:prstGeom>
        </p:spPr>
      </p:pic>
      <p:sp>
        <p:nvSpPr>
          <p:cNvPr id="47" name="Овал 46">
            <a:extLst>
              <a:ext uri="{FF2B5EF4-FFF2-40B4-BE49-F238E27FC236}">
                <a16:creationId xmlns:a16="http://schemas.microsoft.com/office/drawing/2014/main" id="{856E9215-44D5-4E7A-95C4-2D292D46189F}"/>
              </a:ext>
            </a:extLst>
          </p:cNvPr>
          <p:cNvSpPr/>
          <p:nvPr/>
        </p:nvSpPr>
        <p:spPr>
          <a:xfrm>
            <a:off x="3557139" y="4831926"/>
            <a:ext cx="487862" cy="503834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568606F-B3AE-4BCE-A1B4-8908D9E62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287" y="4954740"/>
            <a:ext cx="258204" cy="258204"/>
          </a:xfrm>
          <a:prstGeom prst="rect">
            <a:avLst/>
          </a:prstGeom>
        </p:spPr>
      </p:pic>
      <p:sp>
        <p:nvSpPr>
          <p:cNvPr id="49" name="Скругленный прямоугольник 19">
            <a:extLst>
              <a:ext uri="{FF2B5EF4-FFF2-40B4-BE49-F238E27FC236}">
                <a16:creationId xmlns:a16="http://schemas.microsoft.com/office/drawing/2014/main" id="{A6CF3FB4-3F13-42CD-9907-6F933D36E260}"/>
              </a:ext>
            </a:extLst>
          </p:cNvPr>
          <p:cNvSpPr/>
          <p:nvPr/>
        </p:nvSpPr>
        <p:spPr>
          <a:xfrm>
            <a:off x="2779139" y="4028079"/>
            <a:ext cx="1320070" cy="7175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706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34FF6209-9BFF-4356-9FDB-2A5F15616004}"/>
              </a:ext>
            </a:extLst>
          </p:cNvPr>
          <p:cNvSpPr/>
          <p:nvPr/>
        </p:nvSpPr>
        <p:spPr>
          <a:xfrm>
            <a:off x="3556883" y="4057554"/>
            <a:ext cx="487862" cy="503834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1CC9522-D505-4609-B14F-DDF9EBC98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031" y="4180369"/>
            <a:ext cx="258204" cy="258204"/>
          </a:xfrm>
          <a:prstGeom prst="rect">
            <a:avLst/>
          </a:prstGeom>
        </p:spPr>
      </p:pic>
      <p:sp>
        <p:nvSpPr>
          <p:cNvPr id="52" name="Скругленный прямоугольник 19">
            <a:extLst>
              <a:ext uri="{FF2B5EF4-FFF2-40B4-BE49-F238E27FC236}">
                <a16:creationId xmlns:a16="http://schemas.microsoft.com/office/drawing/2014/main" id="{98543787-6C6E-4BFC-B997-11ADC00D311E}"/>
              </a:ext>
            </a:extLst>
          </p:cNvPr>
          <p:cNvSpPr/>
          <p:nvPr/>
        </p:nvSpPr>
        <p:spPr>
          <a:xfrm>
            <a:off x="2760485" y="3261645"/>
            <a:ext cx="1320070" cy="7175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706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A3896FAF-CD30-4523-8644-3F108F2209BF}"/>
              </a:ext>
            </a:extLst>
          </p:cNvPr>
          <p:cNvSpPr/>
          <p:nvPr/>
        </p:nvSpPr>
        <p:spPr>
          <a:xfrm>
            <a:off x="3538230" y="3291121"/>
            <a:ext cx="487862" cy="503834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454630-4BEA-4A57-B388-A3747715D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377" y="3413935"/>
            <a:ext cx="258204" cy="258204"/>
          </a:xfrm>
          <a:prstGeom prst="rect">
            <a:avLst/>
          </a:prstGeom>
        </p:spPr>
      </p:pic>
      <p:sp>
        <p:nvSpPr>
          <p:cNvPr id="56" name="Скругленный прямоугольник 19">
            <a:extLst>
              <a:ext uri="{FF2B5EF4-FFF2-40B4-BE49-F238E27FC236}">
                <a16:creationId xmlns:a16="http://schemas.microsoft.com/office/drawing/2014/main" id="{603D7819-48F0-406D-87D9-E16F050EE90B}"/>
              </a:ext>
            </a:extLst>
          </p:cNvPr>
          <p:cNvSpPr/>
          <p:nvPr/>
        </p:nvSpPr>
        <p:spPr>
          <a:xfrm>
            <a:off x="2779395" y="2498997"/>
            <a:ext cx="1320070" cy="7175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706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EFC3CF1E-17BF-45EC-ABBA-25D3204E201E}"/>
              </a:ext>
            </a:extLst>
          </p:cNvPr>
          <p:cNvSpPr/>
          <p:nvPr/>
        </p:nvSpPr>
        <p:spPr>
          <a:xfrm>
            <a:off x="3557139" y="2528472"/>
            <a:ext cx="487862" cy="503834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837B022-D95E-4B9C-9D6A-A166B79B6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287" y="2651287"/>
            <a:ext cx="258204" cy="258204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7B57C28-BB16-4561-B940-703D2FA8DBC3}"/>
              </a:ext>
            </a:extLst>
          </p:cNvPr>
          <p:cNvSpPr txBox="1">
            <a:spLocks/>
          </p:cNvSpPr>
          <p:nvPr/>
        </p:nvSpPr>
        <p:spPr bwMode="auto">
          <a:xfrm rot="10277261" flipV="1">
            <a:off x="1296688" y="2689532"/>
            <a:ext cx="2074868" cy="18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УМО - I и II этапы СП</a:t>
            </a:r>
          </a:p>
        </p:txBody>
      </p:sp>
      <p:sp>
        <p:nvSpPr>
          <p:cNvPr id="76" name="Заголовок 1">
            <a:extLst>
              <a:ext uri="{FF2B5EF4-FFF2-40B4-BE49-F238E27FC236}">
                <a16:creationId xmlns:a16="http://schemas.microsoft.com/office/drawing/2014/main" id="{4BF56C35-E8B0-4435-BA79-632FD27DB16B}"/>
              </a:ext>
            </a:extLst>
          </p:cNvPr>
          <p:cNvSpPr txBox="1">
            <a:spLocks/>
          </p:cNvSpPr>
          <p:nvPr/>
        </p:nvSpPr>
        <p:spPr bwMode="auto">
          <a:xfrm rot="11353804" flipV="1">
            <a:off x="1679679" y="3431632"/>
            <a:ext cx="2119345" cy="17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УМО - I и II этапы СП</a:t>
            </a:r>
          </a:p>
        </p:txBody>
      </p:sp>
      <p:sp>
        <p:nvSpPr>
          <p:cNvPr id="78" name="Заголовок 1">
            <a:extLst>
              <a:ext uri="{FF2B5EF4-FFF2-40B4-BE49-F238E27FC236}">
                <a16:creationId xmlns:a16="http://schemas.microsoft.com/office/drawing/2014/main" id="{91922A8E-B7B3-4B31-9EDB-B7F9B9DEBB6A}"/>
              </a:ext>
            </a:extLst>
          </p:cNvPr>
          <p:cNvSpPr txBox="1">
            <a:spLocks/>
          </p:cNvSpPr>
          <p:nvPr/>
        </p:nvSpPr>
        <p:spPr bwMode="auto">
          <a:xfrm rot="9603285" flipV="1">
            <a:off x="1643694" y="4172151"/>
            <a:ext cx="2124125" cy="20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УМО - I и II этапы СП</a:t>
            </a:r>
          </a:p>
        </p:txBody>
      </p:sp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F4891B47-81CD-4927-95BC-2225A1FF4345}"/>
              </a:ext>
            </a:extLst>
          </p:cNvPr>
          <p:cNvSpPr txBox="1">
            <a:spLocks/>
          </p:cNvSpPr>
          <p:nvPr/>
        </p:nvSpPr>
        <p:spPr bwMode="auto">
          <a:xfrm rot="10485815" flipV="1">
            <a:off x="1588718" y="4935660"/>
            <a:ext cx="2089052" cy="1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УМО - I и II этапы СП</a:t>
            </a: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AF1A017A-5AFF-4CC5-98C8-9F7F4230F2EC}"/>
              </a:ext>
            </a:extLst>
          </p:cNvPr>
          <p:cNvSpPr/>
          <p:nvPr/>
        </p:nvSpPr>
        <p:spPr>
          <a:xfrm>
            <a:off x="8157381" y="1465228"/>
            <a:ext cx="487862" cy="503834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02BDE22D-6DDE-43F3-BFC9-AA77E69FA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529" y="1588043"/>
            <a:ext cx="258204" cy="258204"/>
          </a:xfrm>
          <a:prstGeom prst="rect">
            <a:avLst/>
          </a:prstGeom>
        </p:spPr>
      </p:pic>
      <p:sp>
        <p:nvSpPr>
          <p:cNvPr id="87" name="Овал 86">
            <a:extLst>
              <a:ext uri="{FF2B5EF4-FFF2-40B4-BE49-F238E27FC236}">
                <a16:creationId xmlns:a16="http://schemas.microsoft.com/office/drawing/2014/main" id="{8E8F26F8-33AF-4A25-BCBB-B5D7E4B735AA}"/>
              </a:ext>
            </a:extLst>
          </p:cNvPr>
          <p:cNvSpPr/>
          <p:nvPr/>
        </p:nvSpPr>
        <p:spPr>
          <a:xfrm>
            <a:off x="8903949" y="5466923"/>
            <a:ext cx="487862" cy="503834"/>
          </a:xfrm>
          <a:prstGeom prst="ellipse">
            <a:avLst/>
          </a:prstGeom>
          <a:solidFill>
            <a:schemeClr val="bg1"/>
          </a:solidFill>
          <a:ln/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4B765C2D-AFA0-4643-A974-489A32DB8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097" y="5589737"/>
            <a:ext cx="258204" cy="258204"/>
          </a:xfrm>
          <a:prstGeom prst="rect">
            <a:avLst/>
          </a:prstGeom>
        </p:spPr>
      </p:pic>
      <p:sp>
        <p:nvSpPr>
          <p:cNvPr id="90" name="Заголовок 1">
            <a:extLst>
              <a:ext uri="{FF2B5EF4-FFF2-40B4-BE49-F238E27FC236}">
                <a16:creationId xmlns:a16="http://schemas.microsoft.com/office/drawing/2014/main" id="{9D86D373-3B01-41A7-ACC4-3BF9AC866DB5}"/>
              </a:ext>
            </a:extLst>
          </p:cNvPr>
          <p:cNvSpPr txBox="1">
            <a:spLocks/>
          </p:cNvSpPr>
          <p:nvPr/>
        </p:nvSpPr>
        <p:spPr bwMode="auto">
          <a:xfrm rot="11243238" flipV="1">
            <a:off x="4063103" y="2740958"/>
            <a:ext cx="2196136" cy="22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УМО - III этап СП</a:t>
            </a:r>
          </a:p>
        </p:txBody>
      </p:sp>
      <p:sp>
        <p:nvSpPr>
          <p:cNvPr id="91" name="Заголовок 1">
            <a:extLst>
              <a:ext uri="{FF2B5EF4-FFF2-40B4-BE49-F238E27FC236}">
                <a16:creationId xmlns:a16="http://schemas.microsoft.com/office/drawing/2014/main" id="{6AEC2A15-6DE2-4DEC-8665-E72D935EE731}"/>
              </a:ext>
            </a:extLst>
          </p:cNvPr>
          <p:cNvSpPr txBox="1">
            <a:spLocks/>
          </p:cNvSpPr>
          <p:nvPr/>
        </p:nvSpPr>
        <p:spPr bwMode="auto">
          <a:xfrm rot="11394088" flipV="1">
            <a:off x="4044155" y="4283891"/>
            <a:ext cx="1911355" cy="24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УМО - III этап СП</a:t>
            </a:r>
          </a:p>
        </p:txBody>
      </p:sp>
      <p:sp>
        <p:nvSpPr>
          <p:cNvPr id="93" name="Заголовок 1">
            <a:extLst>
              <a:ext uri="{FF2B5EF4-FFF2-40B4-BE49-F238E27FC236}">
                <a16:creationId xmlns:a16="http://schemas.microsoft.com/office/drawing/2014/main" id="{55CA8EFC-4BE1-46C1-9748-FB14421C1D39}"/>
              </a:ext>
            </a:extLst>
          </p:cNvPr>
          <p:cNvSpPr txBox="1">
            <a:spLocks/>
          </p:cNvSpPr>
          <p:nvPr/>
        </p:nvSpPr>
        <p:spPr bwMode="auto">
          <a:xfrm rot="9745852" flipV="1">
            <a:off x="3990424" y="3006916"/>
            <a:ext cx="2337804" cy="274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УМО - III этап СП</a:t>
            </a:r>
          </a:p>
        </p:txBody>
      </p:sp>
      <p:sp>
        <p:nvSpPr>
          <p:cNvPr id="94" name="Заголовок 1">
            <a:extLst>
              <a:ext uri="{FF2B5EF4-FFF2-40B4-BE49-F238E27FC236}">
                <a16:creationId xmlns:a16="http://schemas.microsoft.com/office/drawing/2014/main" id="{3A6125DA-2D56-470F-920D-53E4DECAEF94}"/>
              </a:ext>
            </a:extLst>
          </p:cNvPr>
          <p:cNvSpPr txBox="1">
            <a:spLocks/>
          </p:cNvSpPr>
          <p:nvPr/>
        </p:nvSpPr>
        <p:spPr bwMode="auto">
          <a:xfrm rot="9969962" flipV="1">
            <a:off x="4023466" y="4669431"/>
            <a:ext cx="2095330" cy="26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УМО - III этап СП</a:t>
            </a:r>
          </a:p>
        </p:txBody>
      </p:sp>
      <p:sp>
        <p:nvSpPr>
          <p:cNvPr id="96" name="Заголовок 1">
            <a:extLst>
              <a:ext uri="{FF2B5EF4-FFF2-40B4-BE49-F238E27FC236}">
                <a16:creationId xmlns:a16="http://schemas.microsoft.com/office/drawing/2014/main" id="{0E3849E5-6055-4017-A35A-DEC37FDE6064}"/>
              </a:ext>
            </a:extLst>
          </p:cNvPr>
          <p:cNvSpPr txBox="1">
            <a:spLocks/>
          </p:cNvSpPr>
          <p:nvPr/>
        </p:nvSpPr>
        <p:spPr bwMode="auto">
          <a:xfrm rot="11243790" flipV="1">
            <a:off x="6418937" y="4778043"/>
            <a:ext cx="2250780" cy="234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УМО – 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III, </a:t>
            </a: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I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V, V</a:t>
            </a: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 этапы СП</a:t>
            </a:r>
          </a:p>
        </p:txBody>
      </p:sp>
      <p:sp>
        <p:nvSpPr>
          <p:cNvPr id="97" name="Заголовок 1">
            <a:extLst>
              <a:ext uri="{FF2B5EF4-FFF2-40B4-BE49-F238E27FC236}">
                <a16:creationId xmlns:a16="http://schemas.microsoft.com/office/drawing/2014/main" id="{8F6056DD-EACB-4471-BE22-AA55773B85D9}"/>
              </a:ext>
            </a:extLst>
          </p:cNvPr>
          <p:cNvSpPr txBox="1">
            <a:spLocks/>
          </p:cNvSpPr>
          <p:nvPr/>
        </p:nvSpPr>
        <p:spPr bwMode="auto">
          <a:xfrm rot="9394581" flipV="1">
            <a:off x="5948095" y="2316016"/>
            <a:ext cx="2093150" cy="15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УМО - I</a:t>
            </a: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V, V</a:t>
            </a: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 этапы СП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335A431C-04E6-4BF9-9F4D-38F1469F438E}"/>
              </a:ext>
            </a:extLst>
          </p:cNvPr>
          <p:cNvSpPr/>
          <p:nvPr/>
        </p:nvSpPr>
        <p:spPr>
          <a:xfrm rot="20577814">
            <a:off x="6925362" y="3709073"/>
            <a:ext cx="271433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Восстановление и реабилитация </a:t>
            </a:r>
          </a:p>
          <a:p>
            <a:pPr lvl="0" algn="ctr"/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спортсменов</a:t>
            </a:r>
          </a:p>
        </p:txBody>
      </p: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297CB419-E217-46B9-A80C-93C68671741E}"/>
              </a:ext>
            </a:extLst>
          </p:cNvPr>
          <p:cNvCxnSpPr>
            <a:cxnSpLocks/>
            <a:stCxn id="56" idx="1"/>
          </p:cNvCxnSpPr>
          <p:nvPr/>
        </p:nvCxnSpPr>
        <p:spPr>
          <a:xfrm flipH="1">
            <a:off x="1452037" y="2857767"/>
            <a:ext cx="1327358" cy="1988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FB18BAA0-FC7F-4C80-B850-C1636B4DB7A8}"/>
              </a:ext>
            </a:extLst>
          </p:cNvPr>
          <p:cNvCxnSpPr>
            <a:cxnSpLocks/>
            <a:endCxn id="41" idx="6"/>
          </p:cNvCxnSpPr>
          <p:nvPr/>
        </p:nvCxnSpPr>
        <p:spPr>
          <a:xfrm flipH="1" flipV="1">
            <a:off x="1588227" y="3431772"/>
            <a:ext cx="1167804" cy="188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42CF3070-F76C-4FE1-876E-0E64811D9BCF}"/>
              </a:ext>
            </a:extLst>
          </p:cNvPr>
          <p:cNvCxnSpPr>
            <a:cxnSpLocks/>
            <a:stCxn id="33" idx="1"/>
            <a:endCxn id="44" idx="5"/>
          </p:cNvCxnSpPr>
          <p:nvPr/>
        </p:nvCxnSpPr>
        <p:spPr>
          <a:xfrm flipH="1">
            <a:off x="1692574" y="5161220"/>
            <a:ext cx="1086821" cy="88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B39CB63C-DC88-47C5-A556-B652865FB048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1841255" y="4386849"/>
            <a:ext cx="937884" cy="335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8AB2F538-6AF1-4AC4-B350-6F861514E5A2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 flipV="1">
            <a:off x="7192743" y="3473376"/>
            <a:ext cx="1561454" cy="4526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8776E898-0711-4C53-A6D7-40D19E3AC187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4099465" y="4759316"/>
            <a:ext cx="1555209" cy="4019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DCB8B93D-48E0-4849-B335-C286858636D6}"/>
              </a:ext>
            </a:extLst>
          </p:cNvPr>
          <p:cNvCxnSpPr>
            <a:cxnSpLocks/>
            <a:stCxn id="49" idx="3"/>
            <a:endCxn id="28" idx="3"/>
          </p:cNvCxnSpPr>
          <p:nvPr/>
        </p:nvCxnSpPr>
        <p:spPr>
          <a:xfrm>
            <a:off x="4099209" y="4386849"/>
            <a:ext cx="1110673" cy="2016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9D91C794-B33C-42AA-83B6-12EE1BBC1F13}"/>
              </a:ext>
            </a:extLst>
          </p:cNvPr>
          <p:cNvCxnSpPr>
            <a:cxnSpLocks/>
            <a:stCxn id="52" idx="3"/>
            <a:endCxn id="28" idx="1"/>
          </p:cNvCxnSpPr>
          <p:nvPr/>
        </p:nvCxnSpPr>
        <p:spPr>
          <a:xfrm flipV="1">
            <a:off x="4080555" y="3263654"/>
            <a:ext cx="1129327" cy="3567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2ABF49F5-5451-4D6B-94B8-8D0B4E6A070A}"/>
              </a:ext>
            </a:extLst>
          </p:cNvPr>
          <p:cNvCxnSpPr>
            <a:cxnSpLocks/>
            <a:stCxn id="56" idx="3"/>
          </p:cNvCxnSpPr>
          <p:nvPr/>
        </p:nvCxnSpPr>
        <p:spPr>
          <a:xfrm>
            <a:off x="4099465" y="2857767"/>
            <a:ext cx="1555209" cy="188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id="{F004EA97-B884-4A93-BF6F-C4F937CC7A3C}"/>
              </a:ext>
            </a:extLst>
          </p:cNvPr>
          <p:cNvCxnSpPr>
            <a:cxnSpLocks/>
          </p:cNvCxnSpPr>
          <p:nvPr/>
        </p:nvCxnSpPr>
        <p:spPr>
          <a:xfrm flipH="1">
            <a:off x="6031210" y="2101417"/>
            <a:ext cx="1929806" cy="8878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1802BA63-7FA1-4FF0-BD9D-C2DFE2DDF46D}"/>
              </a:ext>
            </a:extLst>
          </p:cNvPr>
          <p:cNvCxnSpPr>
            <a:cxnSpLocks/>
          </p:cNvCxnSpPr>
          <p:nvPr/>
        </p:nvCxnSpPr>
        <p:spPr>
          <a:xfrm flipH="1" flipV="1">
            <a:off x="6198135" y="4831926"/>
            <a:ext cx="1877611" cy="316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9273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906000" cy="685799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55" name="Title 1"/>
          <p:cNvSpPr txBox="1">
            <a:spLocks/>
          </p:cNvSpPr>
          <p:nvPr/>
        </p:nvSpPr>
        <p:spPr>
          <a:xfrm>
            <a:off x="735923" y="592269"/>
            <a:ext cx="7085959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Организационная  модель 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ussia" pitchFamily="34" charset="0"/>
                <a:ea typeface="+mj-ea"/>
                <a:cs typeface="Russia" pitchFamily="34" charset="0"/>
              </a:rPr>
              <a:t>медико-биологического обеспечения спортивной  подготовки</a:t>
            </a:r>
          </a:p>
          <a:p>
            <a:pPr algn="ctr">
              <a:spcBef>
                <a:spcPct val="0"/>
              </a:spcBef>
            </a:pP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Russia"/>
              <a:ea typeface="+mj-ea"/>
              <a:cs typeface="Russia" pitchFamily="34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92451" y="1097263"/>
            <a:ext cx="817251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user 5 floor\Desktop\51b990de823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2358" y="137136"/>
            <a:ext cx="551277" cy="559567"/>
          </a:xfrm>
          <a:prstGeom prst="rect">
            <a:avLst/>
          </a:prstGeom>
          <a:noFill/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0D0CEA0F-5A81-4A86-808A-04F10F7D29BE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3523001" y="1645908"/>
            <a:ext cx="3213092" cy="52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1"/>
                </a:solidFill>
                <a:latin typeface="Russia" pitchFamily="34" charset="0"/>
                <a:ea typeface="+mn-ea"/>
                <a:cs typeface="Russia" pitchFamily="34" charset="0"/>
              </a:rPr>
              <a:t>Организация спортивной подготовки (УОР)</a:t>
            </a: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C1CE84D7-4320-46A3-8BA1-D8EFAB0868F1}"/>
              </a:ext>
            </a:extLst>
          </p:cNvPr>
          <p:cNvSpPr/>
          <p:nvPr/>
        </p:nvSpPr>
        <p:spPr>
          <a:xfrm>
            <a:off x="3748021" y="2302327"/>
            <a:ext cx="2533202" cy="23286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lvl="0" algn="ctr"/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УОР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5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7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27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2275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Скругленный прямоугольник 19">
            <a:extLst>
              <a:ext uri="{FF2B5EF4-FFF2-40B4-BE49-F238E27FC236}">
                <a16:creationId xmlns:a16="http://schemas.microsoft.com/office/drawing/2014/main" id="{C4F0CD7B-896E-47C4-81DB-7EB3CAF9813E}"/>
              </a:ext>
            </a:extLst>
          </p:cNvPr>
          <p:cNvSpPr/>
          <p:nvPr/>
        </p:nvSpPr>
        <p:spPr>
          <a:xfrm>
            <a:off x="7116467" y="4445721"/>
            <a:ext cx="2019441" cy="7175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Многопрофильный медицинский 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центр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8EA693F7-50F0-4BB2-AAFF-EDCB61B804F9}"/>
              </a:ext>
            </a:extLst>
          </p:cNvPr>
          <p:cNvSpPr/>
          <p:nvPr/>
        </p:nvSpPr>
        <p:spPr>
          <a:xfrm>
            <a:off x="4950865" y="2889038"/>
            <a:ext cx="1144552" cy="1041643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C69F0067-B965-467E-86E7-180A9C89C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625" y="3201070"/>
            <a:ext cx="258204" cy="258204"/>
          </a:xfrm>
          <a:prstGeom prst="rect">
            <a:avLst/>
          </a:prstGeom>
        </p:spPr>
      </p:pic>
      <p:sp>
        <p:nvSpPr>
          <p:cNvPr id="77" name="Скругленный прямоугольник 19">
            <a:extLst>
              <a:ext uri="{FF2B5EF4-FFF2-40B4-BE49-F238E27FC236}">
                <a16:creationId xmlns:a16="http://schemas.microsoft.com/office/drawing/2014/main" id="{1A101BB1-8B4F-47AC-A728-8824CA78F0CD}"/>
              </a:ext>
            </a:extLst>
          </p:cNvPr>
          <p:cNvSpPr/>
          <p:nvPr/>
        </p:nvSpPr>
        <p:spPr>
          <a:xfrm>
            <a:off x="679576" y="5268178"/>
            <a:ext cx="2061360" cy="7175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Центр тестирования спортсменов</a:t>
            </a:r>
          </a:p>
        </p:txBody>
      </p:sp>
      <p:sp>
        <p:nvSpPr>
          <p:cNvPr id="83" name="Скругленный прямоугольник 19">
            <a:extLst>
              <a:ext uri="{FF2B5EF4-FFF2-40B4-BE49-F238E27FC236}">
                <a16:creationId xmlns:a16="http://schemas.microsoft.com/office/drawing/2014/main" id="{B5225C29-5287-4DCC-9449-79CB4878523E}"/>
              </a:ext>
            </a:extLst>
          </p:cNvPr>
          <p:cNvSpPr/>
          <p:nvPr/>
        </p:nvSpPr>
        <p:spPr>
          <a:xfrm>
            <a:off x="677575" y="4445721"/>
            <a:ext cx="2859754" cy="7175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Медико-восстановительный центр</a:t>
            </a:r>
          </a:p>
        </p:txBody>
      </p:sp>
      <p:sp>
        <p:nvSpPr>
          <p:cNvPr id="86" name="Скругленный прямоугольник 19">
            <a:extLst>
              <a:ext uri="{FF2B5EF4-FFF2-40B4-BE49-F238E27FC236}">
                <a16:creationId xmlns:a16="http://schemas.microsoft.com/office/drawing/2014/main" id="{501C813B-7229-4F2D-9BFA-387D334EFB1E}"/>
              </a:ext>
            </a:extLst>
          </p:cNvPr>
          <p:cNvSpPr/>
          <p:nvPr/>
        </p:nvSpPr>
        <p:spPr>
          <a:xfrm>
            <a:off x="196789" y="2838520"/>
            <a:ext cx="1874004" cy="13488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Центр </a:t>
            </a:r>
          </a:p>
          <a:p>
            <a:pPr lvl="0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спортивной подготовки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8710FCEE-7844-49DB-8E27-B1A26ACDC3DC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5019321" y="3122382"/>
            <a:ext cx="1123683" cy="62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lv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Кабинет врача спортивной медицины</a:t>
            </a: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8EA693F7-50F0-4BB2-AAFF-EDCB61B804F9}"/>
              </a:ext>
            </a:extLst>
          </p:cNvPr>
          <p:cNvSpPr/>
          <p:nvPr/>
        </p:nvSpPr>
        <p:spPr>
          <a:xfrm>
            <a:off x="3814343" y="3201070"/>
            <a:ext cx="1138657" cy="101722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/>
          </a:p>
        </p:txBody>
      </p:sp>
      <p:sp>
        <p:nvSpPr>
          <p:cNvPr id="95" name="Заголовок 1">
            <a:extLst>
              <a:ext uri="{FF2B5EF4-FFF2-40B4-BE49-F238E27FC236}">
                <a16:creationId xmlns:a16="http://schemas.microsoft.com/office/drawing/2014/main" id="{8710FCEE-7844-49DB-8E27-B1A26ACDC3DC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3713131" y="3314273"/>
            <a:ext cx="1347118" cy="62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488"/>
              </a:spcBef>
              <a:spcAft>
                <a:spcPts val="488"/>
              </a:spcAft>
              <a:defRPr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Кабинет комплексного мониторинга</a:t>
            </a:r>
            <a:endParaRPr lang="ru-RU" altLang="ru-RU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9" name="Скругленный прямоугольник 19">
            <a:extLst>
              <a:ext uri="{FF2B5EF4-FFF2-40B4-BE49-F238E27FC236}">
                <a16:creationId xmlns:a16="http://schemas.microsoft.com/office/drawing/2014/main" id="{C4F0CD7B-896E-47C4-81DB-7EB3CAF9813E}"/>
              </a:ext>
            </a:extLst>
          </p:cNvPr>
          <p:cNvSpPr/>
          <p:nvPr/>
        </p:nvSpPr>
        <p:spPr>
          <a:xfrm>
            <a:off x="7116467" y="5268179"/>
            <a:ext cx="2519706" cy="71753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Региональный реабилитационный центр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749303" y="1659142"/>
            <a:ext cx="1968726" cy="68679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288925" eaLnBrk="0" hangingPunct="0">
              <a:defRPr/>
            </a:pP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МИНЗДРАВ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185699" y="1636965"/>
            <a:ext cx="2051429" cy="68679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indent="288925" eaLnBrk="0" hangingPunct="0">
              <a:defRPr/>
            </a:pP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МИНСПОРТ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Скругленный прямоугольник 19">
            <a:extLst>
              <a:ext uri="{FF2B5EF4-FFF2-40B4-BE49-F238E27FC236}">
                <a16:creationId xmlns:a16="http://schemas.microsoft.com/office/drawing/2014/main" id="{C4F0CD7B-896E-47C4-81DB-7EB3CAF9813E}"/>
              </a:ext>
            </a:extLst>
          </p:cNvPr>
          <p:cNvSpPr/>
          <p:nvPr/>
        </p:nvSpPr>
        <p:spPr>
          <a:xfrm>
            <a:off x="7995029" y="2840483"/>
            <a:ext cx="1758606" cy="13469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Врачебно-физкультурный диспансер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id="{8EA693F7-50F0-4BB2-AAFF-EDCB61B804F9}"/>
              </a:ext>
            </a:extLst>
          </p:cNvPr>
          <p:cNvSpPr/>
          <p:nvPr/>
        </p:nvSpPr>
        <p:spPr>
          <a:xfrm>
            <a:off x="1310481" y="2897042"/>
            <a:ext cx="693778" cy="62701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6" dirty="0"/>
          </a:p>
        </p:txBody>
      </p:sp>
      <p:sp>
        <p:nvSpPr>
          <p:cNvPr id="104" name="Заголовок 1">
            <a:extLst>
              <a:ext uri="{FF2B5EF4-FFF2-40B4-BE49-F238E27FC236}">
                <a16:creationId xmlns:a16="http://schemas.microsoft.com/office/drawing/2014/main" id="{8710FCEE-7844-49DB-8E27-B1A26ACDC3DC}"/>
              </a:ext>
            </a:extLst>
          </p:cNvPr>
          <p:cNvSpPr txBox="1">
            <a:spLocks/>
          </p:cNvSpPr>
          <p:nvPr/>
        </p:nvSpPr>
        <p:spPr bwMode="auto">
          <a:xfrm rot="10800000" flipV="1">
            <a:off x="1265511" y="3015975"/>
            <a:ext cx="783717" cy="41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666666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488"/>
              </a:spcBef>
              <a:spcAft>
                <a:spcPts val="488"/>
              </a:spcAft>
              <a:defRPr/>
            </a:pPr>
            <a:r>
              <a:rPr lang="ru-RU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ea typeface="+mn-ea"/>
                <a:cs typeface="Russia" pitchFamily="34" charset="0"/>
              </a:rPr>
              <a:t>Отдел НМО</a:t>
            </a:r>
            <a:endParaRPr lang="ru-RU" altLang="ru-RU" sz="13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05" name="Прямая со стрелкой 104"/>
          <p:cNvCxnSpPr>
            <a:cxnSpLocks/>
            <a:stCxn id="89" idx="1"/>
          </p:cNvCxnSpPr>
          <p:nvPr/>
        </p:nvCxnSpPr>
        <p:spPr>
          <a:xfrm flipV="1">
            <a:off x="6143004" y="3416496"/>
            <a:ext cx="1909868" cy="18672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102" idx="1"/>
          </p:cNvCxnSpPr>
          <p:nvPr/>
        </p:nvCxnSpPr>
        <p:spPr>
          <a:xfrm flipH="1">
            <a:off x="6024829" y="3513951"/>
            <a:ext cx="1970200" cy="10108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6227650" y="3832614"/>
            <a:ext cx="1777634" cy="0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endCxn id="71" idx="7"/>
          </p:cNvCxnSpPr>
          <p:nvPr/>
        </p:nvCxnSpPr>
        <p:spPr>
          <a:xfrm flipH="1">
            <a:off x="5927801" y="3011847"/>
            <a:ext cx="2077483" cy="29736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2088065" y="3492541"/>
            <a:ext cx="1699406" cy="0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2052950" y="3747954"/>
            <a:ext cx="1774823" cy="0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2088065" y="3995234"/>
            <a:ext cx="1848468" cy="0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6017706" y="4119059"/>
            <a:ext cx="2020845" cy="0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9498806" y="2345937"/>
            <a:ext cx="0" cy="494547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364628" y="2323759"/>
            <a:ext cx="0" cy="514761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9527163" y="4165240"/>
            <a:ext cx="0" cy="1102938"/>
          </a:xfrm>
          <a:prstGeom prst="straightConnector1">
            <a:avLst/>
          </a:prstGeom>
          <a:ln w="44450" cmpd="dbl">
            <a:solidFill>
              <a:schemeClr val="accent5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2078804" y="3220495"/>
            <a:ext cx="1708666" cy="29737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/>
          <p:nvPr/>
        </p:nvCxnSpPr>
        <p:spPr>
          <a:xfrm rot="16200000" flipH="1">
            <a:off x="-278603" y="4732153"/>
            <a:ext cx="1523091" cy="389266"/>
          </a:xfrm>
          <a:prstGeom prst="bentConnector3">
            <a:avLst>
              <a:gd name="adj1" fmla="val 100235"/>
            </a:avLst>
          </a:prstGeom>
          <a:ln w="34925" cmpd="dbl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Соединительная линия уступом 117"/>
          <p:cNvCxnSpPr/>
          <p:nvPr/>
        </p:nvCxnSpPr>
        <p:spPr>
          <a:xfrm rot="16200000" flipH="1">
            <a:off x="175171" y="4424381"/>
            <a:ext cx="739367" cy="265441"/>
          </a:xfrm>
          <a:prstGeom prst="bentConnector3">
            <a:avLst>
              <a:gd name="adj1" fmla="val 99492"/>
            </a:avLst>
          </a:prstGeom>
          <a:ln w="34925" cmpd="dbl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/>
          <p:nvPr/>
        </p:nvCxnSpPr>
        <p:spPr>
          <a:xfrm rot="5400000">
            <a:off x="8885370" y="4437955"/>
            <a:ext cx="757965" cy="256890"/>
          </a:xfrm>
          <a:prstGeom prst="bentConnector3">
            <a:avLst>
              <a:gd name="adj1" fmla="val 101204"/>
            </a:avLst>
          </a:prstGeom>
          <a:ln w="34925" cmpd="dbl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Соединительная линия уступом 119"/>
          <p:cNvCxnSpPr/>
          <p:nvPr/>
        </p:nvCxnSpPr>
        <p:spPr>
          <a:xfrm>
            <a:off x="1587360" y="2609238"/>
            <a:ext cx="2604210" cy="505517"/>
          </a:xfrm>
          <a:prstGeom prst="bentConnector3">
            <a:avLst>
              <a:gd name="adj1" fmla="val 78529"/>
            </a:avLst>
          </a:prstGeom>
          <a:ln w="34925" cmpd="dbl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1587359" y="2609238"/>
            <a:ext cx="0" cy="241352"/>
          </a:xfrm>
          <a:prstGeom prst="straightConnector1">
            <a:avLst/>
          </a:prstGeom>
          <a:ln w="44450" cmpd="dbl">
            <a:solidFill>
              <a:schemeClr val="accent4"/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Прямоугольник 121"/>
          <p:cNvSpPr/>
          <p:nvPr/>
        </p:nvSpPr>
        <p:spPr>
          <a:xfrm>
            <a:off x="1596422" y="2348041"/>
            <a:ext cx="18790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Спортивный физиолог</a:t>
            </a:r>
          </a:p>
          <a:p>
            <a:pPr lvl="0"/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Спортивный психолог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702463" y="2743195"/>
            <a:ext cx="262937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Врач по спортивной медицине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5666006" y="3054230"/>
            <a:ext cx="2853180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УМО спортсменам </a:t>
            </a:r>
          </a:p>
          <a:p>
            <a:pPr lvl="0" algn="ctr">
              <a:lnSpc>
                <a:spcPct val="80000"/>
              </a:lnSpc>
            </a:pPr>
            <a:r>
              <a: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III-V</a:t>
            </a: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 этапов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6301195" y="3663123"/>
            <a:ext cx="1453865" cy="17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6"/>
              </a:lnSpc>
              <a:spcBef>
                <a:spcPts val="488"/>
              </a:spcBef>
              <a:spcAft>
                <a:spcPts val="488"/>
              </a:spcAft>
              <a:defRPr/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Реабилитация</a:t>
            </a:r>
            <a:endParaRPr lang="ru-RU" altLang="ru-RU" sz="1706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903737" y="3861575"/>
            <a:ext cx="206680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Лечение заболеваний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2072619" y="3350875"/>
            <a:ext cx="2538801" cy="17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6"/>
              </a:lnSpc>
              <a:spcBef>
                <a:spcPts val="488"/>
              </a:spcBef>
              <a:spcAft>
                <a:spcPts val="488"/>
              </a:spcAft>
              <a:defRPr/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спорт. питание</a:t>
            </a:r>
            <a:endParaRPr lang="ru-RU" altLang="ru-RU" sz="1706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2072619" y="3858902"/>
            <a:ext cx="1665924" cy="17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6"/>
              </a:lnSpc>
              <a:spcBef>
                <a:spcPts val="488"/>
              </a:spcBef>
              <a:spcAft>
                <a:spcPts val="488"/>
              </a:spcAft>
              <a:defRPr/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восстановление</a:t>
            </a:r>
            <a:endParaRPr lang="ru-RU" altLang="ru-RU" sz="1706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157984" y="3609706"/>
            <a:ext cx="1453865" cy="17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6"/>
              </a:lnSpc>
              <a:spcBef>
                <a:spcPts val="488"/>
              </a:spcBef>
              <a:spcAft>
                <a:spcPts val="488"/>
              </a:spcAft>
              <a:defRPr/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фармакология</a:t>
            </a:r>
            <a:endParaRPr lang="ru-RU" altLang="ru-RU" sz="1706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2138909" y="3065983"/>
            <a:ext cx="1398420" cy="17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6"/>
              </a:lnSpc>
              <a:spcBef>
                <a:spcPts val="488"/>
              </a:spcBef>
              <a:spcAft>
                <a:spcPts val="488"/>
              </a:spcAft>
              <a:defRPr/>
            </a:pPr>
            <a:r>
              <a:rPr lang="ru-RU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ussia" pitchFamily="34" charset="0"/>
                <a:cs typeface="Russia" pitchFamily="34" charset="0"/>
              </a:rPr>
              <a:t>ТО, ЭКО, ОСД</a:t>
            </a:r>
            <a:endParaRPr lang="ru-RU" altLang="ru-RU" sz="1706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600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M 02_ colored_Version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2C3F50"/>
      </a:accent6>
      <a:hlink>
        <a:srgbClr val="0563C1"/>
      </a:hlink>
      <a:folHlink>
        <a:srgbClr val="954F72"/>
      </a:folHlink>
    </a:clrScheme>
    <a:fontScheme name="Lato">
      <a:majorFont>
        <a:latin typeface="Lato"/>
        <a:ea typeface=""/>
        <a:cs typeface="Lato"/>
      </a:majorFont>
      <a:minorFont>
        <a:latin typeface="Lato"/>
        <a:ea typeface=""/>
        <a:cs typeface="Lato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185970</TotalTime>
  <Words>804</Words>
  <Application>Microsoft Office PowerPoint</Application>
  <PresentationFormat>Лист A4 (210x297 мм)</PresentationFormat>
  <Paragraphs>175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FontAwesome</vt:lpstr>
      <vt:lpstr>Lato</vt:lpstr>
      <vt:lpstr>Lato Light</vt:lpstr>
      <vt:lpstr>Lato Regular</vt:lpstr>
      <vt:lpstr>Open Sans</vt:lpstr>
      <vt:lpstr>Roboto</vt:lpstr>
      <vt:lpstr>Russia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user2</cp:lastModifiedBy>
  <cp:revision>1176</cp:revision>
  <cp:lastPrinted>2018-03-28T08:52:12Z</cp:lastPrinted>
  <dcterms:created xsi:type="dcterms:W3CDTF">2015-03-05T18:03:25Z</dcterms:created>
  <dcterms:modified xsi:type="dcterms:W3CDTF">2018-03-28T09:13:19Z</dcterms:modified>
</cp:coreProperties>
</file>