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charts/chart11.xml" ContentType="application/vnd.openxmlformats-officedocument.drawingml.chart+xml"/>
  <Override PartName="/ppt/drawings/drawing2.xml" ContentType="application/vnd.openxmlformats-officedocument.drawingml.chartshape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76" r:id="rId3"/>
    <p:sldId id="278" r:id="rId4"/>
    <p:sldId id="309" r:id="rId5"/>
    <p:sldId id="257" r:id="rId6"/>
    <p:sldId id="312" r:id="rId7"/>
    <p:sldId id="267" r:id="rId8"/>
    <p:sldId id="285" r:id="rId9"/>
    <p:sldId id="283" r:id="rId10"/>
    <p:sldId id="286" r:id="rId11"/>
    <p:sldId id="313" r:id="rId12"/>
    <p:sldId id="288" r:id="rId13"/>
    <p:sldId id="289" r:id="rId14"/>
    <p:sldId id="287" r:id="rId15"/>
    <p:sldId id="290" r:id="rId16"/>
    <p:sldId id="293" r:id="rId17"/>
    <p:sldId id="298" r:id="rId18"/>
    <p:sldId id="301" r:id="rId19"/>
    <p:sldId id="302" r:id="rId20"/>
    <p:sldId id="299" r:id="rId21"/>
    <p:sldId id="303" r:id="rId22"/>
    <p:sldId id="304" r:id="rId23"/>
    <p:sldId id="305" r:id="rId24"/>
    <p:sldId id="314" r:id="rId25"/>
    <p:sldId id="315" r:id="rId26"/>
    <p:sldId id="319" r:id="rId27"/>
    <p:sldId id="316" r:id="rId28"/>
    <p:sldId id="317" r:id="rId29"/>
    <p:sldId id="322" r:id="rId30"/>
    <p:sldId id="323" r:id="rId31"/>
    <p:sldId id="318" r:id="rId32"/>
    <p:sldId id="324" r:id="rId33"/>
    <p:sldId id="320" r:id="rId34"/>
    <p:sldId id="325" r:id="rId35"/>
    <p:sldId id="321" r:id="rId36"/>
    <p:sldId id="326" r:id="rId37"/>
  </p:sldIdLst>
  <p:sldSz cx="12192000" cy="6858000"/>
  <p:notesSz cx="6858000" cy="9144000"/>
  <p:kinsoku lang="ja-JP" invalStChars="、。，．・：；？！゛゜ヽヾゝゞ々’”）〕］｝〉》」』】°‰′″℃％!%),.:;]}｡｣､･ﾞﾟ" invalEndChars="‘“（〔［｛〈《「『【￥＄$([\{｢"/>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009900"/>
    <a:srgbClr val="FF5050"/>
    <a:srgbClr val="FFCC66"/>
    <a:srgbClr val="FCF456"/>
    <a:srgbClr val="47FF47"/>
    <a:srgbClr val="FF0000"/>
    <a:srgbClr val="FF3300"/>
    <a:srgbClr val="00FF00"/>
    <a:srgbClr val="09FF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31" autoAdjust="0"/>
    <p:restoredTop sz="86421" autoAdjust="0"/>
  </p:normalViewPr>
  <p:slideViewPr>
    <p:cSldViewPr snapToGrid="0" snapToObjects="1">
      <p:cViewPr varScale="1">
        <p:scale>
          <a:sx n="100" d="100"/>
          <a:sy n="100" d="100"/>
        </p:scale>
        <p:origin x="1170" y="96"/>
      </p:cViewPr>
      <p:guideLst>
        <p:guide orient="horz" pos="2160"/>
        <p:guide pos="3840"/>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oleObject" Target="file:///C:\Users\FCPSR\Desktop\&#1056;&#1072;&#1073;&#1086;&#1095;&#1080;&#1081;%20&#1089;&#1090;&#1086;&#1083;%20&#1052;&#1040;&#1064;&#1040;\&#1050;&#1086;&#1085;&#1092;&#1077;&#1088;&#1077;&#1085;&#1094;&#1080;&#1103;\&#1044;&#1054;&#1050;&#1051;&#1040;&#1044;\&#1044;&#1080;&#1072;&#1075;&#1088;&#1072;&#1084;&#1084;&#1099;.xlsx" TargetMode="External"/><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oleObject" Target="file:///C:\Users\FCPSR\Desktop\&#1056;&#1072;&#1073;&#1086;&#1095;&#1080;&#1081;%20&#1089;&#1090;&#1086;&#1083;%20&#1052;&#1040;&#1064;&#1040;\&#1050;&#1086;&#1085;&#1092;&#1077;&#1088;&#1077;&#1085;&#1094;&#1080;&#1103;\&#1044;&#1054;&#1050;&#1051;&#1040;&#1044;\&#1044;&#1080;&#1072;&#1075;&#1088;&#1072;&#1084;&#1084;&#1099;%20&#1076;&#1083;&#1103;%20&#1076;&#1086;&#1082;&#1083;&#1072;&#1076;&#1072;.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FCPSR\Desktop\&#1056;&#1072;&#1073;&#1086;&#1095;&#1080;&#1081;%20&#1089;&#1090;&#1086;&#1083;%20&#1052;&#1040;&#1064;&#1040;\&#1050;&#1086;&#1085;&#1092;&#1077;&#1088;&#1077;&#1085;&#1094;&#1080;&#1103;\&#1044;&#1054;&#1050;&#1051;&#1040;&#1044;\&#1044;&#1080;&#1072;&#1075;&#1088;&#1072;&#1084;&#1084;&#1099;.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8.xml.rels><?xml version="1.0" encoding="UTF-8" standalone="yes"?>
<Relationships xmlns="http://schemas.openxmlformats.org/package/2006/relationships"><Relationship Id="rId3" Type="http://schemas.openxmlformats.org/officeDocument/2006/relationships/oleObject" Target="file:///C:\Users\FCPSR\Desktop\&#1056;&#1072;&#1073;&#1086;&#1095;&#1080;&#1081;%20&#1089;&#1090;&#1086;&#1083;%20&#1052;&#1040;&#1064;&#1040;\&#1050;&#1086;&#1085;&#1092;&#1077;&#1088;&#1077;&#1085;&#1094;&#1080;&#1103;\&#1044;&#1054;&#1050;&#1051;&#1040;&#1044;\&#1044;&#1080;&#1072;&#1075;&#1088;&#1072;&#1084;&#1084;&#1099;.xlsx" TargetMode="External"/><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3" Type="http://schemas.openxmlformats.org/officeDocument/2006/relationships/oleObject" Target="file:///C:\Users\FCPSR\Desktop\&#1056;&#1072;&#1073;&#1086;&#1095;&#1080;&#1081;%20&#1089;&#1090;&#1086;&#1083;%20&#1052;&#1040;&#1064;&#1040;\&#1050;&#1086;&#1085;&#1092;&#1077;&#1088;&#1077;&#1085;&#1094;&#1080;&#1103;\&#1044;&#1080;&#1072;&#1075;&#1088;&#1072;&#1084;&#1084;&#1072;%20&#1092;&#1080;&#1085;&#1072;&#1085;&#1089;&#1099;_&#1080;&#1090;&#1086;&#1075;.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r">
              <a:defRPr/>
            </a:pPr>
            <a:r>
              <a:rPr lang="ru-RU" sz="1600" dirty="0"/>
              <a:t>Кол-во организаций</a:t>
            </a:r>
          </a:p>
        </c:rich>
      </c:tx>
      <c:layout>
        <c:manualLayout>
          <c:xMode val="edge"/>
          <c:yMode val="edge"/>
          <c:x val="0.39691977779406334"/>
          <c:y val="0.91813989135267127"/>
        </c:manualLayout>
      </c:layout>
      <c:overlay val="0"/>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Количество организаций</c:v>
                </c:pt>
              </c:strCache>
            </c:strRef>
          </c:tx>
          <c:spPr>
            <a:solidFill>
              <a:srgbClr val="00B0F0"/>
            </a:solidFill>
          </c:spPr>
          <c:invertIfNegative val="0"/>
          <c:dLbls>
            <c:dLbl>
              <c:idx val="0"/>
              <c:layout>
                <c:manualLayout>
                  <c:x val="1.6601241136923673E-2"/>
                  <c:y val="-9.9017065442239538E-3"/>
                </c:manualLayout>
              </c:layout>
              <c:spPr>
                <a:noFill/>
                <a:ln>
                  <a:noFill/>
                </a:ln>
                <a:effectLst/>
              </c:spPr>
              <c:txPr>
                <a:bodyPr wrap="square" lIns="38100" tIns="19050" rIns="38100" bIns="19050" anchor="ctr">
                  <a:noAutofit/>
                </a:bodyPr>
                <a:lstStyle/>
                <a:p>
                  <a:pPr>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2EC-41CE-AC98-906AF37FA6A4}"/>
                </c:ext>
                <c:ext xmlns:c15="http://schemas.microsoft.com/office/drawing/2012/chart" uri="{CE6537A1-D6FC-4f65-9D91-7224C49458BB}">
                  <c15:layout>
                    <c:manualLayout>
                      <c:w val="0.10727790382134435"/>
                      <c:h val="8.8716356293978602E-2"/>
                    </c:manualLayout>
                  </c15:layout>
                </c:ext>
              </c:extLst>
            </c:dLbl>
            <c:dLbl>
              <c:idx val="1"/>
              <c:layout>
                <c:manualLayout>
                  <c:x val="2.4154589371980198E-3"/>
                  <c:y val="-2.66633914784220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2EC-41CE-AC98-906AF37FA6A4}"/>
                </c:ext>
                <c:ext xmlns:c15="http://schemas.microsoft.com/office/drawing/2012/chart" uri="{CE6537A1-D6FC-4f65-9D91-7224C49458BB}">
                  <c15:layout/>
                </c:ext>
              </c:extLst>
            </c:dLbl>
            <c:dLbl>
              <c:idx val="2"/>
              <c:layout>
                <c:manualLayout>
                  <c:x val="6.03864734299513E-3"/>
                  <c:y val="-2.39970523305799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2EC-41CE-AC98-906AF37FA6A4}"/>
                </c:ext>
                <c:ext xmlns:c15="http://schemas.microsoft.com/office/drawing/2012/chart" uri="{CE6537A1-D6FC-4f65-9D91-7224C49458BB}">
                  <c15:layout/>
                </c:ext>
              </c:extLst>
            </c:dLbl>
            <c:dLbl>
              <c:idx val="3"/>
              <c:layout>
                <c:manualLayout>
                  <c:x val="4.83091787439605E-3"/>
                  <c:y val="-3.46624089219486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2EC-41CE-AC98-906AF37FA6A4}"/>
                </c:ext>
                <c:ext xmlns:c15="http://schemas.microsoft.com/office/drawing/2012/chart" uri="{CE6537A1-D6FC-4f65-9D91-7224C49458BB}">
                  <c15:layout/>
                </c:ext>
              </c:extLst>
            </c:dLbl>
            <c:dLbl>
              <c:idx val="4"/>
              <c:layout>
                <c:manualLayout>
                  <c:x val="7.2463768115942004E-3"/>
                  <c:y val="-2.66633914784220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2EC-41CE-AC98-906AF37FA6A4}"/>
                </c:ext>
                <c:ext xmlns:c15="http://schemas.microsoft.com/office/drawing/2012/chart" uri="{CE6537A1-D6FC-4f65-9D91-7224C49458BB}">
                  <c15:layout/>
                </c:ext>
              </c:extLst>
            </c:dLbl>
            <c:dLbl>
              <c:idx val="5"/>
              <c:layout>
                <c:manualLayout>
                  <c:x val="6.0386473429950797E-3"/>
                  <c:y val="-3.466240892194869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2EC-41CE-AC98-906AF37FA6A4}"/>
                </c:ext>
                <c:ext xmlns:c15="http://schemas.microsoft.com/office/drawing/2012/chart" uri="{CE6537A1-D6FC-4f65-9D91-7224C49458BB}">
                  <c15:layout/>
                </c:ext>
              </c:extLst>
            </c:dLbl>
            <c:dLbl>
              <c:idx val="6"/>
              <c:layout>
                <c:manualLayout>
                  <c:x val="1.2077294685989401E-3"/>
                  <c:y val="-2.13307131827378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2EC-41CE-AC98-906AF37FA6A4}"/>
                </c:ext>
                <c:ext xmlns:c15="http://schemas.microsoft.com/office/drawing/2012/chart" uri="{CE6537A1-D6FC-4f65-9D91-7224C49458BB}">
                  <c15:layout/>
                </c:ext>
              </c:extLst>
            </c:dLbl>
            <c:dLbl>
              <c:idx val="7"/>
              <c:layout>
                <c:manualLayout>
                  <c:x val="1.32850241545894E-2"/>
                  <c:y val="-2.43839661875668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2EC-41CE-AC98-906AF37FA6A4}"/>
                </c:ex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УОР</c:v>
                </c:pt>
                <c:pt idx="1">
                  <c:v>СДЮСШОР</c:v>
                </c:pt>
                <c:pt idx="2">
                  <c:v>СШОР</c:v>
                </c:pt>
                <c:pt idx="3">
                  <c:v>ДЮСШ</c:v>
                </c:pt>
                <c:pt idx="4">
                  <c:v>СШ</c:v>
                </c:pt>
                <c:pt idx="5">
                  <c:v>ЦОП</c:v>
                </c:pt>
                <c:pt idx="6">
                  <c:v>ЦСП</c:v>
                </c:pt>
                <c:pt idx="7">
                  <c:v>Другие</c:v>
                </c:pt>
              </c:strCache>
            </c:strRef>
          </c:cat>
          <c:val>
            <c:numRef>
              <c:f>Sheet1!$B$2:$B$9</c:f>
              <c:numCache>
                <c:formatCode>General</c:formatCode>
                <c:ptCount val="8"/>
                <c:pt idx="0">
                  <c:v>55</c:v>
                </c:pt>
                <c:pt idx="1">
                  <c:v>403</c:v>
                </c:pt>
                <c:pt idx="2">
                  <c:v>635</c:v>
                </c:pt>
                <c:pt idx="3">
                  <c:v>2866</c:v>
                </c:pt>
                <c:pt idx="4">
                  <c:v>693</c:v>
                </c:pt>
                <c:pt idx="5">
                  <c:v>36</c:v>
                </c:pt>
                <c:pt idx="6">
                  <c:v>109</c:v>
                </c:pt>
                <c:pt idx="7">
                  <c:v>223</c:v>
                </c:pt>
              </c:numCache>
            </c:numRef>
          </c:val>
          <c:extLst xmlns:c16r2="http://schemas.microsoft.com/office/drawing/2015/06/chart">
            <c:ext xmlns:c16="http://schemas.microsoft.com/office/drawing/2014/chart" uri="{C3380CC4-5D6E-409C-BE32-E72D297353CC}">
              <c16:uniqueId val="{00000000-E2DC-4C22-97D4-03A463A68AA9}"/>
            </c:ext>
          </c:extLst>
        </c:ser>
        <c:dLbls>
          <c:showLegendKey val="0"/>
          <c:showVal val="0"/>
          <c:showCatName val="0"/>
          <c:showSerName val="0"/>
          <c:showPercent val="0"/>
          <c:showBubbleSize val="0"/>
        </c:dLbls>
        <c:gapWidth val="80"/>
        <c:gapDepth val="27"/>
        <c:shape val="box"/>
        <c:axId val="7786888"/>
        <c:axId val="60855168"/>
        <c:axId val="0"/>
      </c:bar3DChart>
      <c:catAx>
        <c:axId val="7786888"/>
        <c:scaling>
          <c:orientation val="minMax"/>
        </c:scaling>
        <c:delete val="0"/>
        <c:axPos val="b"/>
        <c:numFmt formatCode="General" sourceLinked="0"/>
        <c:majorTickMark val="none"/>
        <c:minorTickMark val="none"/>
        <c:tickLblPos val="nextTo"/>
        <c:txPr>
          <a:bodyPr/>
          <a:lstStyle/>
          <a:p>
            <a:pPr>
              <a:defRPr b="1"/>
            </a:pPr>
            <a:endParaRPr lang="ru-RU"/>
          </a:p>
        </c:txPr>
        <c:crossAx val="60855168"/>
        <c:crosses val="autoZero"/>
        <c:auto val="1"/>
        <c:lblAlgn val="ctr"/>
        <c:lblOffset val="100"/>
        <c:noMultiLvlLbl val="0"/>
      </c:catAx>
      <c:valAx>
        <c:axId val="60855168"/>
        <c:scaling>
          <c:orientation val="minMax"/>
        </c:scaling>
        <c:delete val="1"/>
        <c:axPos val="l"/>
        <c:majorGridlines>
          <c:spPr>
            <a:ln>
              <a:noFill/>
            </a:ln>
          </c:spPr>
        </c:majorGridlines>
        <c:numFmt formatCode="General" sourceLinked="1"/>
        <c:majorTickMark val="none"/>
        <c:minorTickMark val="none"/>
        <c:tickLblPos val="nextTo"/>
        <c:crossAx val="7786888"/>
        <c:crosses val="autoZero"/>
        <c:crossBetween val="between"/>
      </c:valAx>
    </c:plotArea>
    <c:plotVisOnly val="1"/>
    <c:dispBlanksAs val="gap"/>
    <c:showDLblsOverMax val="0"/>
  </c:chart>
  <c:txPr>
    <a:bodyPr/>
    <a:lstStyle/>
    <a:p>
      <a:pPr>
        <a:defRPr sz="1800"/>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2.0865641208151291E-3"/>
          <c:w val="1"/>
          <c:h val="0.89920709875138405"/>
        </c:manualLayout>
      </c:layout>
      <c:pie3DChart>
        <c:varyColors val="1"/>
        <c:ser>
          <c:idx val="0"/>
          <c:order val="0"/>
          <c:tx>
            <c:strRef>
              <c:f>Лист2!$E$22</c:f>
              <c:strCache>
                <c:ptCount val="1"/>
                <c:pt idx="0">
                  <c:v>Количество субъектов</c:v>
                </c:pt>
              </c:strCache>
            </c:strRef>
          </c:tx>
          <c:dPt>
            <c:idx val="0"/>
            <c:bubble3D val="0"/>
            <c:explosion val="5"/>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AA7-46AF-881A-534441F3107A}"/>
              </c:ext>
            </c:extLst>
          </c:dPt>
          <c:dPt>
            <c:idx val="1"/>
            <c:bubble3D val="0"/>
            <c:explosion val="11"/>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3AA7-46AF-881A-534441F3107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3AA7-46AF-881A-534441F3107A}"/>
              </c:ext>
            </c:extLst>
          </c:dPt>
          <c:dLbls>
            <c:dLbl>
              <c:idx val="0"/>
              <c:layout>
                <c:manualLayout>
                  <c:x val="-9.5013523462006297E-2"/>
                  <c:y val="0.181621054176507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AA7-46AF-881A-534441F3107A}"/>
                </c:ext>
                <c:ext xmlns:c15="http://schemas.microsoft.com/office/drawing/2012/chart" uri="{CE6537A1-D6FC-4f65-9D91-7224C49458BB}">
                  <c15:layout/>
                </c:ext>
              </c:extLst>
            </c:dLbl>
            <c:dLbl>
              <c:idx val="1"/>
              <c:layout>
                <c:manualLayout>
                  <c:x val="-2.0582869214518899E-2"/>
                  <c:y val="-0.226057254825718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AA7-46AF-881A-534441F3107A}"/>
                </c:ext>
                <c:ext xmlns:c15="http://schemas.microsoft.com/office/drawing/2012/chart" uri="{CE6537A1-D6FC-4f65-9D91-7224C49458BB}">
                  <c15:layout/>
                </c:ext>
              </c:extLst>
            </c:dLbl>
            <c:dLbl>
              <c:idx val="2"/>
              <c:layout>
                <c:manualLayout>
                  <c:x val="7.7460829972473E-2"/>
                  <c:y val="9.757985044897710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AA7-46AF-881A-534441F3107A}"/>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Лист2!$D$23:$D$25</c:f>
              <c:strCache>
                <c:ptCount val="3"/>
                <c:pt idx="0">
                  <c:v>лидеры</c:v>
                </c:pt>
                <c:pt idx="1">
                  <c:v>планомерное учеличение</c:v>
                </c:pt>
                <c:pt idx="2">
                  <c:v>отрицательная тендеция</c:v>
                </c:pt>
              </c:strCache>
            </c:strRef>
          </c:cat>
          <c:val>
            <c:numRef>
              <c:f>Лист2!$E$23:$E$25</c:f>
              <c:numCache>
                <c:formatCode>General</c:formatCode>
                <c:ptCount val="3"/>
                <c:pt idx="0">
                  <c:v>22</c:v>
                </c:pt>
                <c:pt idx="1">
                  <c:v>37</c:v>
                </c:pt>
                <c:pt idx="2">
                  <c:v>26</c:v>
                </c:pt>
              </c:numCache>
            </c:numRef>
          </c:val>
          <c:extLst xmlns:c16r2="http://schemas.microsoft.com/office/drawing/2015/06/chart">
            <c:ext xmlns:c16="http://schemas.microsoft.com/office/drawing/2014/chart" uri="{C3380CC4-5D6E-409C-BE32-E72D297353CC}">
              <c16:uniqueId val="{00000006-3AA7-46AF-881A-534441F3107A}"/>
            </c:ext>
          </c:extLst>
        </c:ser>
        <c:ser>
          <c:idx val="1"/>
          <c:order val="1"/>
          <c:tx>
            <c:strRef>
              <c:f>Лист2!$F$22</c:f>
              <c:strCache>
                <c:ptCount val="1"/>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8-3AA7-46AF-881A-534441F3107A}"/>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A-3AA7-46AF-881A-534441F3107A}"/>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C-3AA7-46AF-881A-534441F3107A}"/>
              </c:ext>
            </c:extLst>
          </c:dPt>
          <c:cat>
            <c:strRef>
              <c:f>Лист2!$D$23:$D$25</c:f>
              <c:strCache>
                <c:ptCount val="3"/>
                <c:pt idx="0">
                  <c:v>лидеры</c:v>
                </c:pt>
                <c:pt idx="1">
                  <c:v>планомерное учеличение</c:v>
                </c:pt>
                <c:pt idx="2">
                  <c:v>отрицательная тендеция</c:v>
                </c:pt>
              </c:strCache>
            </c:strRef>
          </c:cat>
          <c:val>
            <c:numRef>
              <c:f>Лист2!$F$23:$F$25</c:f>
              <c:numCache>
                <c:formatCode>General</c:formatCode>
                <c:ptCount val="3"/>
              </c:numCache>
            </c:numRef>
          </c:val>
          <c:extLst xmlns:c16r2="http://schemas.microsoft.com/office/drawing/2015/06/chart">
            <c:ext xmlns:c16="http://schemas.microsoft.com/office/drawing/2014/chart" uri="{C3380CC4-5D6E-409C-BE32-E72D297353CC}">
              <c16:uniqueId val="{0000000D-3AA7-46AF-881A-534441F3107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67316379792343828"/>
          <c:y val="0.27445142389321076"/>
          <c:w val="0.32567510959874901"/>
          <c:h val="0.3882736523902720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defRPr>
      </a:pPr>
      <a:endParaRPr lang="ru-RU"/>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solidFill>
          <a:schemeClr val="bg1"/>
        </a:solidFill>
        <a:ln>
          <a:noFill/>
        </a:ln>
      </c:spPr>
      <c:txPr>
        <a:bodyPr/>
        <a:lstStyle/>
        <a:p>
          <a:pPr>
            <a:defRPr sz="2000" b="0"/>
          </a:pPr>
          <a:endParaRPr lang="ru-RU"/>
        </a:p>
      </c:tx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Уровень перехода к нормативно-подушевому финансированию (%)</c:v>
                </c:pt>
              </c:strCache>
            </c:strRef>
          </c:tx>
          <c:spPr>
            <a:solidFill>
              <a:srgbClr val="00B0F0"/>
            </a:solidFill>
          </c:spPr>
          <c:invertIfNegative val="0"/>
          <c:cat>
            <c:strRef>
              <c:f>Sheet1!$A$2:$A$9</c:f>
              <c:strCache>
                <c:ptCount val="8"/>
                <c:pt idx="0">
                  <c:v>ЦФО</c:v>
                </c:pt>
                <c:pt idx="1">
                  <c:v>СЗФО</c:v>
                </c:pt>
                <c:pt idx="2">
                  <c:v>ПФО</c:v>
                </c:pt>
                <c:pt idx="3">
                  <c:v>ЮФО</c:v>
                </c:pt>
                <c:pt idx="4">
                  <c:v>СКФО</c:v>
                </c:pt>
                <c:pt idx="5">
                  <c:v>УФО</c:v>
                </c:pt>
                <c:pt idx="6">
                  <c:v>СФО</c:v>
                </c:pt>
                <c:pt idx="7">
                  <c:v>ДФО</c:v>
                </c:pt>
              </c:strCache>
            </c:strRef>
          </c:cat>
          <c:val>
            <c:numRef>
              <c:f>Sheet1!$B$2:$B$9</c:f>
              <c:numCache>
                <c:formatCode>General</c:formatCode>
                <c:ptCount val="8"/>
                <c:pt idx="0">
                  <c:v>72</c:v>
                </c:pt>
                <c:pt idx="1">
                  <c:v>66</c:v>
                </c:pt>
                <c:pt idx="2">
                  <c:v>88</c:v>
                </c:pt>
                <c:pt idx="3">
                  <c:v>70</c:v>
                </c:pt>
                <c:pt idx="4">
                  <c:v>33</c:v>
                </c:pt>
                <c:pt idx="5">
                  <c:v>83</c:v>
                </c:pt>
                <c:pt idx="6">
                  <c:v>83</c:v>
                </c:pt>
                <c:pt idx="7">
                  <c:v>70</c:v>
                </c:pt>
              </c:numCache>
            </c:numRef>
          </c:val>
          <c:extLst xmlns:c16r2="http://schemas.microsoft.com/office/drawing/2015/06/chart">
            <c:ext xmlns:c16="http://schemas.microsoft.com/office/drawing/2014/chart" uri="{C3380CC4-5D6E-409C-BE32-E72D297353CC}">
              <c16:uniqueId val="{00000000-E2DC-4C22-97D4-03A463A68AA9}"/>
            </c:ext>
          </c:extLst>
        </c:ser>
        <c:dLbls>
          <c:showLegendKey val="0"/>
          <c:showVal val="0"/>
          <c:showCatName val="0"/>
          <c:showSerName val="0"/>
          <c:showPercent val="0"/>
          <c:showBubbleSize val="0"/>
        </c:dLbls>
        <c:gapWidth val="80"/>
        <c:gapDepth val="27"/>
        <c:shape val="box"/>
        <c:axId val="235994584"/>
        <c:axId val="235995368"/>
        <c:axId val="0"/>
      </c:bar3DChart>
      <c:catAx>
        <c:axId val="235994584"/>
        <c:scaling>
          <c:orientation val="minMax"/>
        </c:scaling>
        <c:delete val="0"/>
        <c:axPos val="b"/>
        <c:numFmt formatCode="General" sourceLinked="0"/>
        <c:majorTickMark val="none"/>
        <c:minorTickMark val="none"/>
        <c:tickLblPos val="nextTo"/>
        <c:crossAx val="235995368"/>
        <c:crosses val="autoZero"/>
        <c:auto val="1"/>
        <c:lblAlgn val="ctr"/>
        <c:lblOffset val="100"/>
        <c:noMultiLvlLbl val="0"/>
      </c:catAx>
      <c:valAx>
        <c:axId val="235995368"/>
        <c:scaling>
          <c:orientation val="minMax"/>
        </c:scaling>
        <c:delete val="1"/>
        <c:axPos val="l"/>
        <c:majorGridlines>
          <c:spPr>
            <a:ln>
              <a:noFill/>
            </a:ln>
          </c:spPr>
        </c:majorGridlines>
        <c:numFmt formatCode="General" sourceLinked="1"/>
        <c:majorTickMark val="none"/>
        <c:minorTickMark val="none"/>
        <c:tickLblPos val="nextTo"/>
        <c:crossAx val="23599458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Столбец1</c:v>
                </c:pt>
              </c:strCache>
            </c:strRef>
          </c:tx>
          <c:explosion val="1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2-9939-468E-AC1B-E427FAFED87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4725-4EF5-B359-778DDBA287C2}"/>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4725-4EF5-B359-778DDBA287C2}"/>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4725-4EF5-B359-778DDBA287C2}"/>
              </c:ext>
            </c:extLst>
          </c:dPt>
          <c:dPt>
            <c:idx val="4"/>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9939-468E-AC1B-E427FAFED87E}"/>
              </c:ext>
            </c:extLst>
          </c:dPt>
          <c:dLbls>
            <c:dLbl>
              <c:idx val="0"/>
              <c:layout>
                <c:manualLayout>
                  <c:x val="-0.16827780511811025"/>
                  <c:y val="-0.192264444373496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939-468E-AC1B-E427FAFED87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mn-lt"/>
                    <a:ea typeface="+mn-ea"/>
                    <a:cs typeface="+mn-cs"/>
                  </a:defRPr>
                </a:pPr>
                <a:endParaRPr lang="ru-RU"/>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Лист1!$A$2:$A$6</c:f>
              <c:strCache>
                <c:ptCount val="5"/>
                <c:pt idx="0">
                  <c:v>Летние олимпийские</c:v>
                </c:pt>
                <c:pt idx="1">
                  <c:v>Зимние олимпийские</c:v>
                </c:pt>
                <c:pt idx="2">
                  <c:v>Неолимпийские</c:v>
                </c:pt>
                <c:pt idx="3">
                  <c:v>Паралимпийские</c:v>
                </c:pt>
                <c:pt idx="4">
                  <c:v>Сурдлимпийские</c:v>
                </c:pt>
              </c:strCache>
            </c:strRef>
          </c:cat>
          <c:val>
            <c:numRef>
              <c:f>Лист1!$B$2:$B$6</c:f>
              <c:numCache>
                <c:formatCode>General</c:formatCode>
                <c:ptCount val="5"/>
                <c:pt idx="0">
                  <c:v>762</c:v>
                </c:pt>
                <c:pt idx="1">
                  <c:v>191</c:v>
                </c:pt>
                <c:pt idx="2">
                  <c:v>131</c:v>
                </c:pt>
                <c:pt idx="3">
                  <c:v>80</c:v>
                </c:pt>
                <c:pt idx="4">
                  <c:v>51</c:v>
                </c:pt>
              </c:numCache>
            </c:numRef>
          </c:val>
          <c:extLst xmlns:c16r2="http://schemas.microsoft.com/office/drawing/2015/06/chart">
            <c:ext xmlns:c16="http://schemas.microsoft.com/office/drawing/2014/chart" uri="{C3380CC4-5D6E-409C-BE32-E72D297353CC}">
              <c16:uniqueId val="{00000000-9939-468E-AC1B-E427FAFED87E}"/>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7277357423950372E-2"/>
          <c:y val="0.79779085889573953"/>
          <c:w val="0.96106869839000408"/>
          <c:h val="0.1295528955737638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ru-RU" sz="2000" b="1" dirty="0">
                <a:solidFill>
                  <a:schemeClr val="tx1"/>
                </a:solidFill>
              </a:rPr>
              <a:t>Динамика поданных заявок</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4.4702089110834668E-2"/>
          <c:y val="0.13593008848566726"/>
          <c:w val="0.8492216183619542"/>
          <c:h val="0.68336817748934398"/>
        </c:manualLayout>
      </c:layout>
      <c:lineChart>
        <c:grouping val="standard"/>
        <c:varyColors val="0"/>
        <c:ser>
          <c:idx val="0"/>
          <c:order val="0"/>
          <c:tx>
            <c:strRef>
              <c:f>Лист1!$B$1</c:f>
              <c:strCache>
                <c:ptCount val="1"/>
                <c:pt idx="0">
                  <c:v>Количество</c:v>
                </c:pt>
              </c:strCache>
            </c:strRef>
          </c:tx>
          <c:spPr>
            <a:ln w="28575" cap="rnd">
              <a:solidFill>
                <a:schemeClr val="accent1"/>
              </a:solidFill>
              <a:round/>
            </a:ln>
            <a:effectLst/>
          </c:spPr>
          <c:marker>
            <c:symbol val="none"/>
          </c:marker>
          <c:dLbls>
            <c:dLbl>
              <c:idx val="0"/>
              <c:layout>
                <c:manualLayout>
                  <c:x val="-1.0890279257415892E-2"/>
                  <c:y val="5.28971284380989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BA-4DF2-80AD-79DB2CA0AD99}"/>
                </c:ext>
                <c:ext xmlns:c15="http://schemas.microsoft.com/office/drawing/2012/chart" uri="{CE6537A1-D6FC-4f65-9D91-7224C49458BB}">
                  <c15:layout/>
                </c:ext>
              </c:extLst>
            </c:dLbl>
            <c:dLbl>
              <c:idx val="1"/>
              <c:layout>
                <c:manualLayout>
                  <c:x val="-1.3612849071769834E-3"/>
                  <c:y val="8.401308634286307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BBA-4DF2-80AD-79DB2CA0AD99}"/>
                </c:ext>
                <c:ext xmlns:c15="http://schemas.microsoft.com/office/drawing/2012/chart" uri="{CE6537A1-D6FC-4f65-9D91-7224C49458BB}">
                  <c15:layout/>
                </c:ext>
              </c:extLst>
            </c:dLbl>
            <c:dLbl>
              <c:idx val="2"/>
              <c:layout>
                <c:manualLayout>
                  <c:x val="-5.4451396287079337E-3"/>
                  <c:y val="9.645946950476870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BBA-4DF2-80AD-79DB2CA0AD99}"/>
                </c:ext>
                <c:ext xmlns:c15="http://schemas.microsoft.com/office/drawing/2012/chart" uri="{CE6537A1-D6FC-4f65-9D91-7224C49458BB}">
                  <c15:layout/>
                </c:ext>
              </c:extLst>
            </c:dLbl>
            <c:dLbl>
              <c:idx val="3"/>
              <c:layout>
                <c:manualLayout>
                  <c:x val="-1.2251564164592851E-2"/>
                  <c:y val="8.71246821333394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BBA-4DF2-80AD-79DB2CA0AD9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Лист1!$A$2:$A$5</c:f>
              <c:numCache>
                <c:formatCode>General</c:formatCode>
                <c:ptCount val="4"/>
                <c:pt idx="0">
                  <c:v>2011</c:v>
                </c:pt>
                <c:pt idx="1">
                  <c:v>2013</c:v>
                </c:pt>
                <c:pt idx="2">
                  <c:v>2015</c:v>
                </c:pt>
                <c:pt idx="3">
                  <c:v>2017</c:v>
                </c:pt>
              </c:numCache>
            </c:numRef>
          </c:cat>
          <c:val>
            <c:numRef>
              <c:f>Лист1!$B$2:$B$5</c:f>
              <c:numCache>
                <c:formatCode>General</c:formatCode>
                <c:ptCount val="4"/>
                <c:pt idx="0">
                  <c:v>478</c:v>
                </c:pt>
                <c:pt idx="1">
                  <c:v>478</c:v>
                </c:pt>
                <c:pt idx="2">
                  <c:v>578</c:v>
                </c:pt>
                <c:pt idx="3">
                  <c:v>579</c:v>
                </c:pt>
              </c:numCache>
            </c:numRef>
          </c:val>
          <c:smooth val="0"/>
          <c:extLst xmlns:c16r2="http://schemas.microsoft.com/office/drawing/2015/06/chart">
            <c:ext xmlns:c16="http://schemas.microsoft.com/office/drawing/2014/chart" uri="{C3380CC4-5D6E-409C-BE32-E72D297353CC}">
              <c16:uniqueId val="{00000000-4BBA-4DF2-80AD-79DB2CA0AD99}"/>
            </c:ext>
          </c:extLst>
        </c:ser>
        <c:dLbls>
          <c:showLegendKey val="0"/>
          <c:showVal val="0"/>
          <c:showCatName val="0"/>
          <c:showSerName val="0"/>
          <c:showPercent val="0"/>
          <c:showBubbleSize val="0"/>
        </c:dLbls>
        <c:smooth val="0"/>
        <c:axId val="235996936"/>
        <c:axId val="235996544"/>
      </c:lineChart>
      <c:catAx>
        <c:axId val="23599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crossAx val="235996544"/>
        <c:crosses val="autoZero"/>
        <c:auto val="1"/>
        <c:lblAlgn val="ctr"/>
        <c:lblOffset val="100"/>
        <c:noMultiLvlLbl val="0"/>
      </c:catAx>
      <c:valAx>
        <c:axId val="235996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ru-RU"/>
          </a:p>
        </c:txPr>
        <c:crossAx val="235996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7450777891893901"/>
          <c:y val="4.1350514309231499E-2"/>
        </c:manualLayout>
      </c:layout>
      <c:overlay val="0"/>
      <c:spPr>
        <a:solidFill>
          <a:schemeClr val="bg1"/>
        </a:solidFill>
        <a:ln>
          <a:noFill/>
        </a:ln>
      </c:spPr>
      <c:txPr>
        <a:bodyPr/>
        <a:lstStyle/>
        <a:p>
          <a:pPr>
            <a:defRPr sz="2000" b="0"/>
          </a:pPr>
          <a:endParaRPr lang="ru-RU"/>
        </a:p>
      </c:tx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tx>
            <c:strRef>
              <c:f>Sheet1!$B$1</c:f>
              <c:strCache>
                <c:ptCount val="1"/>
                <c:pt idx="0">
                  <c:v>Количество субъектов Российской Федерации (%)</c:v>
                </c:pt>
              </c:strCache>
            </c:strRef>
          </c:tx>
          <c:spPr>
            <a:solidFill>
              <a:srgbClr val="00B0F0"/>
            </a:solidFill>
          </c:spPr>
          <c:invertIfNegative val="0"/>
          <c:cat>
            <c:strRef>
              <c:f>Sheet1!$A$2:$A$9</c:f>
              <c:strCache>
                <c:ptCount val="8"/>
                <c:pt idx="0">
                  <c:v>ЦФО</c:v>
                </c:pt>
                <c:pt idx="1">
                  <c:v>СЗФО</c:v>
                </c:pt>
                <c:pt idx="2">
                  <c:v>ПФО</c:v>
                </c:pt>
                <c:pt idx="3">
                  <c:v>ЮФО</c:v>
                </c:pt>
                <c:pt idx="4">
                  <c:v>СКФО</c:v>
                </c:pt>
                <c:pt idx="5">
                  <c:v>УФО</c:v>
                </c:pt>
                <c:pt idx="6">
                  <c:v>СФО</c:v>
                </c:pt>
                <c:pt idx="7">
                  <c:v>ДФО</c:v>
                </c:pt>
              </c:strCache>
            </c:strRef>
          </c:cat>
          <c:val>
            <c:numRef>
              <c:f>Sheet1!$B$2:$B$9</c:f>
              <c:numCache>
                <c:formatCode>General</c:formatCode>
                <c:ptCount val="8"/>
                <c:pt idx="0">
                  <c:v>88.8</c:v>
                </c:pt>
                <c:pt idx="1">
                  <c:v>54.5</c:v>
                </c:pt>
                <c:pt idx="2">
                  <c:v>78.599999999999994</c:v>
                </c:pt>
                <c:pt idx="3">
                  <c:v>55</c:v>
                </c:pt>
                <c:pt idx="4">
                  <c:v>87.5</c:v>
                </c:pt>
                <c:pt idx="5">
                  <c:v>50</c:v>
                </c:pt>
                <c:pt idx="6">
                  <c:v>91.6</c:v>
                </c:pt>
                <c:pt idx="7">
                  <c:v>22.2</c:v>
                </c:pt>
              </c:numCache>
            </c:numRef>
          </c:val>
          <c:extLst xmlns:c16r2="http://schemas.microsoft.com/office/drawing/2015/06/chart">
            <c:ext xmlns:c16="http://schemas.microsoft.com/office/drawing/2014/chart" uri="{C3380CC4-5D6E-409C-BE32-E72D297353CC}">
              <c16:uniqueId val="{00000000-085F-4C74-A2FA-A4E3EDC03257}"/>
            </c:ext>
          </c:extLst>
        </c:ser>
        <c:dLbls>
          <c:showLegendKey val="0"/>
          <c:showVal val="0"/>
          <c:showCatName val="0"/>
          <c:showSerName val="0"/>
          <c:showPercent val="0"/>
          <c:showBubbleSize val="0"/>
        </c:dLbls>
        <c:gapWidth val="80"/>
        <c:gapDepth val="27"/>
        <c:shape val="box"/>
        <c:axId val="61536744"/>
        <c:axId val="58958848"/>
        <c:axId val="0"/>
      </c:bar3DChart>
      <c:catAx>
        <c:axId val="61536744"/>
        <c:scaling>
          <c:orientation val="minMax"/>
        </c:scaling>
        <c:delete val="0"/>
        <c:axPos val="b"/>
        <c:numFmt formatCode="General" sourceLinked="0"/>
        <c:majorTickMark val="none"/>
        <c:minorTickMark val="none"/>
        <c:tickLblPos val="nextTo"/>
        <c:crossAx val="58958848"/>
        <c:crosses val="autoZero"/>
        <c:auto val="1"/>
        <c:lblAlgn val="ctr"/>
        <c:lblOffset val="100"/>
        <c:noMultiLvlLbl val="0"/>
      </c:catAx>
      <c:valAx>
        <c:axId val="58958848"/>
        <c:scaling>
          <c:orientation val="minMax"/>
        </c:scaling>
        <c:delete val="1"/>
        <c:axPos val="l"/>
        <c:majorGridlines>
          <c:spPr>
            <a:ln>
              <a:noFill/>
            </a:ln>
          </c:spPr>
        </c:majorGridlines>
        <c:numFmt formatCode="General" sourceLinked="1"/>
        <c:majorTickMark val="none"/>
        <c:minorTickMark val="none"/>
        <c:tickLblPos val="nextTo"/>
        <c:crossAx val="61536744"/>
        <c:crosses val="autoZero"/>
        <c:crossBetween val="between"/>
      </c:valAx>
    </c:plotArea>
    <c:plotVisOnly val="1"/>
    <c:dispBlanksAs val="gap"/>
    <c:showDLblsOverMax val="0"/>
  </c:chart>
  <c:txPr>
    <a:bodyPr/>
    <a:lstStyle/>
    <a:p>
      <a:pPr>
        <a:defRPr sz="1800"/>
      </a:pPr>
      <a:endParaRPr lang="ru-RU"/>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tx>
            <c:strRef>
              <c:f>'[Диаграммы для доклада.xlsx]Лист1'!$A$25</c:f>
              <c:strCache>
                <c:ptCount val="1"/>
                <c:pt idx="0">
                  <c:v>2016</c:v>
                </c:pt>
              </c:strCache>
            </c:strRef>
          </c:tx>
          <c:spPr>
            <a:solidFill>
              <a:schemeClr val="accent2">
                <a:shade val="76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'[Диаграммы для доклада.xlsx]Лист1'!$B$24:$C$24</c:f>
              <c:strCache>
                <c:ptCount val="2"/>
                <c:pt idx="0">
                  <c:v>Полностью перешли</c:v>
                </c:pt>
                <c:pt idx="1">
                  <c:v>Частично перешли</c:v>
                </c:pt>
              </c:strCache>
            </c:strRef>
          </c:cat>
          <c:val>
            <c:numRef>
              <c:f>'[Диаграммы для доклада.xlsx]Лист1'!$B$25:$C$25</c:f>
              <c:numCache>
                <c:formatCode>General</c:formatCode>
                <c:ptCount val="2"/>
                <c:pt idx="0">
                  <c:v>830</c:v>
                </c:pt>
                <c:pt idx="1">
                  <c:v>1395</c:v>
                </c:pt>
              </c:numCache>
            </c:numRef>
          </c:val>
          <c:extLst xmlns:c16r2="http://schemas.microsoft.com/office/drawing/2015/06/chart">
            <c:ext xmlns:c16="http://schemas.microsoft.com/office/drawing/2014/chart" uri="{C3380CC4-5D6E-409C-BE32-E72D297353CC}">
              <c16:uniqueId val="{00000000-D0F6-4055-BB1F-50F9979336C9}"/>
            </c:ext>
          </c:extLst>
        </c:ser>
        <c:ser>
          <c:idx val="1"/>
          <c:order val="1"/>
          <c:tx>
            <c:strRef>
              <c:f>'[Диаграммы для доклада.xlsx]Лист1'!$A$26</c:f>
              <c:strCache>
                <c:ptCount val="1"/>
                <c:pt idx="0">
                  <c:v>2017</c:v>
                </c:pt>
              </c:strCache>
            </c:strRef>
          </c:tx>
          <c:spPr>
            <a:solidFill>
              <a:schemeClr val="accent2">
                <a:tint val="77000"/>
              </a:schemeClr>
            </a:solidFill>
            <a:ln>
              <a:no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'[Диаграммы для доклада.xlsx]Лист1'!$B$24:$C$24</c:f>
              <c:strCache>
                <c:ptCount val="2"/>
                <c:pt idx="0">
                  <c:v>Полностью перешли</c:v>
                </c:pt>
                <c:pt idx="1">
                  <c:v>Частично перешли</c:v>
                </c:pt>
              </c:strCache>
            </c:strRef>
          </c:cat>
          <c:val>
            <c:numRef>
              <c:f>'[Диаграммы для доклада.xlsx]Лист1'!$B$26:$C$26</c:f>
              <c:numCache>
                <c:formatCode>General</c:formatCode>
                <c:ptCount val="2"/>
                <c:pt idx="0">
                  <c:v>1502</c:v>
                </c:pt>
                <c:pt idx="1">
                  <c:v>824</c:v>
                </c:pt>
              </c:numCache>
            </c:numRef>
          </c:val>
          <c:extLst xmlns:c16r2="http://schemas.microsoft.com/office/drawing/2015/06/chart">
            <c:ext xmlns:c16="http://schemas.microsoft.com/office/drawing/2014/chart" uri="{C3380CC4-5D6E-409C-BE32-E72D297353CC}">
              <c16:uniqueId val="{00000001-D0F6-4055-BB1F-50F9979336C9}"/>
            </c:ext>
          </c:extLst>
        </c:ser>
        <c:dLbls>
          <c:showLegendKey val="0"/>
          <c:showVal val="0"/>
          <c:showCatName val="0"/>
          <c:showSerName val="0"/>
          <c:showPercent val="0"/>
          <c:showBubbleSize val="0"/>
        </c:dLbls>
        <c:gapWidth val="182"/>
        <c:axId val="116268320"/>
        <c:axId val="62470608"/>
      </c:barChart>
      <c:catAx>
        <c:axId val="116268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crossAx val="62470608"/>
        <c:crosses val="autoZero"/>
        <c:auto val="1"/>
        <c:lblAlgn val="ctr"/>
        <c:lblOffset val="100"/>
        <c:noMultiLvlLbl val="0"/>
      </c:catAx>
      <c:valAx>
        <c:axId val="62470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crossAx val="1162683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1">
          <a:solidFill>
            <a:schemeClr val="tx1"/>
          </a:solidFill>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Лист1!$N$14:$N$15</c:f>
              <c:strCache>
                <c:ptCount val="2"/>
                <c:pt idx="1">
                  <c:v>октябрь</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Лист1!$M$16:$M$18</c:f>
              <c:strCache>
                <c:ptCount val="3"/>
                <c:pt idx="0">
                  <c:v>1 категория</c:v>
                </c:pt>
                <c:pt idx="1">
                  <c:v>2 категория </c:v>
                </c:pt>
                <c:pt idx="2">
                  <c:v>3 категория</c:v>
                </c:pt>
              </c:strCache>
            </c:strRef>
          </c:cat>
          <c:val>
            <c:numRef>
              <c:f>Лист1!$N$16:$N$18</c:f>
              <c:numCache>
                <c:formatCode>General</c:formatCode>
                <c:ptCount val="3"/>
                <c:pt idx="0">
                  <c:v>24</c:v>
                </c:pt>
                <c:pt idx="1">
                  <c:v>37</c:v>
                </c:pt>
                <c:pt idx="2">
                  <c:v>24</c:v>
                </c:pt>
              </c:numCache>
            </c:numRef>
          </c:val>
          <c:extLst xmlns:c16r2="http://schemas.microsoft.com/office/drawing/2015/06/chart">
            <c:ext xmlns:c16="http://schemas.microsoft.com/office/drawing/2014/chart" uri="{C3380CC4-5D6E-409C-BE32-E72D297353CC}">
              <c16:uniqueId val="{00000000-78D4-4BFC-89FF-55E6C7C9F74B}"/>
            </c:ext>
          </c:extLst>
        </c:ser>
        <c:ser>
          <c:idx val="1"/>
          <c:order val="1"/>
          <c:tx>
            <c:strRef>
              <c:f>Лист1!$O$14:$O$15</c:f>
              <c:strCache>
                <c:ptCount val="2"/>
                <c:pt idx="1">
                  <c:v>декабрь</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Лист1!$M$16:$M$18</c:f>
              <c:strCache>
                <c:ptCount val="3"/>
                <c:pt idx="0">
                  <c:v>1 категория</c:v>
                </c:pt>
                <c:pt idx="1">
                  <c:v>2 категория </c:v>
                </c:pt>
                <c:pt idx="2">
                  <c:v>3 категория</c:v>
                </c:pt>
              </c:strCache>
            </c:strRef>
          </c:cat>
          <c:val>
            <c:numRef>
              <c:f>Лист1!$O$16:$O$18</c:f>
              <c:numCache>
                <c:formatCode>General</c:formatCode>
                <c:ptCount val="3"/>
                <c:pt idx="0">
                  <c:v>38</c:v>
                </c:pt>
                <c:pt idx="1">
                  <c:v>32</c:v>
                </c:pt>
                <c:pt idx="2">
                  <c:v>15</c:v>
                </c:pt>
              </c:numCache>
            </c:numRef>
          </c:val>
          <c:extLst xmlns:c16r2="http://schemas.microsoft.com/office/drawing/2015/06/chart">
            <c:ext xmlns:c16="http://schemas.microsoft.com/office/drawing/2014/chart" uri="{C3380CC4-5D6E-409C-BE32-E72D297353CC}">
              <c16:uniqueId val="{00000001-78D4-4BFC-89FF-55E6C7C9F74B}"/>
            </c:ext>
          </c:extLst>
        </c:ser>
        <c:dLbls>
          <c:showLegendKey val="0"/>
          <c:showVal val="0"/>
          <c:showCatName val="0"/>
          <c:showSerName val="0"/>
          <c:showPercent val="0"/>
          <c:showBubbleSize val="0"/>
        </c:dLbls>
        <c:gapWidth val="219"/>
        <c:overlap val="-27"/>
        <c:axId val="62472176"/>
        <c:axId val="62472568"/>
      </c:barChart>
      <c:catAx>
        <c:axId val="62472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crossAx val="62472568"/>
        <c:crosses val="autoZero"/>
        <c:auto val="1"/>
        <c:lblAlgn val="ctr"/>
        <c:lblOffset val="100"/>
        <c:noMultiLvlLbl val="0"/>
      </c:catAx>
      <c:valAx>
        <c:axId val="62472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crossAx val="62472176"/>
        <c:crosses val="autoZero"/>
        <c:crossBetween val="between"/>
      </c:valAx>
      <c:spPr>
        <a:noFill/>
        <a:ln>
          <a:noFill/>
        </a:ln>
        <a:effectLst/>
      </c:spPr>
    </c:plotArea>
    <c:legend>
      <c:legendPos val="b"/>
      <c:layout>
        <c:manualLayout>
          <c:xMode val="edge"/>
          <c:yMode val="edge"/>
          <c:x val="0.29609875924525603"/>
          <c:y val="0.92099304353647471"/>
          <c:w val="0.40920361200190991"/>
          <c:h val="6.0252267791357297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200" b="1">
          <a:solidFill>
            <a:schemeClr val="tx1"/>
          </a:solidFill>
        </a:defRPr>
      </a:pPr>
      <a:endParaRPr lang="ru-RU"/>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Лист1!$B$1</c:f>
              <c:strCache>
                <c:ptCount val="1"/>
                <c:pt idx="0">
                  <c:v>СШОР</c:v>
                </c:pt>
              </c:strCache>
            </c:strRef>
          </c:tx>
          <c:spPr>
            <a:ln w="127000" cap="rnd">
              <a:solidFill>
                <a:srgbClr val="C00000"/>
              </a:solidFill>
              <a:round/>
            </a:ln>
            <a:effectLst/>
          </c:spPr>
          <c:marker>
            <c:symbol val="none"/>
          </c:marker>
          <c:dLbls>
            <c:dLbl>
              <c:idx val="0"/>
              <c:layout>
                <c:manualLayout>
                  <c:x val="-2.9490406132532399E-2"/>
                  <c:y val="-3.61647983893850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530-4868-AFEA-69992F711DB9}"/>
                </c:ext>
                <c:ext xmlns:c15="http://schemas.microsoft.com/office/drawing/2012/chart" uri="{CE6537A1-D6FC-4f65-9D91-7224C49458BB}">
                  <c15:layout/>
                </c:ext>
              </c:extLst>
            </c:dLbl>
            <c:dLbl>
              <c:idx val="1"/>
              <c:layout>
                <c:manualLayout>
                  <c:x val="-2.28133330459213E-2"/>
                  <c:y val="2.32487989646045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530-4868-AFEA-69992F711DB9}"/>
                </c:ext>
                <c:ext xmlns:c15="http://schemas.microsoft.com/office/drawing/2012/chart" uri="{CE6537A1-D6FC-4f65-9D91-7224C49458BB}">
                  <c15:layout/>
                </c:ext>
              </c:extLst>
            </c:dLbl>
            <c:dLbl>
              <c:idx val="2"/>
              <c:layout>
                <c:manualLayout>
                  <c:x val="-2.0587642017050899E-2"/>
                  <c:y val="3.35815985044288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530-4868-AFEA-69992F711DB9}"/>
                </c:ext>
                <c:ext xmlns:c15="http://schemas.microsoft.com/office/drawing/2012/chart" uri="{CE6537A1-D6FC-4f65-9D91-7224C49458BB}">
                  <c15:layout/>
                </c:ext>
              </c:extLst>
            </c:dLbl>
            <c:dLbl>
              <c:idx val="3"/>
              <c:layout>
                <c:manualLayout>
                  <c:x val="-2.28133330459213E-2"/>
                  <c:y val="3.099839861947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530-4868-AFEA-69992F711DB9}"/>
                </c:ext>
                <c:ext xmlns:c15="http://schemas.microsoft.com/office/drawing/2012/chart" uri="{CE6537A1-D6FC-4f65-9D91-7224C49458BB}">
                  <c15:layout/>
                </c:ext>
              </c:extLst>
            </c:dLbl>
            <c:dLbl>
              <c:idx val="4"/>
              <c:layout>
                <c:manualLayout>
                  <c:x val="-2.78211378608796E-3"/>
                  <c:y val="3.35815985044290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530-4868-AFEA-69992F711DB9}"/>
                </c:ext>
                <c:ext xmlns:c15="http://schemas.microsoft.com/office/drawing/2012/chart" uri="{CE6537A1-D6FC-4f65-9D91-7224C49458BB}">
                  <c15:layout/>
                </c:ext>
              </c:extLst>
            </c:dLbl>
            <c:dLbl>
              <c:idx val="5"/>
              <c:layout>
                <c:manualLayout>
                  <c:x val="-2.1700487531486099E-2"/>
                  <c:y val="3.61647983893850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530-4868-AFEA-69992F711DB9}"/>
                </c:ext>
                <c:ext xmlns:c15="http://schemas.microsoft.com/office/drawing/2012/chart" uri="{CE6537A1-D6FC-4f65-9D91-7224C49458BB}">
                  <c15:layout/>
                </c:ext>
              </c:extLst>
            </c:dLbl>
            <c:dLbl>
              <c:idx val="6"/>
              <c:layout>
                <c:manualLayout>
                  <c:x val="-2.17004875314862E-2"/>
                  <c:y val="3.87479982743410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530-4868-AFEA-69992F711DB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Arial" charset="0"/>
                    <a:ea typeface="Arial" charset="0"/>
                    <a:cs typeface="Arial"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Лист1!$A$2:$A$8</c:f>
              <c:strCache>
                <c:ptCount val="7"/>
                <c:pt idx="0">
                  <c:v>01.01.2017 (5-ФК)</c:v>
                </c:pt>
                <c:pt idx="1">
                  <c:v>13.02.2017</c:v>
                </c:pt>
                <c:pt idx="2">
                  <c:v>01.04.2017</c:v>
                </c:pt>
                <c:pt idx="3">
                  <c:v>05.05.2017</c:v>
                </c:pt>
                <c:pt idx="4">
                  <c:v>01.08.2017</c:v>
                </c:pt>
                <c:pt idx="5">
                  <c:v>01.12.2017</c:v>
                </c:pt>
                <c:pt idx="6">
                  <c:v>31.12.2017 (5-ФК)</c:v>
                </c:pt>
              </c:strCache>
            </c:strRef>
          </c:cat>
          <c:val>
            <c:numRef>
              <c:f>Лист1!$B$2:$B$8</c:f>
              <c:numCache>
                <c:formatCode>General</c:formatCode>
                <c:ptCount val="7"/>
                <c:pt idx="0">
                  <c:v>238</c:v>
                </c:pt>
                <c:pt idx="1">
                  <c:v>283</c:v>
                </c:pt>
                <c:pt idx="2">
                  <c:v>425</c:v>
                </c:pt>
                <c:pt idx="3">
                  <c:v>450</c:v>
                </c:pt>
                <c:pt idx="4">
                  <c:v>470</c:v>
                </c:pt>
                <c:pt idx="5">
                  <c:v>567</c:v>
                </c:pt>
                <c:pt idx="6">
                  <c:v>635</c:v>
                </c:pt>
              </c:numCache>
            </c:numRef>
          </c:val>
          <c:smooth val="0"/>
          <c:extLst xmlns:c16r2="http://schemas.microsoft.com/office/drawing/2015/06/chart">
            <c:ext xmlns:c16="http://schemas.microsoft.com/office/drawing/2014/chart" uri="{C3380CC4-5D6E-409C-BE32-E72D297353CC}">
              <c16:uniqueId val="{00000007-8530-4868-AFEA-69992F711DB9}"/>
            </c:ext>
          </c:extLst>
        </c:ser>
        <c:ser>
          <c:idx val="1"/>
          <c:order val="1"/>
          <c:tx>
            <c:strRef>
              <c:f>Лист1!$C$1</c:f>
              <c:strCache>
                <c:ptCount val="1"/>
                <c:pt idx="0">
                  <c:v>СШ</c:v>
                </c:pt>
              </c:strCache>
            </c:strRef>
          </c:tx>
          <c:spPr>
            <a:ln w="127000" cap="rnd">
              <a:solidFill>
                <a:srgbClr val="0070C0"/>
              </a:solidFill>
              <a:round/>
            </a:ln>
            <a:effectLst/>
          </c:spPr>
          <c:marker>
            <c:symbol val="none"/>
          </c:marker>
          <c:dLbls>
            <c:dLbl>
              <c:idx val="0"/>
              <c:layout>
                <c:manualLayout>
                  <c:x val="-2.7264715103662001E-2"/>
                  <c:y val="2.32487989646046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530-4868-AFEA-69992F711DB9}"/>
                </c:ext>
                <c:ext xmlns:c15="http://schemas.microsoft.com/office/drawing/2012/chart" uri="{CE6537A1-D6FC-4f65-9D91-7224C49458BB}">
                  <c15:layout/>
                </c:ext>
              </c:extLst>
            </c:dLbl>
            <c:dLbl>
              <c:idx val="1"/>
              <c:layout>
                <c:manualLayout>
                  <c:x val="-2.28133330459213E-2"/>
                  <c:y val="-3.61647983893850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8530-4868-AFEA-69992F711DB9}"/>
                </c:ext>
                <c:ext xmlns:c15="http://schemas.microsoft.com/office/drawing/2012/chart" uri="{CE6537A1-D6FC-4f65-9D91-7224C49458BB}">
                  <c15:layout/>
                </c:ext>
              </c:extLst>
            </c:dLbl>
            <c:dLbl>
              <c:idx val="2"/>
              <c:layout>
                <c:manualLayout>
                  <c:x val="-2.28133330459213E-2"/>
                  <c:y val="-3.35815985044290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8530-4868-AFEA-69992F711DB9}"/>
                </c:ext>
                <c:ext xmlns:c15="http://schemas.microsoft.com/office/drawing/2012/chart" uri="{CE6537A1-D6FC-4f65-9D91-7224C49458BB}">
                  <c15:layout/>
                </c:ext>
              </c:extLst>
            </c:dLbl>
            <c:dLbl>
              <c:idx val="3"/>
              <c:layout>
                <c:manualLayout>
                  <c:x val="-2.28133330459213E-2"/>
                  <c:y val="-3.87479982743410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8530-4868-AFEA-69992F711DB9}"/>
                </c:ext>
                <c:ext xmlns:c15="http://schemas.microsoft.com/office/drawing/2012/chart" uri="{CE6537A1-D6FC-4f65-9D91-7224C49458BB}">
                  <c15:layout/>
                </c:ext>
              </c:extLst>
            </c:dLbl>
            <c:dLbl>
              <c:idx val="4"/>
              <c:layout>
                <c:manualLayout>
                  <c:x val="-6.1206503293935099E-3"/>
                  <c:y val="-2.3248798964604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8530-4868-AFEA-69992F711DB9}"/>
                </c:ext>
                <c:ext xmlns:c15="http://schemas.microsoft.com/office/drawing/2012/chart" uri="{CE6537A1-D6FC-4f65-9D91-7224C49458BB}">
                  <c15:layout/>
                </c:ext>
              </c:extLst>
            </c:dLbl>
            <c:dLbl>
              <c:idx val="5"/>
              <c:layout>
                <c:manualLayout>
                  <c:x val="-2.1700487531486099E-2"/>
                  <c:y val="-3.099839861947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8530-4868-AFEA-69992F711DB9}"/>
                </c:ext>
                <c:ext xmlns:c15="http://schemas.microsoft.com/office/drawing/2012/chart" uri="{CE6537A1-D6FC-4f65-9D91-7224C49458BB}">
                  <c15:layout/>
                </c:ext>
              </c:extLst>
            </c:dLbl>
            <c:dLbl>
              <c:idx val="6"/>
              <c:layout>
                <c:manualLayout>
                  <c:x val="-2.28133330459213E-2"/>
                  <c:y val="-2.84151987345168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8530-4868-AFEA-69992F711DB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Arial" charset="0"/>
                    <a:ea typeface="Arial" charset="0"/>
                    <a:cs typeface="Arial"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Лист1!$A$2:$A$8</c:f>
              <c:strCache>
                <c:ptCount val="7"/>
                <c:pt idx="0">
                  <c:v>01.01.2017 (5-ФК)</c:v>
                </c:pt>
                <c:pt idx="1">
                  <c:v>13.02.2017</c:v>
                </c:pt>
                <c:pt idx="2">
                  <c:v>01.04.2017</c:v>
                </c:pt>
                <c:pt idx="3">
                  <c:v>05.05.2017</c:v>
                </c:pt>
                <c:pt idx="4">
                  <c:v>01.08.2017</c:v>
                </c:pt>
                <c:pt idx="5">
                  <c:v>01.12.2017</c:v>
                </c:pt>
                <c:pt idx="6">
                  <c:v>31.12.2017 (5-ФК)</c:v>
                </c:pt>
              </c:strCache>
            </c:strRef>
          </c:cat>
          <c:val>
            <c:numRef>
              <c:f>Лист1!$C$2:$C$8</c:f>
              <c:numCache>
                <c:formatCode>General</c:formatCode>
                <c:ptCount val="7"/>
                <c:pt idx="0">
                  <c:v>219</c:v>
                </c:pt>
                <c:pt idx="1">
                  <c:v>336</c:v>
                </c:pt>
                <c:pt idx="2">
                  <c:v>502</c:v>
                </c:pt>
                <c:pt idx="3">
                  <c:v>518</c:v>
                </c:pt>
                <c:pt idx="4">
                  <c:v>562</c:v>
                </c:pt>
                <c:pt idx="5">
                  <c:v>645</c:v>
                </c:pt>
                <c:pt idx="6">
                  <c:v>693</c:v>
                </c:pt>
              </c:numCache>
            </c:numRef>
          </c:val>
          <c:smooth val="0"/>
          <c:extLst xmlns:c16r2="http://schemas.microsoft.com/office/drawing/2015/06/chart">
            <c:ext xmlns:c16="http://schemas.microsoft.com/office/drawing/2014/chart" uri="{C3380CC4-5D6E-409C-BE32-E72D297353CC}">
              <c16:uniqueId val="{0000000F-8530-4868-AFEA-69992F711DB9}"/>
            </c:ext>
          </c:extLst>
        </c:ser>
        <c:ser>
          <c:idx val="2"/>
          <c:order val="2"/>
          <c:tx>
            <c:strRef>
              <c:f>Лист1!$D$1</c:f>
              <c:strCache>
                <c:ptCount val="1"/>
                <c:pt idx="0">
                  <c:v>Всего</c:v>
                </c:pt>
              </c:strCache>
            </c:strRef>
          </c:tx>
          <c:spPr>
            <a:ln w="127000" cap="rnd">
              <a:solidFill>
                <a:schemeClr val="accent2">
                  <a:lumMod val="40000"/>
                  <a:lumOff val="60000"/>
                </a:schemeClr>
              </a:solidFill>
              <a:round/>
            </a:ln>
            <a:effectLst/>
          </c:spPr>
          <c:marker>
            <c:symbol val="none"/>
          </c:marker>
          <c:dLbls>
            <c:dLbl>
              <c:idx val="0"/>
              <c:layout>
                <c:manualLayout>
                  <c:x val="-3.1716097161402702E-2"/>
                  <c:y val="-2.84151987345168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8530-4868-AFEA-69992F711DB9}"/>
                </c:ext>
                <c:ext xmlns:c15="http://schemas.microsoft.com/office/drawing/2012/chart" uri="{CE6537A1-D6FC-4f65-9D91-7224C49458BB}">
                  <c15:layout/>
                </c:ext>
              </c:extLst>
            </c:dLbl>
            <c:dLbl>
              <c:idx val="1"/>
              <c:layout>
                <c:manualLayout>
                  <c:x val="-2.7264715103662001E-2"/>
                  <c:y val="-4.39143980442533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8530-4868-AFEA-69992F711DB9}"/>
                </c:ext>
                <c:ext xmlns:c15="http://schemas.microsoft.com/office/drawing/2012/chart" uri="{CE6537A1-D6FC-4f65-9D91-7224C49458BB}">
                  <c15:layout/>
                </c:ext>
              </c:extLst>
            </c:dLbl>
            <c:dLbl>
              <c:idx val="2"/>
              <c:layout>
                <c:manualLayout>
                  <c:x val="-2.28133330459213E-2"/>
                  <c:y val="-3.87479982743410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8530-4868-AFEA-69992F711DB9}"/>
                </c:ext>
                <c:ext xmlns:c15="http://schemas.microsoft.com/office/drawing/2012/chart" uri="{CE6537A1-D6FC-4f65-9D91-7224C49458BB}">
                  <c15:layout/>
                </c:ext>
              </c:extLst>
            </c:dLbl>
            <c:dLbl>
              <c:idx val="3"/>
              <c:layout>
                <c:manualLayout>
                  <c:x val="-2.28133330459213E-2"/>
                  <c:y val="-4.391439804425330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8530-4868-AFEA-69992F711DB9}"/>
                </c:ext>
                <c:ext xmlns:c15="http://schemas.microsoft.com/office/drawing/2012/chart" uri="{CE6537A1-D6FC-4f65-9D91-7224C49458BB}">
                  <c15:layout/>
                </c:ext>
              </c:extLst>
            </c:dLbl>
            <c:dLbl>
              <c:idx val="4"/>
              <c:layout>
                <c:manualLayout>
                  <c:x val="-1.2797723416004599E-2"/>
                  <c:y val="-3.616479838938500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8530-4868-AFEA-69992F711DB9}"/>
                </c:ext>
                <c:ext xmlns:c15="http://schemas.microsoft.com/office/drawing/2012/chart" uri="{CE6537A1-D6FC-4f65-9D91-7224C49458BB}">
                  <c15:layout/>
                </c:ext>
              </c:extLst>
            </c:dLbl>
            <c:dLbl>
              <c:idx val="5"/>
              <c:layout>
                <c:manualLayout>
                  <c:x val="-2.9490406132532399E-2"/>
                  <c:y val="-3.099839861947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8530-4868-AFEA-69992F711DB9}"/>
                </c:ext>
                <c:ext xmlns:c15="http://schemas.microsoft.com/office/drawing/2012/chart" uri="{CE6537A1-D6FC-4f65-9D91-7224C49458BB}">
                  <c15:layout/>
                </c:ext>
              </c:extLst>
            </c:dLbl>
            <c:dLbl>
              <c:idx val="6"/>
              <c:layout>
                <c:manualLayout>
                  <c:x val="-2.7264715103662199E-2"/>
                  <c:y val="-2.0665599079648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8530-4868-AFEA-69992F711DB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latin typeface="Arial" charset="0"/>
                    <a:ea typeface="Arial" charset="0"/>
                    <a:cs typeface="Arial" charset="0"/>
                  </a:defRPr>
                </a:pPr>
                <a:endParaRPr lang="ru-RU"/>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Лист1!$A$2:$A$8</c:f>
              <c:strCache>
                <c:ptCount val="7"/>
                <c:pt idx="0">
                  <c:v>01.01.2017 (5-ФК)</c:v>
                </c:pt>
                <c:pt idx="1">
                  <c:v>13.02.2017</c:v>
                </c:pt>
                <c:pt idx="2">
                  <c:v>01.04.2017</c:v>
                </c:pt>
                <c:pt idx="3">
                  <c:v>05.05.2017</c:v>
                </c:pt>
                <c:pt idx="4">
                  <c:v>01.08.2017</c:v>
                </c:pt>
                <c:pt idx="5">
                  <c:v>01.12.2017</c:v>
                </c:pt>
                <c:pt idx="6">
                  <c:v>31.12.2017 (5-ФК)</c:v>
                </c:pt>
              </c:strCache>
            </c:strRef>
          </c:cat>
          <c:val>
            <c:numRef>
              <c:f>Лист1!$D$2:$D$8</c:f>
              <c:numCache>
                <c:formatCode>General</c:formatCode>
                <c:ptCount val="7"/>
                <c:pt idx="0">
                  <c:v>457</c:v>
                </c:pt>
                <c:pt idx="1">
                  <c:v>619</c:v>
                </c:pt>
                <c:pt idx="2">
                  <c:v>927</c:v>
                </c:pt>
                <c:pt idx="3">
                  <c:v>968</c:v>
                </c:pt>
                <c:pt idx="4">
                  <c:v>1032</c:v>
                </c:pt>
                <c:pt idx="5">
                  <c:v>1212</c:v>
                </c:pt>
                <c:pt idx="6">
                  <c:v>1328</c:v>
                </c:pt>
              </c:numCache>
            </c:numRef>
          </c:val>
          <c:smooth val="0"/>
          <c:extLst xmlns:c16r2="http://schemas.microsoft.com/office/drawing/2015/06/chart">
            <c:ext xmlns:c16="http://schemas.microsoft.com/office/drawing/2014/chart" uri="{C3380CC4-5D6E-409C-BE32-E72D297353CC}">
              <c16:uniqueId val="{00000017-8530-4868-AFEA-69992F711DB9}"/>
            </c:ext>
          </c:extLst>
        </c:ser>
        <c:dLbls>
          <c:dLblPos val="ctr"/>
          <c:showLegendKey val="0"/>
          <c:showVal val="1"/>
          <c:showCatName val="0"/>
          <c:showSerName val="0"/>
          <c:showPercent val="0"/>
          <c:showBubbleSize val="0"/>
        </c:dLbls>
        <c:smooth val="0"/>
        <c:axId val="62472960"/>
        <c:axId val="62473744"/>
      </c:lineChart>
      <c:catAx>
        <c:axId val="62472960"/>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charset="0"/>
                <a:ea typeface="Arial" charset="0"/>
                <a:cs typeface="Arial" charset="0"/>
              </a:defRPr>
            </a:pPr>
            <a:endParaRPr lang="ru-RU"/>
          </a:p>
        </c:txPr>
        <c:crossAx val="62473744"/>
        <c:crosses val="autoZero"/>
        <c:auto val="1"/>
        <c:lblAlgn val="ctr"/>
        <c:lblOffset val="100"/>
        <c:noMultiLvlLbl val="0"/>
      </c:catAx>
      <c:valAx>
        <c:axId val="62473744"/>
        <c:scaling>
          <c:orientation val="minMax"/>
        </c:scaling>
        <c:delete val="1"/>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crossAx val="624729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charset="0"/>
              <a:ea typeface="Arial" charset="0"/>
              <a:cs typeface="Arial" charset="0"/>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lt1"/>
                </a:solidFill>
                <a:latin typeface="+mn-lt"/>
                <a:ea typeface="+mn-ea"/>
                <a:cs typeface="+mn-cs"/>
              </a:defRPr>
            </a:pPr>
            <a:r>
              <a:rPr lang="ru-RU" sz="1600" b="1" dirty="0">
                <a:solidFill>
                  <a:schemeClr val="tx1"/>
                </a:solidFill>
              </a:rPr>
              <a:t>П</a:t>
            </a:r>
            <a:r>
              <a:rPr lang="ru-RU" sz="1600" b="1" cap="none" dirty="0">
                <a:solidFill>
                  <a:schemeClr val="tx1"/>
                </a:solidFill>
              </a:rPr>
              <a:t>о состоянию на</a:t>
            </a:r>
            <a:r>
              <a:rPr lang="ru-RU" sz="1600" b="1" dirty="0">
                <a:solidFill>
                  <a:schemeClr val="tx1"/>
                </a:solidFill>
              </a:rPr>
              <a:t> 01.08.2017</a:t>
            </a:r>
          </a:p>
        </c:rich>
      </c:tx>
      <c:layout>
        <c:manualLayout>
          <c:xMode val="edge"/>
          <c:yMode val="edge"/>
          <c:x val="3.3283926422767597E-2"/>
          <c:y val="4.7695499910805697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lt1"/>
              </a:solidFill>
              <a:latin typeface="+mn-lt"/>
              <a:ea typeface="+mn-ea"/>
              <a:cs typeface="+mn-cs"/>
            </a:defRPr>
          </a:pPr>
          <a:endParaRPr lang="ru-RU"/>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0204552525862E-2"/>
          <c:y val="0.36012092874780499"/>
          <c:w val="0.97595908949482801"/>
          <c:h val="0.49178491958426102"/>
        </c:manualLayout>
      </c:layout>
      <c:bar3DChart>
        <c:barDir val="col"/>
        <c:grouping val="clustered"/>
        <c:varyColors val="0"/>
        <c:ser>
          <c:idx val="0"/>
          <c:order val="0"/>
          <c:tx>
            <c:strRef>
              <c:f>Лист1!$B$1</c:f>
              <c:strCache>
                <c:ptCount val="1"/>
                <c:pt idx="0">
                  <c:v>Количество физкультурно-спортивных организаций (ДЮСШ, СДЮСШОР)</c:v>
                </c:pt>
              </c:strCache>
            </c:strRef>
          </c:tx>
          <c:spPr>
            <a:solidFill>
              <a:schemeClr val="accent2">
                <a:lumMod val="75000"/>
              </a:schemeClr>
            </a:solidFill>
            <a:ln>
              <a:noFill/>
            </a:ln>
            <a:effectLst/>
            <a:scene3d>
              <a:camera prst="orthographicFront"/>
              <a:lightRig rig="threePt" dir="t"/>
            </a:scene3d>
            <a:sp3d prstMaterial="flat"/>
          </c:spPr>
          <c:invertIfNegative val="0"/>
          <c:dLbls>
            <c:spPr>
              <a:solidFill>
                <a:schemeClr val="bg1">
                  <a:alpha val="7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Лист1!$A$2:$A$9</c:f>
              <c:strCache>
                <c:ptCount val="8"/>
                <c:pt idx="0">
                  <c:v>ЦФО</c:v>
                </c:pt>
                <c:pt idx="1">
                  <c:v>СЗФО</c:v>
                </c:pt>
                <c:pt idx="2">
                  <c:v>ПФО</c:v>
                </c:pt>
                <c:pt idx="3">
                  <c:v>ЮФО</c:v>
                </c:pt>
                <c:pt idx="4">
                  <c:v>СКФО</c:v>
                </c:pt>
                <c:pt idx="5">
                  <c:v>УФО</c:v>
                </c:pt>
                <c:pt idx="6">
                  <c:v>СФО</c:v>
                </c:pt>
                <c:pt idx="7">
                  <c:v>ДФО</c:v>
                </c:pt>
              </c:strCache>
            </c:strRef>
          </c:cat>
          <c:val>
            <c:numRef>
              <c:f>Лист1!$B$2:$B$9</c:f>
              <c:numCache>
                <c:formatCode>General</c:formatCode>
                <c:ptCount val="8"/>
                <c:pt idx="0">
                  <c:v>629</c:v>
                </c:pt>
                <c:pt idx="1">
                  <c:v>218</c:v>
                </c:pt>
                <c:pt idx="2">
                  <c:v>759</c:v>
                </c:pt>
                <c:pt idx="3">
                  <c:v>310</c:v>
                </c:pt>
                <c:pt idx="4">
                  <c:v>368</c:v>
                </c:pt>
                <c:pt idx="5">
                  <c:v>349</c:v>
                </c:pt>
                <c:pt idx="6">
                  <c:v>630</c:v>
                </c:pt>
                <c:pt idx="7">
                  <c:v>211</c:v>
                </c:pt>
              </c:numCache>
            </c:numRef>
          </c:val>
          <c:extLst xmlns:c16r2="http://schemas.microsoft.com/office/drawing/2015/06/chart">
            <c:ext xmlns:c16="http://schemas.microsoft.com/office/drawing/2014/chart" uri="{C3380CC4-5D6E-409C-BE32-E72D297353CC}">
              <c16:uniqueId val="{00000000-4540-45DE-B255-DF6D0639B34D}"/>
            </c:ext>
          </c:extLst>
        </c:ser>
        <c:ser>
          <c:idx val="1"/>
          <c:order val="1"/>
          <c:tx>
            <c:strRef>
              <c:f>Лист1!$C$1</c:f>
              <c:strCache>
                <c:ptCount val="1"/>
                <c:pt idx="0">
                  <c:v>Количество организаций спортивной подготовки (СШ, СШОР)</c:v>
                </c:pt>
              </c:strCache>
            </c:strRef>
          </c:tx>
          <c:spPr>
            <a:solidFill>
              <a:srgbClr val="C00000"/>
            </a:solidFill>
            <a:ln>
              <a:noFill/>
            </a:ln>
            <a:effectLst/>
            <a:scene3d>
              <a:camera prst="orthographicFront"/>
              <a:lightRig rig="threePt" dir="t"/>
            </a:scene3d>
            <a:sp3d prstMaterial="flat"/>
          </c:spPr>
          <c:invertIfNegative val="0"/>
          <c:dLbls>
            <c:dLbl>
              <c:idx val="3"/>
              <c:layout>
                <c:manualLayout>
                  <c:x val="6.5566549783442497E-3"/>
                  <c:y val="0"/>
                </c:manualLayout>
              </c:layout>
              <c:spPr>
                <a:solidFill>
                  <a:schemeClr val="bg1">
                    <a:alpha val="7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33F-4277-8203-540A00B7D538}"/>
                </c:ext>
                <c:ext xmlns:c15="http://schemas.microsoft.com/office/drawing/2012/chart" uri="{CE6537A1-D6FC-4f65-9D91-7224C49458BB}">
                  <c15:layout>
                    <c:manualLayout>
                      <c:w val="3.5733535159960701E-2"/>
                      <c:h val="9.7298819818043503E-2"/>
                    </c:manualLayout>
                  </c15:layout>
                </c:ext>
              </c:extLst>
            </c:dLbl>
            <c:spPr>
              <a:solidFill>
                <a:schemeClr val="bg1">
                  <a:alpha val="7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Лист1!$A$2:$A$9</c:f>
              <c:strCache>
                <c:ptCount val="8"/>
                <c:pt idx="0">
                  <c:v>ЦФО</c:v>
                </c:pt>
                <c:pt idx="1">
                  <c:v>СЗФО</c:v>
                </c:pt>
                <c:pt idx="2">
                  <c:v>ПФО</c:v>
                </c:pt>
                <c:pt idx="3">
                  <c:v>ЮФО</c:v>
                </c:pt>
                <c:pt idx="4">
                  <c:v>СКФО</c:v>
                </c:pt>
                <c:pt idx="5">
                  <c:v>УФО</c:v>
                </c:pt>
                <c:pt idx="6">
                  <c:v>СФО</c:v>
                </c:pt>
                <c:pt idx="7">
                  <c:v>ДФО</c:v>
                </c:pt>
              </c:strCache>
            </c:strRef>
          </c:cat>
          <c:val>
            <c:numRef>
              <c:f>Лист1!$C$2:$C$9</c:f>
              <c:numCache>
                <c:formatCode>General</c:formatCode>
                <c:ptCount val="8"/>
                <c:pt idx="0">
                  <c:v>347</c:v>
                </c:pt>
                <c:pt idx="1">
                  <c:v>40</c:v>
                </c:pt>
                <c:pt idx="2">
                  <c:v>209</c:v>
                </c:pt>
                <c:pt idx="3">
                  <c:v>216</c:v>
                </c:pt>
                <c:pt idx="4">
                  <c:v>58</c:v>
                </c:pt>
                <c:pt idx="5">
                  <c:v>71</c:v>
                </c:pt>
                <c:pt idx="6">
                  <c:v>67</c:v>
                </c:pt>
                <c:pt idx="7">
                  <c:v>22</c:v>
                </c:pt>
              </c:numCache>
            </c:numRef>
          </c:val>
          <c:extLst xmlns:c16r2="http://schemas.microsoft.com/office/drawing/2015/06/chart">
            <c:ext xmlns:c16="http://schemas.microsoft.com/office/drawing/2014/chart" uri="{C3380CC4-5D6E-409C-BE32-E72D297353CC}">
              <c16:uniqueId val="{00000001-4540-45DE-B255-DF6D0639B34D}"/>
            </c:ext>
          </c:extLst>
        </c:ser>
        <c:ser>
          <c:idx val="2"/>
          <c:order val="2"/>
          <c:tx>
            <c:strRef>
              <c:f>Лист1!$D$1</c:f>
              <c:strCache>
                <c:ptCount val="1"/>
                <c:pt idx="0">
                  <c:v>Планируемое количество организаций спортивной подготовки на 31.12.2017</c:v>
                </c:pt>
              </c:strCache>
            </c:strRef>
          </c:tx>
          <c:spPr>
            <a:solidFill>
              <a:schemeClr val="accent3"/>
            </a:solidFill>
            <a:ln>
              <a:noFill/>
            </a:ln>
            <a:effectLst/>
            <a:scene3d>
              <a:camera prst="orthographicFront"/>
              <a:lightRig rig="threePt" dir="t"/>
            </a:scene3d>
            <a:sp3d prstMaterial="flat"/>
          </c:spPr>
          <c:invertIfNegative val="0"/>
          <c:dLbls>
            <c:dLbl>
              <c:idx val="2"/>
              <c:layout>
                <c:manualLayout>
                  <c:x val="6.5566119559560499E-3"/>
                  <c:y val="-8.744073971359030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33F-4277-8203-540A00B7D538}"/>
                </c:ext>
                <c:ext xmlns:c15="http://schemas.microsoft.com/office/drawing/2012/chart" uri="{CE6537A1-D6FC-4f65-9D91-7224C49458BB}">
                  <c15:layout/>
                </c:ext>
              </c:extLst>
            </c:dLbl>
            <c:dLbl>
              <c:idx val="3"/>
              <c:layout>
                <c:manualLayout>
                  <c:x val="1.2020455252586101E-2"/>
                  <c:y val="-3.81563999286445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33F-4277-8203-540A00B7D538}"/>
                </c:ext>
                <c:ext xmlns:c15="http://schemas.microsoft.com/office/drawing/2012/chart" uri="{CE6537A1-D6FC-4f65-9D91-7224C49458BB}">
                  <c15:layout/>
                </c:ext>
              </c:extLst>
            </c:dLbl>
            <c:dLbl>
              <c:idx val="5"/>
              <c:layout>
                <c:manualLayout>
                  <c:x val="0"/>
                  <c:y val="-4.7695499910806504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33F-4277-8203-540A00B7D538}"/>
                </c:ext>
                <c:ext xmlns:c15="http://schemas.microsoft.com/office/drawing/2012/chart" uri="{CE6537A1-D6FC-4f65-9D91-7224C49458BB}">
                  <c15:layout/>
                </c:ext>
              </c:extLst>
            </c:dLbl>
            <c:spPr>
              <a:solidFill>
                <a:schemeClr val="bg1">
                  <a:alpha val="7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Лист1!$A$2:$A$9</c:f>
              <c:strCache>
                <c:ptCount val="8"/>
                <c:pt idx="0">
                  <c:v>ЦФО</c:v>
                </c:pt>
                <c:pt idx="1">
                  <c:v>СЗФО</c:v>
                </c:pt>
                <c:pt idx="2">
                  <c:v>ПФО</c:v>
                </c:pt>
                <c:pt idx="3">
                  <c:v>ЮФО</c:v>
                </c:pt>
                <c:pt idx="4">
                  <c:v>СКФО</c:v>
                </c:pt>
                <c:pt idx="5">
                  <c:v>УФО</c:v>
                </c:pt>
                <c:pt idx="6">
                  <c:v>СФО</c:v>
                </c:pt>
                <c:pt idx="7">
                  <c:v>ДФО</c:v>
                </c:pt>
              </c:strCache>
            </c:strRef>
          </c:cat>
          <c:val>
            <c:numRef>
              <c:f>Лист1!$D$2:$D$9</c:f>
              <c:numCache>
                <c:formatCode>General</c:formatCode>
                <c:ptCount val="8"/>
                <c:pt idx="0">
                  <c:v>558</c:v>
                </c:pt>
                <c:pt idx="1">
                  <c:v>144</c:v>
                </c:pt>
                <c:pt idx="2">
                  <c:v>316</c:v>
                </c:pt>
                <c:pt idx="3">
                  <c:v>264</c:v>
                </c:pt>
                <c:pt idx="4">
                  <c:v>162</c:v>
                </c:pt>
                <c:pt idx="5">
                  <c:v>141</c:v>
                </c:pt>
                <c:pt idx="6">
                  <c:v>273</c:v>
                </c:pt>
                <c:pt idx="7">
                  <c:v>74</c:v>
                </c:pt>
              </c:numCache>
            </c:numRef>
          </c:val>
          <c:extLst xmlns:c16r2="http://schemas.microsoft.com/office/drawing/2015/06/chart">
            <c:ext xmlns:c16="http://schemas.microsoft.com/office/drawing/2014/chart" uri="{C3380CC4-5D6E-409C-BE32-E72D297353CC}">
              <c16:uniqueId val="{00000002-4540-45DE-B255-DF6D0639B34D}"/>
            </c:ext>
          </c:extLst>
        </c:ser>
        <c:dLbls>
          <c:showLegendKey val="0"/>
          <c:showVal val="1"/>
          <c:showCatName val="0"/>
          <c:showSerName val="0"/>
          <c:showPercent val="0"/>
          <c:showBubbleSize val="0"/>
        </c:dLbls>
        <c:gapWidth val="84"/>
        <c:gapDepth val="53"/>
        <c:shape val="box"/>
        <c:axId val="236433200"/>
        <c:axId val="236433592"/>
        <c:axId val="0"/>
      </c:bar3DChart>
      <c:catAx>
        <c:axId val="236433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crossAx val="236433592"/>
        <c:crosses val="autoZero"/>
        <c:auto val="1"/>
        <c:lblAlgn val="ctr"/>
        <c:lblOffset val="100"/>
        <c:noMultiLvlLbl val="0"/>
      </c:catAx>
      <c:valAx>
        <c:axId val="236433592"/>
        <c:scaling>
          <c:orientation val="minMax"/>
        </c:scaling>
        <c:delete val="1"/>
        <c:axPos val="l"/>
        <c:numFmt formatCode="General" sourceLinked="1"/>
        <c:majorTickMark val="out"/>
        <c:minorTickMark val="none"/>
        <c:tickLblPos val="nextTo"/>
        <c:crossAx val="236433200"/>
        <c:crosses val="autoZero"/>
        <c:crossBetween val="between"/>
      </c:valAx>
      <c:spPr>
        <a:noFill/>
        <a:ln>
          <a:noFill/>
        </a:ln>
        <a:effectLst/>
      </c:spPr>
    </c:plotArea>
    <c:legend>
      <c:legendPos val="t"/>
      <c:legendEntry>
        <c:idx val="0"/>
        <c:txPr>
          <a:bodyPr rot="0" spcFirstLastPara="1" vertOverflow="ellipsis" vert="horz" wrap="square" anchor="t" anchorCtr="0"/>
          <a:lstStyle/>
          <a:p>
            <a:pPr>
              <a:lnSpc>
                <a:spcPct val="100000"/>
              </a:lnSpc>
              <a:spcBef>
                <a:spcPts val="0"/>
              </a:spcBef>
              <a:defRPr sz="1400" b="0" i="0" u="none" strike="noStrike" kern="1200" baseline="0">
                <a:solidFill>
                  <a:schemeClr val="tx1"/>
                </a:solidFill>
                <a:latin typeface="+mn-lt"/>
                <a:ea typeface="+mn-ea"/>
                <a:cs typeface="+mn-cs"/>
              </a:defRPr>
            </a:pPr>
            <a:endParaRPr lang="ru-RU"/>
          </a:p>
        </c:txPr>
      </c:legendEntry>
      <c:legendEntry>
        <c:idx val="1"/>
        <c:txPr>
          <a:bodyPr rot="0" spcFirstLastPara="1" vertOverflow="ellipsis" vert="horz" wrap="square" anchor="t" anchorCtr="0"/>
          <a:lstStyle/>
          <a:p>
            <a:pPr>
              <a:lnSpc>
                <a:spcPct val="100000"/>
              </a:lnSpc>
              <a:spcBef>
                <a:spcPts val="0"/>
              </a:spcBef>
              <a:defRPr sz="1400" b="0" i="0" u="none" strike="noStrike" kern="1200" baseline="0">
                <a:solidFill>
                  <a:schemeClr val="tx1"/>
                </a:solidFill>
                <a:latin typeface="+mn-lt"/>
                <a:ea typeface="+mn-ea"/>
                <a:cs typeface="+mn-cs"/>
              </a:defRPr>
            </a:pPr>
            <a:endParaRPr lang="ru-RU"/>
          </a:p>
        </c:txPr>
      </c:legendEntry>
      <c:legendEntry>
        <c:idx val="2"/>
        <c:txPr>
          <a:bodyPr rot="0" spcFirstLastPara="1" vertOverflow="ellipsis" vert="horz" wrap="square" anchor="t" anchorCtr="0"/>
          <a:lstStyle/>
          <a:p>
            <a:pPr>
              <a:lnSpc>
                <a:spcPct val="100000"/>
              </a:lnSpc>
              <a:spcBef>
                <a:spcPts val="0"/>
              </a:spcBef>
              <a:defRPr sz="1400" b="0" i="0" u="none" strike="noStrike" kern="1200" baseline="0">
                <a:solidFill>
                  <a:schemeClr val="tx1"/>
                </a:solidFill>
                <a:latin typeface="+mn-lt"/>
                <a:ea typeface="+mn-ea"/>
                <a:cs typeface="+mn-cs"/>
              </a:defRPr>
            </a:pPr>
            <a:endParaRPr lang="ru-RU"/>
          </a:p>
        </c:txPr>
      </c:legendEntry>
      <c:layout>
        <c:manualLayout>
          <c:xMode val="edge"/>
          <c:yMode val="edge"/>
          <c:x val="0.32939523601049597"/>
          <c:y val="3.3386849937564002E-2"/>
          <c:w val="0.63079313665562498"/>
          <c:h val="0.36424264616135699"/>
        </c:manualLayout>
      </c:layout>
      <c:overlay val="0"/>
      <c:spPr>
        <a:noFill/>
        <a:ln>
          <a:noFill/>
        </a:ln>
        <a:effectLst/>
      </c:spPr>
      <c:txPr>
        <a:bodyPr rot="0" spcFirstLastPara="1" vertOverflow="ellipsis" vert="horz" wrap="square" anchor="t" anchorCtr="0"/>
        <a:lstStyle/>
        <a:p>
          <a:pPr>
            <a:lnSpc>
              <a:spcPct val="100000"/>
            </a:lnSpc>
            <a:spcBef>
              <a:spcPts val="0"/>
            </a:spcBef>
            <a:defRPr sz="1400" b="0" i="0" u="none" strike="noStrike" kern="1200" baseline="0">
              <a:solidFill>
                <a:schemeClr val="tx1"/>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alpha val="50000"/>
      </a:schemeClr>
    </a:solidFill>
    <a:ln w="6350" cap="flat" cmpd="sng" algn="ctr">
      <a:solidFill>
        <a:schemeClr val="dk1">
          <a:tint val="75000"/>
        </a:schemeClr>
      </a:solidFill>
      <a:round/>
    </a:ln>
    <a:effectLst/>
  </c:spPr>
  <c:txPr>
    <a:bodyPr/>
    <a:lstStyle/>
    <a:p>
      <a:pPr>
        <a:defRPr/>
      </a:pPr>
      <a:endParaRPr lang="ru-RU"/>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lt1"/>
                </a:solidFill>
                <a:latin typeface="+mn-lt"/>
                <a:ea typeface="+mn-ea"/>
                <a:cs typeface="+mn-cs"/>
              </a:defRPr>
            </a:pPr>
            <a:r>
              <a:rPr lang="ru-RU" sz="1600" b="1" cap="none" dirty="0">
                <a:solidFill>
                  <a:schemeClr val="tx1"/>
                </a:solidFill>
              </a:rPr>
              <a:t>По состоянию на 01.12.2017</a:t>
            </a:r>
          </a:p>
        </c:rich>
      </c:tx>
      <c:layout>
        <c:manualLayout>
          <c:xMode val="edge"/>
          <c:yMode val="edge"/>
          <c:x val="3.3669148886374102E-2"/>
          <c:y val="4.29259499197251E-2"/>
        </c:manualLayout>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lt1"/>
              </a:solidFill>
              <a:latin typeface="+mn-lt"/>
              <a:ea typeface="+mn-ea"/>
              <a:cs typeface="+mn-cs"/>
            </a:defRPr>
          </a:pPr>
          <a:endParaRPr lang="ru-RU"/>
        </a:p>
      </c:txPr>
    </c:title>
    <c:autoTitleDeleted val="0"/>
    <c:view3D>
      <c:rotX val="15"/>
      <c:rotY val="20"/>
      <c:depthPercent val="100"/>
      <c:rAngAx val="1"/>
    </c:view3D>
    <c:floor>
      <c:thickness val="0"/>
      <c:spPr>
        <a:solidFill>
          <a:schemeClr val="bg2">
            <a:lumMod val="75000"/>
            <a:alpha val="27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2020455252586161E-2"/>
          <c:y val="0.20272577904214673"/>
          <c:w val="0.97595908949482801"/>
          <c:h val="0.49178491958426102"/>
        </c:manualLayout>
      </c:layout>
      <c:bar3DChart>
        <c:barDir val="col"/>
        <c:grouping val="clustered"/>
        <c:varyColors val="0"/>
        <c:ser>
          <c:idx val="0"/>
          <c:order val="0"/>
          <c:tx>
            <c:strRef>
              <c:f>Лист1!$B$1</c:f>
              <c:strCache>
                <c:ptCount val="1"/>
                <c:pt idx="0">
                  <c:v>Количество физкультурно-спортивных организаций (ДЮСШ, СДЮСШОР)</c:v>
                </c:pt>
              </c:strCache>
            </c:strRef>
          </c:tx>
          <c:spPr>
            <a:solidFill>
              <a:schemeClr val="accent2">
                <a:lumMod val="75000"/>
              </a:schemeClr>
            </a:solidFill>
            <a:ln>
              <a:noFill/>
            </a:ln>
            <a:effectLst/>
            <a:scene3d>
              <a:camera prst="orthographicFront"/>
              <a:lightRig rig="threePt" dir="t"/>
            </a:scene3d>
            <a:sp3d prstMaterial="flat"/>
          </c:spPr>
          <c:invertIfNegative val="0"/>
          <c:dLbls>
            <c:spPr>
              <a:solidFill>
                <a:schemeClr val="bg1">
                  <a:alpha val="7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Лист1!$A$2:$A$9</c:f>
              <c:strCache>
                <c:ptCount val="8"/>
                <c:pt idx="0">
                  <c:v>ЦФО</c:v>
                </c:pt>
                <c:pt idx="1">
                  <c:v>СЗФО</c:v>
                </c:pt>
                <c:pt idx="2">
                  <c:v>ПФО</c:v>
                </c:pt>
                <c:pt idx="3">
                  <c:v>ЮФО</c:v>
                </c:pt>
                <c:pt idx="4">
                  <c:v>СКФО</c:v>
                </c:pt>
                <c:pt idx="5">
                  <c:v>УФО</c:v>
                </c:pt>
                <c:pt idx="6">
                  <c:v>СФО</c:v>
                </c:pt>
                <c:pt idx="7">
                  <c:v>ДФО</c:v>
                </c:pt>
              </c:strCache>
            </c:strRef>
          </c:cat>
          <c:val>
            <c:numRef>
              <c:f>Лист1!$B$2:$B$9</c:f>
              <c:numCache>
                <c:formatCode>General</c:formatCode>
                <c:ptCount val="8"/>
                <c:pt idx="0">
                  <c:v>624</c:v>
                </c:pt>
                <c:pt idx="1">
                  <c:v>197</c:v>
                </c:pt>
                <c:pt idx="2">
                  <c:v>730</c:v>
                </c:pt>
                <c:pt idx="3">
                  <c:v>186</c:v>
                </c:pt>
                <c:pt idx="4">
                  <c:v>358</c:v>
                </c:pt>
                <c:pt idx="5">
                  <c:v>343</c:v>
                </c:pt>
                <c:pt idx="6">
                  <c:v>576</c:v>
                </c:pt>
                <c:pt idx="7">
                  <c:v>208</c:v>
                </c:pt>
              </c:numCache>
            </c:numRef>
          </c:val>
          <c:extLst xmlns:c16r2="http://schemas.microsoft.com/office/drawing/2015/06/chart">
            <c:ext xmlns:c16="http://schemas.microsoft.com/office/drawing/2014/chart" uri="{C3380CC4-5D6E-409C-BE32-E72D297353CC}">
              <c16:uniqueId val="{00000000-BEEE-4BC4-BFB7-F53D7FB3C756}"/>
            </c:ext>
          </c:extLst>
        </c:ser>
        <c:ser>
          <c:idx val="1"/>
          <c:order val="1"/>
          <c:tx>
            <c:strRef>
              <c:f>Лист1!$C$1</c:f>
              <c:strCache>
                <c:ptCount val="1"/>
                <c:pt idx="0">
                  <c:v>Количество организаций спортивной подготовки (СШ, СШОР)</c:v>
                </c:pt>
              </c:strCache>
            </c:strRef>
          </c:tx>
          <c:spPr>
            <a:solidFill>
              <a:srgbClr val="C00000"/>
            </a:solidFill>
            <a:ln>
              <a:noFill/>
            </a:ln>
            <a:effectLst/>
            <a:scene3d>
              <a:camera prst="orthographicFront"/>
              <a:lightRig rig="threePt" dir="t"/>
            </a:scene3d>
            <a:sp3d prstMaterial="flat"/>
          </c:spPr>
          <c:invertIfNegative val="0"/>
          <c:dLbls>
            <c:dLbl>
              <c:idx val="1"/>
              <c:layout>
                <c:manualLayout>
                  <c:x val="5.4638432966300299E-3"/>
                  <c:y val="-8.744073971359030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85F-4A7D-88B4-F2CAA9C71CFD}"/>
                </c:ext>
                <c:ext xmlns:c15="http://schemas.microsoft.com/office/drawing/2012/chart" uri="{CE6537A1-D6FC-4f65-9D91-7224C49458BB}">
                  <c15:layout/>
                </c:ext>
              </c:extLst>
            </c:dLbl>
            <c:dLbl>
              <c:idx val="3"/>
              <c:layout>
                <c:manualLayout>
                  <c:x val="7.6493806152820197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85F-4A7D-88B4-F2CAA9C71CFD}"/>
                </c:ext>
                <c:ext xmlns:c15="http://schemas.microsoft.com/office/drawing/2012/chart" uri="{CE6537A1-D6FC-4f65-9D91-7224C49458BB}">
                  <c15:layout/>
                </c:ext>
              </c:extLst>
            </c:dLbl>
            <c:spPr>
              <a:solidFill>
                <a:schemeClr val="bg1">
                  <a:alpha val="7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Лист1!$A$2:$A$9</c:f>
              <c:strCache>
                <c:ptCount val="8"/>
                <c:pt idx="0">
                  <c:v>ЦФО</c:v>
                </c:pt>
                <c:pt idx="1">
                  <c:v>СЗФО</c:v>
                </c:pt>
                <c:pt idx="2">
                  <c:v>ПФО</c:v>
                </c:pt>
                <c:pt idx="3">
                  <c:v>ЮФО</c:v>
                </c:pt>
                <c:pt idx="4">
                  <c:v>СКФО</c:v>
                </c:pt>
                <c:pt idx="5">
                  <c:v>УФО</c:v>
                </c:pt>
                <c:pt idx="6">
                  <c:v>СФО</c:v>
                </c:pt>
                <c:pt idx="7">
                  <c:v>ДФО</c:v>
                </c:pt>
              </c:strCache>
            </c:strRef>
          </c:cat>
          <c:val>
            <c:numRef>
              <c:f>Лист1!$C$2:$C$9</c:f>
              <c:numCache>
                <c:formatCode>General</c:formatCode>
                <c:ptCount val="8"/>
                <c:pt idx="0">
                  <c:v>362</c:v>
                </c:pt>
                <c:pt idx="1">
                  <c:v>117</c:v>
                </c:pt>
                <c:pt idx="2">
                  <c:v>240</c:v>
                </c:pt>
                <c:pt idx="3">
                  <c:v>237</c:v>
                </c:pt>
                <c:pt idx="4">
                  <c:v>92</c:v>
                </c:pt>
                <c:pt idx="5">
                  <c:v>76</c:v>
                </c:pt>
                <c:pt idx="6">
                  <c:v>114</c:v>
                </c:pt>
                <c:pt idx="7">
                  <c:v>28</c:v>
                </c:pt>
              </c:numCache>
            </c:numRef>
          </c:val>
          <c:extLst xmlns:c16r2="http://schemas.microsoft.com/office/drawing/2015/06/chart">
            <c:ext xmlns:c16="http://schemas.microsoft.com/office/drawing/2014/chart" uri="{C3380CC4-5D6E-409C-BE32-E72D297353CC}">
              <c16:uniqueId val="{00000001-BEEE-4BC4-BFB7-F53D7FB3C756}"/>
            </c:ext>
          </c:extLst>
        </c:ser>
        <c:ser>
          <c:idx val="2"/>
          <c:order val="2"/>
          <c:tx>
            <c:strRef>
              <c:f>Лист1!$D$1</c:f>
              <c:strCache>
                <c:ptCount val="1"/>
                <c:pt idx="0">
                  <c:v>Планируемое количество организаций спортивной подготовки на 31.12.2017</c:v>
                </c:pt>
              </c:strCache>
            </c:strRef>
          </c:tx>
          <c:spPr>
            <a:solidFill>
              <a:schemeClr val="accent3"/>
            </a:solidFill>
            <a:ln>
              <a:noFill/>
            </a:ln>
            <a:effectLst/>
            <a:scene3d>
              <a:camera prst="orthographicFront"/>
              <a:lightRig rig="threePt" dir="t"/>
            </a:scene3d>
            <a:sp3d prstMaterial="flat"/>
          </c:spPr>
          <c:invertIfNegative val="0"/>
          <c:dLbls>
            <c:dLbl>
              <c:idx val="0"/>
              <c:layout>
                <c:manualLayout>
                  <c:x val="7.6493806152820804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85F-4A7D-88B4-F2CAA9C71CFD}"/>
                </c:ext>
                <c:ext xmlns:c15="http://schemas.microsoft.com/office/drawing/2012/chart" uri="{CE6537A1-D6FC-4f65-9D91-7224C49458BB}">
                  <c15:layout/>
                </c:ext>
              </c:extLst>
            </c:dLbl>
            <c:dLbl>
              <c:idx val="1"/>
              <c:layout>
                <c:manualLayout>
                  <c:x val="1.31132239119121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85F-4A7D-88B4-F2CAA9C71CFD}"/>
                </c:ext>
                <c:ext xmlns:c15="http://schemas.microsoft.com/office/drawing/2012/chart" uri="{CE6537A1-D6FC-4f65-9D91-7224C49458BB}">
                  <c15:layout/>
                </c:ext>
              </c:extLst>
            </c:dLbl>
            <c:dLbl>
              <c:idx val="2"/>
              <c:layout>
                <c:manualLayout>
                  <c:x val="6.5566119559560499E-3"/>
                  <c:y val="-8.7440739713590304E-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85F-4A7D-88B4-F2CAA9C71CFD}"/>
                </c:ext>
                <c:ext xmlns:c15="http://schemas.microsoft.com/office/drawing/2012/chart" uri="{CE6537A1-D6FC-4f65-9D91-7224C49458BB}">
                  <c15:layout/>
                </c:ext>
              </c:extLst>
            </c:dLbl>
            <c:dLbl>
              <c:idx val="3"/>
              <c:layout>
                <c:manualLayout>
                  <c:x val="1.2020455252586101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85F-4A7D-88B4-F2CAA9C71CFD}"/>
                </c:ext>
                <c:ext xmlns:c15="http://schemas.microsoft.com/office/drawing/2012/chart" uri="{CE6537A1-D6FC-4f65-9D91-7224C49458BB}">
                  <c15:layout/>
                </c:ext>
              </c:extLst>
            </c:dLbl>
            <c:dLbl>
              <c:idx val="6"/>
              <c:layout>
                <c:manualLayout>
                  <c:x val="4.3710746373040602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5F-4A7D-88B4-F2CAA9C71CFD}"/>
                </c:ext>
                <c:ext xmlns:c15="http://schemas.microsoft.com/office/drawing/2012/chart" uri="{CE6537A1-D6FC-4f65-9D91-7224C49458BB}">
                  <c15:layout/>
                </c:ext>
              </c:extLst>
            </c:dLbl>
            <c:spPr>
              <a:solidFill>
                <a:schemeClr val="bg1">
                  <a:alpha val="7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50000"/>
                        </a:schemeClr>
                      </a:solidFill>
                      <a:round/>
                    </a:ln>
                    <a:effectLst/>
                  </c:spPr>
                </c15:leaderLines>
              </c:ext>
            </c:extLst>
          </c:dLbls>
          <c:cat>
            <c:strRef>
              <c:f>Лист1!$A$2:$A$9</c:f>
              <c:strCache>
                <c:ptCount val="8"/>
                <c:pt idx="0">
                  <c:v>ЦФО</c:v>
                </c:pt>
                <c:pt idx="1">
                  <c:v>СЗФО</c:v>
                </c:pt>
                <c:pt idx="2">
                  <c:v>ПФО</c:v>
                </c:pt>
                <c:pt idx="3">
                  <c:v>ЮФО</c:v>
                </c:pt>
                <c:pt idx="4">
                  <c:v>СКФО</c:v>
                </c:pt>
                <c:pt idx="5">
                  <c:v>УФО</c:v>
                </c:pt>
                <c:pt idx="6">
                  <c:v>СФО</c:v>
                </c:pt>
                <c:pt idx="7">
                  <c:v>ДФО</c:v>
                </c:pt>
              </c:strCache>
            </c:strRef>
          </c:cat>
          <c:val>
            <c:numRef>
              <c:f>Лист1!$D$2:$D$9</c:f>
              <c:numCache>
                <c:formatCode>General</c:formatCode>
                <c:ptCount val="8"/>
                <c:pt idx="0">
                  <c:v>448</c:v>
                </c:pt>
                <c:pt idx="1">
                  <c:v>119</c:v>
                </c:pt>
                <c:pt idx="2">
                  <c:v>283</c:v>
                </c:pt>
                <c:pt idx="3">
                  <c:v>263</c:v>
                </c:pt>
                <c:pt idx="4">
                  <c:v>112</c:v>
                </c:pt>
                <c:pt idx="5">
                  <c:v>98</c:v>
                </c:pt>
                <c:pt idx="6">
                  <c:v>211</c:v>
                </c:pt>
                <c:pt idx="7">
                  <c:v>43</c:v>
                </c:pt>
              </c:numCache>
            </c:numRef>
          </c:val>
          <c:extLst xmlns:c16r2="http://schemas.microsoft.com/office/drawing/2015/06/chart">
            <c:ext xmlns:c16="http://schemas.microsoft.com/office/drawing/2014/chart" uri="{C3380CC4-5D6E-409C-BE32-E72D297353CC}">
              <c16:uniqueId val="{00000002-BEEE-4BC4-BFB7-F53D7FB3C756}"/>
            </c:ext>
          </c:extLst>
        </c:ser>
        <c:dLbls>
          <c:showLegendKey val="0"/>
          <c:showVal val="1"/>
          <c:showCatName val="0"/>
          <c:showSerName val="0"/>
          <c:showPercent val="0"/>
          <c:showBubbleSize val="0"/>
        </c:dLbls>
        <c:gapWidth val="84"/>
        <c:gapDepth val="53"/>
        <c:shape val="box"/>
        <c:axId val="236434376"/>
        <c:axId val="236434768"/>
        <c:axId val="0"/>
      </c:bar3DChart>
      <c:catAx>
        <c:axId val="2364343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crossAx val="236434768"/>
        <c:crosses val="autoZero"/>
        <c:auto val="1"/>
        <c:lblAlgn val="ctr"/>
        <c:lblOffset val="100"/>
        <c:noMultiLvlLbl val="0"/>
      </c:catAx>
      <c:valAx>
        <c:axId val="236434768"/>
        <c:scaling>
          <c:orientation val="minMax"/>
        </c:scaling>
        <c:delete val="1"/>
        <c:axPos val="l"/>
        <c:numFmt formatCode="General" sourceLinked="1"/>
        <c:majorTickMark val="out"/>
        <c:minorTickMark val="none"/>
        <c:tickLblPos val="nextTo"/>
        <c:crossAx val="2364343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alpha val="50000"/>
      </a:schemeClr>
    </a:solidFill>
    <a:ln w="6350" cap="flat" cmpd="sng" algn="ctr">
      <a:solidFill>
        <a:schemeClr val="dk1">
          <a:tint val="75000"/>
        </a:schemeClr>
      </a:solidFill>
      <a:round/>
    </a:ln>
    <a:effectLst/>
  </c:spPr>
  <c:txPr>
    <a:bodyPr/>
    <a:lstStyle/>
    <a:p>
      <a:pPr>
        <a:defRPr/>
      </a:pPr>
      <a:endParaRPr lang="ru-RU"/>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9192826670112252E-2"/>
          <c:y val="3.7273294607237814E-2"/>
          <c:w val="0.93494551514737267"/>
          <c:h val="0.78907166800133866"/>
        </c:manualLayout>
      </c:layout>
      <c:bar3DChart>
        <c:barDir val="col"/>
        <c:grouping val="clustered"/>
        <c:varyColors val="0"/>
        <c:ser>
          <c:idx val="0"/>
          <c:order val="0"/>
          <c:tx>
            <c:strRef>
              <c:f>Лист2!$E$7</c:f>
              <c:strCache>
                <c:ptCount val="1"/>
                <c:pt idx="0">
                  <c:v>План</c:v>
                </c:pt>
              </c:strCache>
            </c:strRef>
          </c:tx>
          <c:spPr>
            <a:solidFill>
              <a:schemeClr val="accent1"/>
            </a:solidFill>
            <a:ln>
              <a:noFill/>
            </a:ln>
            <a:effectLst/>
            <a:sp3d/>
          </c:spPr>
          <c:invertIfNegative val="0"/>
          <c:dLbls>
            <c:dLbl>
              <c:idx val="0"/>
              <c:layout>
                <c:manualLayout>
                  <c:x val="-4.7673531655225022E-3"/>
                  <c:y val="-2.19677684157359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4E5-40E8-B2CD-13237F100508}"/>
                </c:ext>
                <c:ext xmlns:c15="http://schemas.microsoft.com/office/drawing/2012/chart" uri="{CE6537A1-D6FC-4f65-9D91-7224C49458BB}">
                  <c15:layout/>
                </c:ext>
              </c:extLst>
            </c:dLbl>
            <c:dLbl>
              <c:idx val="1"/>
              <c:layout>
                <c:manualLayout>
                  <c:x val="-1.1653395339148734E-16"/>
                  <c:y val="-1.56912631540971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4E5-40E8-B2CD-13237F10050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Лист2!$D$8:$D$9</c:f>
              <c:numCache>
                <c:formatCode>General</c:formatCode>
                <c:ptCount val="2"/>
                <c:pt idx="0">
                  <c:v>2016</c:v>
                </c:pt>
                <c:pt idx="1">
                  <c:v>2017</c:v>
                </c:pt>
              </c:numCache>
            </c:numRef>
          </c:cat>
          <c:val>
            <c:numRef>
              <c:f>Лист2!$E$8:$E$9</c:f>
              <c:numCache>
                <c:formatCode>General</c:formatCode>
                <c:ptCount val="2"/>
                <c:pt idx="0">
                  <c:v>23</c:v>
                </c:pt>
                <c:pt idx="1">
                  <c:v>23.5</c:v>
                </c:pt>
              </c:numCache>
            </c:numRef>
          </c:val>
          <c:extLst xmlns:c16r2="http://schemas.microsoft.com/office/drawing/2015/06/chart">
            <c:ext xmlns:c16="http://schemas.microsoft.com/office/drawing/2014/chart" uri="{C3380CC4-5D6E-409C-BE32-E72D297353CC}">
              <c16:uniqueId val="{00000000-57F6-4168-B485-B120F4F100D8}"/>
            </c:ext>
          </c:extLst>
        </c:ser>
        <c:ser>
          <c:idx val="1"/>
          <c:order val="1"/>
          <c:tx>
            <c:strRef>
              <c:f>Лист2!$F$7</c:f>
              <c:strCache>
                <c:ptCount val="1"/>
                <c:pt idx="0">
                  <c:v>Факт</c:v>
                </c:pt>
              </c:strCache>
            </c:strRef>
          </c:tx>
          <c:spPr>
            <a:solidFill>
              <a:schemeClr val="accent2"/>
            </a:solidFill>
            <a:ln>
              <a:noFill/>
            </a:ln>
            <a:effectLst/>
            <a:sp3d/>
          </c:spPr>
          <c:invertIfNegative val="0"/>
          <c:dLbls>
            <c:dLbl>
              <c:idx val="0"/>
              <c:layout>
                <c:manualLayout>
                  <c:x val="1.112382405288578E-2"/>
                  <c:y val="-1.5691263154097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E5-40E8-B2CD-13237F100508}"/>
                </c:ext>
                <c:ext xmlns:c15="http://schemas.microsoft.com/office/drawing/2012/chart" uri="{CE6537A1-D6FC-4f65-9D91-7224C49458BB}">
                  <c15:layout/>
                </c:ext>
              </c:extLst>
            </c:dLbl>
            <c:dLbl>
              <c:idx val="1"/>
              <c:layout>
                <c:manualLayout>
                  <c:x val="1.1123824052885837E-2"/>
                  <c:y val="-1.25530105232776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4E5-40E8-B2CD-13237F10050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Лист2!$D$8:$D$9</c:f>
              <c:numCache>
                <c:formatCode>General</c:formatCode>
                <c:ptCount val="2"/>
                <c:pt idx="0">
                  <c:v>2016</c:v>
                </c:pt>
                <c:pt idx="1">
                  <c:v>2017</c:v>
                </c:pt>
              </c:numCache>
            </c:numRef>
          </c:cat>
          <c:val>
            <c:numRef>
              <c:f>Лист2!$F$8:$F$9</c:f>
              <c:numCache>
                <c:formatCode>General</c:formatCode>
                <c:ptCount val="2"/>
                <c:pt idx="0">
                  <c:v>30.4</c:v>
                </c:pt>
                <c:pt idx="1">
                  <c:v>32.6</c:v>
                </c:pt>
              </c:numCache>
            </c:numRef>
          </c:val>
          <c:extLst xmlns:c16r2="http://schemas.microsoft.com/office/drawing/2015/06/chart">
            <c:ext xmlns:c16="http://schemas.microsoft.com/office/drawing/2014/chart" uri="{C3380CC4-5D6E-409C-BE32-E72D297353CC}">
              <c16:uniqueId val="{00000001-57F6-4168-B485-B120F4F100D8}"/>
            </c:ext>
          </c:extLst>
        </c:ser>
        <c:dLbls>
          <c:showLegendKey val="0"/>
          <c:showVal val="0"/>
          <c:showCatName val="0"/>
          <c:showSerName val="0"/>
          <c:showPercent val="0"/>
          <c:showBubbleSize val="0"/>
        </c:dLbls>
        <c:gapWidth val="219"/>
        <c:shape val="box"/>
        <c:axId val="236435160"/>
        <c:axId val="236435944"/>
        <c:axId val="0"/>
      </c:bar3DChart>
      <c:catAx>
        <c:axId val="236435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crossAx val="236435944"/>
        <c:crosses val="autoZero"/>
        <c:auto val="1"/>
        <c:lblAlgn val="ctr"/>
        <c:lblOffset val="100"/>
        <c:noMultiLvlLbl val="0"/>
      </c:catAx>
      <c:valAx>
        <c:axId val="236435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ru-RU"/>
          </a:p>
        </c:txPr>
        <c:crossAx val="2364351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400" b="1">
          <a:solidFill>
            <a:schemeClr val="tx1"/>
          </a:solidFill>
          <a:latin typeface="+mn-lt"/>
        </a:defRPr>
      </a:pPr>
      <a:endParaRPr lang="ru-RU"/>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Лист1!$B$21</c:f>
              <c:strCache>
                <c:ptCount val="1"/>
                <c:pt idx="0">
                  <c:v>2017</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Лист1!$A$22:$A$24</c:f>
              <c:strCache>
                <c:ptCount val="3"/>
                <c:pt idx="0">
                  <c:v>Финансирование всего</c:v>
                </c:pt>
                <c:pt idx="1">
                  <c:v>Заработная плата</c:v>
                </c:pt>
                <c:pt idx="2">
                  <c:v>Спортивная подготовка</c:v>
                </c:pt>
              </c:strCache>
            </c:strRef>
          </c:cat>
          <c:val>
            <c:numRef>
              <c:f>Лист1!$B$22:$B$24</c:f>
              <c:numCache>
                <c:formatCode>0.0</c:formatCode>
                <c:ptCount val="3"/>
                <c:pt idx="0">
                  <c:v>145662</c:v>
                </c:pt>
                <c:pt idx="1">
                  <c:v>93332.3</c:v>
                </c:pt>
                <c:pt idx="2">
                  <c:v>10665.2</c:v>
                </c:pt>
              </c:numCache>
            </c:numRef>
          </c:val>
          <c:extLst xmlns:c16r2="http://schemas.microsoft.com/office/drawing/2015/06/chart">
            <c:ext xmlns:c16="http://schemas.microsoft.com/office/drawing/2014/chart" uri="{C3380CC4-5D6E-409C-BE32-E72D297353CC}">
              <c16:uniqueId val="{00000000-0A9F-4BA9-8059-F7FB10576BF8}"/>
            </c:ext>
          </c:extLst>
        </c:ser>
        <c:ser>
          <c:idx val="1"/>
          <c:order val="1"/>
          <c:tx>
            <c:strRef>
              <c:f>Лист1!$C$21</c:f>
              <c:strCache>
                <c:ptCount val="1"/>
                <c:pt idx="0">
                  <c:v>2016</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Лист1!$A$22:$A$24</c:f>
              <c:strCache>
                <c:ptCount val="3"/>
                <c:pt idx="0">
                  <c:v>Финансирование всего</c:v>
                </c:pt>
                <c:pt idx="1">
                  <c:v>Заработная плата</c:v>
                </c:pt>
                <c:pt idx="2">
                  <c:v>Спортивная подготовка</c:v>
                </c:pt>
              </c:strCache>
            </c:strRef>
          </c:cat>
          <c:val>
            <c:numRef>
              <c:f>Лист1!$C$22:$C$24</c:f>
              <c:numCache>
                <c:formatCode>0.0</c:formatCode>
                <c:ptCount val="3"/>
                <c:pt idx="0">
                  <c:v>132097.4</c:v>
                </c:pt>
                <c:pt idx="1">
                  <c:v>85325.7</c:v>
                </c:pt>
                <c:pt idx="2">
                  <c:v>9667.2000000000007</c:v>
                </c:pt>
              </c:numCache>
            </c:numRef>
          </c:val>
          <c:extLst xmlns:c16r2="http://schemas.microsoft.com/office/drawing/2015/06/chart">
            <c:ext xmlns:c16="http://schemas.microsoft.com/office/drawing/2014/chart" uri="{C3380CC4-5D6E-409C-BE32-E72D297353CC}">
              <c16:uniqueId val="{00000001-0A9F-4BA9-8059-F7FB10576BF8}"/>
            </c:ext>
          </c:extLst>
        </c:ser>
        <c:ser>
          <c:idx val="2"/>
          <c:order val="2"/>
          <c:tx>
            <c:strRef>
              <c:f>Лист1!$D$21</c:f>
              <c:strCache>
                <c:ptCount val="1"/>
                <c:pt idx="0">
                  <c:v>2015</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Лист1!$A$22:$A$24</c:f>
              <c:strCache>
                <c:ptCount val="3"/>
                <c:pt idx="0">
                  <c:v>Финансирование всего</c:v>
                </c:pt>
                <c:pt idx="1">
                  <c:v>Заработная плата</c:v>
                </c:pt>
                <c:pt idx="2">
                  <c:v>Спортивная подготовка</c:v>
                </c:pt>
              </c:strCache>
            </c:strRef>
          </c:cat>
          <c:val>
            <c:numRef>
              <c:f>Лист1!$D$22:$D$24</c:f>
              <c:numCache>
                <c:formatCode>0.0</c:formatCode>
                <c:ptCount val="3"/>
                <c:pt idx="0">
                  <c:v>128698.6</c:v>
                </c:pt>
                <c:pt idx="1">
                  <c:v>82387.199999999997</c:v>
                </c:pt>
                <c:pt idx="2">
                  <c:v>9298.6</c:v>
                </c:pt>
              </c:numCache>
            </c:numRef>
          </c:val>
          <c:extLst xmlns:c16r2="http://schemas.microsoft.com/office/drawing/2015/06/chart">
            <c:ext xmlns:c16="http://schemas.microsoft.com/office/drawing/2014/chart" uri="{C3380CC4-5D6E-409C-BE32-E72D297353CC}">
              <c16:uniqueId val="{00000002-0A9F-4BA9-8059-F7FB10576BF8}"/>
            </c:ext>
          </c:extLst>
        </c:ser>
        <c:dLbls>
          <c:showLegendKey val="0"/>
          <c:showVal val="0"/>
          <c:showCatName val="0"/>
          <c:showSerName val="0"/>
          <c:showPercent val="0"/>
          <c:showBubbleSize val="0"/>
        </c:dLbls>
        <c:gapWidth val="182"/>
        <c:axId val="236436336"/>
        <c:axId val="235993408"/>
      </c:barChart>
      <c:catAx>
        <c:axId val="236436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crossAx val="235993408"/>
        <c:crosses val="autoZero"/>
        <c:auto val="1"/>
        <c:lblAlgn val="ctr"/>
        <c:lblOffset val="100"/>
        <c:noMultiLvlLbl val="0"/>
      </c:catAx>
      <c:valAx>
        <c:axId val="23599340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crossAx val="236436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ru-RU"/>
        </a:p>
      </c:txPr>
    </c:legend>
    <c:plotVisOnly val="1"/>
    <c:dispBlanksAs val="gap"/>
    <c:showDLblsOverMax val="0"/>
  </c:chart>
  <c:spPr>
    <a:noFill/>
    <a:ln>
      <a:noFill/>
    </a:ln>
    <a:effectLst/>
  </c:spPr>
  <c:txPr>
    <a:bodyPr/>
    <a:lstStyle/>
    <a:p>
      <a:pPr>
        <a:defRPr sz="1600" b="1">
          <a:solidFill>
            <a:schemeClr val="tx1"/>
          </a:solidFill>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5.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0.06412</cdr:x>
      <cdr:y>0.69518</cdr:y>
    </cdr:from>
    <cdr:to>
      <cdr:x>0.13297</cdr:x>
      <cdr:y>0.80931</cdr:y>
    </cdr:to>
    <cdr:sp macro="" textlink="">
      <cdr:nvSpPr>
        <cdr:cNvPr id="2" name="TextBox 1"/>
        <cdr:cNvSpPr txBox="1"/>
      </cdr:nvSpPr>
      <cdr:spPr>
        <a:xfrm xmlns:a="http://schemas.openxmlformats.org/drawingml/2006/main">
          <a:off x="674277" y="3202656"/>
          <a:ext cx="723999" cy="52579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de-DE" sz="2400" b="1" dirty="0">
              <a:solidFill>
                <a:schemeClr val="bg1"/>
              </a:solidFill>
            </a:rPr>
            <a:t>89%</a:t>
          </a:r>
        </a:p>
      </cdr:txBody>
    </cdr:sp>
  </cdr:relSizeAnchor>
  <cdr:relSizeAnchor xmlns:cdr="http://schemas.openxmlformats.org/drawingml/2006/chartDrawing">
    <cdr:from>
      <cdr:x>0.1744</cdr:x>
      <cdr:y>0.69628</cdr:y>
    </cdr:from>
    <cdr:to>
      <cdr:x>0.24324</cdr:x>
      <cdr:y>0.81041</cdr:y>
    </cdr:to>
    <cdr:sp macro="" textlink="">
      <cdr:nvSpPr>
        <cdr:cNvPr id="3" name="TextBox 1"/>
        <cdr:cNvSpPr txBox="1"/>
      </cdr:nvSpPr>
      <cdr:spPr>
        <a:xfrm xmlns:a="http://schemas.openxmlformats.org/drawingml/2006/main">
          <a:off x="1833887" y="3207724"/>
          <a:ext cx="723894" cy="5257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2400" b="1" dirty="0">
              <a:solidFill>
                <a:schemeClr val="bg1"/>
              </a:solidFill>
            </a:rPr>
            <a:t>54%</a:t>
          </a:r>
        </a:p>
      </cdr:txBody>
    </cdr:sp>
  </cdr:relSizeAnchor>
  <cdr:relSizeAnchor xmlns:cdr="http://schemas.openxmlformats.org/drawingml/2006/chartDrawing">
    <cdr:from>
      <cdr:x>0.28562</cdr:x>
      <cdr:y>0.71613</cdr:y>
    </cdr:from>
    <cdr:to>
      <cdr:x>0.35447</cdr:x>
      <cdr:y>0.83026</cdr:y>
    </cdr:to>
    <cdr:sp macro="" textlink="">
      <cdr:nvSpPr>
        <cdr:cNvPr id="4" name="TextBox 1"/>
        <cdr:cNvSpPr txBox="1"/>
      </cdr:nvSpPr>
      <cdr:spPr>
        <a:xfrm xmlns:a="http://schemas.openxmlformats.org/drawingml/2006/main">
          <a:off x="3003456" y="3299160"/>
          <a:ext cx="723999" cy="5257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2400" b="1" dirty="0">
              <a:solidFill>
                <a:schemeClr val="bg1"/>
              </a:solidFill>
            </a:rPr>
            <a:t>78%</a:t>
          </a:r>
        </a:p>
      </cdr:txBody>
    </cdr:sp>
  </cdr:relSizeAnchor>
  <cdr:relSizeAnchor xmlns:cdr="http://schemas.openxmlformats.org/drawingml/2006/chartDrawing">
    <cdr:from>
      <cdr:x>0.39685</cdr:x>
      <cdr:y>0.71613</cdr:y>
    </cdr:from>
    <cdr:to>
      <cdr:x>0.4657</cdr:x>
      <cdr:y>0.83026</cdr:y>
    </cdr:to>
    <cdr:sp macro="" textlink="">
      <cdr:nvSpPr>
        <cdr:cNvPr id="5" name="TextBox 1"/>
        <cdr:cNvSpPr txBox="1"/>
      </cdr:nvSpPr>
      <cdr:spPr>
        <a:xfrm xmlns:a="http://schemas.openxmlformats.org/drawingml/2006/main">
          <a:off x="4173130" y="3299160"/>
          <a:ext cx="723999" cy="5257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2400" b="1" dirty="0">
              <a:solidFill>
                <a:schemeClr val="bg1"/>
              </a:solidFill>
            </a:rPr>
            <a:t>5</a:t>
          </a:r>
          <a:r>
            <a:rPr lang="ru-RU" sz="2400" b="1" dirty="0">
              <a:solidFill>
                <a:schemeClr val="bg1"/>
              </a:solidFill>
            </a:rPr>
            <a:t>5</a:t>
          </a:r>
          <a:r>
            <a:rPr lang="de-DE" sz="2400" b="1" dirty="0">
              <a:solidFill>
                <a:schemeClr val="bg1"/>
              </a:solidFill>
            </a:rPr>
            <a:t>%</a:t>
          </a:r>
        </a:p>
      </cdr:txBody>
    </cdr:sp>
  </cdr:relSizeAnchor>
  <cdr:relSizeAnchor xmlns:cdr="http://schemas.openxmlformats.org/drawingml/2006/chartDrawing">
    <cdr:from>
      <cdr:x>0.50894</cdr:x>
      <cdr:y>0.71432</cdr:y>
    </cdr:from>
    <cdr:to>
      <cdr:x>0.57779</cdr:x>
      <cdr:y>0.82845</cdr:y>
    </cdr:to>
    <cdr:sp macro="" textlink="">
      <cdr:nvSpPr>
        <cdr:cNvPr id="6" name="TextBox 1"/>
        <cdr:cNvSpPr txBox="1"/>
      </cdr:nvSpPr>
      <cdr:spPr>
        <a:xfrm xmlns:a="http://schemas.openxmlformats.org/drawingml/2006/main">
          <a:off x="5351784" y="3290819"/>
          <a:ext cx="724000" cy="5257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400" b="1" dirty="0">
              <a:solidFill>
                <a:schemeClr val="bg1"/>
              </a:solidFill>
            </a:rPr>
            <a:t>87</a:t>
          </a:r>
          <a:r>
            <a:rPr lang="de-DE" sz="2400" b="1" dirty="0">
              <a:solidFill>
                <a:schemeClr val="bg1"/>
              </a:solidFill>
            </a:rPr>
            <a:t>%</a:t>
          </a:r>
        </a:p>
      </cdr:txBody>
    </cdr:sp>
  </cdr:relSizeAnchor>
  <cdr:relSizeAnchor xmlns:cdr="http://schemas.openxmlformats.org/drawingml/2006/chartDrawing">
    <cdr:from>
      <cdr:x>0.62017</cdr:x>
      <cdr:y>0.71723</cdr:y>
    </cdr:from>
    <cdr:to>
      <cdr:x>0.68902</cdr:x>
      <cdr:y>0.83136</cdr:y>
    </cdr:to>
    <cdr:sp macro="" textlink="">
      <cdr:nvSpPr>
        <cdr:cNvPr id="7" name="TextBox 1"/>
        <cdr:cNvSpPr txBox="1"/>
      </cdr:nvSpPr>
      <cdr:spPr>
        <a:xfrm xmlns:a="http://schemas.openxmlformats.org/drawingml/2006/main">
          <a:off x="6521433" y="3304252"/>
          <a:ext cx="723999" cy="5257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400" b="1" dirty="0">
              <a:solidFill>
                <a:schemeClr val="bg1"/>
              </a:solidFill>
            </a:rPr>
            <a:t>50</a:t>
          </a:r>
          <a:r>
            <a:rPr lang="de-DE" sz="2400" b="1" dirty="0">
              <a:solidFill>
                <a:schemeClr val="bg1"/>
              </a:solidFill>
            </a:rPr>
            <a:t>%</a:t>
          </a:r>
        </a:p>
      </cdr:txBody>
    </cdr:sp>
  </cdr:relSizeAnchor>
  <cdr:relSizeAnchor xmlns:cdr="http://schemas.openxmlformats.org/drawingml/2006/chartDrawing">
    <cdr:from>
      <cdr:x>0.73068</cdr:x>
      <cdr:y>0.71613</cdr:y>
    </cdr:from>
    <cdr:to>
      <cdr:x>0.79953</cdr:x>
      <cdr:y>0.83026</cdr:y>
    </cdr:to>
    <cdr:sp macro="" textlink="">
      <cdr:nvSpPr>
        <cdr:cNvPr id="8" name="TextBox 1"/>
        <cdr:cNvSpPr txBox="1"/>
      </cdr:nvSpPr>
      <cdr:spPr>
        <a:xfrm xmlns:a="http://schemas.openxmlformats.org/drawingml/2006/main">
          <a:off x="7683519" y="3299160"/>
          <a:ext cx="723999" cy="5257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400" b="1" dirty="0">
              <a:solidFill>
                <a:schemeClr val="bg1"/>
              </a:solidFill>
            </a:rPr>
            <a:t>91</a:t>
          </a:r>
          <a:r>
            <a:rPr lang="de-DE" sz="2400" b="1" dirty="0">
              <a:solidFill>
                <a:schemeClr val="bg1"/>
              </a:solidFill>
            </a:rPr>
            <a:t>%</a:t>
          </a:r>
        </a:p>
      </cdr:txBody>
    </cdr:sp>
  </cdr:relSizeAnchor>
</c:userShapes>
</file>

<file path=ppt/drawings/drawing2.xml><?xml version="1.0" encoding="utf-8"?>
<c:userShapes xmlns:c="http://schemas.openxmlformats.org/drawingml/2006/chart">
  <cdr:relSizeAnchor xmlns:cdr="http://schemas.openxmlformats.org/drawingml/2006/chartDrawing">
    <cdr:from>
      <cdr:x>0.06231</cdr:x>
      <cdr:y>0.6938</cdr:y>
    </cdr:from>
    <cdr:to>
      <cdr:x>0.13116</cdr:x>
      <cdr:y>0.80793</cdr:y>
    </cdr:to>
    <cdr:sp macro="" textlink="">
      <cdr:nvSpPr>
        <cdr:cNvPr id="2" name="TextBox 1"/>
        <cdr:cNvSpPr txBox="1"/>
      </cdr:nvSpPr>
      <cdr:spPr>
        <a:xfrm xmlns:a="http://schemas.openxmlformats.org/drawingml/2006/main">
          <a:off x="655276" y="3196302"/>
          <a:ext cx="723944" cy="52578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000" b="1" dirty="0">
              <a:solidFill>
                <a:schemeClr val="bg1"/>
              </a:solidFill>
            </a:rPr>
            <a:t>72</a:t>
          </a:r>
          <a:r>
            <a:rPr lang="de-DE" sz="2000" b="1" dirty="0">
              <a:solidFill>
                <a:schemeClr val="bg1"/>
              </a:solidFill>
            </a:rPr>
            <a:t>%</a:t>
          </a:r>
        </a:p>
      </cdr:txBody>
    </cdr:sp>
  </cdr:relSizeAnchor>
  <cdr:relSizeAnchor xmlns:cdr="http://schemas.openxmlformats.org/drawingml/2006/chartDrawing">
    <cdr:from>
      <cdr:x>0.17802</cdr:x>
      <cdr:y>0.6949</cdr:y>
    </cdr:from>
    <cdr:to>
      <cdr:x>0.24686</cdr:x>
      <cdr:y>0.80903</cdr:y>
    </cdr:to>
    <cdr:sp macro="" textlink="">
      <cdr:nvSpPr>
        <cdr:cNvPr id="3" name="TextBox 1"/>
        <cdr:cNvSpPr txBox="1"/>
      </cdr:nvSpPr>
      <cdr:spPr>
        <a:xfrm xmlns:a="http://schemas.openxmlformats.org/drawingml/2006/main">
          <a:off x="1871936" y="3201382"/>
          <a:ext cx="723944" cy="5257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a:solidFill>
                <a:schemeClr val="bg1"/>
              </a:solidFill>
            </a:rPr>
            <a:t>66</a:t>
          </a:r>
          <a:r>
            <a:rPr lang="de-DE" sz="2000" b="1" dirty="0">
              <a:solidFill>
                <a:schemeClr val="bg1"/>
              </a:solidFill>
            </a:rPr>
            <a:t>%</a:t>
          </a:r>
        </a:p>
      </cdr:txBody>
    </cdr:sp>
  </cdr:relSizeAnchor>
  <cdr:relSizeAnchor xmlns:cdr="http://schemas.openxmlformats.org/drawingml/2006/chartDrawing">
    <cdr:from>
      <cdr:x>0.29045</cdr:x>
      <cdr:y>0.70841</cdr:y>
    </cdr:from>
    <cdr:to>
      <cdr:x>0.3593</cdr:x>
      <cdr:y>0.82254</cdr:y>
    </cdr:to>
    <cdr:sp macro="" textlink="">
      <cdr:nvSpPr>
        <cdr:cNvPr id="4" name="TextBox 1"/>
        <cdr:cNvSpPr txBox="1"/>
      </cdr:nvSpPr>
      <cdr:spPr>
        <a:xfrm xmlns:a="http://schemas.openxmlformats.org/drawingml/2006/main">
          <a:off x="3054306" y="3263612"/>
          <a:ext cx="723944" cy="5257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a:solidFill>
                <a:schemeClr val="bg1"/>
              </a:solidFill>
            </a:rPr>
            <a:t>88</a:t>
          </a:r>
          <a:r>
            <a:rPr lang="de-DE" sz="2000" b="1" dirty="0">
              <a:solidFill>
                <a:schemeClr val="bg1"/>
              </a:solidFill>
            </a:rPr>
            <a:t>%</a:t>
          </a:r>
        </a:p>
      </cdr:txBody>
    </cdr:sp>
  </cdr:relSizeAnchor>
  <cdr:relSizeAnchor xmlns:cdr="http://schemas.openxmlformats.org/drawingml/2006/chartDrawing">
    <cdr:from>
      <cdr:x>0.40289</cdr:x>
      <cdr:y>0.70703</cdr:y>
    </cdr:from>
    <cdr:to>
      <cdr:x>0.47174</cdr:x>
      <cdr:y>0.82116</cdr:y>
    </cdr:to>
    <cdr:sp macro="" textlink="">
      <cdr:nvSpPr>
        <cdr:cNvPr id="5" name="TextBox 1"/>
        <cdr:cNvSpPr txBox="1"/>
      </cdr:nvSpPr>
      <cdr:spPr>
        <a:xfrm xmlns:a="http://schemas.openxmlformats.org/drawingml/2006/main">
          <a:off x="4236676" y="3257262"/>
          <a:ext cx="723944" cy="5257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a:solidFill>
                <a:schemeClr val="bg1"/>
              </a:solidFill>
            </a:rPr>
            <a:t>70</a:t>
          </a:r>
          <a:r>
            <a:rPr lang="de-DE" sz="2000" b="1" dirty="0">
              <a:solidFill>
                <a:schemeClr val="bg1"/>
              </a:solidFill>
            </a:rPr>
            <a:t>%</a:t>
          </a:r>
        </a:p>
      </cdr:txBody>
    </cdr:sp>
  </cdr:relSizeAnchor>
  <cdr:relSizeAnchor xmlns:cdr="http://schemas.openxmlformats.org/drawingml/2006/chartDrawing">
    <cdr:from>
      <cdr:x>0.50894</cdr:x>
      <cdr:y>0.70813</cdr:y>
    </cdr:from>
    <cdr:to>
      <cdr:x>0.57779</cdr:x>
      <cdr:y>0.82226</cdr:y>
    </cdr:to>
    <cdr:sp macro="" textlink="">
      <cdr:nvSpPr>
        <cdr:cNvPr id="6" name="TextBox 1"/>
        <cdr:cNvSpPr txBox="1"/>
      </cdr:nvSpPr>
      <cdr:spPr>
        <a:xfrm xmlns:a="http://schemas.openxmlformats.org/drawingml/2006/main">
          <a:off x="5351809" y="3262324"/>
          <a:ext cx="724000" cy="5257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a:solidFill>
                <a:schemeClr val="bg1"/>
              </a:solidFill>
            </a:rPr>
            <a:t>33</a:t>
          </a:r>
          <a:r>
            <a:rPr lang="de-DE" sz="2000" b="1" dirty="0">
              <a:solidFill>
                <a:schemeClr val="bg1"/>
              </a:solidFill>
            </a:rPr>
            <a:t>%</a:t>
          </a:r>
        </a:p>
      </cdr:txBody>
    </cdr:sp>
  </cdr:relSizeAnchor>
  <cdr:relSizeAnchor xmlns:cdr="http://schemas.openxmlformats.org/drawingml/2006/chartDrawing">
    <cdr:from>
      <cdr:x>0.62681</cdr:x>
      <cdr:y>0.71668</cdr:y>
    </cdr:from>
    <cdr:to>
      <cdr:x>0.69566</cdr:x>
      <cdr:y>0.83081</cdr:y>
    </cdr:to>
    <cdr:sp macro="" textlink="">
      <cdr:nvSpPr>
        <cdr:cNvPr id="7" name="TextBox 1"/>
        <cdr:cNvSpPr txBox="1"/>
      </cdr:nvSpPr>
      <cdr:spPr>
        <a:xfrm xmlns:a="http://schemas.openxmlformats.org/drawingml/2006/main">
          <a:off x="6591332" y="3301712"/>
          <a:ext cx="723944" cy="5257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a:solidFill>
                <a:schemeClr val="bg1"/>
              </a:solidFill>
            </a:rPr>
            <a:t>8</a:t>
          </a:r>
          <a:r>
            <a:rPr lang="de-DE" sz="2000" b="1" dirty="0">
              <a:solidFill>
                <a:schemeClr val="bg1"/>
              </a:solidFill>
            </a:rPr>
            <a:t>3%</a:t>
          </a:r>
        </a:p>
      </cdr:txBody>
    </cdr:sp>
  </cdr:relSizeAnchor>
  <cdr:relSizeAnchor xmlns:cdr="http://schemas.openxmlformats.org/drawingml/2006/chartDrawing">
    <cdr:from>
      <cdr:x>0.74034</cdr:x>
      <cdr:y>0.71282</cdr:y>
    </cdr:from>
    <cdr:to>
      <cdr:x>0.80919</cdr:x>
      <cdr:y>0.82695</cdr:y>
    </cdr:to>
    <cdr:sp macro="" textlink="">
      <cdr:nvSpPr>
        <cdr:cNvPr id="8" name="TextBox 1"/>
        <cdr:cNvSpPr txBox="1"/>
      </cdr:nvSpPr>
      <cdr:spPr>
        <a:xfrm xmlns:a="http://schemas.openxmlformats.org/drawingml/2006/main">
          <a:off x="7785132" y="3283932"/>
          <a:ext cx="723944" cy="5257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de-DE" sz="2000" b="1" dirty="0">
              <a:solidFill>
                <a:schemeClr val="bg1"/>
              </a:solidFill>
            </a:rPr>
            <a:t>83%</a:t>
          </a:r>
        </a:p>
      </cdr:txBody>
    </cdr:sp>
  </cdr:relSizeAnchor>
  <cdr:relSizeAnchor xmlns:cdr="http://schemas.openxmlformats.org/drawingml/2006/chartDrawing">
    <cdr:from>
      <cdr:x>0.85024</cdr:x>
      <cdr:y>0.71772</cdr:y>
    </cdr:from>
    <cdr:to>
      <cdr:x>0.91909</cdr:x>
      <cdr:y>0.83185</cdr:y>
    </cdr:to>
    <cdr:sp macro="" textlink="">
      <cdr:nvSpPr>
        <cdr:cNvPr id="9" name="TextBox 1">
          <a:extLst xmlns:a="http://schemas.openxmlformats.org/drawingml/2006/main">
            <a:ext uri="{FF2B5EF4-FFF2-40B4-BE49-F238E27FC236}">
              <a16:creationId xmlns:a16="http://schemas.microsoft.com/office/drawing/2014/main" xmlns="" id="{B1652A67-359B-42FA-B33A-8CC810505DDE}"/>
            </a:ext>
          </a:extLst>
        </cdr:cNvPr>
        <cdr:cNvSpPr txBox="1"/>
      </cdr:nvSpPr>
      <cdr:spPr>
        <a:xfrm xmlns:a="http://schemas.openxmlformats.org/drawingml/2006/main">
          <a:off x="8940819" y="3306492"/>
          <a:ext cx="723999" cy="52579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ru-RU" sz="2000" b="1" dirty="0">
              <a:solidFill>
                <a:schemeClr val="bg1"/>
              </a:solidFill>
            </a:rPr>
            <a:t>70</a:t>
          </a:r>
          <a:r>
            <a:rPr lang="de-DE" sz="2000" b="1" dirty="0">
              <a:solidFill>
                <a:schemeClr val="bg1"/>
              </a:solidFill>
            </a:rPr>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F6B847-64A4-4F73-9BC2-D582A6D95825}" type="datetimeFigureOut">
              <a:rPr lang="ru-RU" smtClean="0"/>
              <a:t>29.03.2018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AE309-481B-4824-88B0-24111C5A3207}" type="slidenum">
              <a:rPr lang="ru-RU" smtClean="0"/>
              <a:t>‹#›</a:t>
            </a:fld>
            <a:endParaRPr lang="ru-RU"/>
          </a:p>
        </p:txBody>
      </p:sp>
    </p:spTree>
    <p:extLst>
      <p:ext uri="{BB962C8B-B14F-4D97-AF65-F5344CB8AC3E}">
        <p14:creationId xmlns:p14="http://schemas.microsoft.com/office/powerpoint/2010/main" val="723614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dirty="0"/>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Tree>
    <p:extLst>
      <p:ext uri="{BB962C8B-B14F-4D97-AF65-F5344CB8AC3E}">
        <p14:creationId xmlns:p14="http://schemas.microsoft.com/office/powerpoint/2010/main" val="66449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Заголовок и вертик.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4356" y="1552295"/>
            <a:ext cx="8028730" cy="799019"/>
          </a:xfrm>
          <a:prstGeom prst="rect">
            <a:avLst/>
          </a:prstGeom>
        </p:spPr>
        <p:txBody>
          <a:bodyPr/>
          <a:lstStyle/>
          <a:p>
            <a:r>
              <a:rPr lang="ru-RU"/>
              <a:t>Образец заголовка</a:t>
            </a:r>
          </a:p>
        </p:txBody>
      </p:sp>
    </p:spTree>
    <p:extLst>
      <p:ext uri="{BB962C8B-B14F-4D97-AF65-F5344CB8AC3E}">
        <p14:creationId xmlns:p14="http://schemas.microsoft.com/office/powerpoint/2010/main" val="1082780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Вертик. загол. и текс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480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Пользовательский макет">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18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userDrawn="1"/>
        </p:nvSpPr>
        <p:spPr>
          <a:xfrm>
            <a:off x="0" y="1556657"/>
            <a:ext cx="12192000" cy="4620306"/>
          </a:xfrm>
          <a:prstGeom prst="rect">
            <a:avLst/>
          </a:pr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838200" y="2100935"/>
            <a:ext cx="10515600" cy="1325563"/>
          </a:xfrm>
          <a:prstGeom prst="rect">
            <a:avLst/>
          </a:prstGeom>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76630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1274094"/>
          </a:xfrm>
          <a:prstGeom prst="rect">
            <a:avLst/>
          </a:prstGeo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3214839"/>
            <a:ext cx="10515600" cy="2874812"/>
          </a:xfrm>
        </p:spPr>
        <p:txBody>
          <a:bodyPr/>
          <a:lstStyle>
            <a:lvl1pPr marL="0" indent="0">
              <a:buNone/>
              <a:defRPr sz="2400" baseline="0">
                <a:solidFill>
                  <a:schemeClr val="accent2">
                    <a:lumMod val="50000"/>
                  </a:schemeClr>
                </a:solidFill>
                <a:latin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dirty="0"/>
              <a:t>Образец текста</a:t>
            </a:r>
          </a:p>
        </p:txBody>
      </p:sp>
    </p:spTree>
    <p:extLst>
      <p:ext uri="{BB962C8B-B14F-4D97-AF65-F5344CB8AC3E}">
        <p14:creationId xmlns:p14="http://schemas.microsoft.com/office/powerpoint/2010/main" val="84107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Прямоугольник 7"/>
          <p:cNvSpPr/>
          <p:nvPr userDrawn="1"/>
        </p:nvSpPr>
        <p:spPr>
          <a:xfrm>
            <a:off x="0" y="1556657"/>
            <a:ext cx="12192000" cy="4620306"/>
          </a:xfrm>
          <a:prstGeom prst="rect">
            <a:avLst/>
          </a:pr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838200" y="2100935"/>
            <a:ext cx="10515600" cy="1325563"/>
          </a:xfrm>
          <a:prstGeom prst="rect">
            <a:avLst/>
          </a:prstGeom>
        </p:spPr>
        <p:txBody>
          <a:bodyPr/>
          <a:lstStyle/>
          <a:p>
            <a:r>
              <a:rPr lang="ru-RU"/>
              <a:t>Образец заголовка</a:t>
            </a:r>
          </a:p>
        </p:txBody>
      </p:sp>
      <p:sp>
        <p:nvSpPr>
          <p:cNvPr id="3" name="Объект 2"/>
          <p:cNvSpPr>
            <a:spLocks noGrp="1"/>
          </p:cNvSpPr>
          <p:nvPr>
            <p:ph sz="half" idx="1"/>
          </p:nvPr>
        </p:nvSpPr>
        <p:spPr>
          <a:xfrm>
            <a:off x="838200" y="3701807"/>
            <a:ext cx="5181600" cy="247515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3701807"/>
            <a:ext cx="5181600" cy="24751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191555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равнени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Прямоугольник 9"/>
          <p:cNvSpPr/>
          <p:nvPr userDrawn="1"/>
        </p:nvSpPr>
        <p:spPr>
          <a:xfrm>
            <a:off x="0" y="1556657"/>
            <a:ext cx="12192000" cy="4620306"/>
          </a:xfrm>
          <a:prstGeom prst="rect">
            <a:avLst/>
          </a:pr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739775" y="2505075"/>
            <a:ext cx="10515600" cy="1325563"/>
          </a:xfrm>
          <a:prstGeom prst="rect">
            <a:avLst/>
          </a:prstGeom>
        </p:spPr>
        <p:txBody>
          <a:bodyPr/>
          <a:lstStyle/>
          <a:p>
            <a:r>
              <a:rPr lang="ru-RU"/>
              <a:t>Образец заголовка</a:t>
            </a:r>
          </a:p>
        </p:txBody>
      </p:sp>
      <p:sp>
        <p:nvSpPr>
          <p:cNvPr id="3" name="Текст 2"/>
          <p:cNvSpPr>
            <a:spLocks noGrp="1"/>
          </p:cNvSpPr>
          <p:nvPr>
            <p:ph type="body" idx="1"/>
          </p:nvPr>
        </p:nvSpPr>
        <p:spPr>
          <a:xfrm>
            <a:off x="739775" y="398160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Текст 4"/>
          <p:cNvSpPr>
            <a:spLocks noGrp="1"/>
          </p:cNvSpPr>
          <p:nvPr>
            <p:ph type="body" sz="quarter" idx="3"/>
          </p:nvPr>
        </p:nvSpPr>
        <p:spPr>
          <a:xfrm>
            <a:off x="6072187" y="398160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Tree>
    <p:extLst>
      <p:ext uri="{BB962C8B-B14F-4D97-AF65-F5344CB8AC3E}">
        <p14:creationId xmlns:p14="http://schemas.microsoft.com/office/powerpoint/2010/main" val="118150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userDrawn="1"/>
        </p:nvSpPr>
        <p:spPr>
          <a:xfrm>
            <a:off x="0" y="1556657"/>
            <a:ext cx="12192000" cy="4620306"/>
          </a:xfrm>
          <a:prstGeom prst="rect">
            <a:avLst/>
          </a:pr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838200" y="1783301"/>
            <a:ext cx="10515600" cy="1325563"/>
          </a:xfrm>
          <a:prstGeom prst="rect">
            <a:avLst/>
          </a:prstGeom>
        </p:spPr>
        <p:txBody>
          <a:bodyPr/>
          <a:lstStyle/>
          <a:p>
            <a:r>
              <a:rPr lang="ru-RU"/>
              <a:t>Образец заголовка</a:t>
            </a:r>
          </a:p>
        </p:txBody>
      </p:sp>
    </p:spTree>
    <p:extLst>
      <p:ext uri="{BB962C8B-B14F-4D97-AF65-F5344CB8AC3E}">
        <p14:creationId xmlns:p14="http://schemas.microsoft.com/office/powerpoint/2010/main" val="195441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Прямоугольник 4"/>
          <p:cNvSpPr/>
          <p:nvPr userDrawn="1"/>
        </p:nvSpPr>
        <p:spPr>
          <a:xfrm>
            <a:off x="0" y="1556657"/>
            <a:ext cx="12192000" cy="4620306"/>
          </a:xfrm>
          <a:prstGeom prst="rect">
            <a:avLst/>
          </a:prstGeom>
          <a:solidFill>
            <a:schemeClr val="bg1">
              <a:alpha val="4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08440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7442" y="1352350"/>
            <a:ext cx="8660347" cy="705050"/>
          </a:xfrm>
          <a:prstGeom prst="rect">
            <a:avLst/>
          </a:prstGeom>
        </p:spPr>
        <p:txBody>
          <a:bodyPr anchor="b"/>
          <a:lstStyle>
            <a:lvl1pPr>
              <a:defRPr sz="3200"/>
            </a:lvl1pPr>
          </a:lstStyle>
          <a:p>
            <a:r>
              <a:rPr lang="ru-RU"/>
              <a:t>Образец заголовка</a:t>
            </a:r>
          </a:p>
        </p:txBody>
      </p:sp>
      <p:sp>
        <p:nvSpPr>
          <p:cNvPr id="4" name="Текст 3"/>
          <p:cNvSpPr>
            <a:spLocks noGrp="1"/>
          </p:cNvSpPr>
          <p:nvPr>
            <p:ph type="body" sz="half" idx="2"/>
          </p:nvPr>
        </p:nvSpPr>
        <p:spPr>
          <a:xfrm>
            <a:off x="1927442" y="2211405"/>
            <a:ext cx="866034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930093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8191" y="1467853"/>
            <a:ext cx="8872104" cy="813335"/>
          </a:xfrm>
          <a:prstGeom prst="rect">
            <a:avLst/>
          </a:prstGeo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1908191" y="2683041"/>
            <a:ext cx="8872104" cy="38813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Tree>
    <p:extLst>
      <p:ext uri="{BB962C8B-B14F-4D97-AF65-F5344CB8AC3E}">
        <p14:creationId xmlns:p14="http://schemas.microsoft.com/office/powerpoint/2010/main" val="54348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838200" y="3634353"/>
            <a:ext cx="10515600" cy="254261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Заголовок 9"/>
          <p:cNvSpPr>
            <a:spLocks noGrp="1"/>
          </p:cNvSpPr>
          <p:nvPr>
            <p:ph type="title"/>
          </p:nvPr>
        </p:nvSpPr>
        <p:spPr>
          <a:xfrm>
            <a:off x="838200" y="1601471"/>
            <a:ext cx="10515600" cy="1325563"/>
          </a:xfrm>
          <a:prstGeom prst="rect">
            <a:avLst/>
          </a:prstGeom>
        </p:spPr>
        <p:txBody>
          <a:bodyPr vert="horz" lIns="91440" tIns="45720" rIns="91440" bIns="45720" rtlCol="0" anchor="ctr">
            <a:normAutofit/>
          </a:bodyPr>
          <a:lstStyle/>
          <a:p>
            <a:r>
              <a:rPr lang="ru-RU" dirty="0"/>
              <a:t>Образец заголовка</a:t>
            </a:r>
          </a:p>
        </p:txBody>
      </p:sp>
      <p:pic>
        <p:nvPicPr>
          <p:cNvPr id="2" name="Изображение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1178" y="353501"/>
            <a:ext cx="911517" cy="911517"/>
          </a:xfrm>
          <a:prstGeom prst="rect">
            <a:avLst/>
          </a:prstGeom>
        </p:spPr>
      </p:pic>
    </p:spTree>
    <p:extLst>
      <p:ext uri="{BB962C8B-B14F-4D97-AF65-F5344CB8AC3E}">
        <p14:creationId xmlns:p14="http://schemas.microsoft.com/office/powerpoint/2010/main" val="1138370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baseline="0">
          <a:solidFill>
            <a:schemeClr val="bg2">
              <a:lumMod val="50000"/>
            </a:schemeClr>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2">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2">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2">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2">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2">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5505768" y="2524421"/>
            <a:ext cx="6513512" cy="3684588"/>
          </a:xfrm>
        </p:spPr>
        <p:txBody>
          <a:bodyPr>
            <a:noAutofit/>
          </a:bodyPr>
          <a:lstStyle/>
          <a:p>
            <a:pPr algn="ctr"/>
            <a:r>
              <a:rPr lang="ru-RU" sz="2400" b="1" dirty="0">
                <a:solidFill>
                  <a:schemeClr val="accent2">
                    <a:lumMod val="75000"/>
                  </a:schemeClr>
                </a:solidFill>
              </a:rPr>
              <a:t>«Основные итоги деятельности </a:t>
            </a:r>
            <a:br>
              <a:rPr lang="ru-RU" sz="2400" b="1" dirty="0">
                <a:solidFill>
                  <a:schemeClr val="accent2">
                    <a:lumMod val="75000"/>
                  </a:schemeClr>
                </a:solidFill>
              </a:rPr>
            </a:br>
            <a:r>
              <a:rPr lang="ru-RU" sz="2400" b="1" dirty="0">
                <a:solidFill>
                  <a:schemeClr val="accent2">
                    <a:lumMod val="75000"/>
                  </a:schemeClr>
                </a:solidFill>
              </a:rPr>
              <a:t>ФГБУ ФЦПСР </a:t>
            </a:r>
            <a:br>
              <a:rPr lang="ru-RU" sz="2400" b="1" dirty="0">
                <a:solidFill>
                  <a:schemeClr val="accent2">
                    <a:lumMod val="75000"/>
                  </a:schemeClr>
                </a:solidFill>
              </a:rPr>
            </a:br>
            <a:r>
              <a:rPr lang="ru-RU" sz="2400" b="1" dirty="0">
                <a:solidFill>
                  <a:schemeClr val="accent2">
                    <a:lumMod val="75000"/>
                  </a:schemeClr>
                </a:solidFill>
              </a:rPr>
              <a:t>по развитию системы подготовки спортивного резерва </a:t>
            </a:r>
            <a:br>
              <a:rPr lang="ru-RU" sz="2400" b="1" dirty="0">
                <a:solidFill>
                  <a:schemeClr val="accent2">
                    <a:lumMod val="75000"/>
                  </a:schemeClr>
                </a:solidFill>
              </a:rPr>
            </a:br>
            <a:r>
              <a:rPr lang="ru-RU" sz="2400" b="1" dirty="0">
                <a:solidFill>
                  <a:schemeClr val="accent2">
                    <a:lumMod val="75000"/>
                  </a:schemeClr>
                </a:solidFill>
              </a:rPr>
              <a:t>в Российской Федерации </a:t>
            </a:r>
            <a:br>
              <a:rPr lang="ru-RU" sz="2400" b="1" dirty="0">
                <a:solidFill>
                  <a:schemeClr val="accent2">
                    <a:lumMod val="75000"/>
                  </a:schemeClr>
                </a:solidFill>
              </a:rPr>
            </a:br>
            <a:r>
              <a:rPr lang="ru-RU" sz="2400" b="1" dirty="0">
                <a:solidFill>
                  <a:schemeClr val="accent2">
                    <a:lumMod val="75000"/>
                  </a:schemeClr>
                </a:solidFill>
              </a:rPr>
              <a:t>за 2017 год» </a:t>
            </a:r>
          </a:p>
        </p:txBody>
      </p:sp>
      <p:sp>
        <p:nvSpPr>
          <p:cNvPr id="4" name="TextBox 3"/>
          <p:cNvSpPr txBox="1"/>
          <p:nvPr/>
        </p:nvSpPr>
        <p:spPr>
          <a:xfrm>
            <a:off x="5607368" y="2280581"/>
            <a:ext cx="6066469" cy="1200329"/>
          </a:xfrm>
          <a:prstGeom prst="rect">
            <a:avLst/>
          </a:prstGeom>
          <a:noFill/>
        </p:spPr>
        <p:txBody>
          <a:bodyPr wrap="none" rtlCol="0">
            <a:spAutoFit/>
          </a:bodyPr>
          <a:lstStyle/>
          <a:p>
            <a:pPr algn="ctr"/>
            <a:r>
              <a:rPr lang="ru-RU" dirty="0">
                <a:cs typeface="Times New Roman" panose="02020603050405020304" pitchFamily="18" charset="0"/>
              </a:rPr>
              <a:t>Министерство спорта Российской Федерации</a:t>
            </a:r>
          </a:p>
          <a:p>
            <a:pPr algn="ctr"/>
            <a:r>
              <a:rPr lang="ru-RU" dirty="0">
                <a:cs typeface="Times New Roman" panose="02020603050405020304" pitchFamily="18" charset="0"/>
              </a:rPr>
              <a:t>ФГБУ «Федеральный центр подготовки </a:t>
            </a:r>
            <a:r>
              <a:rPr lang="en-US" dirty="0">
                <a:cs typeface="Times New Roman" panose="02020603050405020304" pitchFamily="18" charset="0"/>
              </a:rPr>
              <a:t/>
            </a:r>
            <a:br>
              <a:rPr lang="en-US" dirty="0">
                <a:cs typeface="Times New Roman" panose="02020603050405020304" pitchFamily="18" charset="0"/>
              </a:rPr>
            </a:br>
            <a:r>
              <a:rPr lang="ru-RU" dirty="0">
                <a:cs typeface="Times New Roman" panose="02020603050405020304" pitchFamily="18" charset="0"/>
              </a:rPr>
              <a:t>спортивного резерва»</a:t>
            </a:r>
            <a:endParaRPr lang="en-US" dirty="0">
              <a:cs typeface="Times New Roman" panose="02020603050405020304" pitchFamily="18" charset="0"/>
            </a:endParaRPr>
          </a:p>
          <a:p>
            <a:endParaRPr lang="de-DE" dirty="0"/>
          </a:p>
        </p:txBody>
      </p:sp>
      <p:sp>
        <p:nvSpPr>
          <p:cNvPr id="5" name="Прямоугольник 4">
            <a:extLst>
              <a:ext uri="{FF2B5EF4-FFF2-40B4-BE49-F238E27FC236}">
                <a16:creationId xmlns:a16="http://schemas.microsoft.com/office/drawing/2014/main" xmlns="" id="{230F2BE6-7FF7-4951-B460-FD9CCF2E3A65}"/>
              </a:ext>
            </a:extLst>
          </p:cNvPr>
          <p:cNvSpPr/>
          <p:nvPr/>
        </p:nvSpPr>
        <p:spPr>
          <a:xfrm>
            <a:off x="6297167" y="5584149"/>
            <a:ext cx="4340353" cy="461665"/>
          </a:xfrm>
          <a:prstGeom prst="rect">
            <a:avLst/>
          </a:prstGeom>
        </p:spPr>
        <p:txBody>
          <a:bodyPr wrap="square">
            <a:spAutoFit/>
          </a:bodyPr>
          <a:lstStyle/>
          <a:p>
            <a:pPr indent="450215" algn="ctr">
              <a:spcAft>
                <a:spcPts val="0"/>
              </a:spcAft>
            </a:pPr>
            <a:r>
              <a:rPr lang="ru-RU" sz="1200" dirty="0">
                <a:ea typeface="Calibri" panose="020F0502020204030204" pitchFamily="34" charset="0"/>
              </a:rPr>
              <a:t>Директор  ФГБУ «ФЦПСР»</a:t>
            </a:r>
          </a:p>
          <a:p>
            <a:pPr indent="450215" algn="ctr">
              <a:spcAft>
                <a:spcPts val="0"/>
              </a:spcAft>
            </a:pPr>
            <a:r>
              <a:rPr lang="ru-RU" sz="1200" dirty="0" err="1">
                <a:ea typeface="Calibri" panose="020F0502020204030204" pitchFamily="34" charset="0"/>
              </a:rPr>
              <a:t>Вырупаев</a:t>
            </a:r>
            <a:r>
              <a:rPr lang="ru-RU" sz="1200" dirty="0">
                <a:ea typeface="Calibri" panose="020F0502020204030204" pitchFamily="34" charset="0"/>
              </a:rPr>
              <a:t> Константин Викторович</a:t>
            </a:r>
            <a:endParaRPr lang="ru-RU" sz="1200" dirty="0">
              <a:effectLst/>
            </a:endParaRPr>
          </a:p>
        </p:txBody>
      </p:sp>
      <p:pic>
        <p:nvPicPr>
          <p:cNvPr id="7" name="Изображение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5418" y="737708"/>
            <a:ext cx="1288873" cy="1288873"/>
          </a:xfrm>
          <a:prstGeom prst="rect">
            <a:avLst/>
          </a:prstGeom>
        </p:spPr>
      </p:pic>
    </p:spTree>
    <p:extLst>
      <p:ext uri="{BB962C8B-B14F-4D97-AF65-F5344CB8AC3E}">
        <p14:creationId xmlns:p14="http://schemas.microsoft.com/office/powerpoint/2010/main" val="1224869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A7EE17C-25FC-4D2B-861D-EC82FA27CB45}"/>
              </a:ext>
            </a:extLst>
          </p:cNvPr>
          <p:cNvSpPr txBox="1"/>
          <p:nvPr/>
        </p:nvSpPr>
        <p:spPr>
          <a:xfrm>
            <a:off x="627895" y="208842"/>
            <a:ext cx="10283945" cy="1077218"/>
          </a:xfrm>
          <a:prstGeom prst="rect">
            <a:avLst/>
          </a:prstGeom>
          <a:noFill/>
        </p:spPr>
        <p:txBody>
          <a:bodyPr wrap="square" rtlCol="0">
            <a:spAutoFit/>
          </a:bodyPr>
          <a:lstStyle/>
          <a:p>
            <a:pPr algn="ctr"/>
            <a:r>
              <a:rPr lang="ru-RU" sz="1600" b="1" dirty="0"/>
              <a:t>МОНИТОРИНГ ПЕРЕХОДА </a:t>
            </a:r>
            <a:r>
              <a:rPr lang="en-US" sz="1600" b="1" dirty="0"/>
              <a:t/>
            </a:r>
            <a:br>
              <a:rPr lang="en-US" sz="1600" b="1" dirty="0"/>
            </a:br>
            <a:r>
              <a:rPr lang="ru-RU" sz="1600" b="1" dirty="0"/>
              <a:t>ФИЗКУЛЬТУРНО-СПОРТИВНЫХ ОРГАНИЗАЦИЙ (ДЮСШ, СДЮСШОР) </a:t>
            </a:r>
            <a:r>
              <a:rPr lang="en-US" sz="1600" b="1" dirty="0"/>
              <a:t/>
            </a:r>
            <a:br>
              <a:rPr lang="en-US" sz="1600" b="1" dirty="0"/>
            </a:br>
            <a:r>
              <a:rPr lang="ru-RU" sz="1600" b="1" dirty="0"/>
              <a:t>В ОРГАНИЗАЦИИ СПОРТИВНОЙ ПОДГОТОВКИ (СШ, СШОР) </a:t>
            </a:r>
          </a:p>
          <a:p>
            <a:pPr algn="ctr"/>
            <a:r>
              <a:rPr lang="ru-RU" sz="1600" b="1" dirty="0"/>
              <a:t>В РОССИЙСКОЙ ФЕДЕРАЦИИ</a:t>
            </a:r>
          </a:p>
        </p:txBody>
      </p:sp>
      <p:graphicFrame>
        <p:nvGraphicFramePr>
          <p:cNvPr id="8" name="Диаграмма 7">
            <a:extLst>
              <a:ext uri="{FF2B5EF4-FFF2-40B4-BE49-F238E27FC236}">
                <a16:creationId xmlns:a16="http://schemas.microsoft.com/office/drawing/2014/main" xmlns="" id="{7B3C1319-2E69-46E0-AF10-D25B546D656B}"/>
              </a:ext>
            </a:extLst>
          </p:cNvPr>
          <p:cNvGraphicFramePr/>
          <p:nvPr>
            <p:extLst>
              <p:ext uri="{D42A27DB-BD31-4B8C-83A1-F6EECF244321}">
                <p14:modId xmlns:p14="http://schemas.microsoft.com/office/powerpoint/2010/main" val="1946314807"/>
              </p:ext>
            </p:extLst>
          </p:nvPr>
        </p:nvGraphicFramePr>
        <p:xfrm>
          <a:off x="247589" y="1340215"/>
          <a:ext cx="11621856" cy="266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a:extLst>
              <a:ext uri="{FF2B5EF4-FFF2-40B4-BE49-F238E27FC236}">
                <a16:creationId xmlns:a16="http://schemas.microsoft.com/office/drawing/2014/main" xmlns="" id="{AAEFE5EE-ADFA-4FCD-A6E0-B0C61325A276}"/>
              </a:ext>
            </a:extLst>
          </p:cNvPr>
          <p:cNvGraphicFramePr/>
          <p:nvPr>
            <p:extLst>
              <p:ext uri="{D42A27DB-BD31-4B8C-83A1-F6EECF244321}">
                <p14:modId xmlns:p14="http://schemas.microsoft.com/office/powerpoint/2010/main" val="4089091564"/>
              </p:ext>
            </p:extLst>
          </p:nvPr>
        </p:nvGraphicFramePr>
        <p:xfrm>
          <a:off x="247589" y="3986433"/>
          <a:ext cx="11621856" cy="266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6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скругленные углы 9">
            <a:extLst>
              <a:ext uri="{FF2B5EF4-FFF2-40B4-BE49-F238E27FC236}">
                <a16:creationId xmlns:a16="http://schemas.microsoft.com/office/drawing/2014/main" xmlns="" id="{1C70F14B-8708-4E08-87C7-87B9248323CE}"/>
              </a:ext>
            </a:extLst>
          </p:cNvPr>
          <p:cNvSpPr/>
          <p:nvPr/>
        </p:nvSpPr>
        <p:spPr>
          <a:xfrm>
            <a:off x="1183757" y="1649379"/>
            <a:ext cx="9611833" cy="79952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13" name="Прямоугольник 12">
            <a:extLst>
              <a:ext uri="{FF2B5EF4-FFF2-40B4-BE49-F238E27FC236}">
                <a16:creationId xmlns:a16="http://schemas.microsoft.com/office/drawing/2014/main" xmlns="" id="{BB82D5B0-9CE7-4460-B40D-3DCD01D53B5B}"/>
              </a:ext>
            </a:extLst>
          </p:cNvPr>
          <p:cNvSpPr/>
          <p:nvPr/>
        </p:nvSpPr>
        <p:spPr>
          <a:xfrm>
            <a:off x="1572186" y="1709861"/>
            <a:ext cx="8847721" cy="67382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1" name="Прямоугольник: скругленные углы 10">
            <a:extLst>
              <a:ext uri="{FF2B5EF4-FFF2-40B4-BE49-F238E27FC236}">
                <a16:creationId xmlns:a16="http://schemas.microsoft.com/office/drawing/2014/main" xmlns="" id="{65F1E5E1-8677-4A98-9B42-652A9D2B4818}"/>
              </a:ext>
            </a:extLst>
          </p:cNvPr>
          <p:cNvSpPr/>
          <p:nvPr/>
        </p:nvSpPr>
        <p:spPr>
          <a:xfrm>
            <a:off x="1272421" y="2496435"/>
            <a:ext cx="9434503" cy="37960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12" name="Прямоугольник 11">
            <a:extLst>
              <a:ext uri="{FF2B5EF4-FFF2-40B4-BE49-F238E27FC236}">
                <a16:creationId xmlns:a16="http://schemas.microsoft.com/office/drawing/2014/main" xmlns="" id="{25141656-98D0-4EB0-9F7D-E84204AC0921}"/>
              </a:ext>
            </a:extLst>
          </p:cNvPr>
          <p:cNvSpPr/>
          <p:nvPr/>
        </p:nvSpPr>
        <p:spPr>
          <a:xfrm>
            <a:off x="1572186" y="2721935"/>
            <a:ext cx="8847721" cy="337094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 name="Прямоугольник 1">
            <a:extLst>
              <a:ext uri="{FF2B5EF4-FFF2-40B4-BE49-F238E27FC236}">
                <a16:creationId xmlns:a16="http://schemas.microsoft.com/office/drawing/2014/main" xmlns="" id="{D726B68F-B7AB-4F3C-9C37-F3D612F95BC9}"/>
              </a:ext>
            </a:extLst>
          </p:cNvPr>
          <p:cNvSpPr/>
          <p:nvPr/>
        </p:nvSpPr>
        <p:spPr>
          <a:xfrm>
            <a:off x="1868670" y="2815064"/>
            <a:ext cx="8454659" cy="3277820"/>
          </a:xfrm>
          <a:prstGeom prst="rect">
            <a:avLst/>
          </a:prstGeom>
        </p:spPr>
        <p:txBody>
          <a:bodyPr wrap="square">
            <a:spAutoFit/>
          </a:bodyPr>
          <a:lstStyle/>
          <a:p>
            <a:pPr indent="450215" algn="just">
              <a:lnSpc>
                <a:spcPct val="115000"/>
              </a:lnSpc>
              <a:spcAft>
                <a:spcPts val="0"/>
              </a:spcAft>
            </a:pPr>
            <a:r>
              <a:rPr lang="ru-RU" b="1" dirty="0">
                <a:latin typeface="Times New Roman" panose="02020603050405020304" pitchFamily="18" charset="0"/>
                <a:ea typeface="Calibri" panose="020F0502020204030204" pitchFamily="34" charset="0"/>
              </a:rPr>
              <a:t>Целевые показатели (индикаторы):</a:t>
            </a:r>
          </a:p>
          <a:p>
            <a:pPr marL="285750" indent="-285750">
              <a:lnSpc>
                <a:spcPct val="115000"/>
              </a:lnSpc>
              <a:spcAft>
                <a:spcPts val="0"/>
              </a:spcAft>
              <a:buFont typeface="Wingdings" panose="05000000000000000000" pitchFamily="2"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Доля организаций, оказывающих услуги по спортивной подготовке в соответствии с федеральными стандартами спортивной подготовки, в общем количестве организаций в сфере физической культуры и спорта, в том числе для лиц с ограниченными возможностями здоровья и инвалидов;</a:t>
            </a:r>
          </a:p>
          <a:p>
            <a:pPr marL="285750" indent="-285750">
              <a:lnSpc>
                <a:spcPct val="115000"/>
              </a:lnSpc>
              <a:spcAft>
                <a:spcPts val="0"/>
              </a:spcAft>
              <a:buFont typeface="Wingdings" panose="05000000000000000000" pitchFamily="2" charset="2"/>
              <a:buChar char="§"/>
            </a:pP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15000"/>
              </a:lnSpc>
              <a:spcAft>
                <a:spcPts val="0"/>
              </a:spcAft>
              <a:buFont typeface="Wingdings" panose="05000000000000000000" pitchFamily="2" charset="2"/>
              <a:buChar char="§"/>
            </a:pPr>
            <a:r>
              <a:rPr lang="ru-RU" dirty="0">
                <a:latin typeface="Times New Roman" panose="02020603050405020304" pitchFamily="18" charset="0"/>
                <a:ea typeface="Calibri" panose="020F0502020204030204" pitchFamily="34" charset="0"/>
                <a:cs typeface="Times New Roman" panose="02020603050405020304" pitchFamily="18" charset="0"/>
              </a:rPr>
              <a:t>Доля занимающихся на этапе высшего спортивного мастерства в организациях, осуществляющих спортивную подготовку, в общем количестве занимающихся на этапе совершенствования спортивного мастерства в организациях, осуществляющих спортивную подготовку.</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Заголовок 1">
            <a:extLst>
              <a:ext uri="{FF2B5EF4-FFF2-40B4-BE49-F238E27FC236}">
                <a16:creationId xmlns:a16="http://schemas.microsoft.com/office/drawing/2014/main" xmlns="" id="{3EFFE421-BDEC-4E28-BE38-AC6510C7CE51}"/>
              </a:ext>
            </a:extLst>
          </p:cNvPr>
          <p:cNvSpPr>
            <a:spLocks noGrp="1"/>
          </p:cNvSpPr>
          <p:nvPr>
            <p:ph type="title"/>
          </p:nvPr>
        </p:nvSpPr>
        <p:spPr>
          <a:xfrm>
            <a:off x="816103" y="30480"/>
            <a:ext cx="10195627" cy="1635603"/>
          </a:xfrm>
        </p:spPr>
        <p:txBody>
          <a:bodyPr>
            <a:normAutofit/>
          </a:bodyPr>
          <a:lstStyle/>
          <a:p>
            <a:pPr algn="ctr"/>
            <a:r>
              <a:rPr lang="ru-RU" sz="1600" b="1" dirty="0">
                <a:solidFill>
                  <a:schemeClr val="tx1"/>
                </a:solidFill>
              </a:rPr>
              <a:t>СООТВЕТСТВИЕ ГОСУДАРСТВЕННЫХ ПРОГРАММ ПО РАЗВИТИЮ </a:t>
            </a:r>
            <a:r>
              <a:rPr lang="en-US" sz="1600" b="1" dirty="0">
                <a:solidFill>
                  <a:schemeClr val="tx1"/>
                </a:solidFill>
              </a:rPr>
              <a:t/>
            </a:r>
            <a:br>
              <a:rPr lang="en-US" sz="1600" b="1" dirty="0">
                <a:solidFill>
                  <a:schemeClr val="tx1"/>
                </a:solidFill>
              </a:rPr>
            </a:br>
            <a:r>
              <a:rPr lang="ru-RU" sz="1600" b="1" dirty="0">
                <a:solidFill>
                  <a:schemeClr val="tx1"/>
                </a:solidFill>
              </a:rPr>
              <a:t>ФИЗИЧЕСКОЙ КУЛЬТУРЫ И СПОРТА СУБЪЕКТОВ РОССИЙСКОЙ ФЕДЕРАЦИИ ГОСУДАРСТВЕННОЙ ПРОГРАММЕ РОССИЙСКОЙ ФЕДЕРАЦИИ</a:t>
            </a:r>
            <a:r>
              <a:rPr lang="en-US" sz="1600" b="1" dirty="0">
                <a:solidFill>
                  <a:schemeClr val="tx1"/>
                </a:solidFill>
              </a:rPr>
              <a:t/>
            </a:r>
            <a:br>
              <a:rPr lang="en-US" sz="1600" b="1" dirty="0">
                <a:solidFill>
                  <a:schemeClr val="tx1"/>
                </a:solidFill>
              </a:rPr>
            </a:br>
            <a:r>
              <a:rPr lang="ru-RU" sz="1600" b="1" dirty="0">
                <a:solidFill>
                  <a:schemeClr val="tx1"/>
                </a:solidFill>
              </a:rPr>
              <a:t>«РАЗВИТИЕ ФИЗИЧЕСКОЙ КУЛЬТУРЫ И СПОРТА»</a:t>
            </a:r>
          </a:p>
        </p:txBody>
      </p:sp>
      <p:sp>
        <p:nvSpPr>
          <p:cNvPr id="3" name="Прямоугольник 2">
            <a:extLst>
              <a:ext uri="{FF2B5EF4-FFF2-40B4-BE49-F238E27FC236}">
                <a16:creationId xmlns:a16="http://schemas.microsoft.com/office/drawing/2014/main" xmlns="" id="{5A08BB9C-DEF4-4497-B49A-6DCA0200C125}"/>
              </a:ext>
            </a:extLst>
          </p:cNvPr>
          <p:cNvSpPr/>
          <p:nvPr/>
        </p:nvSpPr>
        <p:spPr>
          <a:xfrm>
            <a:off x="2674529" y="1816554"/>
            <a:ext cx="7373238" cy="465175"/>
          </a:xfrm>
          <a:prstGeom prst="rect">
            <a:avLst/>
          </a:prstGeom>
        </p:spPr>
        <p:txBody>
          <a:bodyPr wrap="square">
            <a:spAutoFit/>
          </a:bodyPr>
          <a:lstStyle/>
          <a:p>
            <a:r>
              <a:rPr lang="ru-RU" sz="2400" b="1" dirty="0">
                <a:latin typeface="Times New Roman" panose="02020603050405020304" pitchFamily="18" charset="0"/>
                <a:ea typeface="Calibri" panose="020F0502020204030204" pitchFamily="34" charset="0"/>
              </a:rPr>
              <a:t>Подпрограмма</a:t>
            </a:r>
            <a:r>
              <a:rPr lang="ru-RU" sz="2400" dirty="0">
                <a:latin typeface="Times New Roman" panose="02020603050405020304" pitchFamily="18" charset="0"/>
                <a:ea typeface="Calibri" panose="020F0502020204030204" pitchFamily="34" charset="0"/>
              </a:rPr>
              <a:t> по подготовке спортивного резерва</a:t>
            </a:r>
            <a:endParaRPr lang="ru-RU" sz="2400" dirty="0"/>
          </a:p>
        </p:txBody>
      </p:sp>
    </p:spTree>
    <p:extLst>
      <p:ext uri="{BB962C8B-B14F-4D97-AF65-F5344CB8AC3E}">
        <p14:creationId xmlns:p14="http://schemas.microsoft.com/office/powerpoint/2010/main" val="3693375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6103" y="30480"/>
            <a:ext cx="10195627" cy="1635603"/>
          </a:xfrm>
        </p:spPr>
        <p:txBody>
          <a:bodyPr>
            <a:normAutofit/>
          </a:bodyPr>
          <a:lstStyle/>
          <a:p>
            <a:pPr algn="ctr"/>
            <a:r>
              <a:rPr lang="ru-RU" sz="1600" b="1" dirty="0">
                <a:solidFill>
                  <a:schemeClr val="tx1"/>
                </a:solidFill>
              </a:rPr>
              <a:t>СООТВЕТСТВИЕ ГОСУДАРСТВЕННЫХ ПРОГРАММ ПО РАЗВИТИЮ </a:t>
            </a:r>
            <a:r>
              <a:rPr lang="en-US" sz="1600" b="1" dirty="0">
                <a:solidFill>
                  <a:schemeClr val="tx1"/>
                </a:solidFill>
              </a:rPr>
              <a:t/>
            </a:r>
            <a:br>
              <a:rPr lang="en-US" sz="1600" b="1" dirty="0">
                <a:solidFill>
                  <a:schemeClr val="tx1"/>
                </a:solidFill>
              </a:rPr>
            </a:br>
            <a:r>
              <a:rPr lang="ru-RU" sz="1600" b="1" dirty="0">
                <a:solidFill>
                  <a:schemeClr val="tx1"/>
                </a:solidFill>
              </a:rPr>
              <a:t>ФИЗИЧЕСКОЙ КУЛЬТУРЫ И СПОРТА СУБЪЕКТОВ РОССИЙСКОЙ ФЕДЕРАЦИИ ГОСУДАРСТВЕННОЙ ПРОГРАММЕ РОССИЙСКОЙ ФЕДЕРАЦИИ</a:t>
            </a:r>
            <a:r>
              <a:rPr lang="en-US" sz="1600" b="1" dirty="0">
                <a:solidFill>
                  <a:schemeClr val="tx1"/>
                </a:solidFill>
              </a:rPr>
              <a:t/>
            </a:r>
            <a:br>
              <a:rPr lang="en-US" sz="1600" b="1" dirty="0">
                <a:solidFill>
                  <a:schemeClr val="tx1"/>
                </a:solidFill>
              </a:rPr>
            </a:br>
            <a:r>
              <a:rPr lang="ru-RU" sz="1600" b="1" dirty="0">
                <a:solidFill>
                  <a:schemeClr val="tx1"/>
                </a:solidFill>
              </a:rPr>
              <a:t>«РАЗВИТИЕ ФИЗИЧЕСКОЙ КУЛЬТУРЫ И СПОРТА»</a:t>
            </a:r>
          </a:p>
        </p:txBody>
      </p:sp>
      <p:sp>
        <p:nvSpPr>
          <p:cNvPr id="3" name="Прямоугольник: скругленные углы 2">
            <a:extLst>
              <a:ext uri="{FF2B5EF4-FFF2-40B4-BE49-F238E27FC236}">
                <a16:creationId xmlns:a16="http://schemas.microsoft.com/office/drawing/2014/main" xmlns="" id="{CB9591FE-4223-47E8-A9F0-5E8D96AEC78F}"/>
              </a:ext>
            </a:extLst>
          </p:cNvPr>
          <p:cNvSpPr/>
          <p:nvPr/>
        </p:nvSpPr>
        <p:spPr>
          <a:xfrm>
            <a:off x="118476" y="1453212"/>
            <a:ext cx="11966220" cy="9765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4" name="Прямоугольник 3">
            <a:extLst>
              <a:ext uri="{FF2B5EF4-FFF2-40B4-BE49-F238E27FC236}">
                <a16:creationId xmlns:a16="http://schemas.microsoft.com/office/drawing/2014/main" xmlns="" id="{50F00EB1-E424-4242-A31A-A6EB117C0D16}"/>
              </a:ext>
            </a:extLst>
          </p:cNvPr>
          <p:cNvSpPr/>
          <p:nvPr/>
        </p:nvSpPr>
        <p:spPr>
          <a:xfrm>
            <a:off x="1602636" y="1490181"/>
            <a:ext cx="10265795" cy="93958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A4547492-62B8-45E8-9E97-D7E2298C9186}"/>
              </a:ext>
            </a:extLst>
          </p:cNvPr>
          <p:cNvSpPr txBox="1"/>
          <p:nvPr/>
        </p:nvSpPr>
        <p:spPr>
          <a:xfrm>
            <a:off x="1830890" y="1506430"/>
            <a:ext cx="9213598" cy="923330"/>
          </a:xfrm>
          <a:prstGeom prst="rect">
            <a:avLst/>
          </a:prstGeom>
          <a:noFill/>
        </p:spPr>
        <p:txBody>
          <a:bodyPr wrap="square" rtlCol="0">
            <a:spAutoFit/>
          </a:bodyPr>
          <a:lstStyle/>
          <a:p>
            <a:r>
              <a:rPr lang="ru-RU" dirty="0">
                <a:ea typeface="Calibri" panose="020F0502020204030204" pitchFamily="34" charset="0"/>
                <a:cs typeface="Times New Roman" panose="02020603050405020304" pitchFamily="18" charset="0"/>
              </a:rPr>
              <a:t>в региональных государственных программах «Развитие физической культуры и спорта» имеются </a:t>
            </a:r>
            <a:r>
              <a:rPr lang="ru-RU" b="1" dirty="0">
                <a:ea typeface="Calibri" panose="020F0502020204030204" pitchFamily="34" charset="0"/>
                <a:cs typeface="Times New Roman" panose="02020603050405020304" pitchFamily="18" charset="0"/>
              </a:rPr>
              <a:t>подпрограммы</a:t>
            </a:r>
            <a:r>
              <a:rPr lang="ru-RU" dirty="0">
                <a:ea typeface="Calibri" panose="020F0502020204030204" pitchFamily="34" charset="0"/>
                <a:cs typeface="Times New Roman" panose="02020603050405020304" pitchFamily="18" charset="0"/>
              </a:rPr>
              <a:t> «Подготовка спортивного резерва» и целевые </a:t>
            </a:r>
            <a:r>
              <a:rPr lang="ru-RU" b="1" dirty="0">
                <a:ea typeface="Calibri" panose="020F0502020204030204" pitchFamily="34" charset="0"/>
                <a:cs typeface="Times New Roman" panose="02020603050405020304" pitchFamily="18" charset="0"/>
              </a:rPr>
              <a:t>показатели</a:t>
            </a:r>
            <a:r>
              <a:rPr lang="ru-RU" dirty="0">
                <a:ea typeface="Calibri" panose="020F0502020204030204" pitchFamily="34" charset="0"/>
                <a:cs typeface="Times New Roman" panose="02020603050405020304" pitchFamily="18" charset="0"/>
              </a:rPr>
              <a:t> (индикаторы)</a:t>
            </a:r>
            <a:endParaRPr lang="ru-RU" dirty="0"/>
          </a:p>
        </p:txBody>
      </p:sp>
      <p:sp>
        <p:nvSpPr>
          <p:cNvPr id="6" name="TextBox 5">
            <a:extLst>
              <a:ext uri="{FF2B5EF4-FFF2-40B4-BE49-F238E27FC236}">
                <a16:creationId xmlns:a16="http://schemas.microsoft.com/office/drawing/2014/main" xmlns="" id="{A4EF2541-08A3-44DD-BFA7-65D345B2AA6B}"/>
              </a:ext>
            </a:extLst>
          </p:cNvPr>
          <p:cNvSpPr txBox="1"/>
          <p:nvPr/>
        </p:nvSpPr>
        <p:spPr>
          <a:xfrm>
            <a:off x="160136" y="1564649"/>
            <a:ext cx="697627" cy="646331"/>
          </a:xfrm>
          <a:prstGeom prst="rect">
            <a:avLst/>
          </a:prstGeom>
          <a:noFill/>
        </p:spPr>
        <p:txBody>
          <a:bodyPr wrap="none" rtlCol="0">
            <a:spAutoFit/>
          </a:bodyPr>
          <a:lstStyle/>
          <a:p>
            <a:r>
              <a:rPr lang="ru-RU" sz="3600" b="1" dirty="0">
                <a:solidFill>
                  <a:schemeClr val="bg1"/>
                </a:solidFill>
                <a:effectLst>
                  <a:outerShdw blurRad="38100" dist="38100" dir="2700000" algn="tl">
                    <a:srgbClr val="000000">
                      <a:alpha val="43137"/>
                    </a:srgbClr>
                  </a:outerShdw>
                </a:effectLst>
              </a:rPr>
              <a:t>55</a:t>
            </a:r>
          </a:p>
        </p:txBody>
      </p:sp>
      <p:sp>
        <p:nvSpPr>
          <p:cNvPr id="7" name="TextBox 6">
            <a:extLst>
              <a:ext uri="{FF2B5EF4-FFF2-40B4-BE49-F238E27FC236}">
                <a16:creationId xmlns:a16="http://schemas.microsoft.com/office/drawing/2014/main" xmlns="" id="{99A07807-0FB5-4B26-BAD4-C9FBFF62FDB6}"/>
              </a:ext>
            </a:extLst>
          </p:cNvPr>
          <p:cNvSpPr txBox="1"/>
          <p:nvPr/>
        </p:nvSpPr>
        <p:spPr>
          <a:xfrm>
            <a:off x="711222" y="1662002"/>
            <a:ext cx="907621" cy="553998"/>
          </a:xfrm>
          <a:prstGeom prst="rect">
            <a:avLst/>
          </a:prstGeom>
          <a:noFill/>
        </p:spPr>
        <p:txBody>
          <a:bodyPr wrap="none" rtlCol="0">
            <a:spAutoFit/>
          </a:bodyPr>
          <a:lstStyle/>
          <a:p>
            <a:pPr algn="ctr"/>
            <a:r>
              <a:rPr lang="ru-RU" sz="1000" dirty="0">
                <a:solidFill>
                  <a:schemeClr val="bg1"/>
                </a:solidFill>
              </a:rPr>
              <a:t>субъектов</a:t>
            </a:r>
          </a:p>
          <a:p>
            <a:pPr algn="ctr"/>
            <a:r>
              <a:rPr lang="ru-RU" sz="1000" dirty="0">
                <a:solidFill>
                  <a:schemeClr val="bg1"/>
                </a:solidFill>
              </a:rPr>
              <a:t>Российской</a:t>
            </a:r>
          </a:p>
          <a:p>
            <a:pPr algn="ctr"/>
            <a:r>
              <a:rPr lang="ru-RU" sz="1000" dirty="0">
                <a:solidFill>
                  <a:schemeClr val="bg1"/>
                </a:solidFill>
              </a:rPr>
              <a:t>Федерации</a:t>
            </a:r>
          </a:p>
        </p:txBody>
      </p:sp>
      <p:sp>
        <p:nvSpPr>
          <p:cNvPr id="8" name="Прямоугольник: скругленные углы 7">
            <a:extLst>
              <a:ext uri="{FF2B5EF4-FFF2-40B4-BE49-F238E27FC236}">
                <a16:creationId xmlns:a16="http://schemas.microsoft.com/office/drawing/2014/main" xmlns="" id="{5F9AF9EB-AFBF-4A14-9C76-436C1AACF932}"/>
              </a:ext>
            </a:extLst>
          </p:cNvPr>
          <p:cNvSpPr/>
          <p:nvPr/>
        </p:nvSpPr>
        <p:spPr>
          <a:xfrm>
            <a:off x="126519" y="2501557"/>
            <a:ext cx="11966220" cy="798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9" name="Прямоугольник 8">
            <a:extLst>
              <a:ext uri="{FF2B5EF4-FFF2-40B4-BE49-F238E27FC236}">
                <a16:creationId xmlns:a16="http://schemas.microsoft.com/office/drawing/2014/main" xmlns="" id="{DB2243FB-99CF-4159-BB51-8F5C11BF7FCD}"/>
              </a:ext>
            </a:extLst>
          </p:cNvPr>
          <p:cNvSpPr/>
          <p:nvPr/>
        </p:nvSpPr>
        <p:spPr>
          <a:xfrm>
            <a:off x="1602637" y="2527845"/>
            <a:ext cx="10265795" cy="77211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xmlns="" id="{1416ACA2-6439-429B-B61E-6C949366344F}"/>
              </a:ext>
            </a:extLst>
          </p:cNvPr>
          <p:cNvSpPr txBox="1"/>
          <p:nvPr/>
        </p:nvSpPr>
        <p:spPr>
          <a:xfrm>
            <a:off x="94549" y="2508822"/>
            <a:ext cx="697627" cy="646331"/>
          </a:xfrm>
          <a:prstGeom prst="rect">
            <a:avLst/>
          </a:prstGeom>
          <a:noFill/>
        </p:spPr>
        <p:txBody>
          <a:bodyPr wrap="none" rtlCol="0">
            <a:spAutoFit/>
          </a:bodyPr>
          <a:lstStyle/>
          <a:p>
            <a:r>
              <a:rPr lang="ru-RU" sz="3600" b="1" dirty="0">
                <a:solidFill>
                  <a:schemeClr val="bg1"/>
                </a:solidFill>
                <a:effectLst>
                  <a:outerShdw blurRad="38100" dist="38100" dir="2700000" algn="tl">
                    <a:srgbClr val="000000">
                      <a:alpha val="43137"/>
                    </a:srgbClr>
                  </a:outerShdw>
                </a:effectLst>
              </a:rPr>
              <a:t>21</a:t>
            </a:r>
          </a:p>
        </p:txBody>
      </p:sp>
      <p:sp>
        <p:nvSpPr>
          <p:cNvPr id="12" name="TextBox 11">
            <a:extLst>
              <a:ext uri="{FF2B5EF4-FFF2-40B4-BE49-F238E27FC236}">
                <a16:creationId xmlns:a16="http://schemas.microsoft.com/office/drawing/2014/main" xmlns="" id="{97B4941E-535D-4F5C-9067-B6E5047F1BD4}"/>
              </a:ext>
            </a:extLst>
          </p:cNvPr>
          <p:cNvSpPr txBox="1"/>
          <p:nvPr/>
        </p:nvSpPr>
        <p:spPr>
          <a:xfrm>
            <a:off x="617843" y="2584467"/>
            <a:ext cx="907621" cy="553998"/>
          </a:xfrm>
          <a:prstGeom prst="rect">
            <a:avLst/>
          </a:prstGeom>
          <a:noFill/>
        </p:spPr>
        <p:txBody>
          <a:bodyPr wrap="none" rtlCol="0">
            <a:spAutoFit/>
          </a:bodyPr>
          <a:lstStyle/>
          <a:p>
            <a:pPr algn="ctr"/>
            <a:r>
              <a:rPr lang="ru-RU" sz="1000" dirty="0">
                <a:solidFill>
                  <a:schemeClr val="bg1"/>
                </a:solidFill>
              </a:rPr>
              <a:t>субъект</a:t>
            </a:r>
          </a:p>
          <a:p>
            <a:pPr algn="ctr"/>
            <a:r>
              <a:rPr lang="ru-RU" sz="1000" dirty="0">
                <a:solidFill>
                  <a:schemeClr val="bg1"/>
                </a:solidFill>
              </a:rPr>
              <a:t>Российской</a:t>
            </a:r>
          </a:p>
          <a:p>
            <a:pPr algn="ctr"/>
            <a:r>
              <a:rPr lang="ru-RU" sz="1000" dirty="0">
                <a:solidFill>
                  <a:schemeClr val="bg1"/>
                </a:solidFill>
              </a:rPr>
              <a:t>Федерации</a:t>
            </a:r>
          </a:p>
        </p:txBody>
      </p:sp>
      <p:sp>
        <p:nvSpPr>
          <p:cNvPr id="18" name="Прямоугольник: скругленные углы 17">
            <a:extLst>
              <a:ext uri="{FF2B5EF4-FFF2-40B4-BE49-F238E27FC236}">
                <a16:creationId xmlns:a16="http://schemas.microsoft.com/office/drawing/2014/main" xmlns="" id="{386DED2C-41F9-47AF-A41A-E465D9EDCBE0}"/>
              </a:ext>
            </a:extLst>
          </p:cNvPr>
          <p:cNvSpPr/>
          <p:nvPr/>
        </p:nvSpPr>
        <p:spPr>
          <a:xfrm>
            <a:off x="102579" y="5861022"/>
            <a:ext cx="11966220" cy="778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19" name="Прямоугольник 18">
            <a:extLst>
              <a:ext uri="{FF2B5EF4-FFF2-40B4-BE49-F238E27FC236}">
                <a16:creationId xmlns:a16="http://schemas.microsoft.com/office/drawing/2014/main" xmlns="" id="{D2615B52-882D-410F-8740-EB022C598D49}"/>
              </a:ext>
            </a:extLst>
          </p:cNvPr>
          <p:cNvSpPr/>
          <p:nvPr/>
        </p:nvSpPr>
        <p:spPr>
          <a:xfrm>
            <a:off x="1611981" y="5906088"/>
            <a:ext cx="10265795" cy="68620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xmlns="" id="{8F50F556-6925-4B18-85B2-163C449C99FB}"/>
              </a:ext>
            </a:extLst>
          </p:cNvPr>
          <p:cNvSpPr txBox="1"/>
          <p:nvPr/>
        </p:nvSpPr>
        <p:spPr>
          <a:xfrm>
            <a:off x="1865976" y="5905303"/>
            <a:ext cx="9827976" cy="646331"/>
          </a:xfrm>
          <a:prstGeom prst="rect">
            <a:avLst/>
          </a:prstGeom>
          <a:noFill/>
        </p:spPr>
        <p:txBody>
          <a:bodyPr wrap="square" rtlCol="0">
            <a:spAutoFit/>
          </a:bodyPr>
          <a:lstStyle/>
          <a:p>
            <a:r>
              <a:rPr lang="ru-RU" b="1" dirty="0"/>
              <a:t>не выполняют </a:t>
            </a:r>
            <a:r>
              <a:rPr lang="ru-RU" dirty="0"/>
              <a:t>ни один из двух целевых показателей</a:t>
            </a:r>
            <a:r>
              <a:rPr lang="ru-RU" dirty="0">
                <a:ea typeface="Calibri" panose="020F0502020204030204" pitchFamily="34" charset="0"/>
                <a:cs typeface="Times New Roman" panose="02020603050405020304" pitchFamily="18" charset="0"/>
              </a:rPr>
              <a:t> (индикаторов) государственной программы Российской Федерации «Развитие физической культуры и спорта»</a:t>
            </a:r>
            <a:endParaRPr lang="ru-RU" dirty="0"/>
          </a:p>
        </p:txBody>
      </p:sp>
      <p:sp>
        <p:nvSpPr>
          <p:cNvPr id="21" name="TextBox 20">
            <a:extLst>
              <a:ext uri="{FF2B5EF4-FFF2-40B4-BE49-F238E27FC236}">
                <a16:creationId xmlns:a16="http://schemas.microsoft.com/office/drawing/2014/main" xmlns="" id="{7E841B06-9F06-4BF6-B419-255831552F0D}"/>
              </a:ext>
            </a:extLst>
          </p:cNvPr>
          <p:cNvSpPr txBox="1"/>
          <p:nvPr/>
        </p:nvSpPr>
        <p:spPr>
          <a:xfrm>
            <a:off x="254759" y="5933172"/>
            <a:ext cx="441146" cy="646331"/>
          </a:xfrm>
          <a:prstGeom prst="rect">
            <a:avLst/>
          </a:prstGeom>
          <a:noFill/>
        </p:spPr>
        <p:txBody>
          <a:bodyPr wrap="none" rtlCol="0">
            <a:spAutoFit/>
          </a:bodyPr>
          <a:lstStyle/>
          <a:p>
            <a:r>
              <a:rPr lang="ru-RU" sz="3600" b="1" dirty="0">
                <a:solidFill>
                  <a:schemeClr val="bg1"/>
                </a:solidFill>
                <a:effectLst>
                  <a:outerShdw blurRad="38100" dist="38100" dir="2700000" algn="tl">
                    <a:srgbClr val="000000">
                      <a:alpha val="43137"/>
                    </a:srgbClr>
                  </a:outerShdw>
                </a:effectLst>
              </a:rPr>
              <a:t>9</a:t>
            </a:r>
          </a:p>
        </p:txBody>
      </p:sp>
      <p:sp>
        <p:nvSpPr>
          <p:cNvPr id="22" name="TextBox 21">
            <a:extLst>
              <a:ext uri="{FF2B5EF4-FFF2-40B4-BE49-F238E27FC236}">
                <a16:creationId xmlns:a16="http://schemas.microsoft.com/office/drawing/2014/main" xmlns="" id="{87FAB878-EA99-4160-8956-872811A0E05B}"/>
              </a:ext>
            </a:extLst>
          </p:cNvPr>
          <p:cNvSpPr txBox="1"/>
          <p:nvPr/>
        </p:nvSpPr>
        <p:spPr>
          <a:xfrm>
            <a:off x="743282" y="5993804"/>
            <a:ext cx="875561" cy="553998"/>
          </a:xfrm>
          <a:prstGeom prst="rect">
            <a:avLst/>
          </a:prstGeom>
          <a:noFill/>
        </p:spPr>
        <p:txBody>
          <a:bodyPr wrap="none" rtlCol="0">
            <a:spAutoFit/>
          </a:bodyPr>
          <a:lstStyle/>
          <a:p>
            <a:pPr algn="ctr"/>
            <a:r>
              <a:rPr lang="ru-RU" sz="1000" dirty="0">
                <a:solidFill>
                  <a:schemeClr val="bg1"/>
                </a:solidFill>
              </a:rPr>
              <a:t>субъектов </a:t>
            </a:r>
          </a:p>
          <a:p>
            <a:pPr algn="ctr"/>
            <a:r>
              <a:rPr lang="ru-RU" sz="1000" dirty="0">
                <a:solidFill>
                  <a:schemeClr val="bg1"/>
                </a:solidFill>
              </a:rPr>
              <a:t>Российской</a:t>
            </a:r>
          </a:p>
          <a:p>
            <a:r>
              <a:rPr lang="ru-RU" sz="1000" dirty="0">
                <a:solidFill>
                  <a:schemeClr val="bg1"/>
                </a:solidFill>
              </a:rPr>
              <a:t>Федерации</a:t>
            </a:r>
          </a:p>
        </p:txBody>
      </p:sp>
      <p:sp>
        <p:nvSpPr>
          <p:cNvPr id="23" name="Прямоугольник: скругленные углы 22">
            <a:extLst>
              <a:ext uri="{FF2B5EF4-FFF2-40B4-BE49-F238E27FC236}">
                <a16:creationId xmlns:a16="http://schemas.microsoft.com/office/drawing/2014/main" xmlns="" id="{C786038C-85DF-45EE-BE52-68CB3BD6214B}"/>
              </a:ext>
            </a:extLst>
          </p:cNvPr>
          <p:cNvSpPr/>
          <p:nvPr/>
        </p:nvSpPr>
        <p:spPr>
          <a:xfrm>
            <a:off x="112890" y="5050465"/>
            <a:ext cx="11966220" cy="7699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24" name="Прямоугольник: скругленные углы 23">
            <a:extLst>
              <a:ext uri="{FF2B5EF4-FFF2-40B4-BE49-F238E27FC236}">
                <a16:creationId xmlns:a16="http://schemas.microsoft.com/office/drawing/2014/main" xmlns="" id="{ACC8EBD8-F904-4914-B240-A21632D8B951}"/>
              </a:ext>
            </a:extLst>
          </p:cNvPr>
          <p:cNvSpPr/>
          <p:nvPr/>
        </p:nvSpPr>
        <p:spPr>
          <a:xfrm>
            <a:off x="102579" y="4193557"/>
            <a:ext cx="11966220" cy="778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25" name="TextBox 24">
            <a:extLst>
              <a:ext uri="{FF2B5EF4-FFF2-40B4-BE49-F238E27FC236}">
                <a16:creationId xmlns:a16="http://schemas.microsoft.com/office/drawing/2014/main" xmlns="" id="{48818FC1-6163-4AA3-91FC-D14708D7A662}"/>
              </a:ext>
            </a:extLst>
          </p:cNvPr>
          <p:cNvSpPr txBox="1"/>
          <p:nvPr/>
        </p:nvSpPr>
        <p:spPr>
          <a:xfrm>
            <a:off x="126519" y="5060835"/>
            <a:ext cx="697627" cy="646331"/>
          </a:xfrm>
          <a:prstGeom prst="rect">
            <a:avLst/>
          </a:prstGeom>
          <a:noFill/>
        </p:spPr>
        <p:txBody>
          <a:bodyPr wrap="none" rtlCol="0">
            <a:spAutoFit/>
          </a:bodyPr>
          <a:lstStyle/>
          <a:p>
            <a:r>
              <a:rPr lang="ru-RU" sz="3600" b="1" dirty="0">
                <a:solidFill>
                  <a:schemeClr val="bg1"/>
                </a:solidFill>
                <a:effectLst>
                  <a:outerShdw blurRad="38100" dist="38100" dir="2700000" algn="tl">
                    <a:srgbClr val="000000">
                      <a:alpha val="43137"/>
                    </a:srgbClr>
                  </a:outerShdw>
                </a:effectLst>
              </a:rPr>
              <a:t>32</a:t>
            </a:r>
          </a:p>
        </p:txBody>
      </p:sp>
      <p:sp>
        <p:nvSpPr>
          <p:cNvPr id="26" name="TextBox 25">
            <a:extLst>
              <a:ext uri="{FF2B5EF4-FFF2-40B4-BE49-F238E27FC236}">
                <a16:creationId xmlns:a16="http://schemas.microsoft.com/office/drawing/2014/main" xmlns="" id="{D31B0FAB-01EA-46FB-B022-3BAFE149013E}"/>
              </a:ext>
            </a:extLst>
          </p:cNvPr>
          <p:cNvSpPr txBox="1"/>
          <p:nvPr/>
        </p:nvSpPr>
        <p:spPr>
          <a:xfrm>
            <a:off x="118476" y="4202368"/>
            <a:ext cx="697627" cy="646331"/>
          </a:xfrm>
          <a:prstGeom prst="rect">
            <a:avLst/>
          </a:prstGeom>
          <a:noFill/>
        </p:spPr>
        <p:txBody>
          <a:bodyPr wrap="square" rtlCol="0">
            <a:spAutoFit/>
          </a:bodyPr>
          <a:lstStyle/>
          <a:p>
            <a:r>
              <a:rPr lang="ru-RU" sz="3600" b="1" dirty="0">
                <a:solidFill>
                  <a:schemeClr val="bg1"/>
                </a:solidFill>
                <a:effectLst>
                  <a:outerShdw blurRad="38100" dist="38100" dir="2700000" algn="tl">
                    <a:srgbClr val="000000">
                      <a:alpha val="43137"/>
                    </a:srgbClr>
                  </a:outerShdw>
                </a:effectLst>
              </a:rPr>
              <a:t>23</a:t>
            </a:r>
          </a:p>
        </p:txBody>
      </p:sp>
      <p:sp>
        <p:nvSpPr>
          <p:cNvPr id="28" name="TextBox 27">
            <a:extLst>
              <a:ext uri="{FF2B5EF4-FFF2-40B4-BE49-F238E27FC236}">
                <a16:creationId xmlns:a16="http://schemas.microsoft.com/office/drawing/2014/main" xmlns="" id="{6A9B993F-4F27-4EFF-9CB1-F0442E2893C1}"/>
              </a:ext>
            </a:extLst>
          </p:cNvPr>
          <p:cNvSpPr txBox="1"/>
          <p:nvPr/>
        </p:nvSpPr>
        <p:spPr>
          <a:xfrm>
            <a:off x="743282" y="5153168"/>
            <a:ext cx="875561" cy="553998"/>
          </a:xfrm>
          <a:prstGeom prst="rect">
            <a:avLst/>
          </a:prstGeom>
          <a:noFill/>
        </p:spPr>
        <p:txBody>
          <a:bodyPr wrap="none" rtlCol="0">
            <a:spAutoFit/>
          </a:bodyPr>
          <a:lstStyle/>
          <a:p>
            <a:pPr algn="ctr"/>
            <a:r>
              <a:rPr lang="ru-RU" sz="1000" dirty="0">
                <a:solidFill>
                  <a:schemeClr val="bg1"/>
                </a:solidFill>
              </a:rPr>
              <a:t>субъекта </a:t>
            </a:r>
          </a:p>
          <a:p>
            <a:pPr algn="ctr"/>
            <a:r>
              <a:rPr lang="ru-RU" sz="1000" dirty="0">
                <a:solidFill>
                  <a:schemeClr val="bg1"/>
                </a:solidFill>
              </a:rPr>
              <a:t>Российской</a:t>
            </a:r>
          </a:p>
          <a:p>
            <a:pPr algn="ctr"/>
            <a:r>
              <a:rPr lang="ru-RU" sz="1000" dirty="0">
                <a:solidFill>
                  <a:schemeClr val="bg1"/>
                </a:solidFill>
              </a:rPr>
              <a:t>Федерации</a:t>
            </a:r>
          </a:p>
        </p:txBody>
      </p:sp>
      <p:sp>
        <p:nvSpPr>
          <p:cNvPr id="29" name="TextBox 28">
            <a:extLst>
              <a:ext uri="{FF2B5EF4-FFF2-40B4-BE49-F238E27FC236}">
                <a16:creationId xmlns:a16="http://schemas.microsoft.com/office/drawing/2014/main" xmlns="" id="{086D511E-4577-495A-8D9A-BFBE3B6189B8}"/>
              </a:ext>
            </a:extLst>
          </p:cNvPr>
          <p:cNvSpPr txBox="1"/>
          <p:nvPr/>
        </p:nvSpPr>
        <p:spPr>
          <a:xfrm>
            <a:off x="727076" y="4265010"/>
            <a:ext cx="875561" cy="553998"/>
          </a:xfrm>
          <a:prstGeom prst="rect">
            <a:avLst/>
          </a:prstGeom>
          <a:noFill/>
        </p:spPr>
        <p:txBody>
          <a:bodyPr wrap="none" rtlCol="0">
            <a:spAutoFit/>
          </a:bodyPr>
          <a:lstStyle/>
          <a:p>
            <a:pPr algn="ctr"/>
            <a:r>
              <a:rPr lang="ru-RU" sz="1000" dirty="0">
                <a:solidFill>
                  <a:schemeClr val="bg1"/>
                </a:solidFill>
              </a:rPr>
              <a:t>субъекта </a:t>
            </a:r>
          </a:p>
          <a:p>
            <a:pPr algn="ctr"/>
            <a:r>
              <a:rPr lang="ru-RU" sz="1000" dirty="0">
                <a:solidFill>
                  <a:schemeClr val="bg1"/>
                </a:solidFill>
              </a:rPr>
              <a:t>Российской</a:t>
            </a:r>
          </a:p>
          <a:p>
            <a:pPr algn="ctr"/>
            <a:r>
              <a:rPr lang="ru-RU" sz="1000" dirty="0">
                <a:solidFill>
                  <a:schemeClr val="bg1"/>
                </a:solidFill>
              </a:rPr>
              <a:t>Федерации</a:t>
            </a:r>
          </a:p>
        </p:txBody>
      </p:sp>
      <p:sp>
        <p:nvSpPr>
          <p:cNvPr id="30" name="Прямоугольник 29">
            <a:extLst>
              <a:ext uri="{FF2B5EF4-FFF2-40B4-BE49-F238E27FC236}">
                <a16:creationId xmlns:a16="http://schemas.microsoft.com/office/drawing/2014/main" xmlns="" id="{D146FFDB-02DF-4917-B182-9058FC69A343}"/>
              </a:ext>
            </a:extLst>
          </p:cNvPr>
          <p:cNvSpPr/>
          <p:nvPr/>
        </p:nvSpPr>
        <p:spPr>
          <a:xfrm>
            <a:off x="1602637" y="5072161"/>
            <a:ext cx="10265795" cy="70903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31" name="Прямоугольник 30">
            <a:extLst>
              <a:ext uri="{FF2B5EF4-FFF2-40B4-BE49-F238E27FC236}">
                <a16:creationId xmlns:a16="http://schemas.microsoft.com/office/drawing/2014/main" xmlns="" id="{7F1D13DF-A329-4B64-AC5B-5871B2AD280A}"/>
              </a:ext>
            </a:extLst>
          </p:cNvPr>
          <p:cNvSpPr/>
          <p:nvPr/>
        </p:nvSpPr>
        <p:spPr>
          <a:xfrm>
            <a:off x="1602637" y="4220949"/>
            <a:ext cx="10265795" cy="71843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b="1" dirty="0"/>
          </a:p>
        </p:txBody>
      </p:sp>
      <p:sp>
        <p:nvSpPr>
          <p:cNvPr id="32" name="TextBox 31">
            <a:extLst>
              <a:ext uri="{FF2B5EF4-FFF2-40B4-BE49-F238E27FC236}">
                <a16:creationId xmlns:a16="http://schemas.microsoft.com/office/drawing/2014/main" xmlns="" id="{5DE110D7-D342-486F-88AB-A6C38CE56E88}"/>
              </a:ext>
            </a:extLst>
          </p:cNvPr>
          <p:cNvSpPr txBox="1"/>
          <p:nvPr/>
        </p:nvSpPr>
        <p:spPr>
          <a:xfrm>
            <a:off x="1865976" y="5093007"/>
            <a:ext cx="9827976" cy="646331"/>
          </a:xfrm>
          <a:prstGeom prst="rect">
            <a:avLst/>
          </a:prstGeom>
          <a:noFill/>
        </p:spPr>
        <p:txBody>
          <a:bodyPr wrap="square" rtlCol="0">
            <a:spAutoFit/>
          </a:bodyPr>
          <a:lstStyle/>
          <a:p>
            <a:r>
              <a:rPr lang="ru-RU" b="1" dirty="0"/>
              <a:t>выполняют второй </a:t>
            </a:r>
            <a:r>
              <a:rPr lang="ru-RU" dirty="0"/>
              <a:t>целевой показатель </a:t>
            </a:r>
            <a:r>
              <a:rPr lang="ru-RU" dirty="0">
                <a:ea typeface="Calibri" panose="020F0502020204030204" pitchFamily="34" charset="0"/>
                <a:cs typeface="Times New Roman" panose="02020603050405020304" pitchFamily="18" charset="0"/>
              </a:rPr>
              <a:t>(индикатор) государственной программы Российской Федерации «Развитие физической культуры и спорта»</a:t>
            </a:r>
            <a:endParaRPr lang="ru-RU" dirty="0"/>
          </a:p>
        </p:txBody>
      </p:sp>
      <p:sp>
        <p:nvSpPr>
          <p:cNvPr id="33" name="TextBox 32">
            <a:extLst>
              <a:ext uri="{FF2B5EF4-FFF2-40B4-BE49-F238E27FC236}">
                <a16:creationId xmlns:a16="http://schemas.microsoft.com/office/drawing/2014/main" xmlns="" id="{03DEDCE4-D458-4A32-B1F7-7E7909E89282}"/>
              </a:ext>
            </a:extLst>
          </p:cNvPr>
          <p:cNvSpPr txBox="1"/>
          <p:nvPr/>
        </p:nvSpPr>
        <p:spPr>
          <a:xfrm>
            <a:off x="1830890" y="4223457"/>
            <a:ext cx="9827976" cy="646331"/>
          </a:xfrm>
          <a:prstGeom prst="rect">
            <a:avLst/>
          </a:prstGeom>
          <a:noFill/>
        </p:spPr>
        <p:txBody>
          <a:bodyPr wrap="square" rtlCol="0">
            <a:spAutoFit/>
          </a:bodyPr>
          <a:lstStyle/>
          <a:p>
            <a:r>
              <a:rPr lang="ru-RU" b="1" dirty="0"/>
              <a:t>выполняют первый </a:t>
            </a:r>
            <a:r>
              <a:rPr lang="ru-RU" dirty="0"/>
              <a:t>целевой</a:t>
            </a:r>
            <a:r>
              <a:rPr lang="ru-RU" b="1" dirty="0"/>
              <a:t> </a:t>
            </a:r>
            <a:r>
              <a:rPr lang="ru-RU" dirty="0"/>
              <a:t>показатель </a:t>
            </a:r>
            <a:r>
              <a:rPr lang="ru-RU" dirty="0">
                <a:ea typeface="Calibri" panose="020F0502020204030204" pitchFamily="34" charset="0"/>
                <a:cs typeface="Times New Roman" panose="02020603050405020304" pitchFamily="18" charset="0"/>
              </a:rPr>
              <a:t>(индикатор) государственной программы Российской Федерации «Развитие физической культуры и спорта»</a:t>
            </a:r>
            <a:endParaRPr lang="ru-RU" dirty="0"/>
          </a:p>
        </p:txBody>
      </p:sp>
      <p:sp>
        <p:nvSpPr>
          <p:cNvPr id="34" name="TextBox 33">
            <a:extLst>
              <a:ext uri="{FF2B5EF4-FFF2-40B4-BE49-F238E27FC236}">
                <a16:creationId xmlns:a16="http://schemas.microsoft.com/office/drawing/2014/main" xmlns="" id="{9F90A241-8AFB-4306-9BB6-89EDE4457825}"/>
              </a:ext>
            </a:extLst>
          </p:cNvPr>
          <p:cNvSpPr txBox="1"/>
          <p:nvPr/>
        </p:nvSpPr>
        <p:spPr>
          <a:xfrm>
            <a:off x="1830890" y="2566053"/>
            <a:ext cx="9827976" cy="646331"/>
          </a:xfrm>
          <a:prstGeom prst="rect">
            <a:avLst/>
          </a:prstGeom>
          <a:noFill/>
        </p:spPr>
        <p:txBody>
          <a:bodyPr wrap="square" rtlCol="0">
            <a:spAutoFit/>
          </a:bodyPr>
          <a:lstStyle/>
          <a:p>
            <a:r>
              <a:rPr lang="ru-RU" b="1" dirty="0"/>
              <a:t>выполняют</a:t>
            </a:r>
            <a:r>
              <a:rPr lang="ru-RU" dirty="0"/>
              <a:t> </a:t>
            </a:r>
            <a:r>
              <a:rPr lang="ru-RU" b="1" dirty="0"/>
              <a:t>два</a:t>
            </a:r>
            <a:r>
              <a:rPr lang="ru-RU" dirty="0"/>
              <a:t> целевых показателя </a:t>
            </a:r>
            <a:r>
              <a:rPr lang="ru-RU" dirty="0">
                <a:ea typeface="Calibri" panose="020F0502020204030204" pitchFamily="34" charset="0"/>
                <a:cs typeface="Times New Roman" panose="02020603050405020304" pitchFamily="18" charset="0"/>
              </a:rPr>
              <a:t>(индикатора) государственной программы Российской Федерации «Развитие физической культуры и спорта»</a:t>
            </a:r>
            <a:endParaRPr lang="ru-RU" dirty="0"/>
          </a:p>
        </p:txBody>
      </p:sp>
      <p:sp>
        <p:nvSpPr>
          <p:cNvPr id="35" name="Прямоугольник: скругленные углы 34">
            <a:extLst>
              <a:ext uri="{FF2B5EF4-FFF2-40B4-BE49-F238E27FC236}">
                <a16:creationId xmlns:a16="http://schemas.microsoft.com/office/drawing/2014/main" xmlns="" id="{3C3B503D-8837-4AC8-854E-F2D6BECC500C}"/>
              </a:ext>
            </a:extLst>
          </p:cNvPr>
          <p:cNvSpPr/>
          <p:nvPr/>
        </p:nvSpPr>
        <p:spPr>
          <a:xfrm>
            <a:off x="126519" y="3345343"/>
            <a:ext cx="11966220" cy="798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36" name="Прямоугольник 35">
            <a:extLst>
              <a:ext uri="{FF2B5EF4-FFF2-40B4-BE49-F238E27FC236}">
                <a16:creationId xmlns:a16="http://schemas.microsoft.com/office/drawing/2014/main" xmlns="" id="{6509DCFD-DA2F-43CA-B5C5-AD5D9D793FB5}"/>
              </a:ext>
            </a:extLst>
          </p:cNvPr>
          <p:cNvSpPr/>
          <p:nvPr/>
        </p:nvSpPr>
        <p:spPr>
          <a:xfrm>
            <a:off x="1602635" y="3382829"/>
            <a:ext cx="10265795" cy="76181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b="1" dirty="0"/>
          </a:p>
        </p:txBody>
      </p:sp>
      <p:sp>
        <p:nvSpPr>
          <p:cNvPr id="37" name="TextBox 36">
            <a:extLst>
              <a:ext uri="{FF2B5EF4-FFF2-40B4-BE49-F238E27FC236}">
                <a16:creationId xmlns:a16="http://schemas.microsoft.com/office/drawing/2014/main" xmlns="" id="{CF3D77E3-2B68-4FE7-A9B4-781D74DD2BF4}"/>
              </a:ext>
            </a:extLst>
          </p:cNvPr>
          <p:cNvSpPr txBox="1"/>
          <p:nvPr/>
        </p:nvSpPr>
        <p:spPr>
          <a:xfrm>
            <a:off x="649843" y="3429000"/>
            <a:ext cx="875561" cy="553998"/>
          </a:xfrm>
          <a:prstGeom prst="rect">
            <a:avLst/>
          </a:prstGeom>
          <a:noFill/>
        </p:spPr>
        <p:txBody>
          <a:bodyPr wrap="none" rtlCol="0">
            <a:spAutoFit/>
          </a:bodyPr>
          <a:lstStyle/>
          <a:p>
            <a:pPr algn="ctr"/>
            <a:r>
              <a:rPr lang="ru-RU" sz="1000" dirty="0">
                <a:solidFill>
                  <a:schemeClr val="bg1"/>
                </a:solidFill>
              </a:rPr>
              <a:t>субъектов </a:t>
            </a:r>
          </a:p>
          <a:p>
            <a:pPr algn="ctr"/>
            <a:r>
              <a:rPr lang="ru-RU" sz="1000" dirty="0">
                <a:solidFill>
                  <a:schemeClr val="bg1"/>
                </a:solidFill>
              </a:rPr>
              <a:t>Российской</a:t>
            </a:r>
          </a:p>
          <a:p>
            <a:pPr algn="ctr"/>
            <a:r>
              <a:rPr lang="ru-RU" sz="1000" dirty="0">
                <a:solidFill>
                  <a:schemeClr val="bg1"/>
                </a:solidFill>
              </a:rPr>
              <a:t>Федерации</a:t>
            </a:r>
          </a:p>
        </p:txBody>
      </p:sp>
      <p:sp>
        <p:nvSpPr>
          <p:cNvPr id="38" name="TextBox 37">
            <a:extLst>
              <a:ext uri="{FF2B5EF4-FFF2-40B4-BE49-F238E27FC236}">
                <a16:creationId xmlns:a16="http://schemas.microsoft.com/office/drawing/2014/main" xmlns="" id="{1554572E-7AFD-4ED9-9AA0-4F5585D2CA29}"/>
              </a:ext>
            </a:extLst>
          </p:cNvPr>
          <p:cNvSpPr txBox="1"/>
          <p:nvPr/>
        </p:nvSpPr>
        <p:spPr>
          <a:xfrm>
            <a:off x="254759" y="3382829"/>
            <a:ext cx="441146" cy="646331"/>
          </a:xfrm>
          <a:prstGeom prst="rect">
            <a:avLst/>
          </a:prstGeom>
          <a:noFill/>
        </p:spPr>
        <p:txBody>
          <a:bodyPr wrap="none" rtlCol="0">
            <a:spAutoFit/>
          </a:bodyPr>
          <a:lstStyle/>
          <a:p>
            <a:r>
              <a:rPr lang="ru-RU" sz="3600" b="1" dirty="0">
                <a:solidFill>
                  <a:schemeClr val="bg1"/>
                </a:solidFill>
                <a:effectLst>
                  <a:outerShdw blurRad="38100" dist="38100" dir="2700000" algn="tl">
                    <a:srgbClr val="000000">
                      <a:alpha val="43137"/>
                    </a:srgbClr>
                  </a:outerShdw>
                </a:effectLst>
              </a:rPr>
              <a:t>7</a:t>
            </a:r>
          </a:p>
        </p:txBody>
      </p:sp>
      <p:sp>
        <p:nvSpPr>
          <p:cNvPr id="39" name="TextBox 38">
            <a:extLst>
              <a:ext uri="{FF2B5EF4-FFF2-40B4-BE49-F238E27FC236}">
                <a16:creationId xmlns:a16="http://schemas.microsoft.com/office/drawing/2014/main" xmlns="" id="{0B27F4D3-3F11-4840-811A-75969764CBF6}"/>
              </a:ext>
            </a:extLst>
          </p:cNvPr>
          <p:cNvSpPr txBox="1"/>
          <p:nvPr/>
        </p:nvSpPr>
        <p:spPr>
          <a:xfrm>
            <a:off x="1865975" y="3430152"/>
            <a:ext cx="9574657" cy="646331"/>
          </a:xfrm>
          <a:prstGeom prst="rect">
            <a:avLst/>
          </a:prstGeom>
          <a:noFill/>
        </p:spPr>
        <p:txBody>
          <a:bodyPr wrap="square" rtlCol="0">
            <a:spAutoFit/>
          </a:bodyPr>
          <a:lstStyle/>
          <a:p>
            <a:r>
              <a:rPr lang="ru-RU" dirty="0">
                <a:ea typeface="Calibri" panose="020F0502020204030204" pitchFamily="34" charset="0"/>
                <a:cs typeface="Times New Roman" panose="02020603050405020304" pitchFamily="18" charset="0"/>
              </a:rPr>
              <a:t>не содержат </a:t>
            </a:r>
            <a:r>
              <a:rPr lang="ru-RU" b="1" dirty="0">
                <a:ea typeface="Calibri" panose="020F0502020204030204" pitchFamily="34" charset="0"/>
                <a:cs typeface="Times New Roman" panose="02020603050405020304" pitchFamily="18" charset="0"/>
              </a:rPr>
              <a:t>подпрограммы</a:t>
            </a:r>
            <a:r>
              <a:rPr lang="ru-RU" dirty="0">
                <a:ea typeface="Calibri" panose="020F0502020204030204" pitchFamily="34" charset="0"/>
                <a:cs typeface="Times New Roman" panose="02020603050405020304" pitchFamily="18" charset="0"/>
              </a:rPr>
              <a:t> по подготовке спортивного резерва или целевые </a:t>
            </a:r>
            <a:r>
              <a:rPr lang="ru-RU" b="1" dirty="0">
                <a:ea typeface="Calibri" panose="020F0502020204030204" pitchFamily="34" charset="0"/>
                <a:cs typeface="Times New Roman" panose="02020603050405020304" pitchFamily="18" charset="0"/>
              </a:rPr>
              <a:t>показатели</a:t>
            </a:r>
            <a:r>
              <a:rPr lang="ru-RU" dirty="0">
                <a:ea typeface="Calibri" panose="020F0502020204030204" pitchFamily="34" charset="0"/>
                <a:cs typeface="Times New Roman" panose="02020603050405020304" pitchFamily="18" charset="0"/>
              </a:rPr>
              <a:t> (индикаторы)</a:t>
            </a:r>
            <a:endParaRPr lang="ru-RU" dirty="0"/>
          </a:p>
        </p:txBody>
      </p:sp>
    </p:spTree>
    <p:extLst>
      <p:ext uri="{BB962C8B-B14F-4D97-AF65-F5344CB8AC3E}">
        <p14:creationId xmlns:p14="http://schemas.microsoft.com/office/powerpoint/2010/main" val="21859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a:extLst>
              <a:ext uri="{FF2B5EF4-FFF2-40B4-BE49-F238E27FC236}">
                <a16:creationId xmlns:a16="http://schemas.microsoft.com/office/drawing/2014/main" xmlns="" id="{2968F4BC-F4BF-4278-B4E3-7A1E19ACF7C5}"/>
              </a:ext>
            </a:extLst>
          </p:cNvPr>
          <p:cNvSpPr txBox="1">
            <a:spLocks/>
          </p:cNvSpPr>
          <p:nvPr/>
        </p:nvSpPr>
        <p:spPr>
          <a:xfrm>
            <a:off x="558510" y="253451"/>
            <a:ext cx="10195627" cy="16356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2">
                    <a:lumMod val="50000"/>
                  </a:schemeClr>
                </a:solidFill>
                <a:latin typeface="Arial" charset="0"/>
                <a:ea typeface="+mj-ea"/>
                <a:cs typeface="+mj-cs"/>
              </a:defRPr>
            </a:lvl1pPr>
          </a:lstStyle>
          <a:p>
            <a:pPr algn="ctr"/>
            <a:r>
              <a:rPr lang="ru-RU" sz="1600" b="1" dirty="0">
                <a:solidFill>
                  <a:schemeClr val="tx1"/>
                </a:solidFill>
              </a:rPr>
              <a:t>ДОЛЯ ЗАНИМАЮЩИХСЯ НА ЭТАПЕ ВЫСШЕГО СПОРТИВНОГО МАСТЕРСТВА </a:t>
            </a:r>
            <a:r>
              <a:rPr lang="en-US" sz="1600" b="1" dirty="0">
                <a:solidFill>
                  <a:schemeClr val="tx1"/>
                </a:solidFill>
              </a:rPr>
              <a:t/>
            </a:r>
            <a:br>
              <a:rPr lang="en-US" sz="1600" b="1" dirty="0">
                <a:solidFill>
                  <a:schemeClr val="tx1"/>
                </a:solidFill>
              </a:rPr>
            </a:br>
            <a:r>
              <a:rPr lang="ru-RU" sz="1600" b="1" dirty="0">
                <a:solidFill>
                  <a:schemeClr val="tx1"/>
                </a:solidFill>
              </a:rPr>
              <a:t>В ОРГАНИЗАЦИЯХ, ОСУЩЕСТВЛЯЮЩИХ СПОРТИВНУЮ ПОДГОТОВКУ, </a:t>
            </a:r>
            <a:r>
              <a:rPr lang="en-US" sz="1600" b="1" dirty="0">
                <a:solidFill>
                  <a:schemeClr val="tx1"/>
                </a:solidFill>
              </a:rPr>
              <a:t/>
            </a:r>
            <a:br>
              <a:rPr lang="en-US" sz="1600" b="1" dirty="0">
                <a:solidFill>
                  <a:schemeClr val="tx1"/>
                </a:solidFill>
              </a:rPr>
            </a:br>
            <a:r>
              <a:rPr lang="ru-RU" sz="1600" b="1" dirty="0">
                <a:solidFill>
                  <a:schemeClr val="tx1"/>
                </a:solidFill>
              </a:rPr>
              <a:t>В ОБЩЕМ КОЛИЧЕСТВЕ ЗАНИМАЮЩИХСЯ НА ЭТАПЕ </a:t>
            </a:r>
            <a:r>
              <a:rPr lang="en-US" sz="1600" b="1" dirty="0">
                <a:solidFill>
                  <a:schemeClr val="tx1"/>
                </a:solidFill>
              </a:rPr>
              <a:t/>
            </a:r>
            <a:br>
              <a:rPr lang="en-US" sz="1600" b="1" dirty="0">
                <a:solidFill>
                  <a:schemeClr val="tx1"/>
                </a:solidFill>
              </a:rPr>
            </a:br>
            <a:r>
              <a:rPr lang="ru-RU" sz="1600" b="1" dirty="0">
                <a:solidFill>
                  <a:schemeClr val="tx1"/>
                </a:solidFill>
              </a:rPr>
              <a:t>СПОРТИВНОГО СОВЕРШЕНСТВОВАНИЯ В ОРГАНИЗАЦИЯХ, </a:t>
            </a:r>
            <a:r>
              <a:rPr lang="en-US" sz="1600" b="1" dirty="0">
                <a:solidFill>
                  <a:schemeClr val="tx1"/>
                </a:solidFill>
              </a:rPr>
              <a:t/>
            </a:r>
            <a:br>
              <a:rPr lang="en-US" sz="1600" b="1" dirty="0">
                <a:solidFill>
                  <a:schemeClr val="tx1"/>
                </a:solidFill>
              </a:rPr>
            </a:br>
            <a:r>
              <a:rPr lang="ru-RU" sz="1600" b="1" dirty="0">
                <a:solidFill>
                  <a:schemeClr val="tx1"/>
                </a:solidFill>
              </a:rPr>
              <a:t>ОСУЩЕСТВЛЯЮЩИХ СПОРТИВНУЮ ПОДГОТОВКУ</a:t>
            </a:r>
          </a:p>
        </p:txBody>
      </p:sp>
      <p:graphicFrame>
        <p:nvGraphicFramePr>
          <p:cNvPr id="7" name="Диаграмма 6">
            <a:extLst>
              <a:ext uri="{FF2B5EF4-FFF2-40B4-BE49-F238E27FC236}">
                <a16:creationId xmlns:a16="http://schemas.microsoft.com/office/drawing/2014/main" xmlns="" id="{AC5AD960-AB9F-4BB5-AB90-D528401B08B4}"/>
              </a:ext>
            </a:extLst>
          </p:cNvPr>
          <p:cNvGraphicFramePr>
            <a:graphicFrameLocks/>
          </p:cNvGraphicFramePr>
          <p:nvPr>
            <p:extLst>
              <p:ext uri="{D42A27DB-BD31-4B8C-83A1-F6EECF244321}">
                <p14:modId xmlns:p14="http://schemas.microsoft.com/office/powerpoint/2010/main" val="42599492"/>
              </p:ext>
            </p:extLst>
          </p:nvPr>
        </p:nvGraphicFramePr>
        <p:xfrm>
          <a:off x="1946735" y="1912238"/>
          <a:ext cx="8807402" cy="43681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2515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xmlns="" id="{D34F5799-EAD8-428C-B62F-647E70BA3F3C}"/>
              </a:ext>
            </a:extLst>
          </p:cNvPr>
          <p:cNvSpPr txBox="1">
            <a:spLocks/>
          </p:cNvSpPr>
          <p:nvPr/>
        </p:nvSpPr>
        <p:spPr>
          <a:xfrm>
            <a:off x="1165887" y="357871"/>
            <a:ext cx="9226145" cy="9025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2">
                    <a:lumMod val="50000"/>
                  </a:schemeClr>
                </a:solidFill>
                <a:latin typeface="Arial" charset="0"/>
                <a:ea typeface="+mj-ea"/>
                <a:cs typeface="+mj-cs"/>
              </a:defRPr>
            </a:lvl1pPr>
          </a:lstStyle>
          <a:p>
            <a:pPr algn="ctr"/>
            <a:r>
              <a:rPr lang="ru-RU" sz="2000" b="1" dirty="0" smtClean="0">
                <a:solidFill>
                  <a:schemeClr val="tx1"/>
                </a:solidFill>
              </a:rPr>
              <a:t>ОБЪЕМЫ ФИНАСИРОВАНИЯ </a:t>
            </a:r>
            <a:r>
              <a:rPr lang="ru-RU" sz="2000" b="1" dirty="0" smtClean="0">
                <a:solidFill>
                  <a:schemeClr val="tx1"/>
                </a:solidFill>
              </a:rPr>
              <a:t>ОРГАНИЗАЦИЙ</a:t>
            </a:r>
            <a:r>
              <a:rPr lang="ru-RU" sz="2000" b="1" dirty="0">
                <a:solidFill>
                  <a:schemeClr val="tx1"/>
                </a:solidFill>
              </a:rPr>
              <a:t>, </a:t>
            </a:r>
            <a:endParaRPr lang="ru-RU" sz="2000" b="1" dirty="0" smtClean="0">
              <a:solidFill>
                <a:schemeClr val="tx1"/>
              </a:solidFill>
            </a:endParaRPr>
          </a:p>
          <a:p>
            <a:pPr algn="ctr"/>
            <a:r>
              <a:rPr lang="ru-RU" sz="2000" b="1" dirty="0" smtClean="0">
                <a:solidFill>
                  <a:schemeClr val="tx1"/>
                </a:solidFill>
              </a:rPr>
              <a:t>ОСУЩЕСТВЛЯЮЩИХ </a:t>
            </a:r>
            <a:r>
              <a:rPr lang="ru-RU" sz="2000" b="1" dirty="0">
                <a:solidFill>
                  <a:schemeClr val="tx1"/>
                </a:solidFill>
              </a:rPr>
              <a:t>СПОРТИВНУЮ ПОДГОТОВКУ (</a:t>
            </a:r>
            <a:r>
              <a:rPr lang="ru-RU" sz="2000" b="1" dirty="0" smtClean="0">
                <a:solidFill>
                  <a:schemeClr val="tx1"/>
                </a:solidFill>
              </a:rPr>
              <a:t>тыс. руб</a:t>
            </a:r>
            <a:r>
              <a:rPr lang="ru-RU" sz="2000" b="1" dirty="0">
                <a:solidFill>
                  <a:schemeClr val="tx1"/>
                </a:solidFill>
              </a:rPr>
              <a:t>.)</a:t>
            </a:r>
          </a:p>
        </p:txBody>
      </p:sp>
      <p:graphicFrame>
        <p:nvGraphicFramePr>
          <p:cNvPr id="8" name="Диаграмма 7">
            <a:extLst>
              <a:ext uri="{FF2B5EF4-FFF2-40B4-BE49-F238E27FC236}">
                <a16:creationId xmlns:a16="http://schemas.microsoft.com/office/drawing/2014/main" xmlns="" id="{5AEBC934-C2E9-4E07-8DD2-C5D300CA5DBA}"/>
              </a:ext>
            </a:extLst>
          </p:cNvPr>
          <p:cNvGraphicFramePr>
            <a:graphicFrameLocks/>
          </p:cNvGraphicFramePr>
          <p:nvPr>
            <p:extLst>
              <p:ext uri="{D42A27DB-BD31-4B8C-83A1-F6EECF244321}">
                <p14:modId xmlns:p14="http://schemas.microsoft.com/office/powerpoint/2010/main" val="1332121779"/>
              </p:ext>
            </p:extLst>
          </p:nvPr>
        </p:nvGraphicFramePr>
        <p:xfrm>
          <a:off x="135924" y="1557981"/>
          <a:ext cx="11504141" cy="4688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2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xmlns="" id="{BC35D806-EDFC-4462-B7C6-D3E6ACC867E9}"/>
              </a:ext>
            </a:extLst>
          </p:cNvPr>
          <p:cNvGraphicFramePr>
            <a:graphicFrameLocks/>
          </p:cNvGraphicFramePr>
          <p:nvPr>
            <p:extLst>
              <p:ext uri="{D42A27DB-BD31-4B8C-83A1-F6EECF244321}">
                <p14:modId xmlns:p14="http://schemas.microsoft.com/office/powerpoint/2010/main" val="2317066027"/>
              </p:ext>
            </p:extLst>
          </p:nvPr>
        </p:nvGraphicFramePr>
        <p:xfrm>
          <a:off x="-132588" y="1901951"/>
          <a:ext cx="11045952" cy="4630579"/>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a:extLst>
              <a:ext uri="{FF2B5EF4-FFF2-40B4-BE49-F238E27FC236}">
                <a16:creationId xmlns:a16="http://schemas.microsoft.com/office/drawing/2014/main" xmlns="" id="{EB43884E-2FB3-48FD-8880-95B0692A602C}"/>
              </a:ext>
            </a:extLst>
          </p:cNvPr>
          <p:cNvSpPr txBox="1">
            <a:spLocks/>
          </p:cNvSpPr>
          <p:nvPr/>
        </p:nvSpPr>
        <p:spPr>
          <a:xfrm>
            <a:off x="691923" y="240969"/>
            <a:ext cx="9317050" cy="1431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bg2">
                    <a:lumMod val="50000"/>
                  </a:schemeClr>
                </a:solidFill>
                <a:latin typeface="Arial" charset="0"/>
                <a:ea typeface="+mj-ea"/>
                <a:cs typeface="+mj-cs"/>
              </a:defRPr>
            </a:lvl1pPr>
          </a:lstStyle>
          <a:p>
            <a:pPr algn="ctr"/>
            <a:r>
              <a:rPr lang="ru-RU" sz="1800" b="1" dirty="0" smtClean="0">
                <a:solidFill>
                  <a:schemeClr val="tx1"/>
                </a:solidFill>
              </a:rPr>
              <a:t>ФИНАНСИРОВАНИЕ </a:t>
            </a:r>
            <a:r>
              <a:rPr lang="en-US" sz="1800" b="1" dirty="0">
                <a:solidFill>
                  <a:schemeClr val="tx1"/>
                </a:solidFill>
              </a:rPr>
              <a:t/>
            </a:r>
            <a:br>
              <a:rPr lang="en-US" sz="1800" b="1" dirty="0">
                <a:solidFill>
                  <a:schemeClr val="tx1"/>
                </a:solidFill>
              </a:rPr>
            </a:br>
            <a:r>
              <a:rPr lang="ru-RU" sz="1800" b="1" dirty="0">
                <a:solidFill>
                  <a:schemeClr val="tx1"/>
                </a:solidFill>
              </a:rPr>
              <a:t>ПРОГРАММ СПОРТИВНОЙ ПОДГОТОВКИ </a:t>
            </a:r>
            <a:r>
              <a:rPr lang="ru-RU" sz="1800" b="1" dirty="0" smtClean="0">
                <a:solidFill>
                  <a:schemeClr val="tx1"/>
                </a:solidFill>
              </a:rPr>
              <a:t>В ОРГАНИЗАЦИЯХ, ОСУЩЕСТВЛЯЮЩИХ </a:t>
            </a:r>
            <a:r>
              <a:rPr lang="ru-RU" sz="1800" b="1" dirty="0">
                <a:solidFill>
                  <a:schemeClr val="tx1"/>
                </a:solidFill>
              </a:rPr>
              <a:t>СПОРТИВНУЮ ПОДГОТОВКУ  </a:t>
            </a:r>
            <a:r>
              <a:rPr lang="en-US" sz="1800" b="1" dirty="0">
                <a:solidFill>
                  <a:schemeClr val="tx1"/>
                </a:solidFill>
              </a:rPr>
              <a:t/>
            </a:r>
            <a:br>
              <a:rPr lang="en-US" sz="1800" b="1" dirty="0">
                <a:solidFill>
                  <a:schemeClr val="tx1"/>
                </a:solidFill>
              </a:rPr>
            </a:br>
            <a:r>
              <a:rPr lang="ru-RU" sz="1800" b="1" dirty="0">
                <a:solidFill>
                  <a:schemeClr val="tx1"/>
                </a:solidFill>
              </a:rPr>
              <a:t>(КОЛ-ВО СУБЪЕКТОВ РФ)</a:t>
            </a:r>
          </a:p>
        </p:txBody>
      </p:sp>
    </p:spTree>
    <p:extLst>
      <p:ext uri="{BB962C8B-B14F-4D97-AF65-F5344CB8AC3E}">
        <p14:creationId xmlns:p14="http://schemas.microsoft.com/office/powerpoint/2010/main" val="107303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7AC3CEA-54F9-4A37-862D-7AE45AF0995D}"/>
              </a:ext>
            </a:extLst>
          </p:cNvPr>
          <p:cNvSpPr txBox="1"/>
          <p:nvPr/>
        </p:nvSpPr>
        <p:spPr>
          <a:xfrm>
            <a:off x="497840" y="215791"/>
            <a:ext cx="10374489" cy="1077218"/>
          </a:xfrm>
          <a:prstGeom prst="rect">
            <a:avLst/>
          </a:prstGeom>
          <a:noFill/>
        </p:spPr>
        <p:txBody>
          <a:bodyPr wrap="square" rtlCol="0">
            <a:spAutoFit/>
          </a:bodyPr>
          <a:lstStyle/>
          <a:p>
            <a:pPr algn="ctr"/>
            <a:r>
              <a:rPr lang="ru-RU" sz="1600" b="1" dirty="0" smtClean="0"/>
              <a:t>ПЕРЕХОД </a:t>
            </a:r>
            <a:r>
              <a:rPr lang="ru-RU" sz="1600" b="1" dirty="0"/>
              <a:t>ОРГАНОВ </a:t>
            </a:r>
            <a:r>
              <a:rPr lang="ru-RU" sz="1600" b="1" dirty="0" smtClean="0"/>
              <a:t>ИСПОЛНИТЕЛЬНОЙ </a:t>
            </a:r>
            <a:r>
              <a:rPr lang="ru-RU" sz="1600" b="1" dirty="0"/>
              <a:t>ВЛАСТИ </a:t>
            </a:r>
            <a:endParaRPr lang="ru-RU" sz="1600" b="1" dirty="0" smtClean="0"/>
          </a:p>
          <a:p>
            <a:pPr algn="ctr"/>
            <a:r>
              <a:rPr lang="ru-RU" sz="1600" b="1" dirty="0" smtClean="0"/>
              <a:t>СУБЪЕКТОВ </a:t>
            </a:r>
            <a:r>
              <a:rPr lang="ru-RU" sz="1600" b="1" dirty="0"/>
              <a:t>РОССИЙСКОЙ ФЕДЕРАЦИИ </a:t>
            </a:r>
            <a:r>
              <a:rPr lang="en-US" sz="1600" b="1" dirty="0"/>
              <a:t/>
            </a:r>
            <a:br>
              <a:rPr lang="en-US" sz="1600" b="1" dirty="0"/>
            </a:br>
            <a:r>
              <a:rPr lang="ru-RU" sz="1600" b="1" dirty="0"/>
              <a:t>В ОБЛАСТИ ФИЗИЧЕСКОЙ КУЛЬТУРЫ И СПОРТА </a:t>
            </a:r>
            <a:endParaRPr lang="en-US" sz="1600" b="1" dirty="0"/>
          </a:p>
          <a:p>
            <a:pPr algn="ctr"/>
            <a:r>
              <a:rPr lang="ru-RU" sz="1600" b="1" dirty="0"/>
              <a:t>К НОРМАТИВНО-ПОДУШЕВОМУ </a:t>
            </a:r>
            <a:r>
              <a:rPr lang="ru-RU" sz="1600" b="1" dirty="0" smtClean="0"/>
              <a:t>ФИНАНСИРОВАНИЮ</a:t>
            </a:r>
            <a:endParaRPr lang="ru-RU" sz="1600" dirty="0"/>
          </a:p>
        </p:txBody>
      </p:sp>
      <p:graphicFrame>
        <p:nvGraphicFramePr>
          <p:cNvPr id="5" name="Content Placeholder 4">
            <a:extLst>
              <a:ext uri="{FF2B5EF4-FFF2-40B4-BE49-F238E27FC236}">
                <a16:creationId xmlns:a16="http://schemas.microsoft.com/office/drawing/2014/main" xmlns="" id="{1D6E3B26-A836-45D6-B1E1-27333963633A}"/>
              </a:ext>
            </a:extLst>
          </p:cNvPr>
          <p:cNvGraphicFramePr>
            <a:graphicFrameLocks noGrp="1"/>
          </p:cNvGraphicFramePr>
          <p:nvPr>
            <p:ph idx="1"/>
            <p:extLst>
              <p:ext uri="{D42A27DB-BD31-4B8C-83A1-F6EECF244321}">
                <p14:modId xmlns:p14="http://schemas.microsoft.com/office/powerpoint/2010/main" val="1617472754"/>
              </p:ext>
            </p:extLst>
          </p:nvPr>
        </p:nvGraphicFramePr>
        <p:xfrm>
          <a:off x="726440" y="1570008"/>
          <a:ext cx="10515600" cy="46069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14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скругленные углы 1">
            <a:extLst>
              <a:ext uri="{FF2B5EF4-FFF2-40B4-BE49-F238E27FC236}">
                <a16:creationId xmlns:a16="http://schemas.microsoft.com/office/drawing/2014/main" xmlns="" id="{F46826CA-18AC-47B5-827C-8468C8FA30B1}"/>
              </a:ext>
            </a:extLst>
          </p:cNvPr>
          <p:cNvSpPr/>
          <p:nvPr/>
        </p:nvSpPr>
        <p:spPr>
          <a:xfrm>
            <a:off x="672537" y="1597152"/>
            <a:ext cx="10846926" cy="32281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TextBox 5">
            <a:extLst>
              <a:ext uri="{FF2B5EF4-FFF2-40B4-BE49-F238E27FC236}">
                <a16:creationId xmlns:a16="http://schemas.microsoft.com/office/drawing/2014/main" xmlns="" id="{3B4F31F8-2914-4382-BC02-6F96F88E0ACB}"/>
              </a:ext>
            </a:extLst>
          </p:cNvPr>
          <p:cNvSpPr txBox="1"/>
          <p:nvPr/>
        </p:nvSpPr>
        <p:spPr>
          <a:xfrm>
            <a:off x="1530328" y="617298"/>
            <a:ext cx="8724391" cy="830997"/>
          </a:xfrm>
          <a:prstGeom prst="rect">
            <a:avLst/>
          </a:prstGeom>
          <a:noFill/>
        </p:spPr>
        <p:txBody>
          <a:bodyPr wrap="square" rtlCol="0">
            <a:spAutoFit/>
          </a:bodyPr>
          <a:lstStyle/>
          <a:p>
            <a:pPr algn="ctr"/>
            <a:r>
              <a:rPr lang="ru-RU" sz="1600" b="1" dirty="0">
                <a:latin typeface="+mj-lt"/>
              </a:rPr>
              <a:t>СУБСИДИЯ НА ОКАЗАНИЕ АДРЕСНОЙ ФИНАНСОВОЙ ПОДДЕРЖКИ СПОРТИВНЫМ ОРГАНИЗАЦИЯМ, ОСУЩЕСТВЛЯЮЩИМ ПОДГОТОВКУ СПОРТИВНОГО РЕЗЕРВА ДЛЯ СБОРНЫХ КОМАНД РОССИЙСКОЙ ФЕДЕРАЦИИ </a:t>
            </a:r>
            <a:endParaRPr lang="de-DE" sz="1600" b="1" dirty="0">
              <a:latin typeface="+mj-lt"/>
            </a:endParaRPr>
          </a:p>
        </p:txBody>
      </p:sp>
      <p:sp>
        <p:nvSpPr>
          <p:cNvPr id="7" name="Прямоугольник 6">
            <a:extLst>
              <a:ext uri="{FF2B5EF4-FFF2-40B4-BE49-F238E27FC236}">
                <a16:creationId xmlns:a16="http://schemas.microsoft.com/office/drawing/2014/main" xmlns="" id="{202F7F15-6810-464F-95BB-E71AB4DA5A49}"/>
              </a:ext>
            </a:extLst>
          </p:cNvPr>
          <p:cNvSpPr/>
          <p:nvPr/>
        </p:nvSpPr>
        <p:spPr>
          <a:xfrm>
            <a:off x="743712" y="5978030"/>
            <a:ext cx="8545875" cy="276999"/>
          </a:xfrm>
          <a:prstGeom prst="rect">
            <a:avLst/>
          </a:prstGeom>
        </p:spPr>
        <p:txBody>
          <a:bodyPr wrap="square">
            <a:spAutoFit/>
          </a:bodyPr>
          <a:lstStyle/>
          <a:p>
            <a:r>
              <a:rPr lang="ru-RU" sz="1200" dirty="0">
                <a:ea typeface="Times New Roman" panose="02020603050405020304" pitchFamily="18" charset="0"/>
              </a:rPr>
              <a:t>Постановлением Правительства Российской Федерации от 14 декабря 2017 года № 1553 </a:t>
            </a:r>
            <a:endParaRPr lang="ru-RU" sz="1200" dirty="0"/>
          </a:p>
        </p:txBody>
      </p:sp>
      <p:sp>
        <p:nvSpPr>
          <p:cNvPr id="8" name="Прямоугольник 7">
            <a:extLst>
              <a:ext uri="{FF2B5EF4-FFF2-40B4-BE49-F238E27FC236}">
                <a16:creationId xmlns:a16="http://schemas.microsoft.com/office/drawing/2014/main" xmlns="" id="{8CE27FF3-8293-4B6F-87C0-2465521D5507}"/>
              </a:ext>
            </a:extLst>
          </p:cNvPr>
          <p:cNvSpPr/>
          <p:nvPr/>
        </p:nvSpPr>
        <p:spPr>
          <a:xfrm>
            <a:off x="236757" y="1544416"/>
            <a:ext cx="11533631" cy="375552"/>
          </a:xfrm>
          <a:prstGeom prst="rect">
            <a:avLst/>
          </a:prstGeom>
        </p:spPr>
        <p:txBody>
          <a:bodyPr wrap="square">
            <a:spAutoFit/>
          </a:bodyPr>
          <a:lstStyle/>
          <a:p>
            <a:pPr indent="450215" algn="just">
              <a:lnSpc>
                <a:spcPct val="150000"/>
              </a:lnSpc>
              <a:spcAft>
                <a:spcPts val="0"/>
              </a:spcAft>
            </a:pPr>
            <a:r>
              <a:rPr lang="ru-RU" sz="1400" b="1" dirty="0">
                <a:ea typeface="Times New Roman" panose="02020603050405020304" pitchFamily="18" charset="0"/>
                <a:cs typeface="Times New Roman" panose="02020603050405020304" pitchFamily="18" charset="0"/>
              </a:rPr>
              <a:t>Предоставляется в целях </a:t>
            </a:r>
            <a:r>
              <a:rPr lang="ru-RU" sz="1400" b="1" dirty="0" err="1">
                <a:ea typeface="Times New Roman" panose="02020603050405020304" pitchFamily="18" charset="0"/>
                <a:cs typeface="Times New Roman" panose="02020603050405020304" pitchFamily="18" charset="0"/>
              </a:rPr>
              <a:t>софинансирования</a:t>
            </a:r>
            <a:r>
              <a:rPr lang="ru-RU" sz="1400" b="1" dirty="0">
                <a:ea typeface="Times New Roman" panose="02020603050405020304" pitchFamily="18" charset="0"/>
                <a:cs typeface="Times New Roman" panose="02020603050405020304" pitchFamily="18" charset="0"/>
              </a:rPr>
              <a:t> расходных обязательств субъектов Российской Федерации, связанных с:</a:t>
            </a:r>
          </a:p>
        </p:txBody>
      </p:sp>
      <p:sp>
        <p:nvSpPr>
          <p:cNvPr id="3" name="Прямоугольник 2"/>
          <p:cNvSpPr/>
          <p:nvPr/>
        </p:nvSpPr>
        <p:spPr>
          <a:xfrm>
            <a:off x="774192" y="2056173"/>
            <a:ext cx="10643616" cy="3785652"/>
          </a:xfrm>
          <a:prstGeom prst="rect">
            <a:avLst/>
          </a:prstGeom>
        </p:spPr>
        <p:txBody>
          <a:bodyPr wrap="square">
            <a:spAutoFit/>
          </a:bodyPr>
          <a:lstStyle/>
          <a:p>
            <a:pPr algn="just" defTabSz="0">
              <a:spcAft>
                <a:spcPts val="0"/>
              </a:spcAft>
              <a:tabLst>
                <a:tab pos="180000" algn="l"/>
              </a:tabLst>
            </a:pPr>
            <a:r>
              <a:rPr lang="ru-RU" sz="14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финансовым обеспечением организаций, осуществляющих спортивную подготовку, на реализацию программ по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спортивной подготовке в соответствии с федеральными стандартами спортивной подготовки по базовым видам спорта;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(включено, в том числе, для поддержки субъектов Российской Федерации по исполнению пункта 4 перечня поручений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Президента Российской Федерации от 11.06.2017 № Пр-1121);</a:t>
            </a:r>
          </a:p>
          <a:p>
            <a:pPr algn="just" defTabSz="0">
              <a:spcAft>
                <a:spcPts val="0"/>
              </a:spcAft>
              <a:tabLst>
                <a:tab pos="180000" algn="l"/>
              </a:tabLst>
            </a:pPr>
            <a:endParaRPr lang="en-US" sz="1600" dirty="0">
              <a:ea typeface="Times New Roman" panose="02020603050405020304" pitchFamily="18" charset="0"/>
              <a:cs typeface="Times New Roman" panose="02020603050405020304" pitchFamily="18" charset="0"/>
            </a:endParaRPr>
          </a:p>
          <a:p>
            <a:pPr algn="just" defTabSz="0">
              <a:spcAft>
                <a:spcPts val="0"/>
              </a:spcAft>
              <a:tabLst>
                <a:tab pos="180000" algn="l"/>
              </a:tabLst>
            </a:pPr>
            <a:r>
              <a:rPr lang="ru-RU" sz="16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с повышением квалификации и переподготовкой специалистов в сфере физической культуры и спорта;</a:t>
            </a:r>
          </a:p>
          <a:p>
            <a:pPr algn="just" defTabSz="0">
              <a:spcAft>
                <a:spcPts val="0"/>
              </a:spcAft>
              <a:tabLst>
                <a:tab pos="180000" algn="l"/>
              </a:tabLst>
            </a:pPr>
            <a:endParaRPr lang="en-US" sz="1600" dirty="0">
              <a:ea typeface="Times New Roman" panose="02020603050405020304" pitchFamily="18" charset="0"/>
              <a:cs typeface="Times New Roman" panose="02020603050405020304" pitchFamily="18" charset="0"/>
            </a:endParaRPr>
          </a:p>
          <a:p>
            <a:pPr algn="just" defTabSz="0">
              <a:spcAft>
                <a:spcPts val="0"/>
              </a:spcAft>
              <a:tabLst>
                <a:tab pos="180000" algn="l"/>
              </a:tabLst>
            </a:pPr>
            <a:r>
              <a:rPr lang="ru-RU" sz="16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 с приобретением автомобилей, не являющихся легковыми, массой более 3500 кг и с числом посадочных мест (без учета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водительского места) более 8; (то есть на приобретение микроавтобусов и автобусов);</a:t>
            </a:r>
          </a:p>
          <a:p>
            <a:pPr algn="just" defTabSz="0">
              <a:spcAft>
                <a:spcPts val="0"/>
              </a:spcAft>
              <a:tabLst>
                <a:tab pos="180000" algn="l"/>
              </a:tabLst>
            </a:pPr>
            <a:endParaRPr lang="en-US" sz="1600" dirty="0">
              <a:ea typeface="Times New Roman" panose="02020603050405020304" pitchFamily="18" charset="0"/>
              <a:cs typeface="Times New Roman" panose="02020603050405020304" pitchFamily="18" charset="0"/>
            </a:endParaRPr>
          </a:p>
          <a:p>
            <a:pPr algn="just" defTabSz="0">
              <a:spcAft>
                <a:spcPts val="0"/>
              </a:spcAft>
              <a:tabLst>
                <a:tab pos="180000" algn="l"/>
              </a:tabLst>
            </a:pPr>
            <a:r>
              <a:rPr lang="ru-RU" sz="16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cs typeface="Times New Roman" panose="02020603050405020304" pitchFamily="18" charset="0"/>
              </a:rPr>
              <a:t>	</a:t>
            </a:r>
            <a:r>
              <a:rPr lang="ru-RU" sz="1400" dirty="0">
                <a:ea typeface="Times New Roman" panose="02020603050405020304" pitchFamily="18" charset="0"/>
                <a:cs typeface="Times New Roman" panose="02020603050405020304" pitchFamily="18" charset="0"/>
              </a:rPr>
              <a:t>С</a:t>
            </a:r>
            <a:r>
              <a:rPr lang="ru-RU" sz="1600" dirty="0">
                <a:ea typeface="Times New Roman" panose="02020603050405020304" pitchFamily="18" charset="0"/>
                <a:cs typeface="Times New Roman" panose="02020603050405020304" pitchFamily="18" charset="0"/>
              </a:rPr>
              <a:t> осуществлением в соответствии с порядком, утвержденным Министерством спорта Российской Федерации, поддержки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одаренных спортсменов, занимающихся в организациях, осуществляющих спортивную подготовку, и образовательных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организациях, реализующих федеральные стандарты спортивной подготовки. (приказ </a:t>
            </a:r>
            <a:r>
              <a:rPr lang="ru-RU" sz="1600" dirty="0" err="1">
                <a:ea typeface="Times New Roman" panose="02020603050405020304" pitchFamily="18" charset="0"/>
                <a:cs typeface="Times New Roman" panose="02020603050405020304" pitchFamily="18" charset="0"/>
              </a:rPr>
              <a:t>Минспорта</a:t>
            </a:r>
            <a:r>
              <a:rPr lang="ru-RU" sz="1600" dirty="0">
                <a:ea typeface="Times New Roman" panose="02020603050405020304" pitchFamily="18" charset="0"/>
                <a:cs typeface="Times New Roman" panose="02020603050405020304" pitchFamily="18" charset="0"/>
              </a:rPr>
              <a:t> России от 13 февраля </a:t>
            </a:r>
            <a:r>
              <a:rPr lang="en-US" sz="1600" dirty="0">
                <a:ea typeface="Times New Roman" panose="02020603050405020304" pitchFamily="18" charset="0"/>
                <a:cs typeface="Times New Roman" panose="02020603050405020304" pitchFamily="18" charset="0"/>
              </a:rPr>
              <a:t>	</a:t>
            </a:r>
            <a:r>
              <a:rPr lang="ru-RU" sz="1600" dirty="0">
                <a:ea typeface="Times New Roman" panose="02020603050405020304" pitchFamily="18" charset="0"/>
                <a:cs typeface="Times New Roman" panose="02020603050405020304" pitchFamily="18" charset="0"/>
              </a:rPr>
              <a:t>2018 года № 127 об утверждении порядка поддержки направлен на регистрацию в Минюст России).</a:t>
            </a:r>
          </a:p>
        </p:txBody>
      </p:sp>
    </p:spTree>
    <p:extLst>
      <p:ext uri="{BB962C8B-B14F-4D97-AF65-F5344CB8AC3E}">
        <p14:creationId xmlns:p14="http://schemas.microsoft.com/office/powerpoint/2010/main" val="2088262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альтернативный процесс 6">
            <a:extLst>
              <a:ext uri="{FF2B5EF4-FFF2-40B4-BE49-F238E27FC236}">
                <a16:creationId xmlns:a16="http://schemas.microsoft.com/office/drawing/2014/main" xmlns="" id="{37EB176B-92CF-403C-9572-2EFDBA84AEE6}"/>
              </a:ext>
            </a:extLst>
          </p:cNvPr>
          <p:cNvSpPr/>
          <p:nvPr/>
        </p:nvSpPr>
        <p:spPr>
          <a:xfrm>
            <a:off x="2033194" y="2028707"/>
            <a:ext cx="8143539" cy="1182624"/>
          </a:xfrm>
          <a:prstGeom prst="flowChartAlternate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альтернативный процесс 7">
            <a:extLst>
              <a:ext uri="{FF2B5EF4-FFF2-40B4-BE49-F238E27FC236}">
                <a16:creationId xmlns:a16="http://schemas.microsoft.com/office/drawing/2014/main" xmlns="" id="{EC7E06DF-ED4B-4C8A-8EA2-0FE35BF67BD5}"/>
              </a:ext>
            </a:extLst>
          </p:cNvPr>
          <p:cNvSpPr/>
          <p:nvPr/>
        </p:nvSpPr>
        <p:spPr>
          <a:xfrm>
            <a:off x="2277520" y="1890637"/>
            <a:ext cx="7711487" cy="1163967"/>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3B4F31F8-2914-4382-BC02-6F96F88E0ACB}"/>
              </a:ext>
            </a:extLst>
          </p:cNvPr>
          <p:cNvSpPr txBox="1"/>
          <p:nvPr/>
        </p:nvSpPr>
        <p:spPr>
          <a:xfrm>
            <a:off x="986565" y="416958"/>
            <a:ext cx="9982199" cy="1200329"/>
          </a:xfrm>
          <a:prstGeom prst="rect">
            <a:avLst/>
          </a:prstGeom>
          <a:noFill/>
        </p:spPr>
        <p:txBody>
          <a:bodyPr wrap="square" rtlCol="0">
            <a:spAutoFit/>
          </a:bodyPr>
          <a:lstStyle/>
          <a:p>
            <a:pPr algn="ctr"/>
            <a:r>
              <a:rPr lang="ru-RU" b="1" dirty="0">
                <a:latin typeface="+mj-lt"/>
              </a:rPr>
              <a:t>СУБСИДИЯ НА ОКАЗАНИЕ АДРЕСНОЙ ФИНАНСОВОЙ ПОДДЕРЖКИ</a:t>
            </a:r>
            <a:r>
              <a:rPr lang="en-US" b="1" dirty="0">
                <a:latin typeface="+mj-lt"/>
              </a:rPr>
              <a:t/>
            </a:r>
            <a:br>
              <a:rPr lang="en-US" b="1" dirty="0">
                <a:latin typeface="+mj-lt"/>
              </a:rPr>
            </a:br>
            <a:r>
              <a:rPr lang="ru-RU" b="1" dirty="0">
                <a:latin typeface="+mj-lt"/>
              </a:rPr>
              <a:t>СПОРТИВНЫМ ОРГАНИЗАЦИЯМ, ОСУЩЕСТВЛЯЮЩИМ ПОДГОТОВКУ </a:t>
            </a:r>
            <a:r>
              <a:rPr lang="en-US" b="1" dirty="0">
                <a:latin typeface="+mj-lt"/>
              </a:rPr>
              <a:t/>
            </a:r>
            <a:br>
              <a:rPr lang="en-US" b="1" dirty="0">
                <a:latin typeface="+mj-lt"/>
              </a:rPr>
            </a:br>
            <a:r>
              <a:rPr lang="ru-RU" b="1" dirty="0">
                <a:latin typeface="+mj-lt"/>
              </a:rPr>
              <a:t>СПОРТИВНОГО РЕЗЕРВА ДЛЯ СБОРНЫХ КОМАНД </a:t>
            </a:r>
            <a:endParaRPr lang="en-US" b="1" dirty="0">
              <a:latin typeface="+mj-lt"/>
            </a:endParaRPr>
          </a:p>
          <a:p>
            <a:pPr algn="ctr"/>
            <a:r>
              <a:rPr lang="ru-RU" b="1" dirty="0">
                <a:latin typeface="+mj-lt"/>
              </a:rPr>
              <a:t>РОССИЙСКОЙ ФЕДЕРАЦИИ </a:t>
            </a:r>
            <a:endParaRPr lang="de-DE" b="1" dirty="0">
              <a:latin typeface="+mj-lt"/>
            </a:endParaRPr>
          </a:p>
        </p:txBody>
      </p:sp>
      <p:sp>
        <p:nvSpPr>
          <p:cNvPr id="2" name="Прямоугольник 1">
            <a:extLst>
              <a:ext uri="{FF2B5EF4-FFF2-40B4-BE49-F238E27FC236}">
                <a16:creationId xmlns:a16="http://schemas.microsoft.com/office/drawing/2014/main" xmlns="" id="{742FB453-628F-460F-ADD8-8254DE390BEB}"/>
              </a:ext>
            </a:extLst>
          </p:cNvPr>
          <p:cNvSpPr/>
          <p:nvPr/>
        </p:nvSpPr>
        <p:spPr>
          <a:xfrm>
            <a:off x="671247" y="2143650"/>
            <a:ext cx="10924031" cy="646331"/>
          </a:xfrm>
          <a:prstGeom prst="rect">
            <a:avLst/>
          </a:prstGeom>
        </p:spPr>
        <p:txBody>
          <a:bodyPr wrap="square">
            <a:spAutoFit/>
          </a:bodyPr>
          <a:lstStyle/>
          <a:p>
            <a:pPr algn="ctr"/>
            <a:r>
              <a:rPr lang="ru-RU" b="1" dirty="0">
                <a:latin typeface="+mj-lt"/>
                <a:ea typeface="Times New Roman" panose="02020603050405020304" pitchFamily="18" charset="0"/>
              </a:rPr>
              <a:t>Бюджетные ассигнования </a:t>
            </a:r>
            <a:endParaRPr lang="en-US" b="1" dirty="0">
              <a:latin typeface="+mj-lt"/>
              <a:ea typeface="Times New Roman" panose="02020603050405020304" pitchFamily="18" charset="0"/>
            </a:endParaRPr>
          </a:p>
          <a:p>
            <a:pPr algn="ctr"/>
            <a:r>
              <a:rPr lang="ru-RU" b="1" dirty="0">
                <a:latin typeface="+mj-lt"/>
                <a:ea typeface="Times New Roman" panose="02020603050405020304" pitchFamily="18" charset="0"/>
              </a:rPr>
              <a:t>на адресную финансовую поддержку спортивных организаций:</a:t>
            </a:r>
            <a:endParaRPr lang="ru-RU" b="1" dirty="0">
              <a:latin typeface="+mj-lt"/>
            </a:endParaRPr>
          </a:p>
        </p:txBody>
      </p:sp>
      <p:graphicFrame>
        <p:nvGraphicFramePr>
          <p:cNvPr id="3" name="Таблица 2">
            <a:extLst>
              <a:ext uri="{FF2B5EF4-FFF2-40B4-BE49-F238E27FC236}">
                <a16:creationId xmlns:a16="http://schemas.microsoft.com/office/drawing/2014/main" xmlns="" id="{20F2B888-1D7B-47A9-9B51-D1BC31455D66}"/>
              </a:ext>
            </a:extLst>
          </p:cNvPr>
          <p:cNvGraphicFramePr>
            <a:graphicFrameLocks noGrp="1"/>
          </p:cNvGraphicFramePr>
          <p:nvPr>
            <p:extLst>
              <p:ext uri="{D42A27DB-BD31-4B8C-83A1-F6EECF244321}">
                <p14:modId xmlns:p14="http://schemas.microsoft.com/office/powerpoint/2010/main" val="463769766"/>
              </p:ext>
            </p:extLst>
          </p:nvPr>
        </p:nvGraphicFramePr>
        <p:xfrm>
          <a:off x="2129983" y="3646670"/>
          <a:ext cx="8006557" cy="1307960"/>
        </p:xfrm>
        <a:graphic>
          <a:graphicData uri="http://schemas.openxmlformats.org/drawingml/2006/table">
            <a:tbl>
              <a:tblPr firstRow="1" bandRow="1">
                <a:tableStyleId>{073A0DAA-6AF3-43AB-8588-CEC1D06C72B9}</a:tableStyleId>
              </a:tblPr>
              <a:tblGrid>
                <a:gridCol w="2189214">
                  <a:extLst>
                    <a:ext uri="{9D8B030D-6E8A-4147-A177-3AD203B41FA5}">
                      <a16:colId xmlns:a16="http://schemas.microsoft.com/office/drawing/2014/main" xmlns="" val="1907508201"/>
                    </a:ext>
                  </a:extLst>
                </a:gridCol>
                <a:gridCol w="1418363">
                  <a:extLst>
                    <a:ext uri="{9D8B030D-6E8A-4147-A177-3AD203B41FA5}">
                      <a16:colId xmlns:a16="http://schemas.microsoft.com/office/drawing/2014/main" xmlns="" val="1352601727"/>
                    </a:ext>
                  </a:extLst>
                </a:gridCol>
                <a:gridCol w="1397807">
                  <a:extLst>
                    <a:ext uri="{9D8B030D-6E8A-4147-A177-3AD203B41FA5}">
                      <a16:colId xmlns:a16="http://schemas.microsoft.com/office/drawing/2014/main" xmlns="" val="475736706"/>
                    </a:ext>
                  </a:extLst>
                </a:gridCol>
                <a:gridCol w="1521144">
                  <a:extLst>
                    <a:ext uri="{9D8B030D-6E8A-4147-A177-3AD203B41FA5}">
                      <a16:colId xmlns:a16="http://schemas.microsoft.com/office/drawing/2014/main" xmlns="" val="1091632923"/>
                    </a:ext>
                  </a:extLst>
                </a:gridCol>
                <a:gridCol w="1480029">
                  <a:extLst>
                    <a:ext uri="{9D8B030D-6E8A-4147-A177-3AD203B41FA5}">
                      <a16:colId xmlns:a16="http://schemas.microsoft.com/office/drawing/2014/main" xmlns="" val="1611290347"/>
                    </a:ext>
                  </a:extLst>
                </a:gridCol>
              </a:tblGrid>
              <a:tr h="330208">
                <a:tc>
                  <a:txBody>
                    <a:bodyPr/>
                    <a:lstStyle/>
                    <a:p>
                      <a:pPr algn="ctr"/>
                      <a:r>
                        <a:rPr lang="ru-RU" sz="1800" b="1" dirty="0"/>
                        <a:t>Год</a:t>
                      </a:r>
                    </a:p>
                  </a:txBody>
                  <a:tcPr anchor="ctr">
                    <a:solidFill>
                      <a:schemeClr val="accent2">
                        <a:lumMod val="75000"/>
                      </a:schemeClr>
                    </a:solidFill>
                  </a:tcPr>
                </a:tc>
                <a:tc>
                  <a:txBody>
                    <a:bodyPr/>
                    <a:lstStyle/>
                    <a:p>
                      <a:pPr algn="ctr"/>
                      <a:r>
                        <a:rPr lang="ru-RU" sz="1800" dirty="0"/>
                        <a:t>2017</a:t>
                      </a:r>
                    </a:p>
                  </a:txBody>
                  <a:tcPr anchor="ctr">
                    <a:solidFill>
                      <a:schemeClr val="accent2">
                        <a:lumMod val="75000"/>
                      </a:schemeClr>
                    </a:solidFill>
                  </a:tcPr>
                </a:tc>
                <a:tc>
                  <a:txBody>
                    <a:bodyPr/>
                    <a:lstStyle/>
                    <a:p>
                      <a:pPr algn="ctr"/>
                      <a:r>
                        <a:rPr lang="ru-RU" sz="1800" dirty="0"/>
                        <a:t>2018</a:t>
                      </a:r>
                    </a:p>
                  </a:txBody>
                  <a:tcPr anchor="ctr">
                    <a:solidFill>
                      <a:schemeClr val="accent2">
                        <a:lumMod val="75000"/>
                      </a:schemeClr>
                    </a:solidFill>
                  </a:tcPr>
                </a:tc>
                <a:tc>
                  <a:txBody>
                    <a:bodyPr/>
                    <a:lstStyle/>
                    <a:p>
                      <a:pPr algn="ctr"/>
                      <a:r>
                        <a:rPr lang="ru-RU" sz="1800" dirty="0"/>
                        <a:t>2019</a:t>
                      </a:r>
                    </a:p>
                  </a:txBody>
                  <a:tcPr anchor="ctr">
                    <a:solidFill>
                      <a:schemeClr val="accent2">
                        <a:lumMod val="75000"/>
                      </a:schemeClr>
                    </a:solidFill>
                  </a:tcPr>
                </a:tc>
                <a:tc>
                  <a:txBody>
                    <a:bodyPr/>
                    <a:lstStyle/>
                    <a:p>
                      <a:pPr algn="ctr"/>
                      <a:r>
                        <a:rPr lang="ru-RU" sz="1800" dirty="0"/>
                        <a:t>2020</a:t>
                      </a:r>
                    </a:p>
                  </a:txBody>
                  <a:tcPr anchor="ctr">
                    <a:solidFill>
                      <a:schemeClr val="accent2">
                        <a:lumMod val="75000"/>
                      </a:schemeClr>
                    </a:solidFill>
                  </a:tcPr>
                </a:tc>
                <a:extLst>
                  <a:ext uri="{0D108BD9-81ED-4DB2-BD59-A6C34878D82A}">
                    <a16:rowId xmlns:a16="http://schemas.microsoft.com/office/drawing/2014/main" xmlns="" val="4182672836"/>
                  </a:ext>
                </a:extLst>
              </a:tr>
              <a:tr h="942200">
                <a:tc>
                  <a:txBody>
                    <a:bodyPr/>
                    <a:lstStyle/>
                    <a:p>
                      <a:pPr algn="ctr"/>
                      <a:r>
                        <a:rPr lang="ru-RU" sz="1800" b="1" dirty="0"/>
                        <a:t>Сумма (</a:t>
                      </a:r>
                      <a:r>
                        <a:rPr lang="ru-RU" sz="1800" b="1" dirty="0" err="1"/>
                        <a:t>млн.руб</a:t>
                      </a:r>
                      <a:r>
                        <a:rPr lang="ru-RU" sz="1800" b="1" dirty="0"/>
                        <a:t>.)</a:t>
                      </a:r>
                    </a:p>
                  </a:txBody>
                  <a:tcPr anchor="ctr"/>
                </a:tc>
                <a:tc>
                  <a:txBody>
                    <a:bodyPr/>
                    <a:lstStyle/>
                    <a:p>
                      <a:pPr algn="ctr"/>
                      <a:r>
                        <a:rPr lang="ru-RU" sz="1800" dirty="0"/>
                        <a:t>555,5</a:t>
                      </a:r>
                    </a:p>
                  </a:txBody>
                  <a:tcPr anchor="ctr"/>
                </a:tc>
                <a:tc>
                  <a:txBody>
                    <a:bodyPr/>
                    <a:lstStyle/>
                    <a:p>
                      <a:pPr algn="ctr"/>
                      <a:r>
                        <a:rPr lang="ru-RU" sz="1800" dirty="0"/>
                        <a:t>776</a:t>
                      </a:r>
                    </a:p>
                  </a:txBody>
                  <a:tcPr anchor="ctr"/>
                </a:tc>
                <a:tc>
                  <a:txBody>
                    <a:bodyPr/>
                    <a:lstStyle/>
                    <a:p>
                      <a:pPr algn="ctr"/>
                      <a:r>
                        <a:rPr lang="ru-RU" sz="1800" dirty="0"/>
                        <a:t>775</a:t>
                      </a:r>
                    </a:p>
                  </a:txBody>
                  <a:tcPr anchor="ctr"/>
                </a:tc>
                <a:tc>
                  <a:txBody>
                    <a:bodyPr/>
                    <a:lstStyle/>
                    <a:p>
                      <a:pPr algn="ctr"/>
                      <a:r>
                        <a:rPr lang="ru-RU" sz="1800" dirty="0"/>
                        <a:t>775</a:t>
                      </a:r>
                    </a:p>
                  </a:txBody>
                  <a:tcPr anchor="ctr"/>
                </a:tc>
                <a:extLst>
                  <a:ext uri="{0D108BD9-81ED-4DB2-BD59-A6C34878D82A}">
                    <a16:rowId xmlns:a16="http://schemas.microsoft.com/office/drawing/2014/main" xmlns="" val="1573843717"/>
                  </a:ext>
                </a:extLst>
              </a:tr>
            </a:tbl>
          </a:graphicData>
        </a:graphic>
      </p:graphicFrame>
      <p:sp>
        <p:nvSpPr>
          <p:cNvPr id="4" name="Прямоугольник 3">
            <a:extLst>
              <a:ext uri="{FF2B5EF4-FFF2-40B4-BE49-F238E27FC236}">
                <a16:creationId xmlns:a16="http://schemas.microsoft.com/office/drawing/2014/main" xmlns="" id="{4F9752B4-90C2-4FC2-A2EB-4260384D0D28}"/>
              </a:ext>
            </a:extLst>
          </p:cNvPr>
          <p:cNvSpPr/>
          <p:nvPr/>
        </p:nvSpPr>
        <p:spPr>
          <a:xfrm>
            <a:off x="3048000" y="2967335"/>
            <a:ext cx="6096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176943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Блок-схема: альтернативный процесс 6">
            <a:extLst>
              <a:ext uri="{FF2B5EF4-FFF2-40B4-BE49-F238E27FC236}">
                <a16:creationId xmlns:a16="http://schemas.microsoft.com/office/drawing/2014/main" xmlns="" id="{46F6AE78-963C-46BF-BCEB-9A90950E5FC4}"/>
              </a:ext>
            </a:extLst>
          </p:cNvPr>
          <p:cNvSpPr/>
          <p:nvPr/>
        </p:nvSpPr>
        <p:spPr>
          <a:xfrm>
            <a:off x="2108499" y="2096824"/>
            <a:ext cx="8025205" cy="1098667"/>
          </a:xfrm>
          <a:prstGeom prst="flowChartAlternate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альтернативный процесс 4">
            <a:extLst>
              <a:ext uri="{FF2B5EF4-FFF2-40B4-BE49-F238E27FC236}">
                <a16:creationId xmlns:a16="http://schemas.microsoft.com/office/drawing/2014/main" xmlns="" id="{5F194456-C49D-4295-8547-0F6E16AC2EF2}"/>
              </a:ext>
            </a:extLst>
          </p:cNvPr>
          <p:cNvSpPr/>
          <p:nvPr/>
        </p:nvSpPr>
        <p:spPr>
          <a:xfrm>
            <a:off x="2357107" y="1881309"/>
            <a:ext cx="7484571" cy="1163967"/>
          </a:xfrm>
          <a:prstGeom prst="flowChartAlternate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a:extLst>
              <a:ext uri="{FF2B5EF4-FFF2-40B4-BE49-F238E27FC236}">
                <a16:creationId xmlns:a16="http://schemas.microsoft.com/office/drawing/2014/main" xmlns="" id="{3B4F31F8-2914-4382-BC02-6F96F88E0ACB}"/>
              </a:ext>
            </a:extLst>
          </p:cNvPr>
          <p:cNvSpPr txBox="1"/>
          <p:nvPr/>
        </p:nvSpPr>
        <p:spPr>
          <a:xfrm>
            <a:off x="1104900" y="416211"/>
            <a:ext cx="9982199" cy="923330"/>
          </a:xfrm>
          <a:prstGeom prst="rect">
            <a:avLst/>
          </a:prstGeom>
          <a:noFill/>
        </p:spPr>
        <p:txBody>
          <a:bodyPr wrap="square" rtlCol="0">
            <a:spAutoFit/>
          </a:bodyPr>
          <a:lstStyle/>
          <a:p>
            <a:pPr algn="ctr"/>
            <a:r>
              <a:rPr lang="ru-RU" b="1" dirty="0">
                <a:latin typeface="+mj-lt"/>
              </a:rPr>
              <a:t>СУБСИДИЯ НА ПРИОБРЕТЕНИЕ СПОРТИВНОГО ОБОРУДОВАНИЯ ДЛЯ СПЕЦИАЛИЗИРОВАННЫХ ДЕТСКО-ЮНОШЕСКИХ СПОРТИВНЫХ ШКОЛ ОЛИМПИЙСКОГО РЕЗЕРВА И УЧИЛИЩ ОЛИМПИЙСКОГО РЕЗЕРВА</a:t>
            </a:r>
            <a:endParaRPr lang="de-DE" b="1" dirty="0">
              <a:latin typeface="+mj-lt"/>
            </a:endParaRPr>
          </a:p>
        </p:txBody>
      </p:sp>
      <p:sp>
        <p:nvSpPr>
          <p:cNvPr id="2" name="Прямоугольник 1">
            <a:extLst>
              <a:ext uri="{FF2B5EF4-FFF2-40B4-BE49-F238E27FC236}">
                <a16:creationId xmlns:a16="http://schemas.microsoft.com/office/drawing/2014/main" xmlns="" id="{742FB453-628F-460F-ADD8-8254DE390BEB}"/>
              </a:ext>
            </a:extLst>
          </p:cNvPr>
          <p:cNvSpPr/>
          <p:nvPr/>
        </p:nvSpPr>
        <p:spPr>
          <a:xfrm>
            <a:off x="922527" y="2096824"/>
            <a:ext cx="10924031" cy="646331"/>
          </a:xfrm>
          <a:prstGeom prst="rect">
            <a:avLst/>
          </a:prstGeom>
        </p:spPr>
        <p:txBody>
          <a:bodyPr wrap="square">
            <a:spAutoFit/>
          </a:bodyPr>
          <a:lstStyle/>
          <a:p>
            <a:pPr algn="ctr"/>
            <a:r>
              <a:rPr lang="ru-RU" b="1" dirty="0">
                <a:latin typeface="+mj-lt"/>
                <a:ea typeface="Times New Roman" panose="02020603050405020304" pitchFamily="18" charset="0"/>
              </a:rPr>
              <a:t>Бюджетные ассигнования </a:t>
            </a:r>
            <a:endParaRPr lang="en-US" b="1" dirty="0">
              <a:latin typeface="+mj-lt"/>
              <a:ea typeface="Times New Roman" panose="02020603050405020304" pitchFamily="18" charset="0"/>
            </a:endParaRPr>
          </a:p>
          <a:p>
            <a:pPr algn="ctr"/>
            <a:r>
              <a:rPr lang="ru-RU" b="1" dirty="0">
                <a:latin typeface="+mj-lt"/>
                <a:ea typeface="Times New Roman" panose="02020603050405020304" pitchFamily="18" charset="0"/>
              </a:rPr>
              <a:t>и количество субъектов РФ получивших субсидию:</a:t>
            </a:r>
            <a:endParaRPr lang="ru-RU" b="1" dirty="0">
              <a:latin typeface="+mj-lt"/>
            </a:endParaRPr>
          </a:p>
        </p:txBody>
      </p:sp>
      <p:graphicFrame>
        <p:nvGraphicFramePr>
          <p:cNvPr id="3" name="Таблица 2">
            <a:extLst>
              <a:ext uri="{FF2B5EF4-FFF2-40B4-BE49-F238E27FC236}">
                <a16:creationId xmlns:a16="http://schemas.microsoft.com/office/drawing/2014/main" xmlns="" id="{20F2B888-1D7B-47A9-9B51-D1BC31455D66}"/>
              </a:ext>
            </a:extLst>
          </p:cNvPr>
          <p:cNvGraphicFramePr>
            <a:graphicFrameLocks noGrp="1"/>
          </p:cNvGraphicFramePr>
          <p:nvPr>
            <p:extLst>
              <p:ext uri="{D42A27DB-BD31-4B8C-83A1-F6EECF244321}">
                <p14:modId xmlns:p14="http://schemas.microsoft.com/office/powerpoint/2010/main" val="2701880483"/>
              </p:ext>
            </p:extLst>
          </p:nvPr>
        </p:nvGraphicFramePr>
        <p:xfrm>
          <a:off x="2222507" y="3565078"/>
          <a:ext cx="7746984" cy="1849604"/>
        </p:xfrm>
        <a:graphic>
          <a:graphicData uri="http://schemas.openxmlformats.org/drawingml/2006/table">
            <a:tbl>
              <a:tblPr firstRow="1" bandRow="1">
                <a:tableStyleId>{073A0DAA-6AF3-43AB-8588-CEC1D06C72B9}</a:tableStyleId>
              </a:tblPr>
              <a:tblGrid>
                <a:gridCol w="2598595">
                  <a:extLst>
                    <a:ext uri="{9D8B030D-6E8A-4147-A177-3AD203B41FA5}">
                      <a16:colId xmlns:a16="http://schemas.microsoft.com/office/drawing/2014/main" xmlns="" val="1907508201"/>
                    </a:ext>
                  </a:extLst>
                </a:gridCol>
                <a:gridCol w="1683596">
                  <a:extLst>
                    <a:ext uri="{9D8B030D-6E8A-4147-A177-3AD203B41FA5}">
                      <a16:colId xmlns:a16="http://schemas.microsoft.com/office/drawing/2014/main" xmlns="" val="1352601727"/>
                    </a:ext>
                  </a:extLst>
                </a:gridCol>
                <a:gridCol w="1659196">
                  <a:extLst>
                    <a:ext uri="{9D8B030D-6E8A-4147-A177-3AD203B41FA5}">
                      <a16:colId xmlns:a16="http://schemas.microsoft.com/office/drawing/2014/main" xmlns="" val="475736706"/>
                    </a:ext>
                  </a:extLst>
                </a:gridCol>
                <a:gridCol w="1805597">
                  <a:extLst>
                    <a:ext uri="{9D8B030D-6E8A-4147-A177-3AD203B41FA5}">
                      <a16:colId xmlns:a16="http://schemas.microsoft.com/office/drawing/2014/main" xmlns="" val="1091632923"/>
                    </a:ext>
                  </a:extLst>
                </a:gridCol>
              </a:tblGrid>
              <a:tr h="0">
                <a:tc>
                  <a:txBody>
                    <a:bodyPr/>
                    <a:lstStyle/>
                    <a:p>
                      <a:pPr algn="ctr"/>
                      <a:r>
                        <a:rPr lang="ru-RU" sz="1800" b="1" dirty="0"/>
                        <a:t>Год</a:t>
                      </a:r>
                    </a:p>
                  </a:txBody>
                  <a:tcPr anchor="ctr">
                    <a:solidFill>
                      <a:schemeClr val="accent2">
                        <a:lumMod val="75000"/>
                      </a:schemeClr>
                    </a:solidFill>
                  </a:tcPr>
                </a:tc>
                <a:tc>
                  <a:txBody>
                    <a:bodyPr/>
                    <a:lstStyle/>
                    <a:p>
                      <a:pPr algn="ctr"/>
                      <a:r>
                        <a:rPr lang="ru-RU" sz="1800" dirty="0"/>
                        <a:t>2016</a:t>
                      </a:r>
                    </a:p>
                  </a:txBody>
                  <a:tcPr anchor="ctr">
                    <a:solidFill>
                      <a:schemeClr val="accent2">
                        <a:lumMod val="75000"/>
                      </a:schemeClr>
                    </a:solidFill>
                  </a:tcPr>
                </a:tc>
                <a:tc>
                  <a:txBody>
                    <a:bodyPr/>
                    <a:lstStyle/>
                    <a:p>
                      <a:pPr algn="ctr"/>
                      <a:r>
                        <a:rPr lang="ru-RU" sz="1800" dirty="0"/>
                        <a:t>2017</a:t>
                      </a:r>
                    </a:p>
                  </a:txBody>
                  <a:tcPr anchor="ctr">
                    <a:solidFill>
                      <a:schemeClr val="accent2">
                        <a:lumMod val="75000"/>
                      </a:schemeClr>
                    </a:solidFill>
                  </a:tcPr>
                </a:tc>
                <a:tc>
                  <a:txBody>
                    <a:bodyPr/>
                    <a:lstStyle/>
                    <a:p>
                      <a:pPr algn="ctr"/>
                      <a:r>
                        <a:rPr lang="ru-RU" sz="1800" dirty="0"/>
                        <a:t>2018</a:t>
                      </a:r>
                    </a:p>
                  </a:txBody>
                  <a:tcPr anchor="ctr">
                    <a:solidFill>
                      <a:schemeClr val="accent2">
                        <a:lumMod val="75000"/>
                      </a:schemeClr>
                    </a:solidFill>
                  </a:tcPr>
                </a:tc>
                <a:extLst>
                  <a:ext uri="{0D108BD9-81ED-4DB2-BD59-A6C34878D82A}">
                    <a16:rowId xmlns:a16="http://schemas.microsoft.com/office/drawing/2014/main" xmlns="" val="4182672836"/>
                  </a:ext>
                </a:extLst>
              </a:tr>
              <a:tr h="7419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dirty="0"/>
                        <a:t>Кол-во субъектов</a:t>
                      </a:r>
                    </a:p>
                  </a:txBody>
                  <a:tcPr anchor="ctr"/>
                </a:tc>
                <a:tc>
                  <a:txBody>
                    <a:bodyPr/>
                    <a:lstStyle/>
                    <a:p>
                      <a:pPr algn="ctr"/>
                      <a:r>
                        <a:rPr lang="ru-RU" sz="1800" dirty="0"/>
                        <a:t>36</a:t>
                      </a:r>
                    </a:p>
                  </a:txBody>
                  <a:tcPr anchor="ctr"/>
                </a:tc>
                <a:tc>
                  <a:txBody>
                    <a:bodyPr/>
                    <a:lstStyle/>
                    <a:p>
                      <a:pPr algn="ctr"/>
                      <a:r>
                        <a:rPr lang="ru-RU" sz="1800" dirty="0"/>
                        <a:t>28</a:t>
                      </a:r>
                    </a:p>
                  </a:txBody>
                  <a:tcPr anchor="ctr"/>
                </a:tc>
                <a:tc>
                  <a:txBody>
                    <a:bodyPr/>
                    <a:lstStyle/>
                    <a:p>
                      <a:pPr algn="ctr"/>
                      <a:r>
                        <a:rPr lang="ru-RU" sz="1800" dirty="0"/>
                        <a:t>35</a:t>
                      </a:r>
                    </a:p>
                  </a:txBody>
                  <a:tcPr anchor="ctr"/>
                </a:tc>
                <a:extLst>
                  <a:ext uri="{0D108BD9-81ED-4DB2-BD59-A6C34878D82A}">
                    <a16:rowId xmlns:a16="http://schemas.microsoft.com/office/drawing/2014/main" xmlns="" val="1573843717"/>
                  </a:ext>
                </a:extLst>
              </a:tr>
              <a:tr h="7419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800" b="1" dirty="0"/>
                        <a:t>Сумма (</a:t>
                      </a:r>
                      <a:r>
                        <a:rPr lang="ru-RU" sz="1800" b="1" dirty="0" err="1"/>
                        <a:t>млн.руб</a:t>
                      </a:r>
                      <a:r>
                        <a:rPr lang="ru-RU" sz="1800" b="1" dirty="0"/>
                        <a:t>.)</a:t>
                      </a:r>
                    </a:p>
                  </a:txBody>
                  <a:tcPr anchor="ctr"/>
                </a:tc>
                <a:tc>
                  <a:txBody>
                    <a:bodyPr/>
                    <a:lstStyle/>
                    <a:p>
                      <a:pPr algn="ctr"/>
                      <a:r>
                        <a:rPr lang="ru-RU" sz="1800" dirty="0"/>
                        <a:t>505</a:t>
                      </a:r>
                    </a:p>
                  </a:txBody>
                  <a:tcPr anchor="ctr"/>
                </a:tc>
                <a:tc>
                  <a:txBody>
                    <a:bodyPr/>
                    <a:lstStyle/>
                    <a:p>
                      <a:pPr algn="ctr"/>
                      <a:r>
                        <a:rPr lang="ru-RU" sz="1800" dirty="0"/>
                        <a:t>505</a:t>
                      </a:r>
                    </a:p>
                  </a:txBody>
                  <a:tcPr anchor="ctr"/>
                </a:tc>
                <a:tc>
                  <a:txBody>
                    <a:bodyPr/>
                    <a:lstStyle/>
                    <a:p>
                      <a:pPr algn="ctr"/>
                      <a:r>
                        <a:rPr lang="ru-RU" sz="1800" dirty="0"/>
                        <a:t>335</a:t>
                      </a:r>
                    </a:p>
                  </a:txBody>
                  <a:tcPr anchor="ctr"/>
                </a:tc>
                <a:extLst>
                  <a:ext uri="{0D108BD9-81ED-4DB2-BD59-A6C34878D82A}">
                    <a16:rowId xmlns:a16="http://schemas.microsoft.com/office/drawing/2014/main" xmlns="" val="2876003097"/>
                  </a:ext>
                </a:extLst>
              </a:tr>
            </a:tbl>
          </a:graphicData>
        </a:graphic>
      </p:graphicFrame>
      <p:sp>
        <p:nvSpPr>
          <p:cNvPr id="4" name="Прямоугольник 3">
            <a:extLst>
              <a:ext uri="{FF2B5EF4-FFF2-40B4-BE49-F238E27FC236}">
                <a16:creationId xmlns:a16="http://schemas.microsoft.com/office/drawing/2014/main" xmlns="" id="{4F9752B4-90C2-4FC2-A2EB-4260384D0D28}"/>
              </a:ext>
            </a:extLst>
          </p:cNvPr>
          <p:cNvSpPr/>
          <p:nvPr/>
        </p:nvSpPr>
        <p:spPr>
          <a:xfrm>
            <a:off x="3048000" y="2967335"/>
            <a:ext cx="6096000" cy="369332"/>
          </a:xfrm>
          <a:prstGeom prst="rect">
            <a:avLst/>
          </a:prstGeom>
        </p:spPr>
        <p:txBody>
          <a:bodyPr>
            <a:spAutoFit/>
          </a:bodyPr>
          <a:lstStyle/>
          <a:p>
            <a:endParaRPr lang="ru-RU" dirty="0"/>
          </a:p>
        </p:txBody>
      </p:sp>
    </p:spTree>
    <p:extLst>
      <p:ext uri="{BB962C8B-B14F-4D97-AF65-F5344CB8AC3E}">
        <p14:creationId xmlns:p14="http://schemas.microsoft.com/office/powerpoint/2010/main" val="910330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98FC8504-6893-47F7-9DEC-65DD3BF578E4}"/>
              </a:ext>
            </a:extLst>
          </p:cNvPr>
          <p:cNvSpPr>
            <a:spLocks noGrp="1"/>
          </p:cNvSpPr>
          <p:nvPr>
            <p:ph type="title"/>
          </p:nvPr>
        </p:nvSpPr>
        <p:spPr>
          <a:xfrm>
            <a:off x="980490" y="4071640"/>
            <a:ext cx="10231018" cy="1493418"/>
          </a:xfrm>
          <a:solidFill>
            <a:srgbClr val="0070C0"/>
          </a:solidFill>
        </p:spPr>
        <p:txBody>
          <a:bodyPr>
            <a:noAutofit/>
          </a:bodyPr>
          <a:lstStyle/>
          <a:p>
            <a:pPr algn="ctr"/>
            <a:r>
              <a:rPr lang="ru-RU" sz="1400" dirty="0">
                <a:solidFill>
                  <a:schemeClr val="bg1"/>
                </a:solidFill>
              </a:rPr>
              <a:t>- Стратегия развития физической культуры и спорта в Российской Федерации на период до 2020 года;</a:t>
            </a:r>
            <a:br>
              <a:rPr lang="ru-RU" sz="1400" dirty="0">
                <a:solidFill>
                  <a:schemeClr val="bg1"/>
                </a:solidFill>
              </a:rPr>
            </a:br>
            <a:r>
              <a:rPr lang="ru-RU" sz="1400" dirty="0">
                <a:solidFill>
                  <a:schemeClr val="bg1"/>
                </a:solidFill>
              </a:rPr>
              <a:t/>
            </a:r>
            <a:br>
              <a:rPr lang="ru-RU" sz="1400" dirty="0">
                <a:solidFill>
                  <a:schemeClr val="bg1"/>
                </a:solidFill>
              </a:rPr>
            </a:br>
            <a:r>
              <a:rPr lang="ru-RU" sz="1400" dirty="0">
                <a:solidFill>
                  <a:schemeClr val="bg1"/>
                </a:solidFill>
              </a:rPr>
              <a:t>- Государственная программа Российской Федерации «Развитие физической культуры и спорта»; </a:t>
            </a:r>
            <a:br>
              <a:rPr lang="ru-RU" sz="1400" dirty="0">
                <a:solidFill>
                  <a:schemeClr val="bg1"/>
                </a:solidFill>
              </a:rPr>
            </a:br>
            <a:r>
              <a:rPr lang="ru-RU" sz="1400" dirty="0">
                <a:solidFill>
                  <a:schemeClr val="bg1"/>
                </a:solidFill>
              </a:rPr>
              <a:t/>
            </a:r>
            <a:br>
              <a:rPr lang="ru-RU" sz="1400" dirty="0">
                <a:solidFill>
                  <a:schemeClr val="bg1"/>
                </a:solidFill>
              </a:rPr>
            </a:br>
            <a:r>
              <a:rPr lang="ru-RU" sz="1400" dirty="0">
                <a:solidFill>
                  <a:schemeClr val="bg1"/>
                </a:solidFill>
              </a:rPr>
              <a:t>- Федеральная целевая программа «Развитие физической культуры и спорта в Российской Федерации в 2016–2020 гг.».</a:t>
            </a:r>
            <a:endParaRPr lang="ru-RU" sz="1100" dirty="0">
              <a:solidFill>
                <a:schemeClr val="bg1"/>
              </a:solidFill>
            </a:endParaRPr>
          </a:p>
        </p:txBody>
      </p:sp>
      <p:sp>
        <p:nvSpPr>
          <p:cNvPr id="5" name="TextBox 4">
            <a:extLst>
              <a:ext uri="{FF2B5EF4-FFF2-40B4-BE49-F238E27FC236}">
                <a16:creationId xmlns:a16="http://schemas.microsoft.com/office/drawing/2014/main" xmlns="" id="{68D35D2A-82A6-4283-BCF8-AE452C513A66}"/>
              </a:ext>
            </a:extLst>
          </p:cNvPr>
          <p:cNvSpPr txBox="1">
            <a:spLocks noChangeArrowheads="1"/>
          </p:cNvSpPr>
          <p:nvPr/>
        </p:nvSpPr>
        <p:spPr bwMode="auto">
          <a:xfrm>
            <a:off x="853161" y="509108"/>
            <a:ext cx="10046970" cy="707886"/>
          </a:xfrm>
          <a:prstGeom prst="rect">
            <a:avLst/>
          </a:prstGeom>
          <a:noFill/>
          <a:ln w="9525">
            <a:noFill/>
            <a:miter lim="800000"/>
            <a:headEnd/>
            <a:tailEnd/>
          </a:ln>
        </p:spPr>
        <p:txBody>
          <a:bodyPr wrap="square">
            <a:spAutoFit/>
          </a:bodyPr>
          <a:lstStyle/>
          <a:p>
            <a:pPr algn="ctr" fontAlgn="base">
              <a:spcBef>
                <a:spcPct val="0"/>
              </a:spcBef>
              <a:spcAft>
                <a:spcPct val="0"/>
              </a:spcAft>
            </a:pPr>
            <a:r>
              <a:rPr lang="ru-RU" altLang="ru-RU" sz="2000" b="1" dirty="0">
                <a:latin typeface="+mj-lt"/>
                <a:cs typeface="Times New Roman" pitchFamily="18" charset="0"/>
              </a:rPr>
              <a:t>СТРАТЕГИЧЕСКАЯ ЦЕЛЬ ГОСУДАРСТВЕННОЙ ПОЛИТИКИ </a:t>
            </a:r>
            <a:r>
              <a:rPr lang="en-US" altLang="ru-RU" sz="2000" b="1" dirty="0">
                <a:latin typeface="+mj-lt"/>
                <a:cs typeface="Times New Roman" pitchFamily="18" charset="0"/>
              </a:rPr>
              <a:t/>
            </a:r>
            <a:br>
              <a:rPr lang="en-US" altLang="ru-RU" sz="2000" b="1" dirty="0">
                <a:latin typeface="+mj-lt"/>
                <a:cs typeface="Times New Roman" pitchFamily="18" charset="0"/>
              </a:rPr>
            </a:br>
            <a:r>
              <a:rPr lang="ru-RU" altLang="ru-RU" sz="2000" b="1" dirty="0">
                <a:latin typeface="+mj-lt"/>
                <a:cs typeface="Times New Roman" pitchFamily="18" charset="0"/>
              </a:rPr>
              <a:t>В СФЕРЕ ФИЗИЧЕСКОЙ КУЛЬТУРЫ И СПОРТА</a:t>
            </a:r>
          </a:p>
        </p:txBody>
      </p:sp>
      <p:sp>
        <p:nvSpPr>
          <p:cNvPr id="7" name="Блок-схема: извлечение 6">
            <a:extLst>
              <a:ext uri="{FF2B5EF4-FFF2-40B4-BE49-F238E27FC236}">
                <a16:creationId xmlns:a16="http://schemas.microsoft.com/office/drawing/2014/main" xmlns="" id="{8CAE6FCE-B8C1-4F0B-8381-C2E62C0195FE}"/>
              </a:ext>
            </a:extLst>
          </p:cNvPr>
          <p:cNvSpPr/>
          <p:nvPr/>
        </p:nvSpPr>
        <p:spPr>
          <a:xfrm>
            <a:off x="2609088" y="1482341"/>
            <a:ext cx="6973823" cy="2456123"/>
          </a:xfrm>
          <a:prstGeom prst="flowChartExtra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a:solidFill>
                  <a:schemeClr val="bg1"/>
                </a:solidFill>
              </a:rPr>
              <a:t>Повышение конкурентоспособности </a:t>
            </a:r>
          </a:p>
          <a:p>
            <a:pPr algn="ctr"/>
            <a:r>
              <a:rPr lang="ru-RU" sz="2000" b="1" i="1" dirty="0">
                <a:solidFill>
                  <a:schemeClr val="bg1"/>
                </a:solidFill>
              </a:rPr>
              <a:t>российского спорта</a:t>
            </a:r>
          </a:p>
        </p:txBody>
      </p:sp>
      <p:pic>
        <p:nvPicPr>
          <p:cNvPr id="20" name="Рисунок 19">
            <a:extLst>
              <a:ext uri="{FF2B5EF4-FFF2-40B4-BE49-F238E27FC236}">
                <a16:creationId xmlns:a16="http://schemas.microsoft.com/office/drawing/2014/main" xmlns="" id="{F83B1905-0334-4673-8DD6-078F8A4C7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49333" y="1482341"/>
            <a:ext cx="2162175" cy="2090102"/>
          </a:xfrm>
          <a:prstGeom prst="rect">
            <a:avLst/>
          </a:prstGeom>
        </p:spPr>
      </p:pic>
    </p:spTree>
    <p:extLst>
      <p:ext uri="{BB962C8B-B14F-4D97-AF65-F5344CB8AC3E}">
        <p14:creationId xmlns:p14="http://schemas.microsoft.com/office/powerpoint/2010/main" val="237404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0FD42AC9-801C-4799-B119-FE41B39958F5}"/>
              </a:ext>
            </a:extLst>
          </p:cNvPr>
          <p:cNvSpPr txBox="1"/>
          <p:nvPr/>
        </p:nvSpPr>
        <p:spPr>
          <a:xfrm>
            <a:off x="827686" y="567552"/>
            <a:ext cx="9982199" cy="707886"/>
          </a:xfrm>
          <a:prstGeom prst="rect">
            <a:avLst/>
          </a:prstGeom>
          <a:noFill/>
        </p:spPr>
        <p:txBody>
          <a:bodyPr wrap="square" rtlCol="0">
            <a:spAutoFit/>
          </a:bodyPr>
          <a:lstStyle/>
          <a:p>
            <a:pPr algn="ctr"/>
            <a:r>
              <a:rPr lang="ru-RU" sz="2000" b="1" dirty="0"/>
              <a:t>РАСПРЕДЕЛЕНИЕ ВИДОВ СПОРТА </a:t>
            </a:r>
            <a:r>
              <a:rPr lang="en-US" sz="2000" b="1" dirty="0"/>
              <a:t/>
            </a:r>
            <a:br>
              <a:rPr lang="en-US" sz="2000" b="1" dirty="0"/>
            </a:br>
            <a:r>
              <a:rPr lang="ru-RU" sz="2000" b="1" dirty="0"/>
              <a:t>В ПЕРЕЧНЕ БАЗОВЫХ ВИДОВ СПОРТА</a:t>
            </a:r>
            <a:endParaRPr lang="de-DE" sz="2000" b="1" i="1" dirty="0">
              <a:latin typeface="+mj-lt"/>
            </a:endParaRPr>
          </a:p>
        </p:txBody>
      </p:sp>
      <p:graphicFrame>
        <p:nvGraphicFramePr>
          <p:cNvPr id="5" name="Диаграмма 4">
            <a:extLst>
              <a:ext uri="{FF2B5EF4-FFF2-40B4-BE49-F238E27FC236}">
                <a16:creationId xmlns:a16="http://schemas.microsoft.com/office/drawing/2014/main" xmlns="" id="{109232FC-48A6-4E6C-9FD6-E9B5705693A9}"/>
              </a:ext>
            </a:extLst>
          </p:cNvPr>
          <p:cNvGraphicFramePr/>
          <p:nvPr>
            <p:extLst>
              <p:ext uri="{D42A27DB-BD31-4B8C-83A1-F6EECF244321}">
                <p14:modId xmlns:p14="http://schemas.microsoft.com/office/powerpoint/2010/main" val="338345324"/>
              </p:ext>
            </p:extLst>
          </p:nvPr>
        </p:nvGraphicFramePr>
        <p:xfrm>
          <a:off x="827686" y="1267680"/>
          <a:ext cx="9982199"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4209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a:extLst>
              <a:ext uri="{FF2B5EF4-FFF2-40B4-BE49-F238E27FC236}">
                <a16:creationId xmlns:a16="http://schemas.microsoft.com/office/drawing/2014/main" xmlns="" id="{EB64150F-E94D-4F13-8DF8-D6A4C1D2ECC3}"/>
              </a:ext>
            </a:extLst>
          </p:cNvPr>
          <p:cNvSpPr/>
          <p:nvPr/>
        </p:nvSpPr>
        <p:spPr>
          <a:xfrm>
            <a:off x="1157422" y="1670304"/>
            <a:ext cx="9982199" cy="67056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a:extLst>
              <a:ext uri="{FF2B5EF4-FFF2-40B4-BE49-F238E27FC236}">
                <a16:creationId xmlns:a16="http://schemas.microsoft.com/office/drawing/2014/main" xmlns="" id="{EE4F1642-2147-4ED4-8FCB-CC97F79F9448}"/>
              </a:ext>
            </a:extLst>
          </p:cNvPr>
          <p:cNvSpPr>
            <a:spLocks noGrp="1"/>
          </p:cNvSpPr>
          <p:nvPr>
            <p:ph idx="1"/>
          </p:nvPr>
        </p:nvSpPr>
        <p:spPr>
          <a:xfrm>
            <a:off x="829056" y="1764290"/>
            <a:ext cx="10695903" cy="4039102"/>
          </a:xfrm>
        </p:spPr>
        <p:txBody>
          <a:bodyPr>
            <a:normAutofit lnSpcReduction="10000"/>
          </a:bodyPr>
          <a:lstStyle/>
          <a:p>
            <a:pPr marL="0" indent="0" algn="ctr">
              <a:buNone/>
            </a:pPr>
            <a:r>
              <a:rPr lang="ru-RU" b="1" dirty="0">
                <a:solidFill>
                  <a:schemeClr val="tx1"/>
                </a:solidFill>
              </a:rPr>
              <a:t>Приказы Минспорта России: </a:t>
            </a:r>
          </a:p>
          <a:p>
            <a:pPr marL="0" indent="0">
              <a:buNone/>
            </a:pPr>
            <a:endParaRPr lang="ru-RU" b="1" dirty="0">
              <a:solidFill>
                <a:schemeClr val="tx1"/>
              </a:solidFill>
            </a:endParaRPr>
          </a:p>
          <a:p>
            <a:r>
              <a:rPr lang="ru-RU" sz="2100" dirty="0">
                <a:solidFill>
                  <a:schemeClr val="tx1"/>
                </a:solidFill>
              </a:rPr>
              <a:t>От 26.09.2017 № 822 «Об утверждении списка организаций, осуществляющих спортивную подготовку и соответствующих условиям использования в своих наименованиях слова «олимпийский» или образованных на его основе слов и словосочетаний»; </a:t>
            </a:r>
          </a:p>
          <a:p>
            <a:endParaRPr lang="ru-RU" dirty="0">
              <a:solidFill>
                <a:schemeClr val="tx1"/>
              </a:solidFill>
            </a:endParaRPr>
          </a:p>
          <a:p>
            <a:r>
              <a:rPr lang="ru-RU" sz="2100" dirty="0">
                <a:solidFill>
                  <a:schemeClr val="tx1"/>
                </a:solidFill>
              </a:rPr>
              <a:t>От 27.12.2017 № 1120 «Об утверждении списка организаций, осуществляющих спортивную подготовку и соответствующих условиям использования в своих наименованиях слова «олимпийский» или образованных на его основе слов и словосочетаний». </a:t>
            </a:r>
          </a:p>
          <a:p>
            <a:endParaRPr lang="ru-RU" dirty="0"/>
          </a:p>
        </p:txBody>
      </p:sp>
      <p:sp>
        <p:nvSpPr>
          <p:cNvPr id="4" name="TextBox 3">
            <a:extLst>
              <a:ext uri="{FF2B5EF4-FFF2-40B4-BE49-F238E27FC236}">
                <a16:creationId xmlns:a16="http://schemas.microsoft.com/office/drawing/2014/main" xmlns="" id="{0B88EFAF-881F-457A-B732-62BD3A16E2AE}"/>
              </a:ext>
            </a:extLst>
          </p:cNvPr>
          <p:cNvSpPr txBox="1"/>
          <p:nvPr/>
        </p:nvSpPr>
        <p:spPr>
          <a:xfrm>
            <a:off x="1055081" y="440710"/>
            <a:ext cx="9982199" cy="923330"/>
          </a:xfrm>
          <a:prstGeom prst="rect">
            <a:avLst/>
          </a:prstGeom>
          <a:noFill/>
        </p:spPr>
        <p:txBody>
          <a:bodyPr wrap="square" rtlCol="0">
            <a:spAutoFit/>
          </a:bodyPr>
          <a:lstStyle/>
          <a:p>
            <a:pPr algn="ctr"/>
            <a:r>
              <a:rPr lang="ru-RU" b="1" dirty="0"/>
              <a:t>ОПРЕДЕЛЕНИЕ СООТВЕТСТВИЯ ОРГАНИЗАЦИЙ, ОСУЩЕСТВЛЯЮЩИХ СПОРТИВНУЮ ПОДГОТОВКУ, УСЛОВИЯМ ИСПОЛЬЗОВАНИЯ В СВОИХ </a:t>
            </a:r>
            <a:r>
              <a:rPr lang="ru-RU" b="1"/>
              <a:t>НАИМЕНОВАНИЯХ </a:t>
            </a:r>
            <a:r>
              <a:rPr lang="ru-RU" b="1" i="1"/>
              <a:t>СЛОВА </a:t>
            </a:r>
            <a:r>
              <a:rPr lang="ru-RU" b="1" i="1" dirty="0"/>
              <a:t>«ОЛИМПИЙСКИЙ» </a:t>
            </a:r>
            <a:endParaRPr lang="de-DE" b="1" i="1" dirty="0">
              <a:latin typeface="+mj-lt"/>
            </a:endParaRPr>
          </a:p>
        </p:txBody>
      </p:sp>
    </p:spTree>
    <p:extLst>
      <p:ext uri="{BB962C8B-B14F-4D97-AF65-F5344CB8AC3E}">
        <p14:creationId xmlns:p14="http://schemas.microsoft.com/office/powerpoint/2010/main" val="40357130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B12AC774-58AC-4757-A95F-0F51867C7813}"/>
              </a:ext>
            </a:extLst>
          </p:cNvPr>
          <p:cNvSpPr txBox="1"/>
          <p:nvPr/>
        </p:nvSpPr>
        <p:spPr>
          <a:xfrm>
            <a:off x="800400" y="636376"/>
            <a:ext cx="9982199" cy="400110"/>
          </a:xfrm>
          <a:prstGeom prst="rect">
            <a:avLst/>
          </a:prstGeom>
          <a:noFill/>
        </p:spPr>
        <p:txBody>
          <a:bodyPr wrap="square" rtlCol="0">
            <a:spAutoFit/>
          </a:bodyPr>
          <a:lstStyle/>
          <a:p>
            <a:pPr algn="ctr"/>
            <a:r>
              <a:rPr lang="ru-RU" sz="2000" b="1" dirty="0"/>
              <a:t>НБО «ФОНД ПОДДЕРЖКИ ОЛИМПИЙЦЕВ РОССИИ» </a:t>
            </a:r>
            <a:endParaRPr lang="de-DE" sz="2000" b="1" dirty="0">
              <a:latin typeface="+mj-lt"/>
            </a:endParaRPr>
          </a:p>
        </p:txBody>
      </p:sp>
      <p:graphicFrame>
        <p:nvGraphicFramePr>
          <p:cNvPr id="5" name="Диаграмма 4">
            <a:extLst>
              <a:ext uri="{FF2B5EF4-FFF2-40B4-BE49-F238E27FC236}">
                <a16:creationId xmlns:a16="http://schemas.microsoft.com/office/drawing/2014/main" xmlns="" id="{E827CEFA-6572-4B77-8053-C2A8B1BF71E5}"/>
              </a:ext>
            </a:extLst>
          </p:cNvPr>
          <p:cNvGraphicFramePr/>
          <p:nvPr>
            <p:extLst>
              <p:ext uri="{D42A27DB-BD31-4B8C-83A1-F6EECF244321}">
                <p14:modId xmlns:p14="http://schemas.microsoft.com/office/powerpoint/2010/main" val="1008214231"/>
              </p:ext>
            </p:extLst>
          </p:nvPr>
        </p:nvGraphicFramePr>
        <p:xfrm>
          <a:off x="1633218" y="1644922"/>
          <a:ext cx="9511032" cy="4287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3772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Блок-схема: альтернативный процесс 8">
            <a:extLst>
              <a:ext uri="{FF2B5EF4-FFF2-40B4-BE49-F238E27FC236}">
                <a16:creationId xmlns:a16="http://schemas.microsoft.com/office/drawing/2014/main" xmlns="" id="{B636D508-F185-4C47-9749-5986D7F09393}"/>
              </a:ext>
            </a:extLst>
          </p:cNvPr>
          <p:cNvSpPr/>
          <p:nvPr/>
        </p:nvSpPr>
        <p:spPr>
          <a:xfrm>
            <a:off x="949583" y="2571078"/>
            <a:ext cx="9831831" cy="344243"/>
          </a:xfrm>
          <a:prstGeom prst="flowChartAlternateProcess">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альтернативный процесс 7">
            <a:extLst>
              <a:ext uri="{FF2B5EF4-FFF2-40B4-BE49-F238E27FC236}">
                <a16:creationId xmlns:a16="http://schemas.microsoft.com/office/drawing/2014/main" xmlns="" id="{AAEAD793-43FF-493C-98DC-A682E95C1024}"/>
              </a:ext>
            </a:extLst>
          </p:cNvPr>
          <p:cNvSpPr/>
          <p:nvPr/>
        </p:nvSpPr>
        <p:spPr>
          <a:xfrm>
            <a:off x="949583" y="1452281"/>
            <a:ext cx="9831831" cy="396704"/>
          </a:xfrm>
          <a:prstGeom prst="flowChartAlternate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5F8AD157-AA9F-4C4C-8B5D-1AE7594CB3A0}"/>
              </a:ext>
            </a:extLst>
          </p:cNvPr>
          <p:cNvSpPr txBox="1"/>
          <p:nvPr/>
        </p:nvSpPr>
        <p:spPr>
          <a:xfrm>
            <a:off x="638688" y="427187"/>
            <a:ext cx="9982199" cy="923330"/>
          </a:xfrm>
          <a:prstGeom prst="rect">
            <a:avLst/>
          </a:prstGeom>
          <a:noFill/>
        </p:spPr>
        <p:txBody>
          <a:bodyPr wrap="square" rtlCol="0">
            <a:spAutoFit/>
          </a:bodyPr>
          <a:lstStyle/>
          <a:p>
            <a:pPr algn="ctr"/>
            <a:r>
              <a:rPr lang="ru-RU" b="1" dirty="0"/>
              <a:t>КОНЦЕПЦИЯ ПОДГОТОВКИ СПОРТИВНОГО РЕЗЕРВА </a:t>
            </a:r>
            <a:r>
              <a:rPr lang="en-US" b="1" dirty="0"/>
              <a:t/>
            </a:r>
            <a:br>
              <a:rPr lang="en-US" b="1" dirty="0"/>
            </a:br>
            <a:r>
              <a:rPr lang="ru-RU" b="1" dirty="0"/>
              <a:t>В РОССИЙСКОЙ ФЕДЕРАЦИИ ДО 2025 ГОДА </a:t>
            </a:r>
            <a:r>
              <a:rPr lang="en-US" b="1" dirty="0"/>
              <a:t/>
            </a:r>
            <a:br>
              <a:rPr lang="en-US" b="1" dirty="0"/>
            </a:br>
            <a:r>
              <a:rPr lang="ru-RU" b="1" dirty="0"/>
              <a:t>И ПЛАН МЕРОПРИЯТИЙ ПО ЕЕ РЕАЛИЗАЦИИ</a:t>
            </a:r>
            <a:endParaRPr lang="de-DE" b="1" dirty="0">
              <a:latin typeface="+mj-lt"/>
            </a:endParaRPr>
          </a:p>
        </p:txBody>
      </p:sp>
      <p:sp>
        <p:nvSpPr>
          <p:cNvPr id="7" name="Прямоугольник 6">
            <a:extLst>
              <a:ext uri="{FF2B5EF4-FFF2-40B4-BE49-F238E27FC236}">
                <a16:creationId xmlns:a16="http://schemas.microsoft.com/office/drawing/2014/main" xmlns="" id="{67335070-21DD-4F8C-9954-0BAAA25FEED9}"/>
              </a:ext>
            </a:extLst>
          </p:cNvPr>
          <p:cNvSpPr/>
          <p:nvPr/>
        </p:nvSpPr>
        <p:spPr>
          <a:xfrm>
            <a:off x="133350" y="1441522"/>
            <a:ext cx="12058650" cy="5170646"/>
          </a:xfrm>
          <a:prstGeom prst="rect">
            <a:avLst/>
          </a:prstGeom>
        </p:spPr>
        <p:txBody>
          <a:bodyPr wrap="square">
            <a:spAutoFit/>
          </a:bodyPr>
          <a:lstStyle/>
          <a:p>
            <a:pPr indent="450215" algn="ctr">
              <a:lnSpc>
                <a:spcPts val="1800"/>
              </a:lnSpc>
              <a:spcAft>
                <a:spcPts val="0"/>
              </a:spcAft>
            </a:pPr>
            <a:r>
              <a:rPr lang="ru-RU" sz="2000" b="1" dirty="0">
                <a:ea typeface="Times New Roman" panose="02020603050405020304" pitchFamily="18" charset="0"/>
              </a:rPr>
              <a:t>Цель Концепции:</a:t>
            </a:r>
          </a:p>
          <a:p>
            <a:pPr indent="450215" algn="ctr">
              <a:lnSpc>
                <a:spcPts val="1800"/>
              </a:lnSpc>
              <a:spcAft>
                <a:spcPts val="0"/>
              </a:spcAft>
            </a:pPr>
            <a:endParaRPr lang="en-US" sz="1400" dirty="0">
              <a:ea typeface="Times New Roman" panose="02020603050405020304" pitchFamily="18" charset="0"/>
            </a:endParaRPr>
          </a:p>
          <a:p>
            <a:pPr indent="450215" algn="ctr">
              <a:spcAft>
                <a:spcPts val="0"/>
              </a:spcAft>
            </a:pPr>
            <a:r>
              <a:rPr lang="ru-RU" sz="1600" dirty="0">
                <a:ea typeface="Times New Roman" panose="02020603050405020304" pitchFamily="18" charset="0"/>
              </a:rPr>
              <a:t>модернизация системы подготовки спортивного резерва для повышения конкурентоспособности </a:t>
            </a:r>
            <a:r>
              <a:rPr lang="en-US" sz="1600" dirty="0">
                <a:ea typeface="Times New Roman" panose="02020603050405020304" pitchFamily="18" charset="0"/>
              </a:rPr>
              <a:t/>
            </a:r>
            <a:br>
              <a:rPr lang="en-US" sz="1600" dirty="0">
                <a:ea typeface="Times New Roman" panose="02020603050405020304" pitchFamily="18" charset="0"/>
              </a:rPr>
            </a:br>
            <a:r>
              <a:rPr lang="ru-RU" sz="1600" dirty="0">
                <a:ea typeface="Times New Roman" panose="02020603050405020304" pitchFamily="18" charset="0"/>
              </a:rPr>
              <a:t>российского спорта на международной спортивной арене. </a:t>
            </a:r>
          </a:p>
          <a:p>
            <a:pPr indent="450215" algn="ctr">
              <a:lnSpc>
                <a:spcPts val="1800"/>
              </a:lnSpc>
              <a:spcAft>
                <a:spcPts val="0"/>
              </a:spcAft>
            </a:pPr>
            <a:endParaRPr lang="en-US" sz="1400" b="1" dirty="0">
              <a:ea typeface="Times New Roman" panose="02020603050405020304" pitchFamily="18" charset="0"/>
            </a:endParaRPr>
          </a:p>
          <a:p>
            <a:pPr indent="450215" algn="ctr">
              <a:lnSpc>
                <a:spcPts val="1800"/>
              </a:lnSpc>
              <a:spcAft>
                <a:spcPts val="0"/>
              </a:spcAft>
            </a:pPr>
            <a:r>
              <a:rPr lang="ru-RU" sz="2000" b="1" dirty="0">
                <a:ea typeface="Times New Roman" panose="02020603050405020304" pitchFamily="18" charset="0"/>
              </a:rPr>
              <a:t>Задачи Концепции:</a:t>
            </a:r>
          </a:p>
          <a:p>
            <a:pPr marL="285750" indent="-285750">
              <a:spcAft>
                <a:spcPts val="0"/>
              </a:spcAft>
              <a:buFont typeface="Wingdings" panose="05000000000000000000" pitchFamily="2" charset="2"/>
              <a:buChar char="§"/>
            </a:pPr>
            <a:endParaRPr lang="en-US" sz="1400" dirty="0">
              <a:ea typeface="Times New Roman" panose="02020603050405020304" pitchFamily="18" charset="0"/>
            </a:endParaRPr>
          </a:p>
          <a:p>
            <a:pPr marL="285750" indent="-285750">
              <a:spcAft>
                <a:spcPts val="0"/>
              </a:spcAft>
              <a:buFont typeface="Wingdings" panose="05000000000000000000" pitchFamily="2" charset="2"/>
              <a:buChar char="§"/>
            </a:pPr>
            <a:r>
              <a:rPr lang="ru-RU" sz="1400" dirty="0">
                <a:ea typeface="Times New Roman" panose="02020603050405020304" pitchFamily="18" charset="0"/>
              </a:rPr>
              <a:t>совершенствование организационной структуры системы подготовки спортивного резерва; </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совершенствование управления, координации деятельности </a:t>
            </a:r>
            <a:br>
              <a:rPr lang="ru-RU" sz="1400" dirty="0">
                <a:ea typeface="Times New Roman" panose="02020603050405020304" pitchFamily="18" charset="0"/>
              </a:rPr>
            </a:br>
            <a:r>
              <a:rPr lang="ru-RU" sz="1400" dirty="0">
                <a:ea typeface="Times New Roman" panose="02020603050405020304" pitchFamily="18" charset="0"/>
              </a:rPr>
              <a:t>и методического обеспечения системы подготовки спортивного резерва; </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формирование и развитие сети организаций, осуществляющих спортивную подготовку;</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совершенствование нормативного правового регулирования подготовки спортивного резерва;</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развитие кадрового потенциала системы подготовки спортивного резерва;</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развитие инфраструктуры, финансового и материально-технического обеспечения организаций, осуществляющих спортивную подготовку;</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совершенствование системы отбора талантливых спортсменов </a:t>
            </a:r>
            <a:br>
              <a:rPr lang="ru-RU" sz="1400" dirty="0">
                <a:ea typeface="Times New Roman" panose="02020603050405020304" pitchFamily="18" charset="0"/>
              </a:rPr>
            </a:br>
            <a:r>
              <a:rPr lang="ru-RU" sz="1400" dirty="0">
                <a:ea typeface="Times New Roman" panose="02020603050405020304" pitchFamily="18" charset="0"/>
              </a:rPr>
              <a:t>и спортивно одаренных детей на основе требований федеральных стандартов спортивной подготовки;</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совершенствование научно-методического и медико-биологического </a:t>
            </a:r>
            <a:br>
              <a:rPr lang="ru-RU" sz="1400" dirty="0">
                <a:ea typeface="Times New Roman" panose="02020603050405020304" pitchFamily="18" charset="0"/>
              </a:rPr>
            </a:br>
            <a:r>
              <a:rPr lang="ru-RU" sz="1400" dirty="0">
                <a:ea typeface="Times New Roman" panose="02020603050405020304" pitchFamily="18" charset="0"/>
              </a:rPr>
              <a:t>обеспечения;</a:t>
            </a:r>
          </a:p>
          <a:p>
            <a:pPr marL="285750" indent="-285750">
              <a:spcAft>
                <a:spcPts val="0"/>
              </a:spcAft>
              <a:buFont typeface="Wingdings" panose="05000000000000000000" pitchFamily="2" charset="2"/>
              <a:buChar char="§"/>
            </a:pPr>
            <a:r>
              <a:rPr lang="ru-RU" sz="1400" dirty="0">
                <a:ea typeface="Times New Roman" panose="02020603050405020304" pitchFamily="18" charset="0"/>
              </a:rPr>
              <a:t>проведение мероприятий, направленных на предотвращение применения допинга; </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создание единой информационной базы данных в системе подготовки спортивного резерва;</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совершенствование системы спортивных соревнований;</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укрепление международных связей;</a:t>
            </a:r>
          </a:p>
          <a:p>
            <a:pPr marL="285750" indent="-285750">
              <a:spcAft>
                <a:spcPts val="0"/>
              </a:spcAft>
              <a:buFont typeface="Wingdings" panose="05000000000000000000" pitchFamily="2" charset="2"/>
              <a:buChar char="§"/>
            </a:pPr>
            <a:r>
              <a:rPr lang="ru-RU" sz="1400" dirty="0">
                <a:ea typeface="Times New Roman" panose="02020603050405020304" pitchFamily="18" charset="0"/>
              </a:rPr>
              <a:t>создание условий для саморазвития и самореализации спортсмена, его духовно-нравственного и патриотического воспитания.</a:t>
            </a:r>
            <a:endParaRPr lang="ru-RU" sz="1200" dirty="0">
              <a:ea typeface="Times New Roman" panose="02020603050405020304" pitchFamily="18" charset="0"/>
            </a:endParaRPr>
          </a:p>
        </p:txBody>
      </p:sp>
    </p:spTree>
    <p:extLst>
      <p:ext uri="{BB962C8B-B14F-4D97-AF65-F5344CB8AC3E}">
        <p14:creationId xmlns:p14="http://schemas.microsoft.com/office/powerpoint/2010/main" val="1288370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xmlns="" id="{9672C31B-8FB7-4258-8298-F4C48C8E36D9}"/>
              </a:ext>
            </a:extLst>
          </p:cNvPr>
          <p:cNvSpPr/>
          <p:nvPr/>
        </p:nvSpPr>
        <p:spPr>
          <a:xfrm>
            <a:off x="1128822" y="557707"/>
            <a:ext cx="8900193" cy="685059"/>
          </a:xfrm>
          <a:prstGeom prst="rect">
            <a:avLst/>
          </a:prstGeom>
        </p:spPr>
        <p:txBody>
          <a:bodyPr wrap="square">
            <a:spAutoFit/>
          </a:bodyPr>
          <a:lstStyle/>
          <a:p>
            <a:pPr indent="450215" algn="ctr">
              <a:lnSpc>
                <a:spcPct val="107000"/>
              </a:lnSpc>
              <a:spcAft>
                <a:spcPts val="0"/>
              </a:spcAft>
            </a:pPr>
            <a:r>
              <a:rPr lang="ru-RU" b="1" dirty="0">
                <a:latin typeface="+mj-lt"/>
                <a:ea typeface="Calibri" panose="020F0502020204030204" pitchFamily="34" charset="0"/>
                <a:cs typeface="Times New Roman" panose="02020603050405020304" pitchFamily="18" charset="0"/>
              </a:rPr>
              <a:t>ИЗМЕНЕНИЯ В ФЕДЕРАЛЬНОМ ЗАКОНОДАТЕЛЬСТВЕ В ЧАСТИ ПОДГОТОВКИ СПОРТИВНОГО РЕЗЕРВА В 2017 ГОДУ</a:t>
            </a:r>
            <a:endParaRPr lang="en-US" b="1" dirty="0">
              <a:latin typeface="+mj-lt"/>
              <a:ea typeface="Calibri" panose="020F0502020204030204" pitchFamily="34"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xmlns="" id="{9D3730B5-21CE-416D-8BAA-FF1AF1287920}"/>
              </a:ext>
            </a:extLst>
          </p:cNvPr>
          <p:cNvSpPr/>
          <p:nvPr/>
        </p:nvSpPr>
        <p:spPr>
          <a:xfrm>
            <a:off x="187781" y="1521299"/>
            <a:ext cx="4841419" cy="2554545"/>
          </a:xfrm>
          <a:prstGeom prst="rect">
            <a:avLst/>
          </a:prstGeom>
        </p:spPr>
        <p:txBody>
          <a:bodyPr wrap="square">
            <a:spAutoFit/>
          </a:bodyPr>
          <a:lstStyle/>
          <a:p>
            <a:pPr indent="450215" algn="just">
              <a:spcAft>
                <a:spcPts val="0"/>
              </a:spcAft>
            </a:pPr>
            <a:r>
              <a:rPr lang="ru-RU" sz="1600" dirty="0">
                <a:ea typeface="Times New Roman" panose="02020603050405020304" pitchFamily="18" charset="0"/>
                <a:cs typeface="Times New Roman" panose="02020603050405020304" pitchFamily="18" charset="0"/>
              </a:rPr>
              <a:t>Государственной Думой Федерального Собрания Российской Федерации в первом чтении одобрен проект Федерального закона от 4 декабря 2007 года № 329-ФЗ «О физической культуре и спорте Российской Федерации», устанавливающий </a:t>
            </a:r>
            <a:r>
              <a:rPr lang="ru-RU" sz="1600" b="1" dirty="0">
                <a:ea typeface="Times New Roman" panose="02020603050405020304" pitchFamily="18" charset="0"/>
                <a:cs typeface="Times New Roman" panose="02020603050405020304" pitchFamily="18" charset="0"/>
              </a:rPr>
              <a:t>порядок присвоения квалификационных категорий</a:t>
            </a:r>
            <a:r>
              <a:rPr lang="ru-RU" sz="1600" dirty="0">
                <a:ea typeface="Times New Roman" panose="02020603050405020304" pitchFamily="18" charset="0"/>
                <a:cs typeface="Times New Roman" panose="02020603050405020304" pitchFamily="18" charset="0"/>
              </a:rPr>
              <a:t> тренерским кадрам и иным специалистам организаций, осуществляющих подготовку спортивного резерва.</a:t>
            </a:r>
            <a:endParaRPr lang="ru-RU" sz="1600" dirty="0">
              <a:effectLst/>
              <a:ea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xmlns="" id="{F6998108-C25B-4CFF-96FB-6D5567BC076E}"/>
              </a:ext>
            </a:extLst>
          </p:cNvPr>
          <p:cNvSpPr/>
          <p:nvPr/>
        </p:nvSpPr>
        <p:spPr>
          <a:xfrm>
            <a:off x="5675870" y="1521299"/>
            <a:ext cx="5865341" cy="5047536"/>
          </a:xfrm>
          <a:prstGeom prst="rect">
            <a:avLst/>
          </a:prstGeom>
        </p:spPr>
        <p:txBody>
          <a:bodyPr wrap="square">
            <a:spAutoFit/>
          </a:bodyPr>
          <a:lstStyle/>
          <a:p>
            <a:pPr algn="just"/>
            <a:r>
              <a:rPr lang="ru-RU" sz="1400" b="1" dirty="0"/>
              <a:t>         п. 5 ч.1 ст. 93 </a:t>
            </a:r>
            <a:r>
              <a:rPr lang="ru-RU" sz="1400" dirty="0">
                <a:ea typeface="Times New Roman" panose="02020603050405020304" pitchFamily="18" charset="0"/>
              </a:rPr>
              <a:t>Федерального закона от </a:t>
            </a:r>
            <a:r>
              <a:rPr lang="ru-RU" sz="1400" i="1" dirty="0">
                <a:ea typeface="Times New Roman" panose="02020603050405020304" pitchFamily="18" charset="0"/>
              </a:rPr>
              <a:t>5 апреля 2013 года</a:t>
            </a:r>
            <a:r>
              <a:rPr lang="ru-RU" sz="1400" dirty="0">
                <a:ea typeface="Times New Roman" panose="02020603050405020304" pitchFamily="18" charset="0"/>
              </a:rPr>
              <a:t> </a:t>
            </a:r>
            <a:r>
              <a:rPr lang="ru-RU" sz="1400" b="1" dirty="0">
                <a:ea typeface="Times New Roman" panose="02020603050405020304" pitchFamily="18" charset="0"/>
              </a:rPr>
              <a:t>№ 44-ФЗ </a:t>
            </a:r>
            <a:r>
              <a:rPr lang="ru-RU" sz="1400" i="1" dirty="0">
                <a:ea typeface="Times New Roman" panose="02020603050405020304" pitchFamily="18" charset="0"/>
              </a:rPr>
              <a:t>«О контрактной системе в сфере закупок товаров, работ, услуг для обеспечения государственных и муниципальных нужд»: </a:t>
            </a:r>
          </a:p>
          <a:p>
            <a:pPr algn="just"/>
            <a:r>
              <a:rPr lang="ru-RU" sz="1400" b="1" dirty="0"/>
              <a:t>         осуществление закупки товара, работы или услуги </a:t>
            </a:r>
            <a:r>
              <a:rPr lang="ru-RU" sz="1400" dirty="0"/>
              <a:t>государственным или муниципальным учреждением культуры, уставными целями деятельности которого являются сохранение, использование и популяризация объектов культурного наследия, а также иным государственным или муниципальным учреждением (зоопарк, планетарий, парк культуры и отдыха, заповедник, ботанический сад, национальный парк, природный парк, ландшафтный парк, театр, учреждение, осуществляющее концертную деятельность, телерадиовещательное учреждение, цирк, музей, дом культуры, дворец культуры, клуб, библиотека, архив), государственной или муниципальной образовательной организацией, организацией для детей-сирот и детей, оставшихся без попечения родителей, в которую помещаются дети-сироты и дети, оставшиеся без попечения родителей, под надзор, </a:t>
            </a:r>
            <a:r>
              <a:rPr lang="ru-RU" sz="1400" b="1" dirty="0"/>
              <a:t>физкультурно-спортивной организацией на сумму, не превышающую четырехсот тысяч рублей. </a:t>
            </a:r>
            <a:r>
              <a:rPr lang="ru-RU" sz="1400" dirty="0"/>
              <a:t>При этом годовой объем закупок, которые заказчик вправе осуществить на основании настоящего пункта, не должен превышать пятьдесят процентов совокупного годового объема закупок заказчика и не должен составлять более чем двадцать миллионов рублей;</a:t>
            </a:r>
          </a:p>
        </p:txBody>
      </p:sp>
      <p:pic>
        <p:nvPicPr>
          <p:cNvPr id="3" name="Рисунок 2">
            <a:extLst>
              <a:ext uri="{FF2B5EF4-FFF2-40B4-BE49-F238E27FC236}">
                <a16:creationId xmlns:a16="http://schemas.microsoft.com/office/drawing/2014/main" xmlns="" id="{F0D166A5-FEC5-4BD3-975B-3D8BB701D243}"/>
              </a:ext>
            </a:extLst>
          </p:cNvPr>
          <p:cNvPicPr>
            <a:picLocks noChangeAspect="1"/>
          </p:cNvPicPr>
          <p:nvPr/>
        </p:nvPicPr>
        <p:blipFill>
          <a:blip r:embed="rId2"/>
          <a:stretch>
            <a:fillRect/>
          </a:stretch>
        </p:blipFill>
        <p:spPr>
          <a:xfrm>
            <a:off x="2520137" y="4045067"/>
            <a:ext cx="2509063" cy="2021550"/>
          </a:xfrm>
          <a:prstGeom prst="rect">
            <a:avLst/>
          </a:prstGeom>
        </p:spPr>
      </p:pic>
    </p:spTree>
    <p:extLst>
      <p:ext uri="{BB962C8B-B14F-4D97-AF65-F5344CB8AC3E}">
        <p14:creationId xmlns:p14="http://schemas.microsoft.com/office/powerpoint/2010/main" val="121836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скругленные углы 10">
            <a:extLst>
              <a:ext uri="{FF2B5EF4-FFF2-40B4-BE49-F238E27FC236}">
                <a16:creationId xmlns:a16="http://schemas.microsoft.com/office/drawing/2014/main" xmlns="" id="{52BC0B5A-C3F6-4B13-BB76-D048E088B66B}"/>
              </a:ext>
            </a:extLst>
          </p:cNvPr>
          <p:cNvSpPr/>
          <p:nvPr/>
        </p:nvSpPr>
        <p:spPr>
          <a:xfrm>
            <a:off x="135783" y="5085501"/>
            <a:ext cx="11966220" cy="72938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5" name="Прямоугольник 24">
            <a:extLst>
              <a:ext uri="{FF2B5EF4-FFF2-40B4-BE49-F238E27FC236}">
                <a16:creationId xmlns:a16="http://schemas.microsoft.com/office/drawing/2014/main" xmlns="" id="{08ABBB4F-20AD-4470-9F42-E8DB19B87912}"/>
              </a:ext>
            </a:extLst>
          </p:cNvPr>
          <p:cNvSpPr/>
          <p:nvPr/>
        </p:nvSpPr>
        <p:spPr>
          <a:xfrm>
            <a:off x="1483973" y="5189276"/>
            <a:ext cx="10435472" cy="540293"/>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dirty="0"/>
          </a:p>
        </p:txBody>
      </p:sp>
      <p:sp>
        <p:nvSpPr>
          <p:cNvPr id="10" name="Прямоугольник: скругленные углы 9">
            <a:extLst>
              <a:ext uri="{FF2B5EF4-FFF2-40B4-BE49-F238E27FC236}">
                <a16:creationId xmlns:a16="http://schemas.microsoft.com/office/drawing/2014/main" xmlns="" id="{A76AA1B7-E2BF-4CB1-B95C-9413EBE07E8A}"/>
              </a:ext>
            </a:extLst>
          </p:cNvPr>
          <p:cNvSpPr/>
          <p:nvPr/>
        </p:nvSpPr>
        <p:spPr>
          <a:xfrm>
            <a:off x="112890" y="4192794"/>
            <a:ext cx="11989113" cy="75474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3" name="Прямоугольник 22">
            <a:extLst>
              <a:ext uri="{FF2B5EF4-FFF2-40B4-BE49-F238E27FC236}">
                <a16:creationId xmlns:a16="http://schemas.microsoft.com/office/drawing/2014/main" xmlns="" id="{F4DDB509-D6B7-48F0-89F1-5840D51FC297}"/>
              </a:ext>
            </a:extLst>
          </p:cNvPr>
          <p:cNvSpPr/>
          <p:nvPr/>
        </p:nvSpPr>
        <p:spPr>
          <a:xfrm>
            <a:off x="1483973" y="4224528"/>
            <a:ext cx="10435472" cy="65819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9" name="Прямоугольник: скругленные углы 8">
            <a:extLst>
              <a:ext uri="{FF2B5EF4-FFF2-40B4-BE49-F238E27FC236}">
                <a16:creationId xmlns:a16="http://schemas.microsoft.com/office/drawing/2014/main" xmlns="" id="{ED923ADF-C5BB-417A-8B57-B1819A485337}"/>
              </a:ext>
            </a:extLst>
          </p:cNvPr>
          <p:cNvSpPr/>
          <p:nvPr/>
        </p:nvSpPr>
        <p:spPr>
          <a:xfrm>
            <a:off x="101445" y="3181001"/>
            <a:ext cx="11945540" cy="84038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2" name="Прямоугольник 21">
            <a:extLst>
              <a:ext uri="{FF2B5EF4-FFF2-40B4-BE49-F238E27FC236}">
                <a16:creationId xmlns:a16="http://schemas.microsoft.com/office/drawing/2014/main" xmlns="" id="{662A9C8B-B3B0-4CEC-A3C5-941370D9662E}"/>
              </a:ext>
            </a:extLst>
          </p:cNvPr>
          <p:cNvSpPr/>
          <p:nvPr/>
        </p:nvSpPr>
        <p:spPr>
          <a:xfrm>
            <a:off x="1475957" y="3231496"/>
            <a:ext cx="10435472" cy="731275"/>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8" name="Прямоугольник: скругленные углы 7">
            <a:extLst>
              <a:ext uri="{FF2B5EF4-FFF2-40B4-BE49-F238E27FC236}">
                <a16:creationId xmlns:a16="http://schemas.microsoft.com/office/drawing/2014/main" xmlns="" id="{811CD397-8ED5-46DB-8A2C-CDB482E1A2B2}"/>
              </a:ext>
            </a:extLst>
          </p:cNvPr>
          <p:cNvSpPr/>
          <p:nvPr/>
        </p:nvSpPr>
        <p:spPr>
          <a:xfrm>
            <a:off x="101443" y="2277992"/>
            <a:ext cx="11989113" cy="73913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21" name="Прямоугольник 20">
            <a:extLst>
              <a:ext uri="{FF2B5EF4-FFF2-40B4-BE49-F238E27FC236}">
                <a16:creationId xmlns:a16="http://schemas.microsoft.com/office/drawing/2014/main" xmlns="" id="{BC7F13BD-ACD7-4218-B8D0-D75396E5BF8C}"/>
              </a:ext>
            </a:extLst>
          </p:cNvPr>
          <p:cNvSpPr/>
          <p:nvPr/>
        </p:nvSpPr>
        <p:spPr>
          <a:xfrm>
            <a:off x="1475957" y="2352255"/>
            <a:ext cx="10435472" cy="59812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6" name="Прямоугольник: скругленные углы 5">
            <a:extLst>
              <a:ext uri="{FF2B5EF4-FFF2-40B4-BE49-F238E27FC236}">
                <a16:creationId xmlns:a16="http://schemas.microsoft.com/office/drawing/2014/main" xmlns="" id="{E4A211CF-0EB4-499E-90F6-0763A6E5212C}"/>
              </a:ext>
            </a:extLst>
          </p:cNvPr>
          <p:cNvSpPr/>
          <p:nvPr/>
        </p:nvSpPr>
        <p:spPr>
          <a:xfrm>
            <a:off x="119863" y="1337508"/>
            <a:ext cx="11912251" cy="80872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19" name="Прямоугольник 18">
            <a:extLst>
              <a:ext uri="{FF2B5EF4-FFF2-40B4-BE49-F238E27FC236}">
                <a16:creationId xmlns:a16="http://schemas.microsoft.com/office/drawing/2014/main" xmlns="" id="{D0507E53-AB99-42ED-B0F0-EC0121CD9698}"/>
              </a:ext>
            </a:extLst>
          </p:cNvPr>
          <p:cNvSpPr/>
          <p:nvPr/>
        </p:nvSpPr>
        <p:spPr>
          <a:xfrm>
            <a:off x="1476951" y="1417007"/>
            <a:ext cx="10435472" cy="661854"/>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xmlns="" id="{A8FECACA-7171-4A6B-A352-E4A3D74FE146}"/>
              </a:ext>
            </a:extLst>
          </p:cNvPr>
          <p:cNvSpPr/>
          <p:nvPr/>
        </p:nvSpPr>
        <p:spPr>
          <a:xfrm>
            <a:off x="1276739" y="341426"/>
            <a:ext cx="8682807" cy="1008206"/>
          </a:xfrm>
          <a:prstGeom prst="rect">
            <a:avLst/>
          </a:prstGeom>
        </p:spPr>
        <p:txBody>
          <a:bodyPr wrap="square">
            <a:spAutoFit/>
          </a:bodyPr>
          <a:lstStyle/>
          <a:p>
            <a:pPr indent="450215" algn="ctr">
              <a:lnSpc>
                <a:spcPct val="107000"/>
              </a:lnSpc>
              <a:spcAft>
                <a:spcPts val="0"/>
              </a:spcAft>
            </a:pPr>
            <a:r>
              <a:rPr lang="ru-RU" b="1" dirty="0">
                <a:latin typeface="+mj-lt"/>
                <a:ea typeface="Calibri" panose="020F0502020204030204" pitchFamily="34" charset="0"/>
                <a:cs typeface="Times New Roman" panose="02020603050405020304" pitchFamily="18" charset="0"/>
              </a:rPr>
              <a:t>МОНИТОРИНГ НОРМАТИВНОЙ ПРАВОВОЙ БАЗЫ СУБЪЕКТОВ РОССИЙСКОЙ ФЕДЕРАЦИИ В ЧАСТИ ПОДГОТОВКИ СПОРТИВНОГО РЕЗЕРВА</a:t>
            </a:r>
            <a:endParaRPr lang="en-US" b="1" dirty="0">
              <a:latin typeface="+mj-lt"/>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xmlns="" id="{DB9830C0-41BC-4C02-99AE-70BDB33C37F6}"/>
              </a:ext>
            </a:extLst>
          </p:cNvPr>
          <p:cNvSpPr txBox="1"/>
          <p:nvPr/>
        </p:nvSpPr>
        <p:spPr>
          <a:xfrm>
            <a:off x="134734" y="1555641"/>
            <a:ext cx="585417" cy="523220"/>
          </a:xfrm>
          <a:prstGeom prst="rect">
            <a:avLst/>
          </a:prstGeom>
          <a:noFill/>
        </p:spPr>
        <p:txBody>
          <a:bodyPr wrap="none" rtlCol="0">
            <a:spAutoFit/>
          </a:bodyPr>
          <a:lstStyle/>
          <a:p>
            <a:r>
              <a:rPr lang="en-US" sz="2800" b="1" dirty="0">
                <a:solidFill>
                  <a:schemeClr val="bg1"/>
                </a:solidFill>
                <a:effectLst>
                  <a:outerShdw blurRad="38100" dist="38100" dir="2700000" algn="tl">
                    <a:srgbClr val="000000">
                      <a:alpha val="43137"/>
                    </a:srgbClr>
                  </a:outerShdw>
                </a:effectLst>
              </a:rPr>
              <a:t>70</a:t>
            </a:r>
            <a:endParaRPr lang="ru-RU" sz="2800" b="1" dirty="0">
              <a:solidFill>
                <a:schemeClr val="bg1"/>
              </a:solidFill>
              <a:effectLst>
                <a:outerShdw blurRad="38100" dist="38100" dir="2700000" algn="tl">
                  <a:srgbClr val="000000">
                    <a:alpha val="43137"/>
                  </a:srgbClr>
                </a:outerShdw>
              </a:effectLst>
            </a:endParaRPr>
          </a:p>
        </p:txBody>
      </p:sp>
      <p:sp>
        <p:nvSpPr>
          <p:cNvPr id="14" name="TextBox 13">
            <a:extLst>
              <a:ext uri="{FF2B5EF4-FFF2-40B4-BE49-F238E27FC236}">
                <a16:creationId xmlns:a16="http://schemas.microsoft.com/office/drawing/2014/main" xmlns="" id="{14AD5105-5ED5-4F74-AD6C-BB3B1546EA91}"/>
              </a:ext>
            </a:extLst>
          </p:cNvPr>
          <p:cNvSpPr txBox="1"/>
          <p:nvPr/>
        </p:nvSpPr>
        <p:spPr>
          <a:xfrm>
            <a:off x="163562" y="2402518"/>
            <a:ext cx="585417" cy="523220"/>
          </a:xfrm>
          <a:prstGeom prst="rect">
            <a:avLst/>
          </a:prstGeom>
          <a:noFill/>
        </p:spPr>
        <p:txBody>
          <a:bodyPr wrap="none" rtlCol="0">
            <a:spAutoFit/>
          </a:bodyPr>
          <a:lstStyle/>
          <a:p>
            <a:r>
              <a:rPr lang="ru-RU" sz="2800" b="1" dirty="0">
                <a:solidFill>
                  <a:schemeClr val="bg1"/>
                </a:solidFill>
                <a:effectLst>
                  <a:outerShdw blurRad="38100" dist="38100" dir="2700000" algn="tl">
                    <a:srgbClr val="000000">
                      <a:alpha val="43137"/>
                    </a:srgbClr>
                  </a:outerShdw>
                </a:effectLst>
              </a:rPr>
              <a:t>76</a:t>
            </a:r>
          </a:p>
        </p:txBody>
      </p:sp>
      <p:sp>
        <p:nvSpPr>
          <p:cNvPr id="15" name="TextBox 14">
            <a:extLst>
              <a:ext uri="{FF2B5EF4-FFF2-40B4-BE49-F238E27FC236}">
                <a16:creationId xmlns:a16="http://schemas.microsoft.com/office/drawing/2014/main" xmlns="" id="{0070DFBE-9840-4467-A76B-7E150C3C049E}"/>
              </a:ext>
            </a:extLst>
          </p:cNvPr>
          <p:cNvSpPr txBox="1"/>
          <p:nvPr/>
        </p:nvSpPr>
        <p:spPr>
          <a:xfrm>
            <a:off x="145015" y="3375357"/>
            <a:ext cx="585417" cy="523220"/>
          </a:xfrm>
          <a:prstGeom prst="rect">
            <a:avLst/>
          </a:prstGeom>
          <a:noFill/>
        </p:spPr>
        <p:txBody>
          <a:bodyPr wrap="none" rtlCol="0">
            <a:spAutoFit/>
          </a:bodyPr>
          <a:lstStyle/>
          <a:p>
            <a:r>
              <a:rPr lang="ru-RU" sz="2800" b="1" dirty="0">
                <a:solidFill>
                  <a:schemeClr val="bg1"/>
                </a:solidFill>
                <a:effectLst>
                  <a:outerShdw blurRad="38100" dist="38100" dir="2700000" algn="tl">
                    <a:srgbClr val="000000">
                      <a:alpha val="43137"/>
                    </a:srgbClr>
                  </a:outerShdw>
                </a:effectLst>
              </a:rPr>
              <a:t>78</a:t>
            </a:r>
          </a:p>
        </p:txBody>
      </p:sp>
      <p:sp>
        <p:nvSpPr>
          <p:cNvPr id="17" name="TextBox 16">
            <a:extLst>
              <a:ext uri="{FF2B5EF4-FFF2-40B4-BE49-F238E27FC236}">
                <a16:creationId xmlns:a16="http://schemas.microsoft.com/office/drawing/2014/main" xmlns="" id="{B4027D49-B2A2-4D03-AFDA-1D0297291FBF}"/>
              </a:ext>
            </a:extLst>
          </p:cNvPr>
          <p:cNvSpPr txBox="1"/>
          <p:nvPr/>
        </p:nvSpPr>
        <p:spPr>
          <a:xfrm>
            <a:off x="135783" y="4276626"/>
            <a:ext cx="585417" cy="523220"/>
          </a:xfrm>
          <a:prstGeom prst="rect">
            <a:avLst/>
          </a:prstGeom>
          <a:noFill/>
        </p:spPr>
        <p:txBody>
          <a:bodyPr wrap="none" rtlCol="0">
            <a:spAutoFit/>
          </a:bodyPr>
          <a:lstStyle/>
          <a:p>
            <a:r>
              <a:rPr lang="ru-RU" sz="2800" b="1" dirty="0">
                <a:solidFill>
                  <a:schemeClr val="bg1"/>
                </a:solidFill>
                <a:effectLst>
                  <a:outerShdw blurRad="38100" dist="38100" dir="2700000" algn="tl">
                    <a:srgbClr val="000000">
                      <a:alpha val="43137"/>
                    </a:srgbClr>
                  </a:outerShdw>
                </a:effectLst>
              </a:rPr>
              <a:t>40</a:t>
            </a:r>
          </a:p>
        </p:txBody>
      </p:sp>
      <p:sp>
        <p:nvSpPr>
          <p:cNvPr id="18" name="TextBox 17">
            <a:extLst>
              <a:ext uri="{FF2B5EF4-FFF2-40B4-BE49-F238E27FC236}">
                <a16:creationId xmlns:a16="http://schemas.microsoft.com/office/drawing/2014/main" xmlns="" id="{2280B3E6-9E97-435D-99BB-0101E16B25CB}"/>
              </a:ext>
            </a:extLst>
          </p:cNvPr>
          <p:cNvSpPr txBox="1"/>
          <p:nvPr/>
        </p:nvSpPr>
        <p:spPr>
          <a:xfrm>
            <a:off x="135783" y="5197813"/>
            <a:ext cx="585417" cy="523220"/>
          </a:xfrm>
          <a:prstGeom prst="rect">
            <a:avLst/>
          </a:prstGeom>
          <a:noFill/>
        </p:spPr>
        <p:txBody>
          <a:bodyPr wrap="none" rtlCol="0">
            <a:spAutoFit/>
          </a:bodyPr>
          <a:lstStyle/>
          <a:p>
            <a:r>
              <a:rPr lang="ru-RU" sz="2800" b="1" dirty="0">
                <a:solidFill>
                  <a:schemeClr val="bg1"/>
                </a:solidFill>
                <a:effectLst>
                  <a:outerShdw blurRad="38100" dist="38100" dir="2700000" algn="tl">
                    <a:srgbClr val="000000">
                      <a:alpha val="43137"/>
                    </a:srgbClr>
                  </a:outerShdw>
                </a:effectLst>
              </a:rPr>
              <a:t>16</a:t>
            </a:r>
          </a:p>
        </p:txBody>
      </p:sp>
      <p:sp>
        <p:nvSpPr>
          <p:cNvPr id="26" name="TextBox 25">
            <a:extLst>
              <a:ext uri="{FF2B5EF4-FFF2-40B4-BE49-F238E27FC236}">
                <a16:creationId xmlns:a16="http://schemas.microsoft.com/office/drawing/2014/main" xmlns="" id="{46293C28-57CC-4B57-9E99-960A6BE98959}"/>
              </a:ext>
            </a:extLst>
          </p:cNvPr>
          <p:cNvSpPr txBox="1"/>
          <p:nvPr/>
        </p:nvSpPr>
        <p:spPr>
          <a:xfrm>
            <a:off x="596016" y="1502915"/>
            <a:ext cx="907621" cy="553998"/>
          </a:xfrm>
          <a:prstGeom prst="rect">
            <a:avLst/>
          </a:prstGeom>
          <a:noFill/>
        </p:spPr>
        <p:txBody>
          <a:bodyPr wrap="none" rtlCol="0">
            <a:spAutoFit/>
          </a:bodyPr>
          <a:lstStyle/>
          <a:p>
            <a:r>
              <a:rPr lang="ru-RU" sz="1000" dirty="0">
                <a:solidFill>
                  <a:schemeClr val="bg1"/>
                </a:solidFill>
              </a:rPr>
              <a:t>в субъектах</a:t>
            </a:r>
          </a:p>
          <a:p>
            <a:r>
              <a:rPr lang="ru-RU" sz="1000" dirty="0">
                <a:solidFill>
                  <a:schemeClr val="bg1"/>
                </a:solidFill>
              </a:rPr>
              <a:t>Российской</a:t>
            </a:r>
          </a:p>
          <a:p>
            <a:r>
              <a:rPr lang="ru-RU" sz="1000" dirty="0">
                <a:solidFill>
                  <a:schemeClr val="bg1"/>
                </a:solidFill>
              </a:rPr>
              <a:t>Федерации</a:t>
            </a:r>
          </a:p>
        </p:txBody>
      </p:sp>
      <p:sp>
        <p:nvSpPr>
          <p:cNvPr id="33" name="TextBox 32">
            <a:extLst>
              <a:ext uri="{FF2B5EF4-FFF2-40B4-BE49-F238E27FC236}">
                <a16:creationId xmlns:a16="http://schemas.microsoft.com/office/drawing/2014/main" xmlns="" id="{99988A7C-F7B6-4FC1-B4AE-570208F05E6E}"/>
              </a:ext>
            </a:extLst>
          </p:cNvPr>
          <p:cNvSpPr txBox="1"/>
          <p:nvPr/>
        </p:nvSpPr>
        <p:spPr>
          <a:xfrm>
            <a:off x="612864" y="2386780"/>
            <a:ext cx="907621" cy="553998"/>
          </a:xfrm>
          <a:prstGeom prst="rect">
            <a:avLst/>
          </a:prstGeom>
          <a:noFill/>
        </p:spPr>
        <p:txBody>
          <a:bodyPr wrap="none" rtlCol="0">
            <a:spAutoFit/>
          </a:bodyPr>
          <a:lstStyle/>
          <a:p>
            <a:r>
              <a:rPr lang="ru-RU" sz="1000" dirty="0">
                <a:solidFill>
                  <a:schemeClr val="bg1"/>
                </a:solidFill>
              </a:rPr>
              <a:t>в субъектах</a:t>
            </a:r>
          </a:p>
          <a:p>
            <a:r>
              <a:rPr lang="ru-RU" sz="1000" dirty="0">
                <a:solidFill>
                  <a:schemeClr val="bg1"/>
                </a:solidFill>
              </a:rPr>
              <a:t>Российской</a:t>
            </a:r>
          </a:p>
          <a:p>
            <a:r>
              <a:rPr lang="ru-RU" sz="1000" dirty="0">
                <a:solidFill>
                  <a:schemeClr val="bg1"/>
                </a:solidFill>
              </a:rPr>
              <a:t>Федерации</a:t>
            </a:r>
          </a:p>
        </p:txBody>
      </p:sp>
      <p:sp>
        <p:nvSpPr>
          <p:cNvPr id="34" name="TextBox 33">
            <a:extLst>
              <a:ext uri="{FF2B5EF4-FFF2-40B4-BE49-F238E27FC236}">
                <a16:creationId xmlns:a16="http://schemas.microsoft.com/office/drawing/2014/main" xmlns="" id="{671A073C-0864-47E2-9BA7-150C08B045A3}"/>
              </a:ext>
            </a:extLst>
          </p:cNvPr>
          <p:cNvSpPr txBox="1"/>
          <p:nvPr/>
        </p:nvSpPr>
        <p:spPr>
          <a:xfrm>
            <a:off x="569330" y="3390881"/>
            <a:ext cx="907621" cy="553998"/>
          </a:xfrm>
          <a:prstGeom prst="rect">
            <a:avLst/>
          </a:prstGeom>
          <a:noFill/>
        </p:spPr>
        <p:txBody>
          <a:bodyPr wrap="none" rtlCol="0">
            <a:spAutoFit/>
          </a:bodyPr>
          <a:lstStyle/>
          <a:p>
            <a:r>
              <a:rPr lang="ru-RU" sz="1000" dirty="0">
                <a:solidFill>
                  <a:schemeClr val="bg1"/>
                </a:solidFill>
              </a:rPr>
              <a:t>в субъектах</a:t>
            </a:r>
          </a:p>
          <a:p>
            <a:r>
              <a:rPr lang="ru-RU" sz="1000" dirty="0">
                <a:solidFill>
                  <a:schemeClr val="bg1"/>
                </a:solidFill>
              </a:rPr>
              <a:t>Российской</a:t>
            </a:r>
          </a:p>
          <a:p>
            <a:r>
              <a:rPr lang="ru-RU" sz="1000" dirty="0">
                <a:solidFill>
                  <a:schemeClr val="bg1"/>
                </a:solidFill>
              </a:rPr>
              <a:t>Федерации</a:t>
            </a:r>
          </a:p>
        </p:txBody>
      </p:sp>
      <p:sp>
        <p:nvSpPr>
          <p:cNvPr id="35" name="TextBox 34">
            <a:extLst>
              <a:ext uri="{FF2B5EF4-FFF2-40B4-BE49-F238E27FC236}">
                <a16:creationId xmlns:a16="http://schemas.microsoft.com/office/drawing/2014/main" xmlns="" id="{77DAB225-EAFE-403B-8CE4-BED550DA9A3D}"/>
              </a:ext>
            </a:extLst>
          </p:cNvPr>
          <p:cNvSpPr txBox="1"/>
          <p:nvPr/>
        </p:nvSpPr>
        <p:spPr>
          <a:xfrm>
            <a:off x="611987" y="4276626"/>
            <a:ext cx="891591" cy="553998"/>
          </a:xfrm>
          <a:prstGeom prst="rect">
            <a:avLst/>
          </a:prstGeom>
          <a:noFill/>
        </p:spPr>
        <p:txBody>
          <a:bodyPr wrap="none" rtlCol="0">
            <a:spAutoFit/>
          </a:bodyPr>
          <a:lstStyle/>
          <a:p>
            <a:r>
              <a:rPr lang="ru-RU" sz="1000" dirty="0">
                <a:solidFill>
                  <a:schemeClr val="bg1"/>
                </a:solidFill>
              </a:rPr>
              <a:t>в субъектах</a:t>
            </a:r>
          </a:p>
          <a:p>
            <a:r>
              <a:rPr lang="ru-RU" sz="1000" dirty="0">
                <a:solidFill>
                  <a:schemeClr val="bg1"/>
                </a:solidFill>
              </a:rPr>
              <a:t>Российской</a:t>
            </a:r>
          </a:p>
          <a:p>
            <a:r>
              <a:rPr lang="ru-RU" sz="1000" dirty="0">
                <a:solidFill>
                  <a:schemeClr val="bg1"/>
                </a:solidFill>
              </a:rPr>
              <a:t>Федерации</a:t>
            </a:r>
          </a:p>
        </p:txBody>
      </p:sp>
      <p:sp>
        <p:nvSpPr>
          <p:cNvPr id="36" name="TextBox 35">
            <a:extLst>
              <a:ext uri="{FF2B5EF4-FFF2-40B4-BE49-F238E27FC236}">
                <a16:creationId xmlns:a16="http://schemas.microsoft.com/office/drawing/2014/main" xmlns="" id="{BB766E2D-0F45-46B0-B8A4-EC8D1CDDE134}"/>
              </a:ext>
            </a:extLst>
          </p:cNvPr>
          <p:cNvSpPr txBox="1"/>
          <p:nvPr/>
        </p:nvSpPr>
        <p:spPr>
          <a:xfrm>
            <a:off x="584366" y="5205081"/>
            <a:ext cx="891591" cy="553998"/>
          </a:xfrm>
          <a:prstGeom prst="rect">
            <a:avLst/>
          </a:prstGeom>
          <a:noFill/>
        </p:spPr>
        <p:txBody>
          <a:bodyPr wrap="none" rtlCol="0">
            <a:spAutoFit/>
          </a:bodyPr>
          <a:lstStyle/>
          <a:p>
            <a:r>
              <a:rPr lang="ru-RU" sz="1000" dirty="0">
                <a:solidFill>
                  <a:schemeClr val="bg1"/>
                </a:solidFill>
              </a:rPr>
              <a:t>в субъектах</a:t>
            </a:r>
          </a:p>
          <a:p>
            <a:r>
              <a:rPr lang="ru-RU" sz="1000" dirty="0">
                <a:solidFill>
                  <a:schemeClr val="bg1"/>
                </a:solidFill>
              </a:rPr>
              <a:t>Российской</a:t>
            </a:r>
          </a:p>
          <a:p>
            <a:r>
              <a:rPr lang="ru-RU" sz="1000" dirty="0">
                <a:solidFill>
                  <a:schemeClr val="bg1"/>
                </a:solidFill>
              </a:rPr>
              <a:t>Федерации</a:t>
            </a:r>
          </a:p>
        </p:txBody>
      </p:sp>
      <p:sp>
        <p:nvSpPr>
          <p:cNvPr id="50" name="Прямоугольник 49">
            <a:extLst>
              <a:ext uri="{FF2B5EF4-FFF2-40B4-BE49-F238E27FC236}">
                <a16:creationId xmlns:a16="http://schemas.microsoft.com/office/drawing/2014/main" xmlns="" id="{4EF23BEA-85EF-46EB-8F97-9386AE8A29BF}"/>
              </a:ext>
            </a:extLst>
          </p:cNvPr>
          <p:cNvSpPr/>
          <p:nvPr/>
        </p:nvSpPr>
        <p:spPr>
          <a:xfrm>
            <a:off x="1554975" y="1500983"/>
            <a:ext cx="10210133" cy="536622"/>
          </a:xfrm>
          <a:prstGeom prst="rect">
            <a:avLst/>
          </a:prstGeom>
        </p:spPr>
        <p:txBody>
          <a:bodyPr wrap="square">
            <a:spAutoFit/>
          </a:bodyPr>
          <a:lstStyle/>
          <a:p>
            <a:pPr algn="just">
              <a:lnSpc>
                <a:spcPct val="107000"/>
              </a:lnSpc>
              <a:spcAft>
                <a:spcPts val="0"/>
              </a:spcAft>
            </a:pPr>
            <a:r>
              <a:rPr lang="ru-RU" sz="1400" dirty="0">
                <a:latin typeface="+mj-lt"/>
                <a:ea typeface="Calibri" panose="020F0502020204030204" pitchFamily="34" charset="0"/>
                <a:cs typeface="Times New Roman" panose="02020603050405020304" pitchFamily="18" charset="0"/>
              </a:rPr>
              <a:t>Внесены изменения в региональный закон, регулирующий правоотношения в сфере физической культуры и спорта в части закрепления полномочия по организации подготовки спортивного резерва;</a:t>
            </a:r>
            <a:endParaRPr lang="en-US" sz="1400" dirty="0">
              <a:latin typeface="+mj-lt"/>
              <a:ea typeface="Calibri" panose="020F0502020204030204" pitchFamily="34" charset="0"/>
              <a:cs typeface="Times New Roman" panose="02020603050405020304" pitchFamily="18" charset="0"/>
            </a:endParaRPr>
          </a:p>
        </p:txBody>
      </p:sp>
      <p:sp>
        <p:nvSpPr>
          <p:cNvPr id="55" name="Прямоугольник 54">
            <a:extLst>
              <a:ext uri="{FF2B5EF4-FFF2-40B4-BE49-F238E27FC236}">
                <a16:creationId xmlns:a16="http://schemas.microsoft.com/office/drawing/2014/main" xmlns="" id="{7022708B-9627-4F5E-A8A7-0D919D3621B6}"/>
              </a:ext>
            </a:extLst>
          </p:cNvPr>
          <p:cNvSpPr/>
          <p:nvPr/>
        </p:nvSpPr>
        <p:spPr>
          <a:xfrm>
            <a:off x="1554976" y="2379249"/>
            <a:ext cx="10210133" cy="536622"/>
          </a:xfrm>
          <a:prstGeom prst="rect">
            <a:avLst/>
          </a:prstGeom>
        </p:spPr>
        <p:txBody>
          <a:bodyPr wrap="square">
            <a:spAutoFit/>
          </a:bodyPr>
          <a:lstStyle/>
          <a:p>
            <a:pPr algn="just">
              <a:lnSpc>
                <a:spcPct val="107000"/>
              </a:lnSpc>
              <a:spcAft>
                <a:spcPts val="0"/>
              </a:spcAft>
            </a:pPr>
            <a:r>
              <a:rPr lang="ru-RU" sz="1400" dirty="0">
                <a:latin typeface="+mj-lt"/>
                <a:ea typeface="Calibri" panose="020F0502020204030204" pitchFamily="34" charset="0"/>
                <a:cs typeface="Times New Roman" panose="02020603050405020304" pitchFamily="18" charset="0"/>
              </a:rPr>
              <a:t>Утвержден региональный порядок приема лиц в физкультурно-спортивные организации, созданные субъектом Российской Федерации;</a:t>
            </a:r>
            <a:endParaRPr lang="en-US" sz="1400" dirty="0">
              <a:latin typeface="+mj-lt"/>
              <a:ea typeface="Calibri" panose="020F0502020204030204" pitchFamily="34" charset="0"/>
              <a:cs typeface="Times New Roman" panose="02020603050405020304" pitchFamily="18" charset="0"/>
            </a:endParaRPr>
          </a:p>
        </p:txBody>
      </p:sp>
      <p:sp>
        <p:nvSpPr>
          <p:cNvPr id="56" name="Прямоугольник 55">
            <a:extLst>
              <a:ext uri="{FF2B5EF4-FFF2-40B4-BE49-F238E27FC236}">
                <a16:creationId xmlns:a16="http://schemas.microsoft.com/office/drawing/2014/main" xmlns="" id="{EA18F740-C112-4251-8625-C9BA3FCC4A20}"/>
              </a:ext>
            </a:extLst>
          </p:cNvPr>
          <p:cNvSpPr/>
          <p:nvPr/>
        </p:nvSpPr>
        <p:spPr>
          <a:xfrm>
            <a:off x="1554976" y="3331991"/>
            <a:ext cx="10210133" cy="536622"/>
          </a:xfrm>
          <a:prstGeom prst="rect">
            <a:avLst/>
          </a:prstGeom>
        </p:spPr>
        <p:txBody>
          <a:bodyPr wrap="square">
            <a:spAutoFit/>
          </a:bodyPr>
          <a:lstStyle/>
          <a:p>
            <a:pPr algn="just">
              <a:lnSpc>
                <a:spcPct val="107000"/>
              </a:lnSpc>
              <a:spcAft>
                <a:spcPts val="0"/>
              </a:spcAft>
            </a:pPr>
            <a:r>
              <a:rPr lang="ru-RU" sz="1400" dirty="0">
                <a:ea typeface="Calibri" panose="020F0502020204030204" pitchFamily="34" charset="0"/>
                <a:cs typeface="Times New Roman" panose="02020603050405020304" pitchFamily="18" charset="0"/>
              </a:rPr>
              <a:t>Утвержден региональный порядок, регламентирующий общие принципы и критерии формирования списков кандидатов в спортивные сборные команды субъектов Российской Федерации, а также порядок их утверждения;</a:t>
            </a:r>
            <a:endParaRPr lang="en-US" sz="1400" dirty="0">
              <a:ea typeface="Calibri" panose="020F0502020204030204" pitchFamily="34" charset="0"/>
              <a:cs typeface="Times New Roman" panose="02020603050405020304" pitchFamily="18" charset="0"/>
            </a:endParaRPr>
          </a:p>
        </p:txBody>
      </p:sp>
      <p:sp>
        <p:nvSpPr>
          <p:cNvPr id="57" name="Прямоугольник 56">
            <a:extLst>
              <a:ext uri="{FF2B5EF4-FFF2-40B4-BE49-F238E27FC236}">
                <a16:creationId xmlns:a16="http://schemas.microsoft.com/office/drawing/2014/main" xmlns="" id="{7CF91591-788D-448E-9DFC-4010C0A6019A}"/>
              </a:ext>
            </a:extLst>
          </p:cNvPr>
          <p:cNvSpPr/>
          <p:nvPr/>
        </p:nvSpPr>
        <p:spPr>
          <a:xfrm>
            <a:off x="1593186" y="4399736"/>
            <a:ext cx="10210133" cy="307777"/>
          </a:xfrm>
          <a:prstGeom prst="rect">
            <a:avLst/>
          </a:prstGeom>
        </p:spPr>
        <p:txBody>
          <a:bodyPr wrap="square">
            <a:spAutoFit/>
          </a:bodyPr>
          <a:lstStyle/>
          <a:p>
            <a:r>
              <a:rPr lang="ru-RU" sz="1400" dirty="0"/>
              <a:t>В Законодательстве предусмотрены полномочия по установлению порядка и проведению аттестации тренеров;</a:t>
            </a:r>
          </a:p>
        </p:txBody>
      </p:sp>
      <p:sp>
        <p:nvSpPr>
          <p:cNvPr id="58" name="Прямоугольник 57">
            <a:extLst>
              <a:ext uri="{FF2B5EF4-FFF2-40B4-BE49-F238E27FC236}">
                <a16:creationId xmlns:a16="http://schemas.microsoft.com/office/drawing/2014/main" xmlns="" id="{F9CFEAA9-CBAD-483A-83EA-A5864656277B}"/>
              </a:ext>
            </a:extLst>
          </p:cNvPr>
          <p:cNvSpPr/>
          <p:nvPr/>
        </p:nvSpPr>
        <p:spPr>
          <a:xfrm>
            <a:off x="1596642" y="5188585"/>
            <a:ext cx="10210133" cy="523220"/>
          </a:xfrm>
          <a:prstGeom prst="rect">
            <a:avLst/>
          </a:prstGeom>
        </p:spPr>
        <p:txBody>
          <a:bodyPr wrap="square">
            <a:spAutoFit/>
          </a:bodyPr>
          <a:lstStyle/>
          <a:p>
            <a:r>
              <a:rPr lang="ru-RU" sz="1400" dirty="0"/>
              <a:t>Региональным Законодательством закреплены полномочия по установлению порядка и проведению аттестации тренеров.</a:t>
            </a:r>
          </a:p>
        </p:txBody>
      </p:sp>
    </p:spTree>
    <p:extLst>
      <p:ext uri="{BB962C8B-B14F-4D97-AF65-F5344CB8AC3E}">
        <p14:creationId xmlns:p14="http://schemas.microsoft.com/office/powerpoint/2010/main" val="338613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Прямоугольник: скругленные углы 58">
            <a:extLst>
              <a:ext uri="{FF2B5EF4-FFF2-40B4-BE49-F238E27FC236}">
                <a16:creationId xmlns:a16="http://schemas.microsoft.com/office/drawing/2014/main" xmlns="" id="{2BB5E0FF-2D0F-4634-8B90-B1C0F359065A}"/>
              </a:ext>
            </a:extLst>
          </p:cNvPr>
          <p:cNvSpPr/>
          <p:nvPr/>
        </p:nvSpPr>
        <p:spPr>
          <a:xfrm>
            <a:off x="167199" y="3076979"/>
            <a:ext cx="11847592" cy="79945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62" name="Прямоугольник 61">
            <a:extLst>
              <a:ext uri="{FF2B5EF4-FFF2-40B4-BE49-F238E27FC236}">
                <a16:creationId xmlns:a16="http://schemas.microsoft.com/office/drawing/2014/main" xmlns="" id="{A680A5E5-F745-4CB5-B5B8-0AF58D063E73}"/>
              </a:ext>
            </a:extLst>
          </p:cNvPr>
          <p:cNvSpPr/>
          <p:nvPr/>
        </p:nvSpPr>
        <p:spPr>
          <a:xfrm>
            <a:off x="1684735" y="3181144"/>
            <a:ext cx="10224460" cy="63965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xmlns="" id="{A8FECACA-7171-4A6B-A352-E4A3D74FE146}"/>
              </a:ext>
            </a:extLst>
          </p:cNvPr>
          <p:cNvSpPr/>
          <p:nvPr/>
        </p:nvSpPr>
        <p:spPr>
          <a:xfrm>
            <a:off x="1130456" y="670288"/>
            <a:ext cx="8900193" cy="663580"/>
          </a:xfrm>
          <a:prstGeom prst="rect">
            <a:avLst/>
          </a:prstGeom>
        </p:spPr>
        <p:txBody>
          <a:bodyPr wrap="square">
            <a:spAutoFit/>
          </a:bodyPr>
          <a:lstStyle/>
          <a:p>
            <a:pPr indent="450215" algn="ctr">
              <a:lnSpc>
                <a:spcPct val="107000"/>
              </a:lnSpc>
              <a:spcAft>
                <a:spcPts val="0"/>
              </a:spcAft>
            </a:pPr>
            <a:r>
              <a:rPr lang="ru-RU" b="1" dirty="0">
                <a:latin typeface="+mj-lt"/>
                <a:ea typeface="Calibri" panose="020F0502020204030204" pitchFamily="34" charset="0"/>
                <a:cs typeface="Times New Roman" panose="02020603050405020304" pitchFamily="18" charset="0"/>
              </a:rPr>
              <a:t>ФОРМИРОВАНИЕ СИСТЕМЫ СОЦИАЛЬНОГО ПАРТНЕРСТВА В СФЕРЕ ТРУДА В ОТРАСЛИ ФИЗИЧЕСКОЙ КУЛЬТУРЫ И СПОРТА</a:t>
            </a:r>
            <a:endParaRPr lang="en-US" b="1" dirty="0">
              <a:latin typeface="+mj-lt"/>
              <a:ea typeface="Calibri" panose="020F0502020204030204" pitchFamily="34" charset="0"/>
              <a:cs typeface="Times New Roman" panose="02020603050405020304" pitchFamily="18" charset="0"/>
            </a:endParaRPr>
          </a:p>
        </p:txBody>
      </p:sp>
      <p:sp>
        <p:nvSpPr>
          <p:cNvPr id="46" name="Прямоугольник: скругленные углы 45">
            <a:extLst>
              <a:ext uri="{FF2B5EF4-FFF2-40B4-BE49-F238E27FC236}">
                <a16:creationId xmlns:a16="http://schemas.microsoft.com/office/drawing/2014/main" xmlns="" id="{151E6D27-BDE1-4F19-ADB3-560CE929161F}"/>
              </a:ext>
            </a:extLst>
          </p:cNvPr>
          <p:cNvSpPr/>
          <p:nvPr/>
        </p:nvSpPr>
        <p:spPr>
          <a:xfrm>
            <a:off x="167199" y="2009553"/>
            <a:ext cx="11847592"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
        <p:nvSpPr>
          <p:cNvPr id="47" name="Прямоугольник 46">
            <a:extLst>
              <a:ext uri="{FF2B5EF4-FFF2-40B4-BE49-F238E27FC236}">
                <a16:creationId xmlns:a16="http://schemas.microsoft.com/office/drawing/2014/main" xmlns="" id="{E7C27CC7-2B6E-478E-84B5-5EC12239CB0B}"/>
              </a:ext>
            </a:extLst>
          </p:cNvPr>
          <p:cNvSpPr/>
          <p:nvPr/>
        </p:nvSpPr>
        <p:spPr>
          <a:xfrm>
            <a:off x="1684735" y="2167817"/>
            <a:ext cx="10224460" cy="639651"/>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48" name="TextBox 47">
            <a:extLst>
              <a:ext uri="{FF2B5EF4-FFF2-40B4-BE49-F238E27FC236}">
                <a16:creationId xmlns:a16="http://schemas.microsoft.com/office/drawing/2014/main" xmlns="" id="{BC58CBC4-B53D-4EEA-AF35-4DCB8CCC22E2}"/>
              </a:ext>
            </a:extLst>
          </p:cNvPr>
          <p:cNvSpPr txBox="1"/>
          <p:nvPr/>
        </p:nvSpPr>
        <p:spPr>
          <a:xfrm>
            <a:off x="252467" y="2260456"/>
            <a:ext cx="585417" cy="523220"/>
          </a:xfrm>
          <a:prstGeom prst="rect">
            <a:avLst/>
          </a:prstGeom>
          <a:noFill/>
        </p:spPr>
        <p:txBody>
          <a:bodyPr wrap="none" rtlCol="0">
            <a:spAutoFit/>
          </a:bodyPr>
          <a:lstStyle/>
          <a:p>
            <a:r>
              <a:rPr lang="ru-RU" sz="2800" b="1" dirty="0">
                <a:solidFill>
                  <a:schemeClr val="bg1"/>
                </a:solidFill>
                <a:effectLst>
                  <a:outerShdw blurRad="38100" dist="38100" dir="2700000" algn="tl">
                    <a:srgbClr val="000000">
                      <a:alpha val="43137"/>
                    </a:srgbClr>
                  </a:outerShdw>
                </a:effectLst>
              </a:rPr>
              <a:t>37</a:t>
            </a:r>
          </a:p>
        </p:txBody>
      </p:sp>
      <p:sp>
        <p:nvSpPr>
          <p:cNvPr id="49" name="TextBox 48">
            <a:extLst>
              <a:ext uri="{FF2B5EF4-FFF2-40B4-BE49-F238E27FC236}">
                <a16:creationId xmlns:a16="http://schemas.microsoft.com/office/drawing/2014/main" xmlns="" id="{F47FEF36-48C1-4190-9188-C71D47510241}"/>
              </a:ext>
            </a:extLst>
          </p:cNvPr>
          <p:cNvSpPr txBox="1"/>
          <p:nvPr/>
        </p:nvSpPr>
        <p:spPr>
          <a:xfrm>
            <a:off x="837884" y="2306191"/>
            <a:ext cx="891591" cy="553998"/>
          </a:xfrm>
          <a:prstGeom prst="rect">
            <a:avLst/>
          </a:prstGeom>
          <a:noFill/>
        </p:spPr>
        <p:txBody>
          <a:bodyPr wrap="none" rtlCol="0">
            <a:spAutoFit/>
          </a:bodyPr>
          <a:lstStyle/>
          <a:p>
            <a:r>
              <a:rPr lang="ru-RU" sz="1000" dirty="0">
                <a:solidFill>
                  <a:schemeClr val="bg1"/>
                </a:solidFill>
              </a:rPr>
              <a:t>в субъектах</a:t>
            </a:r>
          </a:p>
          <a:p>
            <a:r>
              <a:rPr lang="ru-RU" sz="1000" dirty="0">
                <a:solidFill>
                  <a:schemeClr val="bg1"/>
                </a:solidFill>
              </a:rPr>
              <a:t>Российской</a:t>
            </a:r>
          </a:p>
          <a:p>
            <a:r>
              <a:rPr lang="ru-RU" sz="1000" dirty="0">
                <a:solidFill>
                  <a:schemeClr val="bg1"/>
                </a:solidFill>
              </a:rPr>
              <a:t>Федерации</a:t>
            </a:r>
          </a:p>
        </p:txBody>
      </p:sp>
      <p:sp>
        <p:nvSpPr>
          <p:cNvPr id="38" name="TextBox 37">
            <a:extLst>
              <a:ext uri="{FF2B5EF4-FFF2-40B4-BE49-F238E27FC236}">
                <a16:creationId xmlns:a16="http://schemas.microsoft.com/office/drawing/2014/main" xmlns="" id="{9D34D434-D1B3-4F53-B594-3EB82D80603F}"/>
              </a:ext>
            </a:extLst>
          </p:cNvPr>
          <p:cNvSpPr txBox="1"/>
          <p:nvPr/>
        </p:nvSpPr>
        <p:spPr>
          <a:xfrm>
            <a:off x="1958161" y="3322817"/>
            <a:ext cx="6022098" cy="307777"/>
          </a:xfrm>
          <a:prstGeom prst="rect">
            <a:avLst/>
          </a:prstGeom>
          <a:noFill/>
        </p:spPr>
        <p:txBody>
          <a:bodyPr wrap="none" rtlCol="0">
            <a:spAutoFit/>
          </a:bodyPr>
          <a:lstStyle/>
          <a:p>
            <a:r>
              <a:rPr lang="ru-RU" sz="1400" dirty="0"/>
              <a:t>Заключено отраслевое соглашение с профсоюзными организациями.</a:t>
            </a:r>
          </a:p>
        </p:txBody>
      </p:sp>
      <p:sp>
        <p:nvSpPr>
          <p:cNvPr id="60" name="TextBox 59">
            <a:extLst>
              <a:ext uri="{FF2B5EF4-FFF2-40B4-BE49-F238E27FC236}">
                <a16:creationId xmlns:a16="http://schemas.microsoft.com/office/drawing/2014/main" xmlns="" id="{5A148ED3-58A0-402F-A877-878EE2D166E2}"/>
              </a:ext>
            </a:extLst>
          </p:cNvPr>
          <p:cNvSpPr txBox="1"/>
          <p:nvPr/>
        </p:nvSpPr>
        <p:spPr>
          <a:xfrm>
            <a:off x="252467" y="3215096"/>
            <a:ext cx="585417" cy="523220"/>
          </a:xfrm>
          <a:prstGeom prst="rect">
            <a:avLst/>
          </a:prstGeom>
          <a:noFill/>
        </p:spPr>
        <p:txBody>
          <a:bodyPr wrap="none" rtlCol="0">
            <a:spAutoFit/>
          </a:bodyPr>
          <a:lstStyle/>
          <a:p>
            <a:r>
              <a:rPr lang="ru-RU" sz="2800" b="1" dirty="0">
                <a:solidFill>
                  <a:schemeClr val="bg1"/>
                </a:solidFill>
                <a:effectLst>
                  <a:outerShdw blurRad="38100" dist="38100" dir="2700000" algn="tl">
                    <a:srgbClr val="000000">
                      <a:alpha val="43137"/>
                    </a:srgbClr>
                  </a:outerShdw>
                </a:effectLst>
              </a:rPr>
              <a:t>18</a:t>
            </a:r>
          </a:p>
        </p:txBody>
      </p:sp>
      <p:sp>
        <p:nvSpPr>
          <p:cNvPr id="61" name="TextBox 60">
            <a:extLst>
              <a:ext uri="{FF2B5EF4-FFF2-40B4-BE49-F238E27FC236}">
                <a16:creationId xmlns:a16="http://schemas.microsoft.com/office/drawing/2014/main" xmlns="" id="{79E08F04-0FAB-4FE1-BB2A-1B8E8523A00D}"/>
              </a:ext>
            </a:extLst>
          </p:cNvPr>
          <p:cNvSpPr txBox="1"/>
          <p:nvPr/>
        </p:nvSpPr>
        <p:spPr>
          <a:xfrm>
            <a:off x="837883" y="3152001"/>
            <a:ext cx="891591" cy="553998"/>
          </a:xfrm>
          <a:prstGeom prst="rect">
            <a:avLst/>
          </a:prstGeom>
          <a:noFill/>
        </p:spPr>
        <p:txBody>
          <a:bodyPr wrap="none" rtlCol="0">
            <a:spAutoFit/>
          </a:bodyPr>
          <a:lstStyle/>
          <a:p>
            <a:r>
              <a:rPr lang="ru-RU" sz="1000" dirty="0">
                <a:solidFill>
                  <a:schemeClr val="bg1"/>
                </a:solidFill>
              </a:rPr>
              <a:t>в субъектах</a:t>
            </a:r>
          </a:p>
          <a:p>
            <a:r>
              <a:rPr lang="ru-RU" sz="1000" dirty="0">
                <a:solidFill>
                  <a:schemeClr val="bg1"/>
                </a:solidFill>
              </a:rPr>
              <a:t>Российской</a:t>
            </a:r>
          </a:p>
          <a:p>
            <a:r>
              <a:rPr lang="ru-RU" sz="1000" dirty="0">
                <a:solidFill>
                  <a:schemeClr val="bg1"/>
                </a:solidFill>
              </a:rPr>
              <a:t>Федерации</a:t>
            </a:r>
          </a:p>
        </p:txBody>
      </p:sp>
      <p:sp>
        <p:nvSpPr>
          <p:cNvPr id="63" name="TextBox 62">
            <a:extLst>
              <a:ext uri="{FF2B5EF4-FFF2-40B4-BE49-F238E27FC236}">
                <a16:creationId xmlns:a16="http://schemas.microsoft.com/office/drawing/2014/main" xmlns="" id="{4B3F85A8-EACE-4824-B1E7-8336FCB06C2F}"/>
              </a:ext>
            </a:extLst>
          </p:cNvPr>
          <p:cNvSpPr txBox="1"/>
          <p:nvPr/>
        </p:nvSpPr>
        <p:spPr>
          <a:xfrm>
            <a:off x="1958161" y="2333753"/>
            <a:ext cx="4601837" cy="307777"/>
          </a:xfrm>
          <a:prstGeom prst="rect">
            <a:avLst/>
          </a:prstGeom>
          <a:noFill/>
        </p:spPr>
        <p:txBody>
          <a:bodyPr wrap="none" rtlCol="0">
            <a:spAutoFit/>
          </a:bodyPr>
          <a:lstStyle/>
          <a:p>
            <a:r>
              <a:rPr lang="ru-RU" sz="1400" dirty="0"/>
              <a:t>Созданы территориальные организации профсоюза.</a:t>
            </a:r>
          </a:p>
        </p:txBody>
      </p:sp>
      <p:sp>
        <p:nvSpPr>
          <p:cNvPr id="2" name="Прямоугольник 1">
            <a:extLst>
              <a:ext uri="{FF2B5EF4-FFF2-40B4-BE49-F238E27FC236}">
                <a16:creationId xmlns:a16="http://schemas.microsoft.com/office/drawing/2014/main" xmlns="" id="{7FED42A5-848D-4E60-8737-99271516FD7C}"/>
              </a:ext>
            </a:extLst>
          </p:cNvPr>
          <p:cNvSpPr/>
          <p:nvPr/>
        </p:nvSpPr>
        <p:spPr>
          <a:xfrm>
            <a:off x="6425514" y="4077515"/>
            <a:ext cx="5365878" cy="2585323"/>
          </a:xfrm>
          <a:prstGeom prst="rect">
            <a:avLst/>
          </a:prstGeom>
        </p:spPr>
        <p:txBody>
          <a:bodyPr wrap="square">
            <a:spAutoFit/>
          </a:bodyPr>
          <a:lstStyle/>
          <a:p>
            <a:pPr algn="ctr"/>
            <a:r>
              <a:rPr lang="ru-RU" b="1" dirty="0"/>
              <a:t>Разработано</a:t>
            </a:r>
            <a:r>
              <a:rPr lang="ru-RU" dirty="0"/>
              <a:t> Отраслевое соглашение по организациям, подведомственным Министерству спорта Российской Федерации, между Министерством спорта Российской Федерации и Общероссийским профессиональным союзом работников физической культуры, </a:t>
            </a:r>
          </a:p>
          <a:p>
            <a:pPr algn="ctr"/>
            <a:r>
              <a:rPr lang="ru-RU" dirty="0"/>
              <a:t>спорта и туризма Российской Федерации на 2018-2020 годы</a:t>
            </a:r>
          </a:p>
        </p:txBody>
      </p:sp>
      <p:sp>
        <p:nvSpPr>
          <p:cNvPr id="3" name="Прямоугольник 2">
            <a:extLst>
              <a:ext uri="{FF2B5EF4-FFF2-40B4-BE49-F238E27FC236}">
                <a16:creationId xmlns:a16="http://schemas.microsoft.com/office/drawing/2014/main" xmlns="" id="{BCE47164-890F-45C6-BA51-57684DAF263E}"/>
              </a:ext>
            </a:extLst>
          </p:cNvPr>
          <p:cNvSpPr/>
          <p:nvPr/>
        </p:nvSpPr>
        <p:spPr>
          <a:xfrm>
            <a:off x="18150" y="4428987"/>
            <a:ext cx="6096000" cy="923330"/>
          </a:xfrm>
          <a:prstGeom prst="rect">
            <a:avLst/>
          </a:prstGeom>
        </p:spPr>
        <p:txBody>
          <a:bodyPr>
            <a:spAutoFit/>
          </a:bodyPr>
          <a:lstStyle/>
          <a:p>
            <a:pPr algn="ctr"/>
            <a:r>
              <a:rPr lang="ru-RU" b="1" dirty="0"/>
              <a:t>Создано</a:t>
            </a:r>
            <a:r>
              <a:rPr lang="ru-RU" dirty="0"/>
              <a:t> Общероссийское отраслевое объединение работодателей «Союз работодателей в сфере физической культуры и спорта» </a:t>
            </a:r>
          </a:p>
        </p:txBody>
      </p:sp>
    </p:spTree>
    <p:extLst>
      <p:ext uri="{BB962C8B-B14F-4D97-AF65-F5344CB8AC3E}">
        <p14:creationId xmlns:p14="http://schemas.microsoft.com/office/powerpoint/2010/main" val="930799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0F4B730F-6C05-45E8-8A86-866E3C6497AB}"/>
              </a:ext>
            </a:extLst>
          </p:cNvPr>
          <p:cNvSpPr/>
          <p:nvPr/>
        </p:nvSpPr>
        <p:spPr>
          <a:xfrm>
            <a:off x="1626781" y="479318"/>
            <a:ext cx="8038214" cy="923330"/>
          </a:xfrm>
          <a:prstGeom prst="rect">
            <a:avLst/>
          </a:prstGeom>
        </p:spPr>
        <p:txBody>
          <a:bodyPr wrap="square">
            <a:spAutoFit/>
          </a:bodyPr>
          <a:lstStyle/>
          <a:p>
            <a:pPr indent="450215" algn="ctr">
              <a:spcAft>
                <a:spcPts val="0"/>
              </a:spcAft>
              <a:tabLst>
                <a:tab pos="54038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ОСОБЕННОСТИ ФОРМИРОВАНИЯ СИСТЕМ ОПЛАТЫ ТРУДА РАБОТНИКОВ ГОСУДАРСТВЕННЫХ И МУНИЦИПАЛЬНЫХ УЧРЕЖДЕНИЙ ФИЗИЧЕСКОЙ КУЛЬТУРЫ И СПОРТА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3629F303-8F59-45F1-85B3-E73AB7E41309}"/>
              </a:ext>
            </a:extLst>
          </p:cNvPr>
          <p:cNvPicPr>
            <a:picLocks noChangeAspect="1"/>
          </p:cNvPicPr>
          <p:nvPr/>
        </p:nvPicPr>
        <p:blipFill rotWithShape="1">
          <a:blip r:embed="rId2"/>
          <a:srcRect l="1" t="10772" r="-1700" b="3670"/>
          <a:stretch/>
        </p:blipFill>
        <p:spPr>
          <a:xfrm>
            <a:off x="3799367" y="1525074"/>
            <a:ext cx="4593265" cy="5051316"/>
          </a:xfrm>
          <a:prstGeom prst="rect">
            <a:avLst/>
          </a:prstGeom>
        </p:spPr>
      </p:pic>
    </p:spTree>
    <p:extLst>
      <p:ext uri="{BB962C8B-B14F-4D97-AF65-F5344CB8AC3E}">
        <p14:creationId xmlns:p14="http://schemas.microsoft.com/office/powerpoint/2010/main" val="2935909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xmlns="" id="{58ADE8ED-83B3-4FF2-880B-25F19C6A134C}"/>
              </a:ext>
            </a:extLst>
          </p:cNvPr>
          <p:cNvGraphicFramePr>
            <a:graphicFrameLocks noGrp="1"/>
          </p:cNvGraphicFramePr>
          <p:nvPr>
            <p:extLst>
              <p:ext uri="{D42A27DB-BD31-4B8C-83A1-F6EECF244321}">
                <p14:modId xmlns:p14="http://schemas.microsoft.com/office/powerpoint/2010/main" val="1621230473"/>
              </p:ext>
            </p:extLst>
          </p:nvPr>
        </p:nvGraphicFramePr>
        <p:xfrm>
          <a:off x="174302" y="1530063"/>
          <a:ext cx="11532145" cy="3797873"/>
        </p:xfrm>
        <a:graphic>
          <a:graphicData uri="http://schemas.openxmlformats.org/drawingml/2006/table">
            <a:tbl>
              <a:tblPr>
                <a:tableStyleId>{5C22544A-7EE6-4342-B048-85BDC9FD1C3A}</a:tableStyleId>
              </a:tblPr>
              <a:tblGrid>
                <a:gridCol w="312588">
                  <a:extLst>
                    <a:ext uri="{9D8B030D-6E8A-4147-A177-3AD203B41FA5}">
                      <a16:colId xmlns:a16="http://schemas.microsoft.com/office/drawing/2014/main" xmlns="" val="1357107411"/>
                    </a:ext>
                  </a:extLst>
                </a:gridCol>
                <a:gridCol w="6967545">
                  <a:extLst>
                    <a:ext uri="{9D8B030D-6E8A-4147-A177-3AD203B41FA5}">
                      <a16:colId xmlns:a16="http://schemas.microsoft.com/office/drawing/2014/main" xmlns="" val="4259141405"/>
                    </a:ext>
                  </a:extLst>
                </a:gridCol>
                <a:gridCol w="4252012">
                  <a:extLst>
                    <a:ext uri="{9D8B030D-6E8A-4147-A177-3AD203B41FA5}">
                      <a16:colId xmlns:a16="http://schemas.microsoft.com/office/drawing/2014/main" xmlns="" val="577393016"/>
                    </a:ext>
                  </a:extLst>
                </a:gridCol>
              </a:tblGrid>
              <a:tr h="291120">
                <a:tc>
                  <a:txBody>
                    <a:bodyPr/>
                    <a:lstStyle/>
                    <a:p>
                      <a:pPr algn="ctr">
                        <a:lnSpc>
                          <a:spcPct val="115000"/>
                        </a:lnSpc>
                        <a:spcAft>
                          <a:spcPts val="0"/>
                        </a:spcAft>
                      </a:pPr>
                      <a:r>
                        <a:rPr lang="ru-RU" sz="1400" dirty="0">
                          <a:effectLst/>
                        </a:rPr>
                        <a:t>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a:effectLst/>
                        </a:rPr>
                        <a:t>Спортсмен</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07.04.2014  № 186н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206677252"/>
                  </a:ext>
                </a:extLst>
              </a:tr>
              <a:tr h="291120">
                <a:tc>
                  <a:txBody>
                    <a:bodyPr/>
                    <a:lstStyle/>
                    <a:p>
                      <a:pPr algn="ctr">
                        <a:lnSpc>
                          <a:spcPct val="115000"/>
                        </a:lnSpc>
                        <a:spcAft>
                          <a:spcPts val="0"/>
                        </a:spcAft>
                      </a:pPr>
                      <a:r>
                        <a:rPr lang="ru-RU" sz="1400" dirty="0">
                          <a:effectLst/>
                        </a:rPr>
                        <a:t>2</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Тренер-преподаватель по адаптивной физической культуре и спорту</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04.08.2014  № 528н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4183997973"/>
                  </a:ext>
                </a:extLst>
              </a:tr>
              <a:tr h="291120">
                <a:tc>
                  <a:txBody>
                    <a:bodyPr/>
                    <a:lstStyle/>
                    <a:p>
                      <a:pPr algn="ctr">
                        <a:lnSpc>
                          <a:spcPct val="115000"/>
                        </a:lnSpc>
                        <a:spcAft>
                          <a:spcPts val="0"/>
                        </a:spcAft>
                      </a:pPr>
                      <a:r>
                        <a:rPr lang="ru-RU" sz="1400">
                          <a:effectLst/>
                        </a:rPr>
                        <a:t>3</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a:effectLst/>
                        </a:rPr>
                        <a:t>Тренер</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07.04.2014  № 193н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2827728740"/>
                  </a:ext>
                </a:extLst>
              </a:tr>
              <a:tr h="291120">
                <a:tc>
                  <a:txBody>
                    <a:bodyPr/>
                    <a:lstStyle/>
                    <a:p>
                      <a:pPr algn="ctr">
                        <a:lnSpc>
                          <a:spcPct val="115000"/>
                        </a:lnSpc>
                        <a:spcAft>
                          <a:spcPts val="0"/>
                        </a:spcAft>
                      </a:pPr>
                      <a:r>
                        <a:rPr lang="ru-RU" sz="1400">
                          <a:effectLst/>
                        </a:rPr>
                        <a:t>4</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Инструктор-методист по адаптивной физической культуре</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04.08.2014  № 526н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3322620491"/>
                  </a:ext>
                </a:extLst>
              </a:tr>
              <a:tr h="291120">
                <a:tc>
                  <a:txBody>
                    <a:bodyPr/>
                    <a:lstStyle/>
                    <a:p>
                      <a:pPr algn="ctr">
                        <a:lnSpc>
                          <a:spcPct val="115000"/>
                        </a:lnSpc>
                        <a:spcAft>
                          <a:spcPts val="0"/>
                        </a:spcAft>
                      </a:pPr>
                      <a:r>
                        <a:rPr lang="ru-RU" sz="1400" dirty="0">
                          <a:effectLst/>
                        </a:rPr>
                        <a:t>5</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gn="just">
                        <a:lnSpc>
                          <a:spcPct val="115000"/>
                        </a:lnSpc>
                        <a:spcAft>
                          <a:spcPts val="0"/>
                        </a:spcAft>
                      </a:pPr>
                      <a:r>
                        <a:rPr lang="ru-RU" sz="1400" dirty="0">
                          <a:effectLst/>
                        </a:rPr>
                        <a:t>Инструктор-методист</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08.09.2014  № 630н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258706910"/>
                  </a:ext>
                </a:extLst>
              </a:tr>
              <a:tr h="543650">
                <a:tc>
                  <a:txBody>
                    <a:bodyPr/>
                    <a:lstStyle/>
                    <a:p>
                      <a:pPr algn="ctr">
                        <a:lnSpc>
                          <a:spcPct val="115000"/>
                        </a:lnSpc>
                        <a:spcAft>
                          <a:spcPts val="0"/>
                        </a:spcAft>
                      </a:pPr>
                      <a:r>
                        <a:rPr lang="ru-RU" sz="1400">
                          <a:effectLst/>
                        </a:rPr>
                        <a:t>6</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a:effectLst/>
                        </a:rPr>
                        <a:t>Сопровождающий инвалидов, лиц с ограниченными возможностями здоровья и несовершеннолетних</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16.11.2015  № 871н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3150151530"/>
                  </a:ext>
                </a:extLst>
              </a:tr>
              <a:tr h="291120">
                <a:tc>
                  <a:txBody>
                    <a:bodyPr/>
                    <a:lstStyle/>
                    <a:p>
                      <a:pPr algn="ctr">
                        <a:lnSpc>
                          <a:spcPct val="115000"/>
                        </a:lnSpc>
                        <a:spcAft>
                          <a:spcPts val="0"/>
                        </a:spcAft>
                      </a:pPr>
                      <a:r>
                        <a:rPr lang="ru-RU" sz="1400">
                          <a:effectLst/>
                        </a:rPr>
                        <a:t>7</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gn="just">
                        <a:lnSpc>
                          <a:spcPct val="115000"/>
                        </a:lnSpc>
                        <a:spcAft>
                          <a:spcPts val="0"/>
                        </a:spcAft>
                      </a:pPr>
                      <a:r>
                        <a:rPr lang="ru-RU" sz="1400" dirty="0">
                          <a:effectLst/>
                        </a:rPr>
                        <a:t>Спортивный судья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23.10.2015  № 769н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1846881801"/>
                  </a:ext>
                </a:extLst>
              </a:tr>
              <a:tr h="543650">
                <a:tc>
                  <a:txBody>
                    <a:bodyPr/>
                    <a:lstStyle/>
                    <a:p>
                      <a:pPr algn="ctr">
                        <a:lnSpc>
                          <a:spcPct val="115000"/>
                        </a:lnSpc>
                        <a:spcAft>
                          <a:spcPts val="0"/>
                        </a:spcAft>
                      </a:pPr>
                      <a:r>
                        <a:rPr lang="ru-RU" sz="1400" dirty="0">
                          <a:effectLst/>
                        </a:rPr>
                        <a:t>8</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a:effectLst/>
                        </a:rPr>
                        <a:t>Руководитель организации (подразделения организации), осуществляющей деятельность в области физической культуры и спорта</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29.10.2015  № 798н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637804552"/>
                  </a:ext>
                </a:extLst>
              </a:tr>
              <a:tr h="381613">
                <a:tc>
                  <a:txBody>
                    <a:bodyPr/>
                    <a:lstStyle/>
                    <a:p>
                      <a:pPr algn="ctr">
                        <a:lnSpc>
                          <a:spcPct val="115000"/>
                        </a:lnSpc>
                        <a:spcAft>
                          <a:spcPts val="0"/>
                        </a:spcAft>
                      </a:pPr>
                      <a:r>
                        <a:rPr lang="ru-RU" sz="1400" dirty="0">
                          <a:effectLst/>
                        </a:rPr>
                        <a:t>9</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Специалист по обслуживанию и ремонту спортивного инвентаря и оборудования</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17.12.2015  № 1025н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3270588314"/>
                  </a:ext>
                </a:extLst>
              </a:tr>
              <a:tr h="291120">
                <a:tc>
                  <a:txBody>
                    <a:bodyPr/>
                    <a:lstStyle/>
                    <a:p>
                      <a:pPr algn="ctr">
                        <a:lnSpc>
                          <a:spcPct val="115000"/>
                        </a:lnSpc>
                        <a:spcAft>
                          <a:spcPts val="0"/>
                        </a:spcAft>
                      </a:pPr>
                      <a:r>
                        <a:rPr lang="ru-RU" sz="1400" dirty="0">
                          <a:effectLst/>
                        </a:rPr>
                        <a:t>10</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Специалист по антидопинговому обеспечению</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dirty="0">
                          <a:effectLst/>
                        </a:rPr>
                        <a:t>Приказ Минтруда России от 18.02.2016  № 73н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3285018069"/>
                  </a:ext>
                </a:extLst>
              </a:tr>
              <a:tr h="291120">
                <a:tc>
                  <a:txBody>
                    <a:bodyPr/>
                    <a:lstStyle/>
                    <a:p>
                      <a:pPr algn="ctr">
                        <a:lnSpc>
                          <a:spcPct val="115000"/>
                        </a:lnSpc>
                        <a:spcAft>
                          <a:spcPts val="0"/>
                        </a:spcAft>
                      </a:pPr>
                      <a:r>
                        <a:rPr lang="ru-RU" sz="1400" dirty="0">
                          <a:effectLst/>
                        </a:rPr>
                        <a:t>11</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a:effectLst/>
                        </a:rPr>
                        <a:t>Контролер-распорядитель</a:t>
                      </a:r>
                      <a:endParaRPr lang="ru-RU" sz="140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tc>
                  <a:txBody>
                    <a:bodyPr/>
                    <a:lstStyle/>
                    <a:p>
                      <a:pPr>
                        <a:lnSpc>
                          <a:spcPct val="115000"/>
                        </a:lnSpc>
                        <a:spcAft>
                          <a:spcPts val="0"/>
                        </a:spcAft>
                      </a:pPr>
                      <a:r>
                        <a:rPr lang="ru-RU" sz="1400" u="none" strike="noStrike" dirty="0">
                          <a:effectLst/>
                        </a:rPr>
                        <a:t>Приказ </a:t>
                      </a:r>
                      <a:r>
                        <a:rPr lang="ru-RU" sz="1400" dirty="0">
                          <a:effectLst/>
                        </a:rPr>
                        <a:t>Минтруда России от 13.04.2017  № 357н</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1396" marR="11396" marT="18748" marB="18748"/>
                </a:tc>
                <a:extLst>
                  <a:ext uri="{0D108BD9-81ED-4DB2-BD59-A6C34878D82A}">
                    <a16:rowId xmlns:a16="http://schemas.microsoft.com/office/drawing/2014/main" xmlns="" val="204853482"/>
                  </a:ext>
                </a:extLst>
              </a:tr>
            </a:tbl>
          </a:graphicData>
        </a:graphic>
      </p:graphicFrame>
      <p:sp>
        <p:nvSpPr>
          <p:cNvPr id="6" name="Прямоугольник 5">
            <a:extLst>
              <a:ext uri="{FF2B5EF4-FFF2-40B4-BE49-F238E27FC236}">
                <a16:creationId xmlns:a16="http://schemas.microsoft.com/office/drawing/2014/main" xmlns="" id="{E23BF8BC-E342-46D7-BCD7-B64752B84E4E}"/>
              </a:ext>
            </a:extLst>
          </p:cNvPr>
          <p:cNvSpPr/>
          <p:nvPr/>
        </p:nvSpPr>
        <p:spPr>
          <a:xfrm>
            <a:off x="4540103" y="5460939"/>
            <a:ext cx="7442790" cy="1310039"/>
          </a:xfrm>
          <a:prstGeom prst="rect">
            <a:avLst/>
          </a:prstGeom>
        </p:spPr>
        <p:txBody>
          <a:bodyPr wrap="square">
            <a:spAutoFit/>
          </a:bodyPr>
          <a:lstStyle/>
          <a:p>
            <a:pPr indent="450215" algn="just">
              <a:lnSpc>
                <a:spcPct val="115000"/>
              </a:lnSpc>
              <a:spcAft>
                <a:spcPts val="0"/>
              </a:spcAft>
            </a:pPr>
            <a:r>
              <a:rPr lang="ru-RU" sz="1400" b="1" dirty="0">
                <a:ea typeface="Times New Roman" panose="02020603050405020304" pitchFamily="18" charset="0"/>
                <a:cs typeface="Times New Roman" panose="02020603050405020304" pitchFamily="18" charset="0"/>
              </a:rPr>
              <a:t>На первое полугодие 2018 года запланирована работа по актуализации следующих профессиональный стандартов: </a:t>
            </a:r>
            <a:endParaRPr lang="ru-RU" sz="1400" b="1" dirty="0">
              <a:ea typeface="Calibri" panose="020F0502020204030204" pitchFamily="34" charset="0"/>
              <a:cs typeface="Times New Roman" panose="02020603050405020304" pitchFamily="18" charset="0"/>
            </a:endParaRPr>
          </a:p>
          <a:p>
            <a:pPr indent="450215" algn="just">
              <a:lnSpc>
                <a:spcPct val="115000"/>
              </a:lnSpc>
              <a:spcAft>
                <a:spcPts val="0"/>
              </a:spcAft>
            </a:pPr>
            <a:r>
              <a:rPr lang="ru-RU" sz="1400" dirty="0">
                <a:ea typeface="Times New Roman" panose="02020603050405020304" pitchFamily="18" charset="0"/>
                <a:cs typeface="Times New Roman" panose="02020603050405020304" pitchFamily="18" charset="0"/>
              </a:rPr>
              <a:t>«Тренер»; «Спортсмен»; «Инструктор-методист»; «Тренер-преподаватель по адаптивной физической культуре и спорту»; «Инструктор-методист по адаптивной физической культуре»; «Спортивный судья».</a:t>
            </a:r>
            <a:endParaRPr lang="ru-RU" sz="1400" dirty="0">
              <a:ea typeface="Calibri" panose="020F0502020204030204" pitchFamily="34"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xmlns="" id="{8809808E-51A6-40C4-962D-38F8248FD141}"/>
              </a:ext>
            </a:extLst>
          </p:cNvPr>
          <p:cNvSpPr/>
          <p:nvPr/>
        </p:nvSpPr>
        <p:spPr>
          <a:xfrm>
            <a:off x="1282427" y="472096"/>
            <a:ext cx="8389089" cy="646331"/>
          </a:xfrm>
          <a:prstGeom prst="rect">
            <a:avLst/>
          </a:prstGeom>
        </p:spPr>
        <p:txBody>
          <a:bodyPr wrap="square">
            <a:spAutoFit/>
          </a:bodyPr>
          <a:lstStyle/>
          <a:p>
            <a:pPr indent="450215" algn="ctr">
              <a:spcAft>
                <a:spcPts val="0"/>
              </a:spcAft>
              <a:tabLst>
                <a:tab pos="54038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ПРОФЕССИОНАЛЬНЫЕ СТАНДАРТЫ В ОБЛАСТИ ФИЗИЧЕСКОЙ КУЛЬТУРЫ И СПОРТА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3743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69108288-4BA3-4DA3-83E4-4485A681AE27}"/>
              </a:ext>
            </a:extLst>
          </p:cNvPr>
          <p:cNvSpPr/>
          <p:nvPr/>
        </p:nvSpPr>
        <p:spPr>
          <a:xfrm>
            <a:off x="1607816" y="394188"/>
            <a:ext cx="8144539" cy="1200329"/>
          </a:xfrm>
          <a:prstGeom prst="rect">
            <a:avLst/>
          </a:prstGeom>
        </p:spPr>
        <p:txBody>
          <a:bodyPr wrap="square">
            <a:spAutoFit/>
          </a:bodyPr>
          <a:lstStyle/>
          <a:p>
            <a:pPr algn="ctr"/>
            <a:r>
              <a:rPr lang="ru-RU" b="1" dirty="0">
                <a:latin typeface="Times New Roman" panose="02020603050405020304" pitchFamily="18" charset="0"/>
                <a:ea typeface="Times New Roman" panose="02020603050405020304" pitchFamily="18" charset="0"/>
              </a:rPr>
              <a:t>ЭКСПЕРТНЫЙ СОВЕТ ПО ФИЗИЧЕСКОЙ КУЛЬТУРЕ И СПОРТУ ПРИ КОМИТЕТЕ СОВЕТА ФЕДЕРАЦИИ ПО СОЦИАЛЬНОЙ ПОЛИТИКЕ ФЕДЕРАЛЬНОГО СОБРАНИЯ</a:t>
            </a:r>
            <a:r>
              <a:rPr lang="ru-RU" dirty="0">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И</a:t>
            </a:r>
            <a:r>
              <a:rPr lang="ru-RU" dirty="0">
                <a:latin typeface="Times New Roman" panose="02020603050405020304" pitchFamily="18" charset="0"/>
                <a:ea typeface="Times New Roman" panose="02020603050405020304" pitchFamily="18" charset="0"/>
              </a:rPr>
              <a:t> </a:t>
            </a:r>
            <a:r>
              <a:rPr lang="ru-RU" b="1" dirty="0">
                <a:latin typeface="Times New Roman" panose="02020603050405020304" pitchFamily="18" charset="0"/>
                <a:ea typeface="Times New Roman" panose="02020603050405020304" pitchFamily="18" charset="0"/>
              </a:rPr>
              <a:t>ОБЩЕСТВЕННЫМ СОВЕТОМ ПРИ МИНИСТЕРСТВЕ СПОРТА РОССИЙСКОЙ ФЕДЕРАЦИИ</a:t>
            </a:r>
            <a:endParaRPr lang="ru-RU" dirty="0"/>
          </a:p>
        </p:txBody>
      </p:sp>
      <p:sp>
        <p:nvSpPr>
          <p:cNvPr id="6" name="Стрелка: пятиугольник 5">
            <a:extLst>
              <a:ext uri="{FF2B5EF4-FFF2-40B4-BE49-F238E27FC236}">
                <a16:creationId xmlns:a16="http://schemas.microsoft.com/office/drawing/2014/main" xmlns="" id="{1BD51AE7-FD87-4270-9FC9-66A52AE52B2C}"/>
              </a:ext>
            </a:extLst>
          </p:cNvPr>
          <p:cNvSpPr/>
          <p:nvPr/>
        </p:nvSpPr>
        <p:spPr>
          <a:xfrm rot="10800000">
            <a:off x="3524782" y="2129973"/>
            <a:ext cx="8044206" cy="3251540"/>
          </a:xfrm>
          <a:prstGeom prst="homePlate">
            <a:avLst/>
          </a:prstGeom>
          <a:solidFill>
            <a:schemeClr val="accent2">
              <a:lumMod val="60000"/>
              <a:lumOff val="40000"/>
              <a:alpha val="266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7" name="Group 79">
            <a:extLst>
              <a:ext uri="{FF2B5EF4-FFF2-40B4-BE49-F238E27FC236}">
                <a16:creationId xmlns:a16="http://schemas.microsoft.com/office/drawing/2014/main" xmlns="" id="{0AB9C0B6-2E65-44E1-B057-B13642BD4199}"/>
              </a:ext>
            </a:extLst>
          </p:cNvPr>
          <p:cNvGrpSpPr/>
          <p:nvPr/>
        </p:nvGrpSpPr>
        <p:grpSpPr>
          <a:xfrm>
            <a:off x="3676349" y="3002635"/>
            <a:ext cx="1461155" cy="1493250"/>
            <a:chOff x="2740258" y="2700313"/>
            <a:chExt cx="586746" cy="586746"/>
          </a:xfrm>
          <a:solidFill>
            <a:schemeClr val="accent2">
              <a:lumMod val="60000"/>
              <a:lumOff val="40000"/>
            </a:schemeClr>
          </a:solidFill>
        </p:grpSpPr>
        <p:sp>
          <p:nvSpPr>
            <p:cNvPr id="8" name="Oval 80">
              <a:extLst>
                <a:ext uri="{FF2B5EF4-FFF2-40B4-BE49-F238E27FC236}">
                  <a16:creationId xmlns:a16="http://schemas.microsoft.com/office/drawing/2014/main" xmlns="" id="{FEBB4162-C5E9-4E18-BEF4-921BCE5B449F}"/>
                </a:ext>
              </a:extLst>
            </p:cNvPr>
            <p:cNvSpPr/>
            <p:nvPr/>
          </p:nvSpPr>
          <p:spPr>
            <a:xfrm>
              <a:off x="2740258" y="2700313"/>
              <a:ext cx="586746" cy="5867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51">
              <a:extLst>
                <a:ext uri="{FF2B5EF4-FFF2-40B4-BE49-F238E27FC236}">
                  <a16:creationId xmlns:a16="http://schemas.microsoft.com/office/drawing/2014/main" xmlns="" id="{B01ACEA9-46C8-46CD-A84F-0EEFB5161781}"/>
                </a:ext>
              </a:extLst>
            </p:cNvPr>
            <p:cNvSpPr>
              <a:spLocks noEditPoints="1"/>
            </p:cNvSpPr>
            <p:nvPr/>
          </p:nvSpPr>
          <p:spPr bwMode="auto">
            <a:xfrm>
              <a:off x="2847135" y="2810617"/>
              <a:ext cx="371232" cy="371233"/>
            </a:xfrm>
            <a:custGeom>
              <a:avLst/>
              <a:gdLst/>
              <a:ahLst/>
              <a:cxnLst>
                <a:cxn ang="0">
                  <a:pos x="41" y="19"/>
                </a:cxn>
                <a:cxn ang="0">
                  <a:pos x="46" y="18"/>
                </a:cxn>
                <a:cxn ang="0">
                  <a:pos x="42" y="7"/>
                </a:cxn>
                <a:cxn ang="0">
                  <a:pos x="37" y="7"/>
                </a:cxn>
                <a:cxn ang="0">
                  <a:pos x="55" y="3"/>
                </a:cxn>
                <a:cxn ang="0">
                  <a:pos x="58" y="15"/>
                </a:cxn>
                <a:cxn ang="0">
                  <a:pos x="63" y="12"/>
                </a:cxn>
                <a:cxn ang="0">
                  <a:pos x="60" y="0"/>
                </a:cxn>
                <a:cxn ang="0">
                  <a:pos x="55" y="3"/>
                </a:cxn>
                <a:cxn ang="0">
                  <a:pos x="73" y="13"/>
                </a:cxn>
                <a:cxn ang="0">
                  <a:pos x="77" y="17"/>
                </a:cxn>
                <a:cxn ang="0">
                  <a:pos x="82" y="5"/>
                </a:cxn>
                <a:cxn ang="0">
                  <a:pos x="78" y="2"/>
                </a:cxn>
                <a:cxn ang="0">
                  <a:pos x="94" y="12"/>
                </a:cxn>
                <a:cxn ang="0">
                  <a:pos x="88" y="22"/>
                </a:cxn>
                <a:cxn ang="0">
                  <a:pos x="94" y="24"/>
                </a:cxn>
                <a:cxn ang="0">
                  <a:pos x="100" y="13"/>
                </a:cxn>
                <a:cxn ang="0">
                  <a:pos x="94" y="12"/>
                </a:cxn>
                <a:cxn ang="0">
                  <a:pos x="100" y="31"/>
                </a:cxn>
                <a:cxn ang="0">
                  <a:pos x="101" y="37"/>
                </a:cxn>
                <a:cxn ang="0">
                  <a:pos x="112" y="33"/>
                </a:cxn>
                <a:cxn ang="0">
                  <a:pos x="112" y="27"/>
                </a:cxn>
                <a:cxn ang="0">
                  <a:pos x="117" y="46"/>
                </a:cxn>
                <a:cxn ang="0">
                  <a:pos x="105" y="49"/>
                </a:cxn>
                <a:cxn ang="0">
                  <a:pos x="107" y="54"/>
                </a:cxn>
                <a:cxn ang="0">
                  <a:pos x="119" y="50"/>
                </a:cxn>
                <a:cxn ang="0">
                  <a:pos x="117" y="46"/>
                </a:cxn>
                <a:cxn ang="0">
                  <a:pos x="104" y="66"/>
                </a:cxn>
                <a:cxn ang="0">
                  <a:pos x="23" y="50"/>
                </a:cxn>
                <a:cxn ang="0">
                  <a:pos x="31" y="49"/>
                </a:cxn>
                <a:cxn ang="0">
                  <a:pos x="21" y="21"/>
                </a:cxn>
                <a:cxn ang="0">
                  <a:pos x="2" y="44"/>
                </a:cxn>
                <a:cxn ang="0">
                  <a:pos x="50" y="110"/>
                </a:cxn>
                <a:cxn ang="0">
                  <a:pos x="119" y="66"/>
                </a:cxn>
                <a:cxn ang="0">
                  <a:pos x="108" y="61"/>
                </a:cxn>
                <a:cxn ang="0">
                  <a:pos x="78" y="64"/>
                </a:cxn>
                <a:cxn ang="0">
                  <a:pos x="78" y="51"/>
                </a:cxn>
                <a:cxn ang="0">
                  <a:pos x="77" y="54"/>
                </a:cxn>
                <a:cxn ang="0">
                  <a:pos x="69" y="64"/>
                </a:cxn>
                <a:cxn ang="0">
                  <a:pos x="64" y="65"/>
                </a:cxn>
                <a:cxn ang="0">
                  <a:pos x="83" y="46"/>
                </a:cxn>
                <a:cxn ang="0">
                  <a:pos x="88" y="64"/>
                </a:cxn>
                <a:cxn ang="0">
                  <a:pos x="83" y="69"/>
                </a:cxn>
                <a:cxn ang="0">
                  <a:pos x="78" y="77"/>
                </a:cxn>
                <a:cxn ang="0">
                  <a:pos x="64" y="69"/>
                </a:cxn>
                <a:cxn ang="0">
                  <a:pos x="40" y="74"/>
                </a:cxn>
                <a:cxn ang="0">
                  <a:pos x="49" y="50"/>
                </a:cxn>
                <a:cxn ang="0">
                  <a:pos x="40" y="51"/>
                </a:cxn>
                <a:cxn ang="0">
                  <a:pos x="60" y="54"/>
                </a:cxn>
                <a:cxn ang="0">
                  <a:pos x="60" y="72"/>
                </a:cxn>
                <a:cxn ang="0">
                  <a:pos x="40" y="77"/>
                </a:cxn>
              </a:cxnLst>
              <a:rect l="0" t="0" r="r" b="b"/>
              <a:pathLst>
                <a:path w="119" h="118">
                  <a:moveTo>
                    <a:pt x="36" y="10"/>
                  </a:moveTo>
                  <a:cubicBezTo>
                    <a:pt x="41" y="19"/>
                    <a:pt x="41" y="19"/>
                    <a:pt x="41" y="19"/>
                  </a:cubicBezTo>
                  <a:cubicBezTo>
                    <a:pt x="41" y="20"/>
                    <a:pt x="42" y="20"/>
                    <a:pt x="43" y="20"/>
                  </a:cubicBezTo>
                  <a:cubicBezTo>
                    <a:pt x="46" y="18"/>
                    <a:pt x="46" y="18"/>
                    <a:pt x="46" y="18"/>
                  </a:cubicBezTo>
                  <a:cubicBezTo>
                    <a:pt x="47" y="18"/>
                    <a:pt x="47" y="17"/>
                    <a:pt x="47" y="16"/>
                  </a:cubicBezTo>
                  <a:cubicBezTo>
                    <a:pt x="42" y="7"/>
                    <a:pt x="42" y="7"/>
                    <a:pt x="42" y="7"/>
                  </a:cubicBezTo>
                  <a:cubicBezTo>
                    <a:pt x="42" y="6"/>
                    <a:pt x="40" y="5"/>
                    <a:pt x="39" y="6"/>
                  </a:cubicBezTo>
                  <a:cubicBezTo>
                    <a:pt x="37" y="7"/>
                    <a:pt x="37" y="7"/>
                    <a:pt x="37" y="7"/>
                  </a:cubicBezTo>
                  <a:cubicBezTo>
                    <a:pt x="36" y="8"/>
                    <a:pt x="35" y="9"/>
                    <a:pt x="36" y="10"/>
                  </a:cubicBezTo>
                  <a:moveTo>
                    <a:pt x="55" y="3"/>
                  </a:moveTo>
                  <a:cubicBezTo>
                    <a:pt x="56" y="13"/>
                    <a:pt x="56" y="13"/>
                    <a:pt x="56" y="13"/>
                  </a:cubicBezTo>
                  <a:cubicBezTo>
                    <a:pt x="56" y="14"/>
                    <a:pt x="57" y="15"/>
                    <a:pt x="58" y="15"/>
                  </a:cubicBezTo>
                  <a:cubicBezTo>
                    <a:pt x="61" y="14"/>
                    <a:pt x="61" y="14"/>
                    <a:pt x="61" y="14"/>
                  </a:cubicBezTo>
                  <a:cubicBezTo>
                    <a:pt x="62" y="14"/>
                    <a:pt x="63" y="13"/>
                    <a:pt x="63" y="12"/>
                  </a:cubicBezTo>
                  <a:cubicBezTo>
                    <a:pt x="62" y="2"/>
                    <a:pt x="62" y="2"/>
                    <a:pt x="62" y="2"/>
                  </a:cubicBezTo>
                  <a:cubicBezTo>
                    <a:pt x="62" y="1"/>
                    <a:pt x="61" y="0"/>
                    <a:pt x="60" y="0"/>
                  </a:cubicBezTo>
                  <a:cubicBezTo>
                    <a:pt x="57" y="1"/>
                    <a:pt x="57" y="1"/>
                    <a:pt x="57" y="1"/>
                  </a:cubicBezTo>
                  <a:cubicBezTo>
                    <a:pt x="56" y="1"/>
                    <a:pt x="55" y="2"/>
                    <a:pt x="55" y="3"/>
                  </a:cubicBezTo>
                  <a:moveTo>
                    <a:pt x="76" y="3"/>
                  </a:moveTo>
                  <a:cubicBezTo>
                    <a:pt x="73" y="13"/>
                    <a:pt x="73" y="13"/>
                    <a:pt x="73" y="13"/>
                  </a:cubicBezTo>
                  <a:cubicBezTo>
                    <a:pt x="72" y="14"/>
                    <a:pt x="73" y="15"/>
                    <a:pt x="74" y="16"/>
                  </a:cubicBezTo>
                  <a:cubicBezTo>
                    <a:pt x="77" y="17"/>
                    <a:pt x="77" y="17"/>
                    <a:pt x="77" y="17"/>
                  </a:cubicBezTo>
                  <a:cubicBezTo>
                    <a:pt x="78" y="17"/>
                    <a:pt x="79" y="16"/>
                    <a:pt x="80" y="15"/>
                  </a:cubicBezTo>
                  <a:cubicBezTo>
                    <a:pt x="82" y="5"/>
                    <a:pt x="82" y="5"/>
                    <a:pt x="82" y="5"/>
                  </a:cubicBezTo>
                  <a:cubicBezTo>
                    <a:pt x="83" y="4"/>
                    <a:pt x="82" y="3"/>
                    <a:pt x="81" y="3"/>
                  </a:cubicBezTo>
                  <a:cubicBezTo>
                    <a:pt x="78" y="2"/>
                    <a:pt x="78" y="2"/>
                    <a:pt x="78" y="2"/>
                  </a:cubicBezTo>
                  <a:cubicBezTo>
                    <a:pt x="77" y="2"/>
                    <a:pt x="76" y="2"/>
                    <a:pt x="76" y="3"/>
                  </a:cubicBezTo>
                  <a:moveTo>
                    <a:pt x="94" y="12"/>
                  </a:moveTo>
                  <a:cubicBezTo>
                    <a:pt x="88" y="20"/>
                    <a:pt x="88" y="20"/>
                    <a:pt x="88" y="20"/>
                  </a:cubicBezTo>
                  <a:cubicBezTo>
                    <a:pt x="87" y="21"/>
                    <a:pt x="88" y="22"/>
                    <a:pt x="88" y="22"/>
                  </a:cubicBezTo>
                  <a:cubicBezTo>
                    <a:pt x="91" y="24"/>
                    <a:pt x="91" y="24"/>
                    <a:pt x="91" y="24"/>
                  </a:cubicBezTo>
                  <a:cubicBezTo>
                    <a:pt x="92" y="25"/>
                    <a:pt x="93" y="25"/>
                    <a:pt x="94" y="24"/>
                  </a:cubicBezTo>
                  <a:cubicBezTo>
                    <a:pt x="100" y="16"/>
                    <a:pt x="100" y="16"/>
                    <a:pt x="100" y="16"/>
                  </a:cubicBezTo>
                  <a:cubicBezTo>
                    <a:pt x="101" y="15"/>
                    <a:pt x="101" y="14"/>
                    <a:pt x="100" y="13"/>
                  </a:cubicBezTo>
                  <a:cubicBezTo>
                    <a:pt x="97" y="11"/>
                    <a:pt x="97" y="11"/>
                    <a:pt x="97" y="11"/>
                  </a:cubicBezTo>
                  <a:cubicBezTo>
                    <a:pt x="96" y="11"/>
                    <a:pt x="95" y="11"/>
                    <a:pt x="94" y="12"/>
                  </a:cubicBezTo>
                  <a:moveTo>
                    <a:pt x="109" y="26"/>
                  </a:moveTo>
                  <a:cubicBezTo>
                    <a:pt x="100" y="31"/>
                    <a:pt x="100" y="31"/>
                    <a:pt x="100" y="31"/>
                  </a:cubicBezTo>
                  <a:cubicBezTo>
                    <a:pt x="99" y="32"/>
                    <a:pt x="99" y="33"/>
                    <a:pt x="99" y="34"/>
                  </a:cubicBezTo>
                  <a:cubicBezTo>
                    <a:pt x="101" y="37"/>
                    <a:pt x="101" y="37"/>
                    <a:pt x="101" y="37"/>
                  </a:cubicBezTo>
                  <a:cubicBezTo>
                    <a:pt x="101" y="38"/>
                    <a:pt x="102" y="38"/>
                    <a:pt x="103" y="38"/>
                  </a:cubicBezTo>
                  <a:cubicBezTo>
                    <a:pt x="112" y="33"/>
                    <a:pt x="112" y="33"/>
                    <a:pt x="112" y="33"/>
                  </a:cubicBezTo>
                  <a:cubicBezTo>
                    <a:pt x="113" y="32"/>
                    <a:pt x="114" y="31"/>
                    <a:pt x="113" y="30"/>
                  </a:cubicBezTo>
                  <a:cubicBezTo>
                    <a:pt x="112" y="27"/>
                    <a:pt x="112" y="27"/>
                    <a:pt x="112" y="27"/>
                  </a:cubicBezTo>
                  <a:cubicBezTo>
                    <a:pt x="111" y="26"/>
                    <a:pt x="110" y="26"/>
                    <a:pt x="109" y="26"/>
                  </a:cubicBezTo>
                  <a:moveTo>
                    <a:pt x="117" y="46"/>
                  </a:moveTo>
                  <a:cubicBezTo>
                    <a:pt x="106" y="47"/>
                    <a:pt x="106" y="47"/>
                    <a:pt x="106" y="47"/>
                  </a:cubicBezTo>
                  <a:cubicBezTo>
                    <a:pt x="105" y="47"/>
                    <a:pt x="105" y="48"/>
                    <a:pt x="105" y="49"/>
                  </a:cubicBezTo>
                  <a:cubicBezTo>
                    <a:pt x="105" y="52"/>
                    <a:pt x="105" y="52"/>
                    <a:pt x="105" y="52"/>
                  </a:cubicBezTo>
                  <a:cubicBezTo>
                    <a:pt x="105" y="53"/>
                    <a:pt x="106" y="54"/>
                    <a:pt x="107" y="54"/>
                  </a:cubicBezTo>
                  <a:cubicBezTo>
                    <a:pt x="117" y="53"/>
                    <a:pt x="117" y="53"/>
                    <a:pt x="117" y="53"/>
                  </a:cubicBezTo>
                  <a:cubicBezTo>
                    <a:pt x="119" y="52"/>
                    <a:pt x="119" y="51"/>
                    <a:pt x="119" y="50"/>
                  </a:cubicBezTo>
                  <a:cubicBezTo>
                    <a:pt x="119" y="47"/>
                    <a:pt x="119" y="47"/>
                    <a:pt x="119" y="47"/>
                  </a:cubicBezTo>
                  <a:cubicBezTo>
                    <a:pt x="119" y="46"/>
                    <a:pt x="118" y="45"/>
                    <a:pt x="117" y="46"/>
                  </a:cubicBezTo>
                  <a:moveTo>
                    <a:pt x="105" y="62"/>
                  </a:moveTo>
                  <a:cubicBezTo>
                    <a:pt x="104" y="66"/>
                    <a:pt x="104" y="66"/>
                    <a:pt x="104" y="66"/>
                  </a:cubicBezTo>
                  <a:cubicBezTo>
                    <a:pt x="98" y="88"/>
                    <a:pt x="76" y="102"/>
                    <a:pt x="54" y="96"/>
                  </a:cubicBezTo>
                  <a:cubicBezTo>
                    <a:pt x="33" y="91"/>
                    <a:pt x="19" y="71"/>
                    <a:pt x="23" y="50"/>
                  </a:cubicBezTo>
                  <a:cubicBezTo>
                    <a:pt x="29" y="52"/>
                    <a:pt x="29" y="52"/>
                    <a:pt x="29" y="52"/>
                  </a:cubicBezTo>
                  <a:cubicBezTo>
                    <a:pt x="30" y="52"/>
                    <a:pt x="32" y="51"/>
                    <a:pt x="31" y="49"/>
                  </a:cubicBezTo>
                  <a:cubicBezTo>
                    <a:pt x="24" y="22"/>
                    <a:pt x="24" y="22"/>
                    <a:pt x="24" y="22"/>
                  </a:cubicBezTo>
                  <a:cubicBezTo>
                    <a:pt x="24" y="21"/>
                    <a:pt x="22" y="20"/>
                    <a:pt x="21" y="21"/>
                  </a:cubicBezTo>
                  <a:cubicBezTo>
                    <a:pt x="1" y="41"/>
                    <a:pt x="1" y="41"/>
                    <a:pt x="1" y="41"/>
                  </a:cubicBezTo>
                  <a:cubicBezTo>
                    <a:pt x="0" y="42"/>
                    <a:pt x="1" y="44"/>
                    <a:pt x="2" y="44"/>
                  </a:cubicBezTo>
                  <a:cubicBezTo>
                    <a:pt x="9" y="46"/>
                    <a:pt x="9" y="46"/>
                    <a:pt x="9" y="46"/>
                  </a:cubicBezTo>
                  <a:cubicBezTo>
                    <a:pt x="4" y="74"/>
                    <a:pt x="21" y="102"/>
                    <a:pt x="50" y="110"/>
                  </a:cubicBezTo>
                  <a:cubicBezTo>
                    <a:pt x="79" y="118"/>
                    <a:pt x="109" y="99"/>
                    <a:pt x="118" y="70"/>
                  </a:cubicBezTo>
                  <a:cubicBezTo>
                    <a:pt x="119" y="66"/>
                    <a:pt x="119" y="66"/>
                    <a:pt x="119" y="66"/>
                  </a:cubicBezTo>
                  <a:cubicBezTo>
                    <a:pt x="119" y="65"/>
                    <a:pt x="118" y="64"/>
                    <a:pt x="117" y="64"/>
                  </a:cubicBezTo>
                  <a:cubicBezTo>
                    <a:pt x="108" y="61"/>
                    <a:pt x="108" y="61"/>
                    <a:pt x="108" y="61"/>
                  </a:cubicBezTo>
                  <a:cubicBezTo>
                    <a:pt x="107" y="61"/>
                    <a:pt x="106" y="61"/>
                    <a:pt x="105" y="62"/>
                  </a:cubicBezTo>
                  <a:moveTo>
                    <a:pt x="78" y="64"/>
                  </a:moveTo>
                  <a:cubicBezTo>
                    <a:pt x="78" y="54"/>
                    <a:pt x="78" y="54"/>
                    <a:pt x="78" y="54"/>
                  </a:cubicBezTo>
                  <a:cubicBezTo>
                    <a:pt x="78" y="53"/>
                    <a:pt x="78" y="51"/>
                    <a:pt x="78" y="51"/>
                  </a:cubicBezTo>
                  <a:cubicBezTo>
                    <a:pt x="78" y="51"/>
                    <a:pt x="78" y="51"/>
                    <a:pt x="78" y="51"/>
                  </a:cubicBezTo>
                  <a:cubicBezTo>
                    <a:pt x="78" y="51"/>
                    <a:pt x="77" y="53"/>
                    <a:pt x="77" y="54"/>
                  </a:cubicBezTo>
                  <a:cubicBezTo>
                    <a:pt x="69" y="64"/>
                    <a:pt x="69" y="64"/>
                    <a:pt x="69" y="64"/>
                  </a:cubicBezTo>
                  <a:cubicBezTo>
                    <a:pt x="69" y="64"/>
                    <a:pt x="69" y="64"/>
                    <a:pt x="69" y="64"/>
                  </a:cubicBezTo>
                  <a:lnTo>
                    <a:pt x="78" y="64"/>
                  </a:lnTo>
                  <a:close/>
                  <a:moveTo>
                    <a:pt x="64" y="65"/>
                  </a:moveTo>
                  <a:cubicBezTo>
                    <a:pt x="77" y="46"/>
                    <a:pt x="77" y="46"/>
                    <a:pt x="77" y="46"/>
                  </a:cubicBezTo>
                  <a:cubicBezTo>
                    <a:pt x="83" y="46"/>
                    <a:pt x="83" y="46"/>
                    <a:pt x="83" y="46"/>
                  </a:cubicBezTo>
                  <a:cubicBezTo>
                    <a:pt x="83" y="64"/>
                    <a:pt x="83" y="64"/>
                    <a:pt x="83" y="64"/>
                  </a:cubicBezTo>
                  <a:cubicBezTo>
                    <a:pt x="88" y="64"/>
                    <a:pt x="88" y="64"/>
                    <a:pt x="88" y="64"/>
                  </a:cubicBezTo>
                  <a:cubicBezTo>
                    <a:pt x="88" y="69"/>
                    <a:pt x="88" y="69"/>
                    <a:pt x="88" y="69"/>
                  </a:cubicBezTo>
                  <a:cubicBezTo>
                    <a:pt x="83" y="69"/>
                    <a:pt x="83" y="69"/>
                    <a:pt x="83" y="69"/>
                  </a:cubicBezTo>
                  <a:cubicBezTo>
                    <a:pt x="83" y="77"/>
                    <a:pt x="83" y="77"/>
                    <a:pt x="83" y="77"/>
                  </a:cubicBezTo>
                  <a:cubicBezTo>
                    <a:pt x="78" y="77"/>
                    <a:pt x="78" y="77"/>
                    <a:pt x="78" y="77"/>
                  </a:cubicBezTo>
                  <a:cubicBezTo>
                    <a:pt x="78" y="69"/>
                    <a:pt x="78" y="69"/>
                    <a:pt x="78" y="69"/>
                  </a:cubicBezTo>
                  <a:cubicBezTo>
                    <a:pt x="64" y="69"/>
                    <a:pt x="64" y="69"/>
                    <a:pt x="64" y="69"/>
                  </a:cubicBezTo>
                  <a:lnTo>
                    <a:pt x="64" y="65"/>
                  </a:lnTo>
                  <a:close/>
                  <a:moveTo>
                    <a:pt x="40" y="74"/>
                  </a:moveTo>
                  <a:cubicBezTo>
                    <a:pt x="40" y="63"/>
                    <a:pt x="54" y="61"/>
                    <a:pt x="54" y="55"/>
                  </a:cubicBezTo>
                  <a:cubicBezTo>
                    <a:pt x="54" y="52"/>
                    <a:pt x="52" y="50"/>
                    <a:pt x="49" y="50"/>
                  </a:cubicBezTo>
                  <a:cubicBezTo>
                    <a:pt x="46" y="50"/>
                    <a:pt x="44" y="54"/>
                    <a:pt x="44" y="54"/>
                  </a:cubicBezTo>
                  <a:cubicBezTo>
                    <a:pt x="40" y="51"/>
                    <a:pt x="40" y="51"/>
                    <a:pt x="40" y="51"/>
                  </a:cubicBezTo>
                  <a:cubicBezTo>
                    <a:pt x="40" y="51"/>
                    <a:pt x="42" y="45"/>
                    <a:pt x="50" y="45"/>
                  </a:cubicBezTo>
                  <a:cubicBezTo>
                    <a:pt x="55" y="45"/>
                    <a:pt x="60" y="48"/>
                    <a:pt x="60" y="54"/>
                  </a:cubicBezTo>
                  <a:cubicBezTo>
                    <a:pt x="60" y="64"/>
                    <a:pt x="46" y="66"/>
                    <a:pt x="46" y="72"/>
                  </a:cubicBezTo>
                  <a:cubicBezTo>
                    <a:pt x="60" y="72"/>
                    <a:pt x="60" y="72"/>
                    <a:pt x="60" y="72"/>
                  </a:cubicBezTo>
                  <a:cubicBezTo>
                    <a:pt x="60" y="77"/>
                    <a:pt x="60" y="77"/>
                    <a:pt x="60" y="77"/>
                  </a:cubicBezTo>
                  <a:cubicBezTo>
                    <a:pt x="40" y="77"/>
                    <a:pt x="40" y="77"/>
                    <a:pt x="40" y="77"/>
                  </a:cubicBezTo>
                  <a:cubicBezTo>
                    <a:pt x="40" y="76"/>
                    <a:pt x="40" y="75"/>
                    <a:pt x="40" y="7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0" name="Рисунок 9">
            <a:extLst>
              <a:ext uri="{FF2B5EF4-FFF2-40B4-BE49-F238E27FC236}">
                <a16:creationId xmlns:a16="http://schemas.microsoft.com/office/drawing/2014/main" xmlns="" id="{ED623976-1CAD-4DC6-933F-30672CC83697}"/>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347036" y="2830130"/>
            <a:ext cx="3177746" cy="21170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Прямоугольник 1">
            <a:extLst>
              <a:ext uri="{FF2B5EF4-FFF2-40B4-BE49-F238E27FC236}">
                <a16:creationId xmlns:a16="http://schemas.microsoft.com/office/drawing/2014/main" xmlns="" id="{CB9C79E5-79FD-43B4-9D9B-FCCCAF261537}"/>
              </a:ext>
            </a:extLst>
          </p:cNvPr>
          <p:cNvSpPr/>
          <p:nvPr/>
        </p:nvSpPr>
        <p:spPr>
          <a:xfrm>
            <a:off x="5289071" y="2595986"/>
            <a:ext cx="6096000" cy="2723823"/>
          </a:xfrm>
          <a:prstGeom prst="rect">
            <a:avLst/>
          </a:prstGeom>
        </p:spPr>
        <p:txBody>
          <a:bodyPr>
            <a:spAutoFit/>
          </a:bodyPr>
          <a:lstStyle/>
          <a:p>
            <a:pPr algn="ctr"/>
            <a:r>
              <a:rPr lang="ru-RU" dirty="0"/>
              <a:t>По итогам 2017 года проведено </a:t>
            </a:r>
            <a:r>
              <a:rPr lang="ru-RU" b="1" dirty="0"/>
              <a:t>8</a:t>
            </a:r>
            <a:r>
              <a:rPr lang="ru-RU" dirty="0"/>
              <a:t> заседаний Экспертного совета, в том числе </a:t>
            </a:r>
            <a:r>
              <a:rPr lang="ru-RU" b="1" dirty="0"/>
              <a:t>4</a:t>
            </a:r>
            <a:r>
              <a:rPr lang="ru-RU" dirty="0"/>
              <a:t> выездных:</a:t>
            </a:r>
          </a:p>
          <a:p>
            <a:pPr algn="ctr">
              <a:lnSpc>
                <a:spcPct val="150000"/>
              </a:lnSpc>
            </a:pPr>
            <a:endParaRPr lang="ru-RU" dirty="0"/>
          </a:p>
          <a:p>
            <a:pPr algn="ctr">
              <a:lnSpc>
                <a:spcPct val="150000"/>
              </a:lnSpc>
            </a:pPr>
            <a:r>
              <a:rPr lang="ru-RU" dirty="0"/>
              <a:t>г. Ульяновск; </a:t>
            </a:r>
          </a:p>
          <a:p>
            <a:pPr algn="ctr">
              <a:lnSpc>
                <a:spcPct val="150000"/>
              </a:lnSpc>
            </a:pPr>
            <a:r>
              <a:rPr lang="ru-RU" dirty="0"/>
              <a:t>г. Ханты-Мансийск;</a:t>
            </a:r>
          </a:p>
          <a:p>
            <a:pPr algn="ctr">
              <a:lnSpc>
                <a:spcPct val="150000"/>
              </a:lnSpc>
            </a:pPr>
            <a:r>
              <a:rPr lang="ru-RU" dirty="0"/>
              <a:t> г. Улан-Удэ; </a:t>
            </a:r>
          </a:p>
          <a:p>
            <a:pPr algn="ctr">
              <a:lnSpc>
                <a:spcPct val="150000"/>
              </a:lnSpc>
            </a:pPr>
            <a:r>
              <a:rPr lang="ru-RU" dirty="0"/>
              <a:t>г. Пенза.</a:t>
            </a:r>
          </a:p>
        </p:txBody>
      </p:sp>
    </p:spTree>
    <p:extLst>
      <p:ext uri="{BB962C8B-B14F-4D97-AF65-F5344CB8AC3E}">
        <p14:creationId xmlns:p14="http://schemas.microsoft.com/office/powerpoint/2010/main" val="171269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7AC3CEA-54F9-4A37-862D-7AE45AF0995D}"/>
              </a:ext>
            </a:extLst>
          </p:cNvPr>
          <p:cNvSpPr txBox="1"/>
          <p:nvPr/>
        </p:nvSpPr>
        <p:spPr>
          <a:xfrm>
            <a:off x="621414" y="524907"/>
            <a:ext cx="10374489" cy="707886"/>
          </a:xfrm>
          <a:prstGeom prst="rect">
            <a:avLst/>
          </a:prstGeom>
          <a:noFill/>
        </p:spPr>
        <p:txBody>
          <a:bodyPr wrap="square" rtlCol="0">
            <a:spAutoFit/>
          </a:bodyPr>
          <a:lstStyle/>
          <a:p>
            <a:pPr algn="ctr"/>
            <a:r>
              <a:rPr lang="ru-RU" sz="2000" b="1" dirty="0"/>
              <a:t> ПОДГОТОВКА СПОРТИВНОГО РЕЗЕРВА </a:t>
            </a:r>
            <a:r>
              <a:rPr lang="en-US" sz="2000" b="1" dirty="0"/>
              <a:t/>
            </a:r>
            <a:br>
              <a:rPr lang="en-US" sz="2000" b="1" dirty="0"/>
            </a:br>
            <a:r>
              <a:rPr lang="ru-RU" sz="2000" b="1" dirty="0"/>
              <a:t>В РОССИЙСКОЙ ФЕДЕРАЦИИ </a:t>
            </a:r>
            <a:endParaRPr lang="ru-RU" sz="2000" dirty="0"/>
          </a:p>
        </p:txBody>
      </p:sp>
      <p:graphicFrame>
        <p:nvGraphicFramePr>
          <p:cNvPr id="5" name="Content Placeholder 4">
            <a:extLst>
              <a:ext uri="{FF2B5EF4-FFF2-40B4-BE49-F238E27FC236}">
                <a16:creationId xmlns:a16="http://schemas.microsoft.com/office/drawing/2014/main" xmlns="" id="{1D6E3B26-A836-45D6-B1E1-27333963633A}"/>
              </a:ext>
            </a:extLst>
          </p:cNvPr>
          <p:cNvGraphicFramePr>
            <a:graphicFrameLocks noGrp="1"/>
          </p:cNvGraphicFramePr>
          <p:nvPr>
            <p:ph idx="1"/>
            <p:extLst>
              <p:ext uri="{D42A27DB-BD31-4B8C-83A1-F6EECF244321}">
                <p14:modId xmlns:p14="http://schemas.microsoft.com/office/powerpoint/2010/main" val="4006826943"/>
              </p:ext>
            </p:extLst>
          </p:nvPr>
        </p:nvGraphicFramePr>
        <p:xfrm>
          <a:off x="1085005" y="1507525"/>
          <a:ext cx="10122573" cy="42836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29135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18520" t="9106" r="12205" b="37457"/>
          <a:stretch/>
        </p:blipFill>
        <p:spPr>
          <a:xfrm>
            <a:off x="350109" y="1696718"/>
            <a:ext cx="4238369" cy="3283055"/>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198" y="1696718"/>
            <a:ext cx="6498417" cy="4609297"/>
          </a:xfrm>
          <a:prstGeom prst="rect">
            <a:avLst/>
          </a:prstGeom>
        </p:spPr>
      </p:pic>
      <p:sp>
        <p:nvSpPr>
          <p:cNvPr id="4" name="Прямоугольник 3">
            <a:extLst>
              <a:ext uri="{FF2B5EF4-FFF2-40B4-BE49-F238E27FC236}">
                <a16:creationId xmlns:a16="http://schemas.microsoft.com/office/drawing/2014/main" xmlns="" id="{C7D9C93C-952A-4A1C-B62E-904236FA296E}"/>
              </a:ext>
            </a:extLst>
          </p:cNvPr>
          <p:cNvSpPr/>
          <p:nvPr/>
        </p:nvSpPr>
        <p:spPr>
          <a:xfrm>
            <a:off x="1595459" y="304493"/>
            <a:ext cx="8144539" cy="1477328"/>
          </a:xfrm>
          <a:prstGeom prst="rect">
            <a:avLst/>
          </a:prstGeom>
        </p:spPr>
        <p:txBody>
          <a:bodyPr wrap="square">
            <a:spAutoFit/>
          </a:bodyPr>
          <a:lstStyle/>
          <a:p>
            <a:pPr algn="ctr"/>
            <a:r>
              <a:rPr lang="ru-RU" b="1" dirty="0" smtClean="0">
                <a:latin typeface="Times New Roman" panose="02020603050405020304" pitchFamily="18" charset="0"/>
                <a:ea typeface="Times New Roman" panose="02020603050405020304" pitchFamily="18" charset="0"/>
              </a:rPr>
              <a:t>КОНЦЕПЦИЯ </a:t>
            </a:r>
            <a:r>
              <a:rPr lang="ru-RU" b="1" dirty="0">
                <a:latin typeface="Times New Roman" panose="02020603050405020304" pitchFamily="18" charset="0"/>
                <a:ea typeface="Times New Roman" panose="02020603050405020304" pitchFamily="18" charset="0"/>
              </a:rPr>
              <a:t>РАЗВИТИЯ </a:t>
            </a:r>
            <a:endParaRPr lang="ru-RU" b="1" dirty="0" smtClean="0">
              <a:latin typeface="Times New Roman" panose="02020603050405020304" pitchFamily="18" charset="0"/>
              <a:ea typeface="Times New Roman" panose="02020603050405020304" pitchFamily="18" charset="0"/>
            </a:endParaRPr>
          </a:p>
          <a:p>
            <a:pPr algn="ctr"/>
            <a:r>
              <a:rPr lang="ru-RU" b="1" dirty="0" smtClean="0">
                <a:latin typeface="Times New Roman" panose="02020603050405020304" pitchFamily="18" charset="0"/>
                <a:ea typeface="Times New Roman" panose="02020603050405020304" pitchFamily="18" charset="0"/>
              </a:rPr>
              <a:t>ДОПОЛНИТЕЛЬНОГО </a:t>
            </a:r>
            <a:r>
              <a:rPr lang="ru-RU" b="1" dirty="0">
                <a:latin typeface="Times New Roman" panose="02020603050405020304" pitchFamily="18" charset="0"/>
                <a:ea typeface="Times New Roman" panose="02020603050405020304" pitchFamily="18" charset="0"/>
              </a:rPr>
              <a:t>ОБРАЗОВАНИЯ ДЕТЕЙ, </a:t>
            </a:r>
            <a:endParaRPr lang="ru-RU" b="1" dirty="0" smtClean="0">
              <a:latin typeface="Times New Roman" panose="02020603050405020304" pitchFamily="18" charset="0"/>
              <a:ea typeface="Times New Roman" panose="02020603050405020304" pitchFamily="18" charset="0"/>
            </a:endParaRPr>
          </a:p>
          <a:p>
            <a:pPr algn="ctr"/>
            <a:r>
              <a:rPr lang="ru-RU" b="1" dirty="0" smtClean="0">
                <a:latin typeface="Times New Roman" panose="02020603050405020304" pitchFamily="18" charset="0"/>
                <a:ea typeface="Times New Roman" panose="02020603050405020304" pitchFamily="18" charset="0"/>
              </a:rPr>
              <a:t>КОМПЛЕКС </a:t>
            </a:r>
            <a:r>
              <a:rPr lang="ru-RU" b="1" dirty="0">
                <a:latin typeface="Times New Roman" panose="02020603050405020304" pitchFamily="18" charset="0"/>
                <a:ea typeface="Times New Roman" panose="02020603050405020304" pitchFamily="18" charset="0"/>
              </a:rPr>
              <a:t>МЕР ПО РАЗВИТИЮ КОНЦЕПЦИИ ОБЩЕНАЦИОНАЛЬНОЙ СИСТЕМЫ ВЫЯВЛЕНИЯ И РАЗВИТИЯ МОЛОДЫХ ТАЛАНТОВ НА 2015-2020 ГОДЫ</a:t>
            </a:r>
            <a:endParaRPr lang="ru-RU" dirty="0"/>
          </a:p>
        </p:txBody>
      </p:sp>
    </p:spTree>
    <p:extLst>
      <p:ext uri="{BB962C8B-B14F-4D97-AF65-F5344CB8AC3E}">
        <p14:creationId xmlns:p14="http://schemas.microsoft.com/office/powerpoint/2010/main" val="85733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a:extLst>
              <a:ext uri="{FF2B5EF4-FFF2-40B4-BE49-F238E27FC236}">
                <a16:creationId xmlns:a16="http://schemas.microsoft.com/office/drawing/2014/main" xmlns="" id="{30D5E74F-62FA-4B6E-962B-8DD06CBE272D}"/>
              </a:ext>
            </a:extLst>
          </p:cNvPr>
          <p:cNvGraphicFramePr>
            <a:graphicFrameLocks noChangeAspect="1"/>
          </p:cNvGraphicFramePr>
          <p:nvPr>
            <p:extLst>
              <p:ext uri="{D42A27DB-BD31-4B8C-83A1-F6EECF244321}">
                <p14:modId xmlns:p14="http://schemas.microsoft.com/office/powerpoint/2010/main" val="1036443483"/>
              </p:ext>
            </p:extLst>
          </p:nvPr>
        </p:nvGraphicFramePr>
        <p:xfrm>
          <a:off x="6851104" y="1480750"/>
          <a:ext cx="3806456" cy="5377250"/>
        </p:xfrm>
        <a:graphic>
          <a:graphicData uri="http://schemas.openxmlformats.org/presentationml/2006/ole">
            <mc:AlternateContent xmlns:mc="http://schemas.openxmlformats.org/markup-compatibility/2006">
              <mc:Choice xmlns:v="urn:schemas-microsoft-com:vml" Requires="v">
                <p:oleObj spid="_x0000_s3129" name="Acrobat Document" r:id="rId3" imgW="5676900" imgH="8019760" progId="AcroExch.Document.DC">
                  <p:embed/>
                </p:oleObj>
              </mc:Choice>
              <mc:Fallback>
                <p:oleObj name="Acrobat Document" r:id="rId3" imgW="5676900" imgH="8019760" progId="AcroExch.Document.DC">
                  <p:embed/>
                  <p:pic>
                    <p:nvPicPr>
                      <p:cNvPr id="0" name=""/>
                      <p:cNvPicPr/>
                      <p:nvPr/>
                    </p:nvPicPr>
                    <p:blipFill>
                      <a:blip r:embed="rId4"/>
                      <a:stretch>
                        <a:fillRect/>
                      </a:stretch>
                    </p:blipFill>
                    <p:spPr>
                      <a:xfrm>
                        <a:off x="6851104" y="1480750"/>
                        <a:ext cx="3806456" cy="5377250"/>
                      </a:xfrm>
                      <a:prstGeom prst="rect">
                        <a:avLst/>
                      </a:prstGeom>
                    </p:spPr>
                  </p:pic>
                </p:oleObj>
              </mc:Fallback>
            </mc:AlternateContent>
          </a:graphicData>
        </a:graphic>
      </p:graphicFrame>
      <p:sp>
        <p:nvSpPr>
          <p:cNvPr id="5" name="Прямоугольник 4">
            <a:extLst>
              <a:ext uri="{FF2B5EF4-FFF2-40B4-BE49-F238E27FC236}">
                <a16:creationId xmlns:a16="http://schemas.microsoft.com/office/drawing/2014/main" xmlns="" id="{C4289C4E-3550-4525-B61B-4F5FD0F87EC4}"/>
              </a:ext>
            </a:extLst>
          </p:cNvPr>
          <p:cNvSpPr/>
          <p:nvPr/>
        </p:nvSpPr>
        <p:spPr>
          <a:xfrm>
            <a:off x="1397751" y="614011"/>
            <a:ext cx="8144539" cy="707886"/>
          </a:xfrm>
          <a:prstGeom prst="rect">
            <a:avLst/>
          </a:prstGeom>
        </p:spPr>
        <p:txBody>
          <a:bodyPr wrap="square">
            <a:spAutoFit/>
          </a:bodyPr>
          <a:lstStyle/>
          <a:p>
            <a:pPr algn="ctr"/>
            <a:r>
              <a:rPr lang="ru-RU" sz="2000" b="1" dirty="0">
                <a:latin typeface="Times New Roman" panose="02020603050405020304" pitchFamily="18" charset="0"/>
                <a:ea typeface="Times New Roman" panose="02020603050405020304" pitchFamily="18" charset="0"/>
              </a:rPr>
              <a:t>ФЕДЕРАЛЬНОЕ СТАТИСТИЧЕСКОЕ НАБЛЮДЕНИЕ </a:t>
            </a:r>
            <a:endParaRPr lang="ru-RU" sz="2000" b="1" dirty="0" smtClean="0">
              <a:latin typeface="Times New Roman" panose="02020603050405020304" pitchFamily="18" charset="0"/>
              <a:ea typeface="Times New Roman" panose="02020603050405020304" pitchFamily="18" charset="0"/>
            </a:endParaRPr>
          </a:p>
          <a:p>
            <a:pPr algn="ctr"/>
            <a:r>
              <a:rPr lang="ru-RU" sz="2000" b="1" dirty="0" smtClean="0">
                <a:latin typeface="Times New Roman" panose="02020603050405020304" pitchFamily="18" charset="0"/>
                <a:ea typeface="Times New Roman" panose="02020603050405020304" pitchFamily="18" charset="0"/>
              </a:rPr>
              <a:t>ПО </a:t>
            </a:r>
            <a:r>
              <a:rPr lang="ru-RU" sz="2000" b="1" dirty="0">
                <a:latin typeface="Times New Roman" panose="02020603050405020304" pitchFamily="18" charset="0"/>
                <a:ea typeface="Times New Roman" panose="02020603050405020304" pitchFamily="18" charset="0"/>
              </a:rPr>
              <a:t>ФОРМЕ </a:t>
            </a:r>
            <a:r>
              <a:rPr lang="ru-RU" sz="2000" b="1" dirty="0" smtClean="0">
                <a:latin typeface="Times New Roman" panose="02020603050405020304" pitchFamily="18" charset="0"/>
                <a:ea typeface="Times New Roman" panose="02020603050405020304" pitchFamily="18" charset="0"/>
              </a:rPr>
              <a:t>№ 5-ФК </a:t>
            </a:r>
            <a:r>
              <a:rPr lang="ru-RU" sz="2000" b="1" dirty="0">
                <a:latin typeface="Times New Roman" panose="02020603050405020304" pitchFamily="18" charset="0"/>
                <a:ea typeface="Times New Roman" panose="02020603050405020304" pitchFamily="18" charset="0"/>
              </a:rPr>
              <a:t>ЗА 2017 ГОД</a:t>
            </a:r>
            <a:endParaRPr lang="ru-RU" sz="2000" dirty="0"/>
          </a:p>
        </p:txBody>
      </p:sp>
      <p:pic>
        <p:nvPicPr>
          <p:cNvPr id="3" name="Рисунок 2">
            <a:extLst>
              <a:ext uri="{FF2B5EF4-FFF2-40B4-BE49-F238E27FC236}">
                <a16:creationId xmlns:a16="http://schemas.microsoft.com/office/drawing/2014/main" xmlns="" id="{A993E3B8-0C07-475D-8E93-5B423799DF06}"/>
              </a:ext>
            </a:extLst>
          </p:cNvPr>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696494" y="1548722"/>
            <a:ext cx="4634920" cy="4177778"/>
          </a:xfrm>
          <a:prstGeom prst="rect">
            <a:avLst/>
          </a:prstGeom>
        </p:spPr>
      </p:pic>
    </p:spTree>
    <p:extLst>
      <p:ext uri="{BB962C8B-B14F-4D97-AF65-F5344CB8AC3E}">
        <p14:creationId xmlns:p14="http://schemas.microsoft.com/office/powerpoint/2010/main" val="34769016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трелка: пятиугольник 4">
            <a:extLst>
              <a:ext uri="{FF2B5EF4-FFF2-40B4-BE49-F238E27FC236}">
                <a16:creationId xmlns:a16="http://schemas.microsoft.com/office/drawing/2014/main" xmlns="" id="{E08B04DC-B3B3-47F2-A162-ADE98A3C4B2F}"/>
              </a:ext>
            </a:extLst>
          </p:cNvPr>
          <p:cNvSpPr/>
          <p:nvPr/>
        </p:nvSpPr>
        <p:spPr>
          <a:xfrm rot="10800000" flipH="1">
            <a:off x="408864" y="1210915"/>
            <a:ext cx="6080771" cy="4848684"/>
          </a:xfrm>
          <a:prstGeom prst="homePlate">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Стрелка: пятиугольник 7">
            <a:extLst>
              <a:ext uri="{FF2B5EF4-FFF2-40B4-BE49-F238E27FC236}">
                <a16:creationId xmlns:a16="http://schemas.microsoft.com/office/drawing/2014/main" xmlns="" id="{79148680-5365-4919-AEAA-EB344445B47C}"/>
              </a:ext>
            </a:extLst>
          </p:cNvPr>
          <p:cNvSpPr/>
          <p:nvPr/>
        </p:nvSpPr>
        <p:spPr>
          <a:xfrm flipH="1">
            <a:off x="6203091" y="2158645"/>
            <a:ext cx="5508241" cy="4547286"/>
          </a:xfrm>
          <a:prstGeom prst="homePlate">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Прямоугольник 3">
            <a:extLst>
              <a:ext uri="{FF2B5EF4-FFF2-40B4-BE49-F238E27FC236}">
                <a16:creationId xmlns:a16="http://schemas.microsoft.com/office/drawing/2014/main" xmlns="" id="{80EF58D5-64EF-498C-8080-9157E5888E54}"/>
              </a:ext>
            </a:extLst>
          </p:cNvPr>
          <p:cNvSpPr/>
          <p:nvPr/>
        </p:nvSpPr>
        <p:spPr>
          <a:xfrm>
            <a:off x="1506182" y="564584"/>
            <a:ext cx="8144539" cy="646331"/>
          </a:xfrm>
          <a:prstGeom prst="rect">
            <a:avLst/>
          </a:prstGeom>
        </p:spPr>
        <p:txBody>
          <a:bodyPr wrap="square">
            <a:spAutoFit/>
          </a:bodyPr>
          <a:lstStyle/>
          <a:p>
            <a:pPr algn="ctr"/>
            <a:r>
              <a:rPr lang="ru-RU" b="1" dirty="0">
                <a:latin typeface="Times New Roman" panose="02020603050405020304" pitchFamily="18" charset="0"/>
                <a:ea typeface="Times New Roman" panose="02020603050405020304" pitchFamily="18" charset="0"/>
              </a:rPr>
              <a:t>ДЕЯТЕЛЬНОСТЬ СТАРШИХ ТРЕНЕРОВ ПО РЕЗЕРВУ ФГБУ ФЦПСР </a:t>
            </a:r>
            <a:endParaRPr lang="ru-RU" b="1" dirty="0" smtClean="0">
              <a:latin typeface="Times New Roman" panose="02020603050405020304" pitchFamily="18" charset="0"/>
              <a:ea typeface="Times New Roman" panose="02020603050405020304" pitchFamily="18" charset="0"/>
            </a:endParaRPr>
          </a:p>
          <a:p>
            <a:pPr algn="ctr"/>
            <a:r>
              <a:rPr lang="ru-RU" b="1" dirty="0" smtClean="0">
                <a:latin typeface="Times New Roman" panose="02020603050405020304" pitchFamily="18" charset="0"/>
                <a:ea typeface="Times New Roman" panose="02020603050405020304" pitchFamily="18" charset="0"/>
              </a:rPr>
              <a:t>В </a:t>
            </a:r>
            <a:r>
              <a:rPr lang="ru-RU" b="1" dirty="0">
                <a:latin typeface="Times New Roman" panose="02020603050405020304" pitchFamily="18" charset="0"/>
                <a:ea typeface="Times New Roman" panose="02020603050405020304" pitchFamily="18" charset="0"/>
              </a:rPr>
              <a:t>2017 ГОДУ</a:t>
            </a:r>
            <a:endParaRPr lang="ru-RU" dirty="0"/>
          </a:p>
        </p:txBody>
      </p:sp>
      <p:sp>
        <p:nvSpPr>
          <p:cNvPr id="7" name="Прямоугольник 6">
            <a:extLst>
              <a:ext uri="{FF2B5EF4-FFF2-40B4-BE49-F238E27FC236}">
                <a16:creationId xmlns:a16="http://schemas.microsoft.com/office/drawing/2014/main" xmlns="" id="{936541A2-7FA5-4BC0-BEFA-AFB51F97734E}"/>
              </a:ext>
            </a:extLst>
          </p:cNvPr>
          <p:cNvSpPr/>
          <p:nvPr/>
        </p:nvSpPr>
        <p:spPr>
          <a:xfrm>
            <a:off x="318775" y="1350619"/>
            <a:ext cx="5446459" cy="5355312"/>
          </a:xfrm>
          <a:prstGeom prst="rect">
            <a:avLst/>
          </a:prstGeom>
        </p:spPr>
        <p:txBody>
          <a:bodyPr wrap="square">
            <a:spAutoFit/>
          </a:bodyPr>
          <a:lstStyle/>
          <a:p>
            <a:pPr indent="450215" algn="just">
              <a:spcAft>
                <a:spcPts val="0"/>
              </a:spcAft>
              <a:tabLst>
                <a:tab pos="540385" algn="l"/>
              </a:tabLst>
            </a:pPr>
            <a:r>
              <a:rPr lang="ru-RU" dirty="0">
                <a:ea typeface="Times New Roman" panose="02020603050405020304" pitchFamily="18" charset="0"/>
                <a:cs typeface="Times New Roman" panose="02020603050405020304" pitchFamily="18" charset="0"/>
              </a:rPr>
              <a:t>Проведены более двух десятков мероприятий </a:t>
            </a:r>
            <a:r>
              <a:rPr lang="ru-RU" i="1" dirty="0">
                <a:ea typeface="Times New Roman" panose="02020603050405020304" pitchFamily="18" charset="0"/>
                <a:cs typeface="Times New Roman" panose="02020603050405020304" pitchFamily="18" charset="0"/>
              </a:rPr>
              <a:t>(совещаний, семинаров, рабочих встреч)</a:t>
            </a:r>
            <a:r>
              <a:rPr lang="ru-RU" dirty="0">
                <a:ea typeface="Times New Roman" panose="02020603050405020304" pitchFamily="18" charset="0"/>
                <a:cs typeface="Times New Roman" panose="02020603050405020304" pitchFamily="18" charset="0"/>
              </a:rPr>
              <a:t> на которых рассматривались вопросы практики применения</a:t>
            </a:r>
            <a:r>
              <a:rPr lang="ru-RU" b="1" dirty="0">
                <a:ea typeface="Times New Roman" panose="02020603050405020304" pitchFamily="18" charset="0"/>
                <a:cs typeface="Times New Roman" panose="02020603050405020304" pitchFamily="18" charset="0"/>
              </a:rPr>
              <a:t> федеральных стандартов спортивной подготовки.</a:t>
            </a:r>
          </a:p>
          <a:p>
            <a:pPr indent="450215" algn="just">
              <a:spcAft>
                <a:spcPts val="0"/>
              </a:spcAft>
              <a:tabLst>
                <a:tab pos="540385" algn="l"/>
              </a:tabLst>
            </a:pPr>
            <a:endParaRPr lang="ru-RU" b="1" dirty="0">
              <a:ea typeface="Times New Roman" panose="02020603050405020304" pitchFamily="18" charset="0"/>
              <a:cs typeface="Times New Roman" panose="02020603050405020304" pitchFamily="18" charset="0"/>
            </a:endParaRPr>
          </a:p>
          <a:p>
            <a:pPr indent="450215" algn="just">
              <a:spcAft>
                <a:spcPts val="0"/>
              </a:spcAft>
              <a:tabLst>
                <a:tab pos="540385" algn="l"/>
              </a:tabLst>
            </a:pPr>
            <a:r>
              <a:rPr lang="ru-RU" dirty="0">
                <a:ea typeface="Times New Roman" panose="02020603050405020304" pitchFamily="18" charset="0"/>
                <a:cs typeface="Times New Roman" panose="02020603050405020304" pitchFamily="18" charset="0"/>
              </a:rPr>
              <a:t>Совместно с общероссийскими спортивными федерациями </a:t>
            </a:r>
            <a:r>
              <a:rPr lang="ru-RU" i="1" dirty="0">
                <a:ea typeface="Times New Roman" panose="02020603050405020304" pitchFamily="18" charset="0"/>
                <a:cs typeface="Times New Roman" panose="02020603050405020304" pitchFamily="18" charset="0"/>
              </a:rPr>
              <a:t>(в том числе, Федерацией хоккея России, Российским футбольным союзом, Всероссийской федерацией плавания, Федерацией спортивной борьбы России, Федерацией лыжных гонок России, Союзом конькобежцев России, Федерацией тенниса России) </a:t>
            </a:r>
            <a:r>
              <a:rPr lang="ru-RU" dirty="0">
                <a:ea typeface="Times New Roman" panose="02020603050405020304" pitchFamily="18" charset="0"/>
                <a:cs typeface="Times New Roman" panose="02020603050405020304" pitchFamily="18" charset="0"/>
              </a:rPr>
              <a:t>специалисты центра участвуют в организации разработки и утверждения федеральных стандартов спортивной подготовки.</a:t>
            </a:r>
          </a:p>
          <a:p>
            <a:pPr algn="just"/>
            <a:r>
              <a:rPr lang="ru-RU" dirty="0">
                <a:ea typeface="Times New Roman" panose="02020603050405020304" pitchFamily="18" charset="0"/>
              </a:rPr>
              <a:t>     </a:t>
            </a:r>
          </a:p>
          <a:p>
            <a:pPr algn="just"/>
            <a:r>
              <a:rPr lang="ru-RU" dirty="0">
                <a:ea typeface="Times New Roman" panose="02020603050405020304" pitchFamily="18" charset="0"/>
              </a:rPr>
              <a:t>       </a:t>
            </a:r>
            <a:endParaRPr lang="ru-RU" dirty="0"/>
          </a:p>
        </p:txBody>
      </p:sp>
      <p:sp>
        <p:nvSpPr>
          <p:cNvPr id="2" name="Прямоугольник 1">
            <a:extLst>
              <a:ext uri="{FF2B5EF4-FFF2-40B4-BE49-F238E27FC236}">
                <a16:creationId xmlns:a16="http://schemas.microsoft.com/office/drawing/2014/main" xmlns="" id="{8E8AD19A-5C41-460D-AC20-369D86F2CB5C}"/>
              </a:ext>
            </a:extLst>
          </p:cNvPr>
          <p:cNvSpPr/>
          <p:nvPr/>
        </p:nvSpPr>
        <p:spPr>
          <a:xfrm>
            <a:off x="6913882" y="2447129"/>
            <a:ext cx="4945733" cy="3970318"/>
          </a:xfrm>
          <a:prstGeom prst="rect">
            <a:avLst/>
          </a:prstGeom>
        </p:spPr>
        <p:txBody>
          <a:bodyPr wrap="square">
            <a:spAutoFit/>
          </a:bodyPr>
          <a:lstStyle/>
          <a:p>
            <a:r>
              <a:rPr lang="ru-RU" dirty="0">
                <a:ea typeface="Times New Roman" panose="02020603050405020304" pitchFamily="18" charset="0"/>
              </a:rPr>
              <a:t>Согласно приказу Минспорта России от 16.08.2013 № 636 совместно с общероссийскими спортивными федерациями по волейболу, скалолазанию, футболу, керлингу, хоккею, триатлону, лыжным гонкам начата работа по формированию алгоритма и выработке механизмов реализации мероприятий </a:t>
            </a:r>
            <a:r>
              <a:rPr lang="ru-RU" b="1" dirty="0">
                <a:ea typeface="Times New Roman" panose="02020603050405020304" pitchFamily="18" charset="0"/>
              </a:rPr>
              <a:t>по общественному контролю за соблюдением организациями федеральных стандартов</a:t>
            </a:r>
            <a:r>
              <a:rPr lang="ru-RU" dirty="0">
                <a:ea typeface="Times New Roman" panose="02020603050405020304" pitchFamily="18" charset="0"/>
              </a:rPr>
              <a:t>, разработаны типовые формы документов необходимых для осуществления общественного контроля. </a:t>
            </a:r>
            <a:endParaRPr lang="ru-RU" dirty="0"/>
          </a:p>
        </p:txBody>
      </p:sp>
    </p:spTree>
    <p:extLst>
      <p:ext uri="{BB962C8B-B14F-4D97-AF65-F5344CB8AC3E}">
        <p14:creationId xmlns:p14="http://schemas.microsoft.com/office/powerpoint/2010/main" val="11247417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0F4B730F-6C05-45E8-8A86-866E3C6497AB}"/>
              </a:ext>
            </a:extLst>
          </p:cNvPr>
          <p:cNvSpPr/>
          <p:nvPr/>
        </p:nvSpPr>
        <p:spPr>
          <a:xfrm>
            <a:off x="1066320" y="359557"/>
            <a:ext cx="8917939" cy="923330"/>
          </a:xfrm>
          <a:prstGeom prst="rect">
            <a:avLst/>
          </a:prstGeom>
        </p:spPr>
        <p:txBody>
          <a:bodyPr wrap="square">
            <a:spAutoFit/>
          </a:bodyPr>
          <a:lstStyle/>
          <a:p>
            <a:pPr indent="450215" algn="ctr">
              <a:lnSpc>
                <a:spcPct val="150000"/>
              </a:lnSpc>
              <a:spcAft>
                <a:spcPts val="0"/>
              </a:spcAft>
              <a:tabLst>
                <a:tab pos="54038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ТИПОВЫЕ ПРОГРАММЫ СПОРТИВНОЙ ПОДГОТОВКИ, ИЗДАННЫЕ  ФГБУ ФЦПСР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5" name="Таблица 4">
            <a:extLst>
              <a:ext uri="{FF2B5EF4-FFF2-40B4-BE49-F238E27FC236}">
                <a16:creationId xmlns:a16="http://schemas.microsoft.com/office/drawing/2014/main" xmlns="" id="{F0FE402E-FA9B-4D5F-B994-93A0AFBCFC38}"/>
              </a:ext>
            </a:extLst>
          </p:cNvPr>
          <p:cNvGraphicFramePr>
            <a:graphicFrameLocks noGrp="1"/>
          </p:cNvGraphicFramePr>
          <p:nvPr>
            <p:extLst>
              <p:ext uri="{D42A27DB-BD31-4B8C-83A1-F6EECF244321}">
                <p14:modId xmlns:p14="http://schemas.microsoft.com/office/powerpoint/2010/main" val="3913759802"/>
              </p:ext>
            </p:extLst>
          </p:nvPr>
        </p:nvGraphicFramePr>
        <p:xfrm>
          <a:off x="253068" y="1282887"/>
          <a:ext cx="11411710" cy="5486400"/>
        </p:xfrm>
        <a:graphic>
          <a:graphicData uri="http://schemas.openxmlformats.org/drawingml/2006/table">
            <a:tbl>
              <a:tblPr firstRow="1" firstCol="1" bandRow="1">
                <a:tableStyleId>{21E4AEA4-8DFA-4A89-87EB-49C32662AFE0}</a:tableStyleId>
              </a:tblPr>
              <a:tblGrid>
                <a:gridCol w="657315">
                  <a:extLst>
                    <a:ext uri="{9D8B030D-6E8A-4147-A177-3AD203B41FA5}">
                      <a16:colId xmlns:a16="http://schemas.microsoft.com/office/drawing/2014/main" xmlns="" val="491541750"/>
                    </a:ext>
                  </a:extLst>
                </a:gridCol>
                <a:gridCol w="10754395">
                  <a:extLst>
                    <a:ext uri="{9D8B030D-6E8A-4147-A177-3AD203B41FA5}">
                      <a16:colId xmlns:a16="http://schemas.microsoft.com/office/drawing/2014/main" xmlns="" val="3767533124"/>
                    </a:ext>
                  </a:extLst>
                </a:gridCol>
              </a:tblGrid>
              <a:tr h="299753">
                <a:tc>
                  <a:txBody>
                    <a:bodyPr/>
                    <a:lstStyle/>
                    <a:p>
                      <a:pPr algn="ctr">
                        <a:lnSpc>
                          <a:spcPct val="150000"/>
                        </a:lnSpc>
                        <a:spcAft>
                          <a:spcPts val="0"/>
                        </a:spcAft>
                      </a:pPr>
                      <a:r>
                        <a:rPr lang="ru-RU" sz="1400" dirty="0">
                          <a:effectLst/>
                        </a:rPr>
                        <a:t>№ п/п</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tc>
                  <a:txBody>
                    <a:bodyPr/>
                    <a:lstStyle/>
                    <a:p>
                      <a:pPr algn="ctr">
                        <a:lnSpc>
                          <a:spcPct val="150000"/>
                        </a:lnSpc>
                        <a:spcAft>
                          <a:spcPts val="0"/>
                        </a:spcAft>
                      </a:pPr>
                      <a:r>
                        <a:rPr lang="ru-RU" sz="1600" dirty="0">
                          <a:effectLst/>
                        </a:rPr>
                        <a:t>Наименование издания</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extLst>
                  <a:ext uri="{0D108BD9-81ED-4DB2-BD59-A6C34878D82A}">
                    <a16:rowId xmlns:a16="http://schemas.microsoft.com/office/drawing/2014/main" xmlns="" val="2270385850"/>
                  </a:ext>
                </a:extLst>
              </a:tr>
              <a:tr h="299753">
                <a:tc>
                  <a:txBody>
                    <a:bodyPr/>
                    <a:lstStyle/>
                    <a:p>
                      <a:pPr algn="ctr">
                        <a:lnSpc>
                          <a:spcPct val="150000"/>
                        </a:lnSpc>
                        <a:spcAft>
                          <a:spcPts val="0"/>
                        </a:spcAft>
                      </a:pPr>
                      <a:r>
                        <a:rPr lang="ru-RU" sz="1400">
                          <a:effectLst/>
                        </a:rPr>
                        <a:t>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«Водное поло»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5041829"/>
                  </a:ext>
                </a:extLst>
              </a:tr>
              <a:tr h="299753">
                <a:tc>
                  <a:txBody>
                    <a:bodyPr/>
                    <a:lstStyle/>
                    <a:p>
                      <a:pPr algn="ctr">
                        <a:lnSpc>
                          <a:spcPct val="150000"/>
                        </a:lnSpc>
                        <a:spcAft>
                          <a:spcPts val="0"/>
                        </a:spcAft>
                      </a:pPr>
                      <a:r>
                        <a:rPr lang="ru-RU" sz="1400">
                          <a:effectLst/>
                        </a:rPr>
                        <a:t>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«Волейбол»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3058753005"/>
                  </a:ext>
                </a:extLst>
              </a:tr>
              <a:tr h="299753">
                <a:tc>
                  <a:txBody>
                    <a:bodyPr/>
                    <a:lstStyle/>
                    <a:p>
                      <a:pPr algn="ctr">
                        <a:lnSpc>
                          <a:spcPct val="150000"/>
                        </a:lnSpc>
                        <a:spcAft>
                          <a:spcPts val="0"/>
                        </a:spcAft>
                      </a:pPr>
                      <a:r>
                        <a:rPr lang="ru-RU" sz="1400">
                          <a:effectLst/>
                        </a:rPr>
                        <a:t>3</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«Гандбол»</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4029862088"/>
                  </a:ext>
                </a:extLst>
              </a:tr>
              <a:tr h="299753">
                <a:tc>
                  <a:txBody>
                    <a:bodyPr/>
                    <a:lstStyle/>
                    <a:p>
                      <a:pPr algn="ctr">
                        <a:lnSpc>
                          <a:spcPct val="150000"/>
                        </a:lnSpc>
                        <a:spcAft>
                          <a:spcPts val="0"/>
                        </a:spcAft>
                      </a:pPr>
                      <a:r>
                        <a:rPr lang="ru-RU" sz="1400">
                          <a:effectLst/>
                        </a:rPr>
                        <a:t>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«Гольф»</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2136792960"/>
                  </a:ext>
                </a:extLst>
              </a:tr>
              <a:tr h="299753">
                <a:tc>
                  <a:txBody>
                    <a:bodyPr/>
                    <a:lstStyle/>
                    <a:p>
                      <a:pPr algn="ctr">
                        <a:lnSpc>
                          <a:spcPct val="150000"/>
                        </a:lnSpc>
                        <a:spcAft>
                          <a:spcPts val="0"/>
                        </a:spcAft>
                      </a:pPr>
                      <a:r>
                        <a:rPr lang="ru-RU" sz="1400">
                          <a:effectLst/>
                        </a:rPr>
                        <a:t>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«Спортивная борьба» (Вольная)</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3933913385"/>
                  </a:ext>
                </a:extLst>
              </a:tr>
              <a:tr h="299753">
                <a:tc>
                  <a:txBody>
                    <a:bodyPr/>
                    <a:lstStyle/>
                    <a:p>
                      <a:pPr algn="ctr">
                        <a:lnSpc>
                          <a:spcPct val="150000"/>
                        </a:lnSpc>
                        <a:spcAft>
                          <a:spcPts val="0"/>
                        </a:spcAft>
                      </a:pPr>
                      <a:r>
                        <a:rPr lang="ru-RU" sz="1400">
                          <a:effectLst/>
                        </a:rPr>
                        <a:t>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«Спортивная борьба» (Греко-римская)</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1379462949"/>
                  </a:ext>
                </a:extLst>
              </a:tr>
              <a:tr h="299753">
                <a:tc>
                  <a:txBody>
                    <a:bodyPr/>
                    <a:lstStyle/>
                    <a:p>
                      <a:pPr algn="ctr">
                        <a:lnSpc>
                          <a:spcPct val="150000"/>
                        </a:lnSpc>
                        <a:spcAft>
                          <a:spcPts val="0"/>
                        </a:spcAft>
                      </a:pPr>
                      <a:r>
                        <a:rPr lang="ru-RU" sz="1400">
                          <a:effectLst/>
                        </a:rPr>
                        <a:t>7</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«Стрельба из лука»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875783147"/>
                  </a:ext>
                </a:extLst>
              </a:tr>
              <a:tr h="299753">
                <a:tc>
                  <a:txBody>
                    <a:bodyPr/>
                    <a:lstStyle/>
                    <a:p>
                      <a:pPr algn="ctr">
                        <a:lnSpc>
                          <a:spcPct val="150000"/>
                        </a:lnSpc>
                        <a:spcAft>
                          <a:spcPts val="0"/>
                        </a:spcAft>
                      </a:pPr>
                      <a:r>
                        <a:rPr lang="ru-RU" sz="1400">
                          <a:effectLst/>
                        </a:rPr>
                        <a:t>8</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«Тяжелая атлетика»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2365521692"/>
                  </a:ext>
                </a:extLst>
              </a:tr>
              <a:tr h="299753">
                <a:tc>
                  <a:txBody>
                    <a:bodyPr/>
                    <a:lstStyle/>
                    <a:p>
                      <a:pPr algn="ctr">
                        <a:lnSpc>
                          <a:spcPct val="150000"/>
                        </a:lnSpc>
                        <a:spcAft>
                          <a:spcPts val="0"/>
                        </a:spcAft>
                      </a:pPr>
                      <a:r>
                        <a:rPr lang="ru-RU" sz="1400">
                          <a:effectLst/>
                        </a:rPr>
                        <a:t>9</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a:effectLst/>
                        </a:rPr>
                        <a:t>Примерная программа спортивной подготовки по виду спорта «Фехтование»</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2381155095"/>
                  </a:ext>
                </a:extLst>
              </a:tr>
              <a:tr h="299753">
                <a:tc>
                  <a:txBody>
                    <a:bodyPr/>
                    <a:lstStyle/>
                    <a:p>
                      <a:pPr algn="ctr">
                        <a:lnSpc>
                          <a:spcPct val="150000"/>
                        </a:lnSpc>
                        <a:spcAft>
                          <a:spcPts val="0"/>
                        </a:spcAft>
                      </a:pPr>
                      <a:r>
                        <a:rPr lang="ru-RU" sz="1400">
                          <a:effectLst/>
                        </a:rPr>
                        <a:t>10</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tc>
                  <a:txBody>
                    <a:bodyPr/>
                    <a:lstStyle/>
                    <a:p>
                      <a:pPr algn="l">
                        <a:lnSpc>
                          <a:spcPct val="150000"/>
                        </a:lnSpc>
                        <a:spcAft>
                          <a:spcPts val="0"/>
                        </a:spcAft>
                      </a:pPr>
                      <a:r>
                        <a:rPr lang="ru-RU" sz="1400" dirty="0">
                          <a:effectLst/>
                        </a:rPr>
                        <a:t>Примерная программа спортивной подготовки по виду спорта «Художественная гимнастика»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nchor="ctr"/>
                </a:tc>
                <a:extLst>
                  <a:ext uri="{0D108BD9-81ED-4DB2-BD59-A6C34878D82A}">
                    <a16:rowId xmlns:a16="http://schemas.microsoft.com/office/drawing/2014/main" xmlns="" val="2599851646"/>
                  </a:ext>
                </a:extLst>
              </a:tr>
              <a:tr h="299753">
                <a:tc>
                  <a:txBody>
                    <a:bodyPr/>
                    <a:lstStyle/>
                    <a:p>
                      <a:pPr algn="ctr">
                        <a:lnSpc>
                          <a:spcPct val="150000"/>
                        </a:lnSpc>
                        <a:spcAft>
                          <a:spcPts val="0"/>
                        </a:spcAft>
                      </a:pPr>
                      <a:r>
                        <a:rPr lang="ru-RU" sz="1400">
                          <a:effectLst/>
                        </a:rPr>
                        <a:t>11</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tc>
                  <a:txBody>
                    <a:bodyPr/>
                    <a:lstStyle/>
                    <a:p>
                      <a:pPr algn="l">
                        <a:lnSpc>
                          <a:spcPct val="150000"/>
                        </a:lnSpc>
                        <a:spcAft>
                          <a:spcPts val="0"/>
                        </a:spcAft>
                      </a:pPr>
                      <a:r>
                        <a:rPr lang="ru-RU" sz="1400" dirty="0">
                          <a:effectLst/>
                        </a:rPr>
                        <a:t>Методическое пособие «Научно-методическое обеспечение подготовки спортивного резерва»</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extLst>
                  <a:ext uri="{0D108BD9-81ED-4DB2-BD59-A6C34878D82A}">
                    <a16:rowId xmlns:a16="http://schemas.microsoft.com/office/drawing/2014/main" xmlns="" val="624745732"/>
                  </a:ext>
                </a:extLst>
              </a:tr>
              <a:tr h="299753">
                <a:tc>
                  <a:txBody>
                    <a:bodyPr/>
                    <a:lstStyle/>
                    <a:p>
                      <a:pPr algn="ctr">
                        <a:lnSpc>
                          <a:spcPct val="150000"/>
                        </a:lnSpc>
                        <a:spcAft>
                          <a:spcPts val="0"/>
                        </a:spcAft>
                      </a:pPr>
                      <a:r>
                        <a:rPr lang="ru-RU" sz="1400">
                          <a:effectLst/>
                        </a:rPr>
                        <a:t>12</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tc>
                  <a:txBody>
                    <a:bodyPr/>
                    <a:lstStyle/>
                    <a:p>
                      <a:pPr algn="l">
                        <a:lnSpc>
                          <a:spcPct val="150000"/>
                        </a:lnSpc>
                        <a:spcAft>
                          <a:spcPts val="0"/>
                        </a:spcAft>
                      </a:pPr>
                      <a:r>
                        <a:rPr lang="ru-RU" sz="1400" dirty="0">
                          <a:effectLst/>
                        </a:rPr>
                        <a:t>Общеразвивающая программа по гимнастике для детей 4-7 лет</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extLst>
                  <a:ext uri="{0D108BD9-81ED-4DB2-BD59-A6C34878D82A}">
                    <a16:rowId xmlns:a16="http://schemas.microsoft.com/office/drawing/2014/main" xmlns="" val="779655969"/>
                  </a:ext>
                </a:extLst>
              </a:tr>
              <a:tr h="299753">
                <a:tc>
                  <a:txBody>
                    <a:bodyPr/>
                    <a:lstStyle/>
                    <a:p>
                      <a:pPr algn="ctr">
                        <a:lnSpc>
                          <a:spcPct val="150000"/>
                        </a:lnSpc>
                        <a:spcAft>
                          <a:spcPts val="0"/>
                        </a:spcAft>
                      </a:pPr>
                      <a:r>
                        <a:rPr lang="ru-RU" sz="1400">
                          <a:effectLst/>
                        </a:rPr>
                        <a:t>13</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tc>
                  <a:txBody>
                    <a:bodyPr/>
                    <a:lstStyle/>
                    <a:p>
                      <a:pPr algn="l">
                        <a:lnSpc>
                          <a:spcPct val="150000"/>
                        </a:lnSpc>
                        <a:spcAft>
                          <a:spcPts val="0"/>
                        </a:spcAft>
                      </a:pPr>
                      <a:r>
                        <a:rPr lang="ru-RU" sz="1400" dirty="0">
                          <a:effectLst/>
                        </a:rPr>
                        <a:t>Типовая программа для спортивно-оздоровительного этапа по виду спорта Художественная гимнастика»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extLst>
                  <a:ext uri="{0D108BD9-81ED-4DB2-BD59-A6C34878D82A}">
                    <a16:rowId xmlns:a16="http://schemas.microsoft.com/office/drawing/2014/main" xmlns="" val="522823295"/>
                  </a:ext>
                </a:extLst>
              </a:tr>
              <a:tr h="299753">
                <a:tc>
                  <a:txBody>
                    <a:bodyPr/>
                    <a:lstStyle/>
                    <a:p>
                      <a:pPr algn="ctr">
                        <a:lnSpc>
                          <a:spcPct val="150000"/>
                        </a:lnSpc>
                        <a:spcAft>
                          <a:spcPts val="0"/>
                        </a:spcAft>
                      </a:pPr>
                      <a:r>
                        <a:rPr lang="ru-RU" sz="1400">
                          <a:effectLst/>
                        </a:rPr>
                        <a:t>14</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tc>
                  <a:txBody>
                    <a:bodyPr/>
                    <a:lstStyle/>
                    <a:p>
                      <a:pPr algn="l">
                        <a:lnSpc>
                          <a:spcPct val="150000"/>
                        </a:lnSpc>
                        <a:spcAft>
                          <a:spcPts val="0"/>
                        </a:spcAft>
                      </a:pPr>
                      <a:r>
                        <a:rPr lang="ru-RU" sz="1400" dirty="0">
                          <a:effectLst/>
                        </a:rPr>
                        <a:t>Типовая программа для спортивно-оздоровительного этапа по виду спорта «Спортивная борьба» («Вольная борьба») </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extLst>
                  <a:ext uri="{0D108BD9-81ED-4DB2-BD59-A6C34878D82A}">
                    <a16:rowId xmlns:a16="http://schemas.microsoft.com/office/drawing/2014/main" xmlns="" val="1117541819"/>
                  </a:ext>
                </a:extLst>
              </a:tr>
              <a:tr h="299753">
                <a:tc>
                  <a:txBody>
                    <a:bodyPr/>
                    <a:lstStyle/>
                    <a:p>
                      <a:pPr algn="ctr">
                        <a:lnSpc>
                          <a:spcPct val="150000"/>
                        </a:lnSpc>
                        <a:spcAft>
                          <a:spcPts val="0"/>
                        </a:spcAft>
                      </a:pPr>
                      <a:r>
                        <a:rPr lang="ru-RU" sz="1400">
                          <a:effectLst/>
                        </a:rPr>
                        <a:t>15</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tc>
                  <a:txBody>
                    <a:bodyPr/>
                    <a:lstStyle/>
                    <a:p>
                      <a:pPr algn="l">
                        <a:lnSpc>
                          <a:spcPct val="150000"/>
                        </a:lnSpc>
                        <a:spcAft>
                          <a:spcPts val="0"/>
                        </a:spcAft>
                      </a:pPr>
                      <a:r>
                        <a:rPr lang="ru-RU" sz="1400" dirty="0">
                          <a:effectLst/>
                        </a:rPr>
                        <a:t>Монография «Управление спортивной подготовкой высококвалифицированных спортсменов».</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extLst>
                  <a:ext uri="{0D108BD9-81ED-4DB2-BD59-A6C34878D82A}">
                    <a16:rowId xmlns:a16="http://schemas.microsoft.com/office/drawing/2014/main" xmlns="" val="1024056407"/>
                  </a:ext>
                </a:extLst>
              </a:tr>
              <a:tr h="299753">
                <a:tc>
                  <a:txBody>
                    <a:bodyPr/>
                    <a:lstStyle/>
                    <a:p>
                      <a:pPr algn="ctr">
                        <a:lnSpc>
                          <a:spcPct val="150000"/>
                        </a:lnSpc>
                        <a:spcAft>
                          <a:spcPts val="0"/>
                        </a:spcAft>
                      </a:pPr>
                      <a:r>
                        <a:rPr lang="ru-RU" sz="1400">
                          <a:effectLst/>
                        </a:rPr>
                        <a:t>16</a:t>
                      </a:r>
                      <a:endParaRPr lang="ru-RU"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tc>
                  <a:txBody>
                    <a:bodyPr/>
                    <a:lstStyle/>
                    <a:p>
                      <a:pPr algn="l">
                        <a:lnSpc>
                          <a:spcPct val="150000"/>
                        </a:lnSpc>
                        <a:spcAft>
                          <a:spcPts val="0"/>
                        </a:spcAft>
                      </a:pPr>
                      <a:r>
                        <a:rPr lang="ru-RU" sz="1400" dirty="0">
                          <a:effectLst/>
                        </a:rPr>
                        <a:t>Методическое пособие «Основные направления подготовки спортивного резерва в баскетболе»</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587" marR="35587" marT="0" marB="0"/>
                </a:tc>
                <a:extLst>
                  <a:ext uri="{0D108BD9-81ED-4DB2-BD59-A6C34878D82A}">
                    <a16:rowId xmlns:a16="http://schemas.microsoft.com/office/drawing/2014/main" xmlns="" val="734249582"/>
                  </a:ext>
                </a:extLst>
              </a:tr>
            </a:tbl>
          </a:graphicData>
        </a:graphic>
      </p:graphicFrame>
    </p:spTree>
    <p:extLst>
      <p:ext uri="{BB962C8B-B14F-4D97-AF65-F5344CB8AC3E}">
        <p14:creationId xmlns:p14="http://schemas.microsoft.com/office/powerpoint/2010/main" val="1614785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подготовка 1">
            <a:extLst>
              <a:ext uri="{FF2B5EF4-FFF2-40B4-BE49-F238E27FC236}">
                <a16:creationId xmlns:a16="http://schemas.microsoft.com/office/drawing/2014/main" xmlns="" id="{D2040674-0315-4EE3-8A47-C71D17C5B46E}"/>
              </a:ext>
            </a:extLst>
          </p:cNvPr>
          <p:cNvSpPr/>
          <p:nvPr/>
        </p:nvSpPr>
        <p:spPr>
          <a:xfrm>
            <a:off x="543697" y="1521500"/>
            <a:ext cx="11405287" cy="4530912"/>
          </a:xfrm>
          <a:prstGeom prst="flowChartPreparation">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0F4B730F-6C05-45E8-8A86-866E3C6497AB}"/>
              </a:ext>
            </a:extLst>
          </p:cNvPr>
          <p:cNvSpPr/>
          <p:nvPr/>
        </p:nvSpPr>
        <p:spPr>
          <a:xfrm>
            <a:off x="2244811" y="533731"/>
            <a:ext cx="7702378" cy="463075"/>
          </a:xfrm>
          <a:prstGeom prst="rect">
            <a:avLst/>
          </a:prstGeom>
        </p:spPr>
        <p:txBody>
          <a:bodyPr wrap="square">
            <a:spAutoFit/>
          </a:bodyPr>
          <a:lstStyle/>
          <a:p>
            <a:pPr indent="450215" algn="ctr">
              <a:lnSpc>
                <a:spcPct val="150000"/>
              </a:lnSpc>
              <a:spcAft>
                <a:spcPts val="0"/>
              </a:spcAft>
              <a:tabLst>
                <a:tab pos="540385" algn="l"/>
              </a:tabLst>
            </a:pPr>
            <a:r>
              <a:rPr lang="ru-RU" b="1" dirty="0"/>
              <a:t>СПОРТИВНЫЕ СОРЕВНОВАНИЯ В 2017 ГОДУ</a:t>
            </a:r>
            <a:endParaRPr lang="ru-RU"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Прямоугольник 4"/>
          <p:cNvSpPr/>
          <p:nvPr/>
        </p:nvSpPr>
        <p:spPr>
          <a:xfrm>
            <a:off x="2809103" y="1662991"/>
            <a:ext cx="7644714" cy="4247317"/>
          </a:xfrm>
          <a:prstGeom prst="rect">
            <a:avLst/>
          </a:prstGeom>
        </p:spPr>
        <p:txBody>
          <a:bodyPr wrap="square">
            <a:spAutoFit/>
          </a:bodyPr>
          <a:lstStyle/>
          <a:p>
            <a:pPr indent="450215" algn="just">
              <a:lnSpc>
                <a:spcPct val="150000"/>
              </a:lnSpc>
              <a:spcAft>
                <a:spcPts val="0"/>
              </a:spcAft>
              <a:tabLst>
                <a:tab pos="54038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Проведены:</a:t>
            </a:r>
          </a:p>
          <a:p>
            <a:pPr marL="285750" indent="-285750" algn="just">
              <a:lnSpc>
                <a:spcPct val="150000"/>
              </a:lnSpc>
              <a:spcAft>
                <a:spcPts val="0"/>
              </a:spcAft>
              <a:buFontTx/>
              <a:buChar char="-"/>
              <a:tabLst>
                <a:tab pos="54038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2</a:t>
            </a:r>
            <a:r>
              <a:rPr lang="ru-RU" dirty="0">
                <a:latin typeface="Times New Roman" panose="02020603050405020304" pitchFamily="18" charset="0"/>
                <a:ea typeface="Times New Roman" panose="02020603050405020304" pitchFamily="18" charset="0"/>
                <a:cs typeface="Times New Roman" panose="02020603050405020304" pitchFamily="18" charset="0"/>
              </a:rPr>
              <a:t> Всероссийские Универсиады (зимняя и летняя)</a:t>
            </a:r>
          </a:p>
          <a:p>
            <a:pPr marL="285750" indent="-285750" algn="just">
              <a:lnSpc>
                <a:spcPct val="150000"/>
              </a:lnSpc>
              <a:spcAft>
                <a:spcPts val="0"/>
              </a:spcAft>
              <a:buFontTx/>
              <a:buChar char="-"/>
              <a:tabLst>
                <a:tab pos="540385"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Зимняя Спартакиада молодежи России</a:t>
            </a:r>
          </a:p>
          <a:p>
            <a:pPr marL="285750" indent="-285750" algn="just">
              <a:lnSpc>
                <a:spcPct val="150000"/>
              </a:lnSpc>
              <a:spcAft>
                <a:spcPts val="0"/>
              </a:spcAft>
              <a:buFontTx/>
              <a:buChar char="-"/>
              <a:tabLst>
                <a:tab pos="540385"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Летняя Спартакиада спортивных школ</a:t>
            </a:r>
          </a:p>
          <a:p>
            <a:pPr marL="285750" indent="-285750" algn="just">
              <a:lnSpc>
                <a:spcPct val="150000"/>
              </a:lnSpc>
              <a:spcAft>
                <a:spcPts val="0"/>
              </a:spcAft>
              <a:buFontTx/>
              <a:buChar char="-"/>
              <a:tabLst>
                <a:tab pos="540385" algn="l"/>
              </a:tabLst>
            </a:pPr>
            <a:r>
              <a:rPr lang="ru-RU" dirty="0">
                <a:latin typeface="Times New Roman" panose="02020603050405020304" pitchFamily="18" charset="0"/>
                <a:ea typeface="Times New Roman" panose="02020603050405020304" pitchFamily="18" charset="0"/>
                <a:cs typeface="Times New Roman" panose="02020603050405020304" pitchFamily="18" charset="0"/>
              </a:rPr>
              <a:t>Первые зимние и VII летние Российско-Китайские Игры</a:t>
            </a:r>
          </a:p>
          <a:p>
            <a:pPr marL="285750" indent="-285750" algn="just">
              <a:lnSpc>
                <a:spcPct val="150000"/>
              </a:lnSpc>
              <a:spcAft>
                <a:spcPts val="0"/>
              </a:spcAft>
              <a:buFontTx/>
              <a:buChar char="-"/>
              <a:tabLst>
                <a:tab pos="54038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1457</a:t>
            </a:r>
            <a:r>
              <a:rPr lang="ru-RU" dirty="0">
                <a:latin typeface="Times New Roman" panose="02020603050405020304" pitchFamily="18" charset="0"/>
                <a:ea typeface="Times New Roman" panose="02020603050405020304" pitchFamily="18" charset="0"/>
                <a:cs typeface="Times New Roman" panose="02020603050405020304" pitchFamily="18" charset="0"/>
              </a:rPr>
              <a:t> Первенств России по олимпийским, неолимпийским, адаптивным и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сурдлимпийским</a:t>
            </a:r>
            <a:r>
              <a:rPr lang="ru-RU" dirty="0">
                <a:latin typeface="Times New Roman" panose="02020603050405020304" pitchFamily="18" charset="0"/>
                <a:ea typeface="Times New Roman" panose="02020603050405020304" pitchFamily="18" charset="0"/>
                <a:cs typeface="Times New Roman" panose="02020603050405020304" pitchFamily="18" charset="0"/>
              </a:rPr>
              <a:t>  видам спорта</a:t>
            </a:r>
          </a:p>
          <a:p>
            <a:pPr marL="285750" indent="-285750" algn="just">
              <a:lnSpc>
                <a:spcPct val="150000"/>
              </a:lnSpc>
              <a:spcAft>
                <a:spcPts val="0"/>
              </a:spcAft>
              <a:buFontTx/>
              <a:buChar char="-"/>
              <a:tabLst>
                <a:tab pos="54038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54</a:t>
            </a:r>
            <a:r>
              <a:rPr lang="ru-RU" dirty="0">
                <a:latin typeface="Times New Roman" panose="02020603050405020304" pitchFamily="18" charset="0"/>
                <a:ea typeface="Times New Roman" panose="02020603050405020304" pitchFamily="18" charset="0"/>
                <a:cs typeface="Times New Roman" panose="02020603050405020304" pitchFamily="18" charset="0"/>
              </a:rPr>
              <a:t> Всероссийских соревнования среди студентов по летним и зимним видам спорта</a:t>
            </a:r>
          </a:p>
          <a:p>
            <a:pPr marL="285750" indent="-285750" algn="just">
              <a:lnSpc>
                <a:spcPct val="150000"/>
              </a:lnSpc>
              <a:spcAft>
                <a:spcPts val="0"/>
              </a:spcAft>
              <a:buFontTx/>
              <a:buChar char="-"/>
              <a:tabLst>
                <a:tab pos="540385" algn="l"/>
              </a:tabLst>
            </a:pPr>
            <a:r>
              <a:rPr lang="ru-RU" b="1" dirty="0">
                <a:latin typeface="Times New Roman" panose="02020603050405020304" pitchFamily="18" charset="0"/>
                <a:ea typeface="Times New Roman" panose="02020603050405020304" pitchFamily="18" charset="0"/>
                <a:cs typeface="Times New Roman" panose="02020603050405020304" pitchFamily="18" charset="0"/>
              </a:rPr>
              <a:t>2</a:t>
            </a:r>
            <a:r>
              <a:rPr lang="ru-RU" dirty="0">
                <a:latin typeface="Times New Roman" panose="02020603050405020304" pitchFamily="18" charset="0"/>
                <a:ea typeface="Times New Roman" panose="02020603050405020304" pitchFamily="18" charset="0"/>
                <a:cs typeface="Times New Roman" panose="02020603050405020304" pitchFamily="18" charset="0"/>
              </a:rPr>
              <a:t> детских турнира по хоккею «Мемориал Владимира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Крутова</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endParaRPr lang="ru-RU" sz="1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060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E0ACF2DA-795F-4588-894D-2AAED5B8DDE2}"/>
              </a:ext>
            </a:extLst>
          </p:cNvPr>
          <p:cNvPicPr>
            <a:picLocks noChangeAspect="1"/>
          </p:cNvPicPr>
          <p:nvPr/>
        </p:nvPicPr>
        <p:blipFill>
          <a:blip r:embed="rId2"/>
          <a:stretch>
            <a:fillRect/>
          </a:stretch>
        </p:blipFill>
        <p:spPr>
          <a:xfrm>
            <a:off x="7698430" y="1863493"/>
            <a:ext cx="3261949" cy="4614080"/>
          </a:xfrm>
          <a:prstGeom prst="rect">
            <a:avLst/>
          </a:prstGeom>
        </p:spPr>
      </p:pic>
      <p:pic>
        <p:nvPicPr>
          <p:cNvPr id="7" name="Рисунок 6">
            <a:extLst>
              <a:ext uri="{FF2B5EF4-FFF2-40B4-BE49-F238E27FC236}">
                <a16:creationId xmlns:a16="http://schemas.microsoft.com/office/drawing/2014/main" xmlns="" id="{AACB8DD2-2843-42E5-92C0-1255F1121B20}"/>
              </a:ext>
            </a:extLst>
          </p:cNvPr>
          <p:cNvPicPr>
            <a:picLocks noChangeAspect="1"/>
          </p:cNvPicPr>
          <p:nvPr/>
        </p:nvPicPr>
        <p:blipFill>
          <a:blip r:embed="rId3"/>
          <a:stretch>
            <a:fillRect/>
          </a:stretch>
        </p:blipFill>
        <p:spPr>
          <a:xfrm>
            <a:off x="1665672" y="1300419"/>
            <a:ext cx="3384123" cy="4791679"/>
          </a:xfrm>
          <a:prstGeom prst="rect">
            <a:avLst/>
          </a:prstGeom>
        </p:spPr>
      </p:pic>
      <p:sp>
        <p:nvSpPr>
          <p:cNvPr id="8" name="Прямоугольник 7">
            <a:extLst>
              <a:ext uri="{FF2B5EF4-FFF2-40B4-BE49-F238E27FC236}">
                <a16:creationId xmlns:a16="http://schemas.microsoft.com/office/drawing/2014/main" xmlns="" id="{029D1559-FBD3-4F32-B4C3-2B5383A3288A}"/>
              </a:ext>
            </a:extLst>
          </p:cNvPr>
          <p:cNvSpPr/>
          <p:nvPr/>
        </p:nvSpPr>
        <p:spPr>
          <a:xfrm>
            <a:off x="1665671" y="284011"/>
            <a:ext cx="8046739" cy="461665"/>
          </a:xfrm>
          <a:prstGeom prst="rect">
            <a:avLst/>
          </a:prstGeom>
        </p:spPr>
        <p:txBody>
          <a:bodyPr wrap="square">
            <a:spAutoFit/>
          </a:bodyPr>
          <a:lstStyle/>
          <a:p>
            <a:pPr indent="450215" algn="ctr">
              <a:lnSpc>
                <a:spcPct val="150000"/>
              </a:lnSpc>
              <a:spcAft>
                <a:spcPts val="0"/>
              </a:spcAft>
            </a:pPr>
            <a:r>
              <a:rPr lang="ru-RU" sz="1600" b="1" dirty="0" smtClean="0"/>
              <a:t>ОТРАСЛЕВОЙ </a:t>
            </a:r>
            <a:r>
              <a:rPr lang="ru-RU" sz="1600" b="1" dirty="0"/>
              <a:t>ЖУРНАЛ «ВЕСТНИК СПОРТИВНОГО РЕЗЕРВА»</a:t>
            </a:r>
            <a:endParaRPr lang="ru-RU" sz="16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9205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Лента: наклоненная вверх 1">
            <a:extLst>
              <a:ext uri="{FF2B5EF4-FFF2-40B4-BE49-F238E27FC236}">
                <a16:creationId xmlns:a16="http://schemas.microsoft.com/office/drawing/2014/main" xmlns="" id="{12A088F6-CE92-4A28-B2E2-BECD5C63851C}"/>
              </a:ext>
            </a:extLst>
          </p:cNvPr>
          <p:cNvSpPr/>
          <p:nvPr/>
        </p:nvSpPr>
        <p:spPr>
          <a:xfrm>
            <a:off x="204987" y="1391424"/>
            <a:ext cx="12085867" cy="4589245"/>
          </a:xfrm>
          <a:prstGeom prst="ribbon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a:extLst>
              <a:ext uri="{FF2B5EF4-FFF2-40B4-BE49-F238E27FC236}">
                <a16:creationId xmlns:a16="http://schemas.microsoft.com/office/drawing/2014/main" xmlns="" id="{9F5D3002-3513-4615-BB6C-6471AD9BD0FB}"/>
              </a:ext>
            </a:extLst>
          </p:cNvPr>
          <p:cNvSpPr/>
          <p:nvPr/>
        </p:nvSpPr>
        <p:spPr>
          <a:xfrm>
            <a:off x="3257585" y="1729765"/>
            <a:ext cx="5980670" cy="3139321"/>
          </a:xfrm>
          <a:prstGeom prst="rect">
            <a:avLst/>
          </a:prstGeom>
        </p:spPr>
        <p:txBody>
          <a:bodyPr wrap="square">
            <a:spAutoFit/>
          </a:bodyPr>
          <a:lstStyle/>
          <a:p>
            <a:pPr indent="450215" algn="ctr">
              <a:lnSpc>
                <a:spcPct val="150000"/>
              </a:lnSpc>
              <a:spcAft>
                <a:spcPts val="0"/>
              </a:spcAft>
            </a:pPr>
            <a:r>
              <a:rPr lang="ru-RU" sz="2400" b="1" i="1" dirty="0">
                <a:latin typeface="Times New Roman" panose="02020603050405020304" pitchFamily="18" charset="0"/>
                <a:ea typeface="Calibri" panose="020F0502020204030204" pitchFamily="34" charset="0"/>
                <a:cs typeface="Times New Roman" panose="02020603050405020304" pitchFamily="18" charset="0"/>
              </a:rPr>
              <a:t>Выражаю благодарность всем за совместную работу и надеюсь на её дальнейшее эффективное продолжение! </a:t>
            </a:r>
          </a:p>
          <a:p>
            <a:pPr indent="450215" algn="ctr">
              <a:lnSpc>
                <a:spcPct val="150000"/>
              </a:lnSpc>
              <a:spcAft>
                <a:spcPts val="0"/>
              </a:spcAft>
            </a:pPr>
            <a:endParaRPr lang="ru-RU" sz="2400" b="1" i="1" dirty="0">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50000"/>
              </a:lnSpc>
              <a:spcAft>
                <a:spcPts val="0"/>
              </a:spcAft>
            </a:pPr>
            <a:r>
              <a:rPr lang="ru-RU" sz="3600" b="1" dirty="0">
                <a:latin typeface="Times New Roman" panose="02020603050405020304" pitchFamily="18" charset="0"/>
                <a:ea typeface="Calibri" panose="020F0502020204030204" pitchFamily="34" charset="0"/>
                <a:cs typeface="Times New Roman" panose="02020603050405020304" pitchFamily="18" charset="0"/>
              </a:rPr>
              <a:t>Благодарю за внимание!</a:t>
            </a:r>
            <a:endParaRPr lang="ru-RU" sz="3600" b="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31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
          <p:cNvSpPr txBox="1">
            <a:spLocks noChangeArrowheads="1"/>
          </p:cNvSpPr>
          <p:nvPr/>
        </p:nvSpPr>
        <p:spPr bwMode="auto">
          <a:xfrm>
            <a:off x="644488" y="269139"/>
            <a:ext cx="10046970"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ru-RU" altLang="ru-RU" b="1" dirty="0">
                <a:latin typeface="+mj-lt"/>
                <a:cs typeface="Times New Roman" pitchFamily="18" charset="0"/>
              </a:rPr>
              <a:t>СТРУКТУРА МЕТОДИЧЕСКОГО СОПРОВОЖДЕНИЯ </a:t>
            </a:r>
            <a:r>
              <a:rPr lang="en-US" altLang="ru-RU" b="1" dirty="0">
                <a:latin typeface="+mj-lt"/>
                <a:cs typeface="Times New Roman" pitchFamily="18" charset="0"/>
              </a:rPr>
              <a:t/>
            </a:r>
            <a:br>
              <a:rPr lang="en-US" altLang="ru-RU" b="1" dirty="0">
                <a:latin typeface="+mj-lt"/>
                <a:cs typeface="Times New Roman" pitchFamily="18" charset="0"/>
              </a:rPr>
            </a:br>
            <a:r>
              <a:rPr lang="ru-RU" altLang="ru-RU" b="1" dirty="0">
                <a:latin typeface="+mj-lt"/>
                <a:cs typeface="Times New Roman" pitchFamily="18" charset="0"/>
              </a:rPr>
              <a:t>ПОДГОТОВКИ СПОРТИВНОГО РЕЗЕРВА</a:t>
            </a:r>
          </a:p>
        </p:txBody>
      </p:sp>
      <p:sp>
        <p:nvSpPr>
          <p:cNvPr id="106" name="Скругленный прямоугольник 7"/>
          <p:cNvSpPr/>
          <p:nvPr/>
        </p:nvSpPr>
        <p:spPr>
          <a:xfrm>
            <a:off x="3616415" y="1596529"/>
            <a:ext cx="4518894" cy="294327"/>
          </a:xfrm>
          <a:prstGeom prst="roundRect">
            <a:avLst/>
          </a:prstGeom>
          <a:solidFill>
            <a:srgbClr val="0070C0"/>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r>
              <a:rPr lang="ru-RU" sz="1400" b="1" dirty="0">
                <a:solidFill>
                  <a:schemeClr val="tx1"/>
                </a:solidFill>
                <a:latin typeface="+mj-lt"/>
                <a:cs typeface="Times New Roman" pitchFamily="18" charset="0"/>
              </a:rPr>
              <a:t>    </a:t>
            </a:r>
            <a:r>
              <a:rPr lang="ru-RU" sz="1400" b="1" dirty="0">
                <a:solidFill>
                  <a:schemeClr val="bg1"/>
                </a:solidFill>
                <a:latin typeface="+mj-lt"/>
                <a:cs typeface="Times New Roman" pitchFamily="18" charset="0"/>
              </a:rPr>
              <a:t>Организационно-методическое Управление</a:t>
            </a:r>
          </a:p>
        </p:txBody>
      </p:sp>
      <p:sp>
        <p:nvSpPr>
          <p:cNvPr id="135" name="Правая фигурная скобка 40"/>
          <p:cNvSpPr/>
          <p:nvPr/>
        </p:nvSpPr>
        <p:spPr>
          <a:xfrm rot="5400000">
            <a:off x="3688052" y="1743598"/>
            <a:ext cx="182562" cy="4294765"/>
          </a:xfrm>
          <a:prstGeom prst="rightBrace">
            <a:avLst>
              <a:gd name="adj1" fmla="val 75000"/>
              <a:gd name="adj2" fmla="val 50000"/>
            </a:avLst>
          </a:prstGeom>
          <a:solidFill>
            <a:schemeClr val="bg1"/>
          </a:solidFill>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ru-RU" sz="1200">
              <a:solidFill>
                <a:prstClr val="black"/>
              </a:solidFill>
              <a:latin typeface="Calibri"/>
            </a:endParaRPr>
          </a:p>
        </p:txBody>
      </p:sp>
      <p:sp>
        <p:nvSpPr>
          <p:cNvPr id="136" name="Правая фигурная скобка 41"/>
          <p:cNvSpPr/>
          <p:nvPr/>
        </p:nvSpPr>
        <p:spPr>
          <a:xfrm rot="5400000">
            <a:off x="8081087" y="1677769"/>
            <a:ext cx="163514" cy="4422613"/>
          </a:xfrm>
          <a:prstGeom prst="rightBrace">
            <a:avLst>
              <a:gd name="adj1" fmla="val 75000"/>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ru-RU" sz="1200">
              <a:solidFill>
                <a:prstClr val="black"/>
              </a:solidFill>
              <a:latin typeface="Calibri"/>
            </a:endParaRPr>
          </a:p>
        </p:txBody>
      </p:sp>
      <p:sp>
        <p:nvSpPr>
          <p:cNvPr id="138" name="Скругленный прямоугольник 43"/>
          <p:cNvSpPr/>
          <p:nvPr/>
        </p:nvSpPr>
        <p:spPr>
          <a:xfrm>
            <a:off x="7079467" y="4033444"/>
            <a:ext cx="4134414" cy="413724"/>
          </a:xfrm>
          <a:prstGeom prst="roundRect">
            <a:avLst/>
          </a:prstGeom>
          <a:solidFill>
            <a:schemeClr val="accent5">
              <a:lumMod val="85000"/>
            </a:schemeClr>
          </a:solidFill>
          <a:ln w="28575">
            <a:noFill/>
          </a:ln>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ru-RU" sz="1200" b="1" dirty="0">
              <a:solidFill>
                <a:prstClr val="white"/>
              </a:solidFill>
              <a:latin typeface="Times New Roman" pitchFamily="18" charset="0"/>
              <a:cs typeface="Times New Roman" pitchFamily="18" charset="0"/>
            </a:endParaRPr>
          </a:p>
        </p:txBody>
      </p:sp>
      <p:sp>
        <p:nvSpPr>
          <p:cNvPr id="139" name="Правая фигурная скобка 45"/>
          <p:cNvSpPr/>
          <p:nvPr/>
        </p:nvSpPr>
        <p:spPr>
          <a:xfrm rot="5400000">
            <a:off x="6223372" y="484396"/>
            <a:ext cx="158260" cy="8083805"/>
          </a:xfrm>
          <a:prstGeom prst="rightBrace">
            <a:avLst>
              <a:gd name="adj1" fmla="val 75000"/>
              <a:gd name="adj2" fmla="val 5545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ru-RU" sz="1200">
              <a:solidFill>
                <a:prstClr val="black"/>
              </a:solidFill>
              <a:latin typeface="Calibri"/>
            </a:endParaRPr>
          </a:p>
        </p:txBody>
      </p:sp>
      <p:sp>
        <p:nvSpPr>
          <p:cNvPr id="140" name="Скругленный прямоугольник 46"/>
          <p:cNvSpPr/>
          <p:nvPr/>
        </p:nvSpPr>
        <p:spPr>
          <a:xfrm>
            <a:off x="2341727" y="4607734"/>
            <a:ext cx="7682384" cy="292417"/>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white"/>
              </a:solidFill>
              <a:latin typeface="Times New Roman" pitchFamily="18" charset="0"/>
              <a:cs typeface="Times New Roman" pitchFamily="18" charset="0"/>
            </a:endParaRPr>
          </a:p>
        </p:txBody>
      </p:sp>
      <p:sp>
        <p:nvSpPr>
          <p:cNvPr id="142" name="Скругленный прямоугольник 48"/>
          <p:cNvSpPr/>
          <p:nvPr/>
        </p:nvSpPr>
        <p:spPr>
          <a:xfrm>
            <a:off x="3173313" y="5367358"/>
            <a:ext cx="6089161" cy="33428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white"/>
              </a:solidFill>
              <a:latin typeface="Times New Roman" pitchFamily="18" charset="0"/>
              <a:cs typeface="Times New Roman" pitchFamily="18" charset="0"/>
            </a:endParaRPr>
          </a:p>
        </p:txBody>
      </p:sp>
      <p:sp>
        <p:nvSpPr>
          <p:cNvPr id="144" name="Скругленный прямоугольник 58"/>
          <p:cNvSpPr/>
          <p:nvPr/>
        </p:nvSpPr>
        <p:spPr>
          <a:xfrm>
            <a:off x="3711398" y="5872972"/>
            <a:ext cx="4744602" cy="312522"/>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fontAlgn="base">
              <a:spcBef>
                <a:spcPct val="0"/>
              </a:spcBef>
              <a:spcAft>
                <a:spcPct val="0"/>
              </a:spcAft>
              <a:defRPr/>
            </a:pPr>
            <a:r>
              <a:rPr lang="ru-RU" sz="1400" b="1" dirty="0">
                <a:solidFill>
                  <a:prstClr val="white"/>
                </a:solidFill>
                <a:latin typeface="Times New Roman" pitchFamily="18" charset="0"/>
                <a:cs typeface="Times New Roman" pitchFamily="18" charset="0"/>
              </a:rPr>
              <a:t>             </a:t>
            </a:r>
            <a:r>
              <a:rPr lang="ru-RU" sz="1400" b="1" dirty="0">
                <a:solidFill>
                  <a:schemeClr val="tx1"/>
                </a:solidFill>
                <a:latin typeface="+mj-lt"/>
                <a:cs typeface="Times New Roman" pitchFamily="18" charset="0"/>
              </a:rPr>
              <a:t>тренеры                              занимающиеся</a:t>
            </a:r>
          </a:p>
        </p:txBody>
      </p:sp>
      <p:sp>
        <p:nvSpPr>
          <p:cNvPr id="145" name="Правая фигурная скобка 60"/>
          <p:cNvSpPr/>
          <p:nvPr/>
        </p:nvSpPr>
        <p:spPr>
          <a:xfrm rot="5400000">
            <a:off x="5957262" y="3916511"/>
            <a:ext cx="191547" cy="4744602"/>
          </a:xfrm>
          <a:prstGeom prst="rightBrace">
            <a:avLst>
              <a:gd name="adj1" fmla="val 75000"/>
              <a:gd name="adj2" fmla="val 54118"/>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ru-RU" sz="1200">
              <a:solidFill>
                <a:prstClr val="black"/>
              </a:solidFill>
              <a:latin typeface="Calibri"/>
            </a:endParaRPr>
          </a:p>
        </p:txBody>
      </p:sp>
      <p:sp>
        <p:nvSpPr>
          <p:cNvPr id="146" name="Скругленный прямоугольник 61"/>
          <p:cNvSpPr/>
          <p:nvPr/>
        </p:nvSpPr>
        <p:spPr>
          <a:xfrm>
            <a:off x="3586579" y="6384585"/>
            <a:ext cx="4744602" cy="408499"/>
          </a:xfrm>
          <a:prstGeom prst="roundRect">
            <a:avLst/>
          </a:prstGeom>
          <a:solidFill>
            <a:srgbClr val="002060"/>
          </a:solidFill>
        </p:spPr>
        <p:style>
          <a:lnRef idx="1">
            <a:schemeClr val="accent5"/>
          </a:lnRef>
          <a:fillRef idx="3">
            <a:schemeClr val="accent5"/>
          </a:fillRef>
          <a:effectRef idx="2">
            <a:schemeClr val="accent5"/>
          </a:effectRef>
          <a:fontRef idx="minor">
            <a:schemeClr val="lt1"/>
          </a:fontRef>
        </p:style>
        <p:txBody>
          <a:bodyPr anchor="ctr"/>
          <a:lstStyle/>
          <a:p>
            <a:pPr algn="ctr" fontAlgn="base">
              <a:spcBef>
                <a:spcPct val="0"/>
              </a:spcBef>
              <a:spcAft>
                <a:spcPct val="0"/>
              </a:spcAft>
              <a:defRPr/>
            </a:pPr>
            <a:r>
              <a:rPr lang="ru-RU" sz="1400" b="1" dirty="0">
                <a:solidFill>
                  <a:schemeClr val="bg1"/>
                </a:solidFill>
                <a:latin typeface="+mj-lt"/>
                <a:cs typeface="Times New Roman" pitchFamily="18" charset="0"/>
              </a:rPr>
              <a:t>Отбор кандидатов в резерв </a:t>
            </a:r>
            <a:r>
              <a:rPr lang="ru-RU" sz="1400" b="1" dirty="0">
                <a:cs typeface="Times New Roman" pitchFamily="18" charset="0"/>
              </a:rPr>
              <a:t>спортивных</a:t>
            </a:r>
            <a:r>
              <a:rPr lang="ru-RU" sz="1400" b="1" dirty="0">
                <a:solidFill>
                  <a:schemeClr val="bg1"/>
                </a:solidFill>
                <a:latin typeface="+mj-lt"/>
                <a:cs typeface="Times New Roman" pitchFamily="18" charset="0"/>
              </a:rPr>
              <a:t> сборных команд России по видам спорта.</a:t>
            </a:r>
          </a:p>
        </p:txBody>
      </p:sp>
      <p:sp>
        <p:nvSpPr>
          <p:cNvPr id="147" name="Скругленный прямоугольник 65"/>
          <p:cNvSpPr/>
          <p:nvPr/>
        </p:nvSpPr>
        <p:spPr>
          <a:xfrm>
            <a:off x="4793665" y="3215498"/>
            <a:ext cx="2065874" cy="591767"/>
          </a:xfrm>
          <a:prstGeom prst="roundRect">
            <a:avLst/>
          </a:prstGeom>
          <a:solidFill>
            <a:schemeClr val="accent5">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ru-RU" sz="1300" b="1" dirty="0">
              <a:solidFill>
                <a:schemeClr val="tx1"/>
              </a:solidFill>
              <a:latin typeface="Times New Roman" pitchFamily="18" charset="0"/>
              <a:cs typeface="Times New Roman" pitchFamily="18" charset="0"/>
            </a:endParaRPr>
          </a:p>
        </p:txBody>
      </p:sp>
      <p:sp>
        <p:nvSpPr>
          <p:cNvPr id="149" name="Скругленный прямоугольник 78"/>
          <p:cNvSpPr/>
          <p:nvPr/>
        </p:nvSpPr>
        <p:spPr>
          <a:xfrm>
            <a:off x="4043853" y="4033527"/>
            <a:ext cx="2688101" cy="391527"/>
          </a:xfrm>
          <a:prstGeom prst="roundRect">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ru-RU" sz="1200" b="1" dirty="0">
              <a:solidFill>
                <a:prstClr val="white"/>
              </a:solidFill>
              <a:latin typeface="Times New Roman" pitchFamily="18" charset="0"/>
              <a:cs typeface="Times New Roman" pitchFamily="18" charset="0"/>
            </a:endParaRPr>
          </a:p>
        </p:txBody>
      </p:sp>
      <p:grpSp>
        <p:nvGrpSpPr>
          <p:cNvPr id="160" name="Group 193">
            <a:extLst>
              <a:ext uri="{FF2B5EF4-FFF2-40B4-BE49-F238E27FC236}">
                <a16:creationId xmlns:a16="http://schemas.microsoft.com/office/drawing/2014/main" xmlns="" id="{C0545E93-41B3-421E-B42C-6534B647A09A}"/>
              </a:ext>
            </a:extLst>
          </p:cNvPr>
          <p:cNvGrpSpPr/>
          <p:nvPr/>
        </p:nvGrpSpPr>
        <p:grpSpPr>
          <a:xfrm flipH="1">
            <a:off x="4657697" y="992165"/>
            <a:ext cx="2331778" cy="521293"/>
            <a:chOff x="2434574" y="1606860"/>
            <a:chExt cx="4464819" cy="955365"/>
          </a:xfrm>
        </p:grpSpPr>
        <p:sp>
          <p:nvSpPr>
            <p:cNvPr id="161" name="Rectangle 11">
              <a:extLst>
                <a:ext uri="{FF2B5EF4-FFF2-40B4-BE49-F238E27FC236}">
                  <a16:creationId xmlns:a16="http://schemas.microsoft.com/office/drawing/2014/main" xmlns="" id="{B5514234-42D4-413D-811C-E509555490F1}"/>
                </a:ext>
              </a:extLst>
            </p:cNvPr>
            <p:cNvSpPr/>
            <p:nvPr/>
          </p:nvSpPr>
          <p:spPr>
            <a:xfrm>
              <a:off x="2438400" y="2013581"/>
              <a:ext cx="3785299"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rgbClr val="CC33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1">
              <a:extLst>
                <a:ext uri="{FF2B5EF4-FFF2-40B4-BE49-F238E27FC236}">
                  <a16:creationId xmlns:a16="http://schemas.microsoft.com/office/drawing/2014/main" xmlns="" id="{0716500A-7321-4511-8700-D50DA98BD439}"/>
                </a:ext>
              </a:extLst>
            </p:cNvPr>
            <p:cNvSpPr/>
            <p:nvPr/>
          </p:nvSpPr>
          <p:spPr>
            <a:xfrm flipV="1">
              <a:off x="2434574" y="1606860"/>
              <a:ext cx="3672686" cy="8454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rgbClr val="FF505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164" name="TextBox 163"/>
          <p:cNvSpPr txBox="1"/>
          <p:nvPr/>
        </p:nvSpPr>
        <p:spPr>
          <a:xfrm>
            <a:off x="5377631" y="1076405"/>
            <a:ext cx="1559461" cy="338554"/>
          </a:xfrm>
          <a:prstGeom prst="rect">
            <a:avLst/>
          </a:prstGeom>
          <a:noFill/>
        </p:spPr>
        <p:txBody>
          <a:bodyPr wrap="square" rtlCol="0">
            <a:spAutoFit/>
          </a:bodyPr>
          <a:lstStyle/>
          <a:p>
            <a:r>
              <a:rPr lang="ru-RU" sz="1600" b="1" dirty="0"/>
              <a:t>ФГБУ ФЦПСР</a:t>
            </a:r>
            <a:endParaRPr lang="de-DE" sz="1600" b="1" dirty="0"/>
          </a:p>
        </p:txBody>
      </p:sp>
      <p:grpSp>
        <p:nvGrpSpPr>
          <p:cNvPr id="168" name="Group 193">
            <a:extLst>
              <a:ext uri="{FF2B5EF4-FFF2-40B4-BE49-F238E27FC236}">
                <a16:creationId xmlns:a16="http://schemas.microsoft.com/office/drawing/2014/main" xmlns="" id="{C0545E93-41B3-421E-B42C-6534B647A09A}"/>
              </a:ext>
            </a:extLst>
          </p:cNvPr>
          <p:cNvGrpSpPr/>
          <p:nvPr/>
        </p:nvGrpSpPr>
        <p:grpSpPr>
          <a:xfrm flipH="1">
            <a:off x="1177975" y="2003921"/>
            <a:ext cx="3387215" cy="657629"/>
            <a:chOff x="2365064" y="1606860"/>
            <a:chExt cx="4534329" cy="955365"/>
          </a:xfrm>
        </p:grpSpPr>
        <p:sp>
          <p:nvSpPr>
            <p:cNvPr id="169" name="Rectangle 11">
              <a:extLst>
                <a:ext uri="{FF2B5EF4-FFF2-40B4-BE49-F238E27FC236}">
                  <a16:creationId xmlns:a16="http://schemas.microsoft.com/office/drawing/2014/main" xmlns="" id="{B5514234-42D4-413D-811C-E509555490F1}"/>
                </a:ext>
              </a:extLst>
            </p:cNvPr>
            <p:cNvSpPr/>
            <p:nvPr/>
          </p:nvSpPr>
          <p:spPr>
            <a:xfrm>
              <a:off x="2366757" y="2013581"/>
              <a:ext cx="3856943"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1">
              <a:extLst>
                <a:ext uri="{FF2B5EF4-FFF2-40B4-BE49-F238E27FC236}">
                  <a16:creationId xmlns:a16="http://schemas.microsoft.com/office/drawing/2014/main" xmlns="" id="{0716500A-7321-4511-8700-D50DA98BD439}"/>
                </a:ext>
              </a:extLst>
            </p:cNvPr>
            <p:cNvSpPr/>
            <p:nvPr/>
          </p:nvSpPr>
          <p:spPr>
            <a:xfrm flipV="1">
              <a:off x="2365064" y="1606860"/>
              <a:ext cx="3742199"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172" name="TextBox 171"/>
          <p:cNvSpPr txBox="1"/>
          <p:nvPr/>
        </p:nvSpPr>
        <p:spPr>
          <a:xfrm>
            <a:off x="1392007" y="2059730"/>
            <a:ext cx="385042" cy="523220"/>
          </a:xfrm>
          <a:prstGeom prst="rect">
            <a:avLst/>
          </a:prstGeom>
          <a:noFill/>
        </p:spPr>
        <p:txBody>
          <a:bodyPr wrap="none" rtlCol="0">
            <a:spAutoFit/>
          </a:bodyPr>
          <a:lstStyle/>
          <a:p>
            <a:r>
              <a:rPr lang="ru-RU" sz="2800" b="1" dirty="0"/>
              <a:t>8</a:t>
            </a:r>
            <a:endParaRPr lang="de-DE" sz="2800" b="1" dirty="0"/>
          </a:p>
        </p:txBody>
      </p:sp>
      <p:sp>
        <p:nvSpPr>
          <p:cNvPr id="173" name="TextBox 172"/>
          <p:cNvSpPr txBox="1"/>
          <p:nvPr/>
        </p:nvSpPr>
        <p:spPr>
          <a:xfrm>
            <a:off x="1670513" y="2002548"/>
            <a:ext cx="2815797" cy="584775"/>
          </a:xfrm>
          <a:prstGeom prst="rect">
            <a:avLst/>
          </a:prstGeom>
          <a:noFill/>
        </p:spPr>
        <p:txBody>
          <a:bodyPr wrap="square" rtlCol="0">
            <a:spAutoFit/>
          </a:bodyPr>
          <a:lstStyle/>
          <a:p>
            <a:pPr algn="r"/>
            <a:r>
              <a:rPr lang="ru-RU" sz="1600" dirty="0">
                <a:latin typeface="+mj-lt"/>
                <a:cs typeface="Times New Roman" pitchFamily="18" charset="0"/>
              </a:rPr>
              <a:t>методических отделов по федеральным округам</a:t>
            </a:r>
          </a:p>
        </p:txBody>
      </p:sp>
      <p:grpSp>
        <p:nvGrpSpPr>
          <p:cNvPr id="174" name="Group 193">
            <a:extLst>
              <a:ext uri="{FF2B5EF4-FFF2-40B4-BE49-F238E27FC236}">
                <a16:creationId xmlns:a16="http://schemas.microsoft.com/office/drawing/2014/main" xmlns="" id="{C0545E93-41B3-421E-B42C-6534B647A09A}"/>
              </a:ext>
            </a:extLst>
          </p:cNvPr>
          <p:cNvGrpSpPr/>
          <p:nvPr/>
        </p:nvGrpSpPr>
        <p:grpSpPr>
          <a:xfrm flipH="1">
            <a:off x="7126635" y="2031152"/>
            <a:ext cx="3956565" cy="657629"/>
            <a:chOff x="1618199" y="1606860"/>
            <a:chExt cx="5296494" cy="955365"/>
          </a:xfrm>
        </p:grpSpPr>
        <p:sp>
          <p:nvSpPr>
            <p:cNvPr id="175" name="Rectangle 11">
              <a:extLst>
                <a:ext uri="{FF2B5EF4-FFF2-40B4-BE49-F238E27FC236}">
                  <a16:creationId xmlns:a16="http://schemas.microsoft.com/office/drawing/2014/main" xmlns="" id="{B5514234-42D4-413D-811C-E509555490F1}"/>
                </a:ext>
              </a:extLst>
            </p:cNvPr>
            <p:cNvSpPr/>
            <p:nvPr/>
          </p:nvSpPr>
          <p:spPr>
            <a:xfrm>
              <a:off x="1618199" y="2013581"/>
              <a:ext cx="4682006"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Hexagon 195">
              <a:extLst>
                <a:ext uri="{FF2B5EF4-FFF2-40B4-BE49-F238E27FC236}">
                  <a16:creationId xmlns:a16="http://schemas.microsoft.com/office/drawing/2014/main" xmlns="" id="{FE522171-8C91-4266-88D1-42FC26294537}"/>
                </a:ext>
              </a:extLst>
            </p:cNvPr>
            <p:cNvSpPr/>
            <p:nvPr/>
          </p:nvSpPr>
          <p:spPr>
            <a:xfrm>
              <a:off x="5817404" y="1609779"/>
              <a:ext cx="1097289"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1">
              <a:extLst>
                <a:ext uri="{FF2B5EF4-FFF2-40B4-BE49-F238E27FC236}">
                  <a16:creationId xmlns:a16="http://schemas.microsoft.com/office/drawing/2014/main" xmlns="" id="{0716500A-7321-4511-8700-D50DA98BD439}"/>
                </a:ext>
              </a:extLst>
            </p:cNvPr>
            <p:cNvSpPr/>
            <p:nvPr/>
          </p:nvSpPr>
          <p:spPr>
            <a:xfrm flipV="1">
              <a:off x="1632236" y="1606860"/>
              <a:ext cx="4551531"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178" name="TextBox 177"/>
          <p:cNvSpPr txBox="1"/>
          <p:nvPr/>
        </p:nvSpPr>
        <p:spPr>
          <a:xfrm>
            <a:off x="7324053" y="2104108"/>
            <a:ext cx="385042" cy="523220"/>
          </a:xfrm>
          <a:prstGeom prst="rect">
            <a:avLst/>
          </a:prstGeom>
          <a:noFill/>
        </p:spPr>
        <p:txBody>
          <a:bodyPr wrap="none" rtlCol="0">
            <a:spAutoFit/>
          </a:bodyPr>
          <a:lstStyle/>
          <a:p>
            <a:r>
              <a:rPr lang="ru-RU" sz="2800" b="1" dirty="0"/>
              <a:t>4</a:t>
            </a:r>
            <a:endParaRPr lang="de-DE" sz="2800" b="1" dirty="0"/>
          </a:p>
        </p:txBody>
      </p:sp>
      <p:sp>
        <p:nvSpPr>
          <p:cNvPr id="179" name="TextBox 178"/>
          <p:cNvSpPr txBox="1"/>
          <p:nvPr/>
        </p:nvSpPr>
        <p:spPr>
          <a:xfrm>
            <a:off x="7496514" y="2012009"/>
            <a:ext cx="3531920" cy="646331"/>
          </a:xfrm>
          <a:prstGeom prst="rect">
            <a:avLst/>
          </a:prstGeom>
          <a:noFill/>
        </p:spPr>
        <p:txBody>
          <a:bodyPr wrap="square" rtlCol="0">
            <a:spAutoFit/>
          </a:bodyPr>
          <a:lstStyle/>
          <a:p>
            <a:pPr algn="r"/>
            <a:r>
              <a:rPr lang="ru-RU" sz="1200" b="1" dirty="0">
                <a:latin typeface="+mj-lt"/>
                <a:cs typeface="Times New Roman" pitchFamily="18" charset="0"/>
              </a:rPr>
              <a:t>Спортивных отдела по группам видов спорта старших тренеров по резерву спортивных сборных команд РФ</a:t>
            </a:r>
          </a:p>
        </p:txBody>
      </p:sp>
      <p:sp>
        <p:nvSpPr>
          <p:cNvPr id="184" name="Hexagon 195">
            <a:extLst>
              <a:ext uri="{FF2B5EF4-FFF2-40B4-BE49-F238E27FC236}">
                <a16:creationId xmlns:a16="http://schemas.microsoft.com/office/drawing/2014/main" xmlns="" id="{FE522171-8C91-4266-88D1-42FC26294537}"/>
              </a:ext>
            </a:extLst>
          </p:cNvPr>
          <p:cNvSpPr/>
          <p:nvPr/>
        </p:nvSpPr>
        <p:spPr>
          <a:xfrm flipH="1">
            <a:off x="3541750" y="1593667"/>
            <a:ext cx="367310" cy="297189"/>
          </a:xfrm>
          <a:prstGeom prst="hexagon">
            <a:avLst>
              <a:gd name="adj" fmla="val 27518"/>
              <a:gd name="vf" fmla="val 115470"/>
            </a:avLst>
          </a:prstGeom>
          <a:solidFill>
            <a:srgbClr val="0070C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93">
            <a:extLst>
              <a:ext uri="{FF2B5EF4-FFF2-40B4-BE49-F238E27FC236}">
                <a16:creationId xmlns:a16="http://schemas.microsoft.com/office/drawing/2014/main" xmlns="" id="{C0545E93-41B3-421E-B42C-6534B647A09A}"/>
              </a:ext>
            </a:extLst>
          </p:cNvPr>
          <p:cNvGrpSpPr/>
          <p:nvPr/>
        </p:nvGrpSpPr>
        <p:grpSpPr>
          <a:xfrm flipH="1">
            <a:off x="1298500" y="2745271"/>
            <a:ext cx="744545" cy="414094"/>
            <a:chOff x="3036222" y="1606860"/>
            <a:chExt cx="3863171" cy="955365"/>
          </a:xfrm>
        </p:grpSpPr>
        <p:sp>
          <p:nvSpPr>
            <p:cNvPr id="187" name="Rectangle 11">
              <a:extLst>
                <a:ext uri="{FF2B5EF4-FFF2-40B4-BE49-F238E27FC236}">
                  <a16:creationId xmlns:a16="http://schemas.microsoft.com/office/drawing/2014/main" xmlns="" id="{B5514234-42D4-413D-811C-E509555490F1}"/>
                </a:ext>
              </a:extLst>
            </p:cNvPr>
            <p:cNvSpPr/>
            <p:nvPr/>
          </p:nvSpPr>
          <p:spPr>
            <a:xfrm>
              <a:off x="3058507" y="2013580"/>
              <a:ext cx="3165201" cy="5486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1">
              <a:extLst>
                <a:ext uri="{FF2B5EF4-FFF2-40B4-BE49-F238E27FC236}">
                  <a16:creationId xmlns:a16="http://schemas.microsoft.com/office/drawing/2014/main" xmlns="" id="{0716500A-7321-4511-8700-D50DA98BD439}"/>
                </a:ext>
              </a:extLst>
            </p:cNvPr>
            <p:cNvSpPr/>
            <p:nvPr/>
          </p:nvSpPr>
          <p:spPr>
            <a:xfrm flipV="1">
              <a:off x="3036222" y="1606860"/>
              <a:ext cx="3071038" cy="8454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190" name="Group 193">
            <a:extLst>
              <a:ext uri="{FF2B5EF4-FFF2-40B4-BE49-F238E27FC236}">
                <a16:creationId xmlns:a16="http://schemas.microsoft.com/office/drawing/2014/main" xmlns="" id="{C0545E93-41B3-421E-B42C-6534B647A09A}"/>
              </a:ext>
            </a:extLst>
          </p:cNvPr>
          <p:cNvGrpSpPr/>
          <p:nvPr/>
        </p:nvGrpSpPr>
        <p:grpSpPr>
          <a:xfrm flipH="1">
            <a:off x="1299376" y="3282256"/>
            <a:ext cx="739373" cy="414094"/>
            <a:chOff x="3059143" y="1606860"/>
            <a:chExt cx="3840250" cy="955365"/>
          </a:xfrm>
        </p:grpSpPr>
        <p:sp>
          <p:nvSpPr>
            <p:cNvPr id="191" name="Rectangle 11">
              <a:extLst>
                <a:ext uri="{FF2B5EF4-FFF2-40B4-BE49-F238E27FC236}">
                  <a16:creationId xmlns:a16="http://schemas.microsoft.com/office/drawing/2014/main" xmlns="" id="{B5514234-42D4-413D-811C-E509555490F1}"/>
                </a:ext>
              </a:extLst>
            </p:cNvPr>
            <p:cNvSpPr/>
            <p:nvPr/>
          </p:nvSpPr>
          <p:spPr>
            <a:xfrm>
              <a:off x="3082126" y="2013580"/>
              <a:ext cx="3141583" cy="5486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1">
              <a:extLst>
                <a:ext uri="{FF2B5EF4-FFF2-40B4-BE49-F238E27FC236}">
                  <a16:creationId xmlns:a16="http://schemas.microsoft.com/office/drawing/2014/main" xmlns="" id="{0716500A-7321-4511-8700-D50DA98BD439}"/>
                </a:ext>
              </a:extLst>
            </p:cNvPr>
            <p:cNvSpPr/>
            <p:nvPr/>
          </p:nvSpPr>
          <p:spPr>
            <a:xfrm flipV="1">
              <a:off x="3059143" y="1606860"/>
              <a:ext cx="3048124" cy="8454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214" name="Group 193">
            <a:extLst>
              <a:ext uri="{FF2B5EF4-FFF2-40B4-BE49-F238E27FC236}">
                <a16:creationId xmlns:a16="http://schemas.microsoft.com/office/drawing/2014/main" xmlns="" id="{C0545E93-41B3-421E-B42C-6534B647A09A}"/>
              </a:ext>
            </a:extLst>
          </p:cNvPr>
          <p:cNvGrpSpPr/>
          <p:nvPr/>
        </p:nvGrpSpPr>
        <p:grpSpPr>
          <a:xfrm flipH="1">
            <a:off x="2129586" y="2752582"/>
            <a:ext cx="772066" cy="414094"/>
            <a:chOff x="2893425" y="1606860"/>
            <a:chExt cx="4005968" cy="955365"/>
          </a:xfrm>
        </p:grpSpPr>
        <p:sp>
          <p:nvSpPr>
            <p:cNvPr id="215" name="Rectangle 11">
              <a:extLst>
                <a:ext uri="{FF2B5EF4-FFF2-40B4-BE49-F238E27FC236}">
                  <a16:creationId xmlns:a16="http://schemas.microsoft.com/office/drawing/2014/main" xmlns="" id="{B5514234-42D4-413D-811C-E509555490F1}"/>
                </a:ext>
              </a:extLst>
            </p:cNvPr>
            <p:cNvSpPr/>
            <p:nvPr/>
          </p:nvSpPr>
          <p:spPr>
            <a:xfrm>
              <a:off x="2911829" y="2013580"/>
              <a:ext cx="3295405" cy="5486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1">
              <a:extLst>
                <a:ext uri="{FF2B5EF4-FFF2-40B4-BE49-F238E27FC236}">
                  <a16:creationId xmlns:a16="http://schemas.microsoft.com/office/drawing/2014/main" xmlns="" id="{0716500A-7321-4511-8700-D50DA98BD439}"/>
                </a:ext>
              </a:extLst>
            </p:cNvPr>
            <p:cNvSpPr/>
            <p:nvPr/>
          </p:nvSpPr>
          <p:spPr>
            <a:xfrm flipV="1">
              <a:off x="2893425" y="1606860"/>
              <a:ext cx="3197366" cy="8454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218" name="Group 193">
            <a:extLst>
              <a:ext uri="{FF2B5EF4-FFF2-40B4-BE49-F238E27FC236}">
                <a16:creationId xmlns:a16="http://schemas.microsoft.com/office/drawing/2014/main" xmlns="" id="{C0545E93-41B3-421E-B42C-6534B647A09A}"/>
              </a:ext>
            </a:extLst>
          </p:cNvPr>
          <p:cNvGrpSpPr/>
          <p:nvPr/>
        </p:nvGrpSpPr>
        <p:grpSpPr>
          <a:xfrm flipH="1">
            <a:off x="2130462" y="3289567"/>
            <a:ext cx="767642" cy="414094"/>
            <a:chOff x="2912316" y="1606860"/>
            <a:chExt cx="3987077" cy="955365"/>
          </a:xfrm>
        </p:grpSpPr>
        <p:sp>
          <p:nvSpPr>
            <p:cNvPr id="219" name="Rectangle 11">
              <a:extLst>
                <a:ext uri="{FF2B5EF4-FFF2-40B4-BE49-F238E27FC236}">
                  <a16:creationId xmlns:a16="http://schemas.microsoft.com/office/drawing/2014/main" xmlns="" id="{B5514234-42D4-413D-811C-E509555490F1}"/>
                </a:ext>
              </a:extLst>
            </p:cNvPr>
            <p:cNvSpPr/>
            <p:nvPr/>
          </p:nvSpPr>
          <p:spPr>
            <a:xfrm>
              <a:off x="2930796" y="2013580"/>
              <a:ext cx="3292914" cy="5486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11">
              <a:extLst>
                <a:ext uri="{FF2B5EF4-FFF2-40B4-BE49-F238E27FC236}">
                  <a16:creationId xmlns:a16="http://schemas.microsoft.com/office/drawing/2014/main" xmlns="" id="{0716500A-7321-4511-8700-D50DA98BD439}"/>
                </a:ext>
              </a:extLst>
            </p:cNvPr>
            <p:cNvSpPr/>
            <p:nvPr/>
          </p:nvSpPr>
          <p:spPr>
            <a:xfrm flipV="1">
              <a:off x="2912316" y="1606860"/>
              <a:ext cx="3194951" cy="8454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222" name="Group 193">
            <a:extLst>
              <a:ext uri="{FF2B5EF4-FFF2-40B4-BE49-F238E27FC236}">
                <a16:creationId xmlns:a16="http://schemas.microsoft.com/office/drawing/2014/main" xmlns="" id="{C0545E93-41B3-421E-B42C-6534B647A09A}"/>
              </a:ext>
            </a:extLst>
          </p:cNvPr>
          <p:cNvGrpSpPr/>
          <p:nvPr/>
        </p:nvGrpSpPr>
        <p:grpSpPr>
          <a:xfrm flipH="1">
            <a:off x="2961174" y="2751434"/>
            <a:ext cx="794851" cy="414094"/>
            <a:chOff x="2775203" y="1606860"/>
            <a:chExt cx="4124190" cy="955365"/>
          </a:xfrm>
        </p:grpSpPr>
        <p:sp>
          <p:nvSpPr>
            <p:cNvPr id="223" name="Rectangle 11">
              <a:extLst>
                <a:ext uri="{FF2B5EF4-FFF2-40B4-BE49-F238E27FC236}">
                  <a16:creationId xmlns:a16="http://schemas.microsoft.com/office/drawing/2014/main" xmlns="" id="{B5514234-42D4-413D-811C-E509555490F1}"/>
                </a:ext>
              </a:extLst>
            </p:cNvPr>
            <p:cNvSpPr/>
            <p:nvPr/>
          </p:nvSpPr>
          <p:spPr>
            <a:xfrm>
              <a:off x="2789487" y="2013580"/>
              <a:ext cx="3434227" cy="5486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11">
              <a:extLst>
                <a:ext uri="{FF2B5EF4-FFF2-40B4-BE49-F238E27FC236}">
                  <a16:creationId xmlns:a16="http://schemas.microsoft.com/office/drawing/2014/main" xmlns="" id="{0716500A-7321-4511-8700-D50DA98BD439}"/>
                </a:ext>
              </a:extLst>
            </p:cNvPr>
            <p:cNvSpPr/>
            <p:nvPr/>
          </p:nvSpPr>
          <p:spPr>
            <a:xfrm flipV="1">
              <a:off x="2775203" y="1606860"/>
              <a:ext cx="3332057" cy="8454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226" name="Group 193">
            <a:extLst>
              <a:ext uri="{FF2B5EF4-FFF2-40B4-BE49-F238E27FC236}">
                <a16:creationId xmlns:a16="http://schemas.microsoft.com/office/drawing/2014/main" xmlns="" id="{C0545E93-41B3-421E-B42C-6534B647A09A}"/>
              </a:ext>
            </a:extLst>
          </p:cNvPr>
          <p:cNvGrpSpPr/>
          <p:nvPr/>
        </p:nvGrpSpPr>
        <p:grpSpPr>
          <a:xfrm flipH="1">
            <a:off x="2962050" y="3288419"/>
            <a:ext cx="791222" cy="414094"/>
            <a:chOff x="2789843" y="1606860"/>
            <a:chExt cx="4109550" cy="955365"/>
          </a:xfrm>
        </p:grpSpPr>
        <p:sp>
          <p:nvSpPr>
            <p:cNvPr id="227" name="Rectangle 11">
              <a:extLst>
                <a:ext uri="{FF2B5EF4-FFF2-40B4-BE49-F238E27FC236}">
                  <a16:creationId xmlns:a16="http://schemas.microsoft.com/office/drawing/2014/main" xmlns="" id="{B5514234-42D4-413D-811C-E509555490F1}"/>
                </a:ext>
              </a:extLst>
            </p:cNvPr>
            <p:cNvSpPr/>
            <p:nvPr/>
          </p:nvSpPr>
          <p:spPr>
            <a:xfrm>
              <a:off x="2804573" y="2013580"/>
              <a:ext cx="3419142" cy="5486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11">
              <a:extLst>
                <a:ext uri="{FF2B5EF4-FFF2-40B4-BE49-F238E27FC236}">
                  <a16:creationId xmlns:a16="http://schemas.microsoft.com/office/drawing/2014/main" xmlns="" id="{0716500A-7321-4511-8700-D50DA98BD439}"/>
                </a:ext>
              </a:extLst>
            </p:cNvPr>
            <p:cNvSpPr/>
            <p:nvPr/>
          </p:nvSpPr>
          <p:spPr>
            <a:xfrm flipV="1">
              <a:off x="2789843" y="1606860"/>
              <a:ext cx="3317424" cy="8454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230" name="Group 193">
            <a:extLst>
              <a:ext uri="{FF2B5EF4-FFF2-40B4-BE49-F238E27FC236}">
                <a16:creationId xmlns:a16="http://schemas.microsoft.com/office/drawing/2014/main" xmlns="" id="{C0545E93-41B3-421E-B42C-6534B647A09A}"/>
              </a:ext>
            </a:extLst>
          </p:cNvPr>
          <p:cNvGrpSpPr/>
          <p:nvPr/>
        </p:nvGrpSpPr>
        <p:grpSpPr>
          <a:xfrm flipH="1">
            <a:off x="3811310" y="2758745"/>
            <a:ext cx="752615" cy="414094"/>
            <a:chOff x="2994350" y="1606860"/>
            <a:chExt cx="3905043" cy="955365"/>
          </a:xfrm>
        </p:grpSpPr>
        <p:sp>
          <p:nvSpPr>
            <p:cNvPr id="231" name="Rectangle 11">
              <a:extLst>
                <a:ext uri="{FF2B5EF4-FFF2-40B4-BE49-F238E27FC236}">
                  <a16:creationId xmlns:a16="http://schemas.microsoft.com/office/drawing/2014/main" xmlns="" id="{B5514234-42D4-413D-811C-E509555490F1}"/>
                </a:ext>
              </a:extLst>
            </p:cNvPr>
            <p:cNvSpPr/>
            <p:nvPr/>
          </p:nvSpPr>
          <p:spPr>
            <a:xfrm>
              <a:off x="3015348" y="2013580"/>
              <a:ext cx="3208360" cy="5486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11">
              <a:extLst>
                <a:ext uri="{FF2B5EF4-FFF2-40B4-BE49-F238E27FC236}">
                  <a16:creationId xmlns:a16="http://schemas.microsoft.com/office/drawing/2014/main" xmlns="" id="{0716500A-7321-4511-8700-D50DA98BD439}"/>
                </a:ext>
              </a:extLst>
            </p:cNvPr>
            <p:cNvSpPr/>
            <p:nvPr/>
          </p:nvSpPr>
          <p:spPr>
            <a:xfrm flipV="1">
              <a:off x="2994350" y="1606860"/>
              <a:ext cx="3112910" cy="8454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234" name="Group 193">
            <a:extLst>
              <a:ext uri="{FF2B5EF4-FFF2-40B4-BE49-F238E27FC236}">
                <a16:creationId xmlns:a16="http://schemas.microsoft.com/office/drawing/2014/main" xmlns="" id="{C0545E93-41B3-421E-B42C-6534B647A09A}"/>
              </a:ext>
            </a:extLst>
          </p:cNvPr>
          <p:cNvGrpSpPr/>
          <p:nvPr/>
        </p:nvGrpSpPr>
        <p:grpSpPr>
          <a:xfrm flipH="1">
            <a:off x="3812186" y="3295730"/>
            <a:ext cx="747692" cy="414094"/>
            <a:chOff x="3015935" y="1606860"/>
            <a:chExt cx="3883458" cy="955365"/>
          </a:xfrm>
        </p:grpSpPr>
        <p:sp>
          <p:nvSpPr>
            <p:cNvPr id="235" name="Rectangle 11">
              <a:extLst>
                <a:ext uri="{FF2B5EF4-FFF2-40B4-BE49-F238E27FC236}">
                  <a16:creationId xmlns:a16="http://schemas.microsoft.com/office/drawing/2014/main" xmlns="" id="{B5514234-42D4-413D-811C-E509555490F1}"/>
                </a:ext>
              </a:extLst>
            </p:cNvPr>
            <p:cNvSpPr/>
            <p:nvPr/>
          </p:nvSpPr>
          <p:spPr>
            <a:xfrm>
              <a:off x="3037599" y="2013580"/>
              <a:ext cx="3186116" cy="5486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11">
              <a:extLst>
                <a:ext uri="{FF2B5EF4-FFF2-40B4-BE49-F238E27FC236}">
                  <a16:creationId xmlns:a16="http://schemas.microsoft.com/office/drawing/2014/main" xmlns="" id="{0716500A-7321-4511-8700-D50DA98BD439}"/>
                </a:ext>
              </a:extLst>
            </p:cNvPr>
            <p:cNvSpPr/>
            <p:nvPr/>
          </p:nvSpPr>
          <p:spPr>
            <a:xfrm flipV="1">
              <a:off x="3015935" y="1606860"/>
              <a:ext cx="3091332" cy="845445"/>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238" name="TextBox 237"/>
          <p:cNvSpPr txBox="1"/>
          <p:nvPr/>
        </p:nvSpPr>
        <p:spPr>
          <a:xfrm>
            <a:off x="1452633" y="2783195"/>
            <a:ext cx="609462" cy="307777"/>
          </a:xfrm>
          <a:prstGeom prst="rect">
            <a:avLst/>
          </a:prstGeom>
          <a:noFill/>
        </p:spPr>
        <p:txBody>
          <a:bodyPr wrap="none" rtlCol="0">
            <a:spAutoFit/>
          </a:bodyPr>
          <a:lstStyle/>
          <a:p>
            <a:r>
              <a:rPr lang="ru-RU" sz="1400" b="1" dirty="0"/>
              <a:t>ЦФО</a:t>
            </a:r>
            <a:endParaRPr lang="de-DE" sz="1400" b="1" dirty="0"/>
          </a:p>
        </p:txBody>
      </p:sp>
      <p:sp>
        <p:nvSpPr>
          <p:cNvPr id="239" name="TextBox 238"/>
          <p:cNvSpPr txBox="1"/>
          <p:nvPr/>
        </p:nvSpPr>
        <p:spPr>
          <a:xfrm>
            <a:off x="2267098" y="2795616"/>
            <a:ext cx="713209" cy="307777"/>
          </a:xfrm>
          <a:prstGeom prst="rect">
            <a:avLst/>
          </a:prstGeom>
          <a:noFill/>
        </p:spPr>
        <p:txBody>
          <a:bodyPr wrap="none" rtlCol="0">
            <a:spAutoFit/>
          </a:bodyPr>
          <a:lstStyle/>
          <a:p>
            <a:r>
              <a:rPr lang="ru-RU" sz="1400" b="1" dirty="0"/>
              <a:t>СЗФО</a:t>
            </a:r>
            <a:endParaRPr lang="de-DE" sz="1400" b="1" dirty="0"/>
          </a:p>
        </p:txBody>
      </p:sp>
      <p:sp>
        <p:nvSpPr>
          <p:cNvPr id="240" name="TextBox 239"/>
          <p:cNvSpPr txBox="1"/>
          <p:nvPr/>
        </p:nvSpPr>
        <p:spPr>
          <a:xfrm>
            <a:off x="3149621" y="2793598"/>
            <a:ext cx="607859" cy="307777"/>
          </a:xfrm>
          <a:prstGeom prst="rect">
            <a:avLst/>
          </a:prstGeom>
          <a:noFill/>
        </p:spPr>
        <p:txBody>
          <a:bodyPr wrap="none" rtlCol="0">
            <a:spAutoFit/>
          </a:bodyPr>
          <a:lstStyle/>
          <a:p>
            <a:r>
              <a:rPr lang="ru-RU" sz="1400" b="1" dirty="0"/>
              <a:t>ПФО</a:t>
            </a:r>
            <a:endParaRPr lang="de-DE" sz="1400" b="1" dirty="0"/>
          </a:p>
        </p:txBody>
      </p:sp>
      <p:sp>
        <p:nvSpPr>
          <p:cNvPr id="241" name="TextBox 240"/>
          <p:cNvSpPr txBox="1"/>
          <p:nvPr/>
        </p:nvSpPr>
        <p:spPr>
          <a:xfrm>
            <a:off x="3941534" y="2810704"/>
            <a:ext cx="714491" cy="307777"/>
          </a:xfrm>
          <a:prstGeom prst="rect">
            <a:avLst/>
          </a:prstGeom>
          <a:noFill/>
        </p:spPr>
        <p:txBody>
          <a:bodyPr wrap="none" rtlCol="0">
            <a:spAutoFit/>
          </a:bodyPr>
          <a:lstStyle/>
          <a:p>
            <a:r>
              <a:rPr lang="ru-RU" sz="1400" b="1" dirty="0"/>
              <a:t>СКФО</a:t>
            </a:r>
            <a:endParaRPr lang="de-DE" sz="1400" b="1" dirty="0"/>
          </a:p>
        </p:txBody>
      </p:sp>
      <p:sp>
        <p:nvSpPr>
          <p:cNvPr id="242" name="TextBox 241"/>
          <p:cNvSpPr txBox="1"/>
          <p:nvPr/>
        </p:nvSpPr>
        <p:spPr>
          <a:xfrm>
            <a:off x="1459680" y="3338633"/>
            <a:ext cx="583365" cy="307777"/>
          </a:xfrm>
          <a:prstGeom prst="rect">
            <a:avLst/>
          </a:prstGeom>
          <a:noFill/>
        </p:spPr>
        <p:txBody>
          <a:bodyPr wrap="none" rtlCol="0">
            <a:spAutoFit/>
          </a:bodyPr>
          <a:lstStyle/>
          <a:p>
            <a:r>
              <a:rPr lang="ru-RU" sz="1400" b="1" dirty="0"/>
              <a:t>УФО</a:t>
            </a:r>
            <a:endParaRPr lang="de-DE" sz="1400" b="1" dirty="0"/>
          </a:p>
        </p:txBody>
      </p:sp>
      <p:sp>
        <p:nvSpPr>
          <p:cNvPr id="243" name="TextBox 242"/>
          <p:cNvSpPr txBox="1"/>
          <p:nvPr/>
        </p:nvSpPr>
        <p:spPr>
          <a:xfrm>
            <a:off x="2282972" y="3339407"/>
            <a:ext cx="663964" cy="307777"/>
          </a:xfrm>
          <a:prstGeom prst="rect">
            <a:avLst/>
          </a:prstGeom>
          <a:noFill/>
        </p:spPr>
        <p:txBody>
          <a:bodyPr wrap="none" rtlCol="0">
            <a:spAutoFit/>
          </a:bodyPr>
          <a:lstStyle/>
          <a:p>
            <a:r>
              <a:rPr lang="ru-RU" sz="1400" b="1" dirty="0"/>
              <a:t>ЮФО</a:t>
            </a:r>
            <a:endParaRPr lang="de-DE" sz="1400" b="1" dirty="0"/>
          </a:p>
        </p:txBody>
      </p:sp>
      <p:sp>
        <p:nvSpPr>
          <p:cNvPr id="244" name="TextBox 243"/>
          <p:cNvSpPr txBox="1"/>
          <p:nvPr/>
        </p:nvSpPr>
        <p:spPr>
          <a:xfrm>
            <a:off x="3142377" y="3343158"/>
            <a:ext cx="607859" cy="307777"/>
          </a:xfrm>
          <a:prstGeom prst="rect">
            <a:avLst/>
          </a:prstGeom>
          <a:noFill/>
        </p:spPr>
        <p:txBody>
          <a:bodyPr wrap="none" rtlCol="0">
            <a:spAutoFit/>
          </a:bodyPr>
          <a:lstStyle/>
          <a:p>
            <a:r>
              <a:rPr lang="ru-RU" sz="1400" b="1" dirty="0"/>
              <a:t>СФО</a:t>
            </a:r>
            <a:endParaRPr lang="de-DE" sz="1400" b="1" dirty="0"/>
          </a:p>
        </p:txBody>
      </p:sp>
      <p:sp>
        <p:nvSpPr>
          <p:cNvPr id="245" name="TextBox 244"/>
          <p:cNvSpPr txBox="1"/>
          <p:nvPr/>
        </p:nvSpPr>
        <p:spPr>
          <a:xfrm>
            <a:off x="3994849" y="3346426"/>
            <a:ext cx="607859" cy="307777"/>
          </a:xfrm>
          <a:prstGeom prst="rect">
            <a:avLst/>
          </a:prstGeom>
          <a:noFill/>
        </p:spPr>
        <p:txBody>
          <a:bodyPr wrap="none" rtlCol="0">
            <a:spAutoFit/>
          </a:bodyPr>
          <a:lstStyle/>
          <a:p>
            <a:r>
              <a:rPr lang="ru-RU" sz="1400" b="1" dirty="0"/>
              <a:t>ДФО</a:t>
            </a:r>
            <a:endParaRPr lang="de-DE" sz="1400" b="1" dirty="0"/>
          </a:p>
        </p:txBody>
      </p:sp>
      <p:sp>
        <p:nvSpPr>
          <p:cNvPr id="246" name="Down Arrow 245"/>
          <p:cNvSpPr/>
          <p:nvPr/>
        </p:nvSpPr>
        <p:spPr>
          <a:xfrm>
            <a:off x="5812728" y="1502613"/>
            <a:ext cx="212581" cy="9958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7" name="Down Arrow 246"/>
          <p:cNvSpPr/>
          <p:nvPr/>
        </p:nvSpPr>
        <p:spPr>
          <a:xfrm>
            <a:off x="3756025" y="1890856"/>
            <a:ext cx="212581" cy="14029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8" name="Down Arrow 247"/>
          <p:cNvSpPr/>
          <p:nvPr/>
        </p:nvSpPr>
        <p:spPr>
          <a:xfrm>
            <a:off x="7840036" y="1890856"/>
            <a:ext cx="212581" cy="14029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9" name="Down Arrow 248"/>
          <p:cNvSpPr/>
          <p:nvPr/>
        </p:nvSpPr>
        <p:spPr>
          <a:xfrm>
            <a:off x="5820425" y="1890856"/>
            <a:ext cx="212581" cy="1368540"/>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0" name="Left-Right Arrow 249"/>
          <p:cNvSpPr/>
          <p:nvPr/>
        </p:nvSpPr>
        <p:spPr>
          <a:xfrm>
            <a:off x="4565190" y="2249183"/>
            <a:ext cx="2561445" cy="20504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5" name="Bent-Up Arrow 254"/>
          <p:cNvSpPr/>
          <p:nvPr/>
        </p:nvSpPr>
        <p:spPr>
          <a:xfrm>
            <a:off x="1106979" y="3090972"/>
            <a:ext cx="616094" cy="168424"/>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6" name="Bent-Up Arrow 255"/>
          <p:cNvSpPr/>
          <p:nvPr/>
        </p:nvSpPr>
        <p:spPr>
          <a:xfrm>
            <a:off x="1035984" y="3587256"/>
            <a:ext cx="668819" cy="189583"/>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7" name="Bent-Up Arrow 256"/>
          <p:cNvSpPr/>
          <p:nvPr/>
        </p:nvSpPr>
        <p:spPr>
          <a:xfrm>
            <a:off x="1698252" y="3084561"/>
            <a:ext cx="879297" cy="17483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8" name="Bent-Up Arrow 257"/>
          <p:cNvSpPr/>
          <p:nvPr/>
        </p:nvSpPr>
        <p:spPr>
          <a:xfrm>
            <a:off x="1678388" y="3603704"/>
            <a:ext cx="879297" cy="17483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9" name="Bent-Up Arrow 258"/>
          <p:cNvSpPr/>
          <p:nvPr/>
        </p:nvSpPr>
        <p:spPr>
          <a:xfrm>
            <a:off x="2532955" y="3602351"/>
            <a:ext cx="879297" cy="17483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0" name="Bent-Up Arrow 259"/>
          <p:cNvSpPr/>
          <p:nvPr/>
        </p:nvSpPr>
        <p:spPr>
          <a:xfrm>
            <a:off x="2562823" y="3079258"/>
            <a:ext cx="879297" cy="17483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1" name="Bent-Up Arrow 260"/>
          <p:cNvSpPr/>
          <p:nvPr/>
        </p:nvSpPr>
        <p:spPr>
          <a:xfrm>
            <a:off x="3394167" y="3604813"/>
            <a:ext cx="879297" cy="17483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2" name="Bent-Up Arrow 261"/>
          <p:cNvSpPr/>
          <p:nvPr/>
        </p:nvSpPr>
        <p:spPr>
          <a:xfrm>
            <a:off x="3420837" y="3082843"/>
            <a:ext cx="879297" cy="17483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3" name="L-Shape 262"/>
          <p:cNvSpPr/>
          <p:nvPr/>
        </p:nvSpPr>
        <p:spPr>
          <a:xfrm flipV="1">
            <a:off x="1035984" y="2298893"/>
            <a:ext cx="141991" cy="1478293"/>
          </a:xfrm>
          <a:prstGeom prst="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64" name="Group 193">
            <a:extLst>
              <a:ext uri="{FF2B5EF4-FFF2-40B4-BE49-F238E27FC236}">
                <a16:creationId xmlns:a16="http://schemas.microsoft.com/office/drawing/2014/main" xmlns="" id="{C0545E93-41B3-421E-B42C-6534B647A09A}"/>
              </a:ext>
            </a:extLst>
          </p:cNvPr>
          <p:cNvGrpSpPr/>
          <p:nvPr/>
        </p:nvGrpSpPr>
        <p:grpSpPr>
          <a:xfrm flipH="1">
            <a:off x="7195936" y="2783058"/>
            <a:ext cx="1895087" cy="374285"/>
            <a:chOff x="2937842" y="1606860"/>
            <a:chExt cx="3961557" cy="911892"/>
          </a:xfrm>
        </p:grpSpPr>
        <p:sp>
          <p:nvSpPr>
            <p:cNvPr id="265" name="Rectangle 11">
              <a:extLst>
                <a:ext uri="{FF2B5EF4-FFF2-40B4-BE49-F238E27FC236}">
                  <a16:creationId xmlns:a16="http://schemas.microsoft.com/office/drawing/2014/main" xmlns="" id="{B5514234-42D4-413D-811C-E509555490F1}"/>
                </a:ext>
              </a:extLst>
            </p:cNvPr>
            <p:cNvSpPr/>
            <p:nvPr/>
          </p:nvSpPr>
          <p:spPr>
            <a:xfrm>
              <a:off x="2946118" y="2013581"/>
              <a:ext cx="3519549" cy="505171"/>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Hexagon 195">
              <a:extLst>
                <a:ext uri="{FF2B5EF4-FFF2-40B4-BE49-F238E27FC236}">
                  <a16:creationId xmlns:a16="http://schemas.microsoft.com/office/drawing/2014/main" xmlns="" id="{FE522171-8C91-4266-88D1-42FC26294537}"/>
                </a:ext>
              </a:extLst>
            </p:cNvPr>
            <p:cNvSpPr/>
            <p:nvPr/>
          </p:nvSpPr>
          <p:spPr>
            <a:xfrm>
              <a:off x="6096093" y="1611623"/>
              <a:ext cx="803306" cy="907126"/>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11">
              <a:extLst>
                <a:ext uri="{FF2B5EF4-FFF2-40B4-BE49-F238E27FC236}">
                  <a16:creationId xmlns:a16="http://schemas.microsoft.com/office/drawing/2014/main" xmlns="" id="{0716500A-7321-4511-8700-D50DA98BD439}"/>
                </a:ext>
              </a:extLst>
            </p:cNvPr>
            <p:cNvSpPr/>
            <p:nvPr/>
          </p:nvSpPr>
          <p:spPr>
            <a:xfrm flipV="1">
              <a:off x="2937842" y="1606860"/>
              <a:ext cx="3527825" cy="845446"/>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280" name="TextBox 279"/>
          <p:cNvSpPr txBox="1"/>
          <p:nvPr/>
        </p:nvSpPr>
        <p:spPr>
          <a:xfrm>
            <a:off x="7477887" y="2814510"/>
            <a:ext cx="1516762" cy="261610"/>
          </a:xfrm>
          <a:prstGeom prst="rect">
            <a:avLst/>
          </a:prstGeom>
          <a:noFill/>
        </p:spPr>
        <p:txBody>
          <a:bodyPr wrap="none" rtlCol="0">
            <a:spAutoFit/>
          </a:bodyPr>
          <a:lstStyle/>
          <a:p>
            <a:r>
              <a:rPr lang="ru-RU" sz="1100" b="1" dirty="0"/>
              <a:t>Циклические виды</a:t>
            </a:r>
            <a:endParaRPr lang="de-DE" sz="1100" b="1" dirty="0"/>
          </a:p>
        </p:txBody>
      </p:sp>
      <p:grpSp>
        <p:nvGrpSpPr>
          <p:cNvPr id="282" name="Group 193">
            <a:extLst>
              <a:ext uri="{FF2B5EF4-FFF2-40B4-BE49-F238E27FC236}">
                <a16:creationId xmlns:a16="http://schemas.microsoft.com/office/drawing/2014/main" xmlns="" id="{C0545E93-41B3-421E-B42C-6534B647A09A}"/>
              </a:ext>
            </a:extLst>
          </p:cNvPr>
          <p:cNvGrpSpPr/>
          <p:nvPr/>
        </p:nvGrpSpPr>
        <p:grpSpPr>
          <a:xfrm flipH="1">
            <a:off x="7211176" y="3312648"/>
            <a:ext cx="1895087" cy="376590"/>
            <a:chOff x="2937842" y="1606860"/>
            <a:chExt cx="3961557" cy="917508"/>
          </a:xfrm>
        </p:grpSpPr>
        <p:sp>
          <p:nvSpPr>
            <p:cNvPr id="283" name="Rectangle 11">
              <a:extLst>
                <a:ext uri="{FF2B5EF4-FFF2-40B4-BE49-F238E27FC236}">
                  <a16:creationId xmlns:a16="http://schemas.microsoft.com/office/drawing/2014/main" xmlns="" id="{B5514234-42D4-413D-811C-E509555490F1}"/>
                </a:ext>
              </a:extLst>
            </p:cNvPr>
            <p:cNvSpPr/>
            <p:nvPr/>
          </p:nvSpPr>
          <p:spPr>
            <a:xfrm>
              <a:off x="2946118" y="2013581"/>
              <a:ext cx="3519549" cy="505171"/>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Hexagon 195">
              <a:extLst>
                <a:ext uri="{FF2B5EF4-FFF2-40B4-BE49-F238E27FC236}">
                  <a16:creationId xmlns:a16="http://schemas.microsoft.com/office/drawing/2014/main" xmlns="" id="{FE522171-8C91-4266-88D1-42FC26294537}"/>
                </a:ext>
              </a:extLst>
            </p:cNvPr>
            <p:cNvSpPr/>
            <p:nvPr/>
          </p:nvSpPr>
          <p:spPr>
            <a:xfrm>
              <a:off x="6096093" y="1611626"/>
              <a:ext cx="803306" cy="912742"/>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11">
              <a:extLst>
                <a:ext uri="{FF2B5EF4-FFF2-40B4-BE49-F238E27FC236}">
                  <a16:creationId xmlns:a16="http://schemas.microsoft.com/office/drawing/2014/main" xmlns="" id="{0716500A-7321-4511-8700-D50DA98BD439}"/>
                </a:ext>
              </a:extLst>
            </p:cNvPr>
            <p:cNvSpPr/>
            <p:nvPr/>
          </p:nvSpPr>
          <p:spPr>
            <a:xfrm flipV="1">
              <a:off x="2937842" y="1606860"/>
              <a:ext cx="3527825" cy="845446"/>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286" name="Group 193">
            <a:extLst>
              <a:ext uri="{FF2B5EF4-FFF2-40B4-BE49-F238E27FC236}">
                <a16:creationId xmlns:a16="http://schemas.microsoft.com/office/drawing/2014/main" xmlns="" id="{C0545E93-41B3-421E-B42C-6534B647A09A}"/>
              </a:ext>
            </a:extLst>
          </p:cNvPr>
          <p:cNvGrpSpPr/>
          <p:nvPr/>
        </p:nvGrpSpPr>
        <p:grpSpPr>
          <a:xfrm flipH="1">
            <a:off x="9192178" y="2794863"/>
            <a:ext cx="1895087" cy="375954"/>
            <a:chOff x="2937842" y="1603890"/>
            <a:chExt cx="3961557" cy="915958"/>
          </a:xfrm>
        </p:grpSpPr>
        <p:sp>
          <p:nvSpPr>
            <p:cNvPr id="287" name="Rectangle 11">
              <a:extLst>
                <a:ext uri="{FF2B5EF4-FFF2-40B4-BE49-F238E27FC236}">
                  <a16:creationId xmlns:a16="http://schemas.microsoft.com/office/drawing/2014/main" xmlns="" id="{B5514234-42D4-413D-811C-E509555490F1}"/>
                </a:ext>
              </a:extLst>
            </p:cNvPr>
            <p:cNvSpPr/>
            <p:nvPr/>
          </p:nvSpPr>
          <p:spPr>
            <a:xfrm>
              <a:off x="2946118" y="2013581"/>
              <a:ext cx="3519549" cy="505171"/>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Hexagon 195">
              <a:extLst>
                <a:ext uri="{FF2B5EF4-FFF2-40B4-BE49-F238E27FC236}">
                  <a16:creationId xmlns:a16="http://schemas.microsoft.com/office/drawing/2014/main" xmlns="" id="{FE522171-8C91-4266-88D1-42FC26294537}"/>
                </a:ext>
              </a:extLst>
            </p:cNvPr>
            <p:cNvSpPr/>
            <p:nvPr/>
          </p:nvSpPr>
          <p:spPr>
            <a:xfrm>
              <a:off x="6096093" y="1603890"/>
              <a:ext cx="803306" cy="91595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11">
              <a:extLst>
                <a:ext uri="{FF2B5EF4-FFF2-40B4-BE49-F238E27FC236}">
                  <a16:creationId xmlns:a16="http://schemas.microsoft.com/office/drawing/2014/main" xmlns="" id="{0716500A-7321-4511-8700-D50DA98BD439}"/>
                </a:ext>
              </a:extLst>
            </p:cNvPr>
            <p:cNvSpPr/>
            <p:nvPr/>
          </p:nvSpPr>
          <p:spPr>
            <a:xfrm flipV="1">
              <a:off x="2937842" y="1606860"/>
              <a:ext cx="3527825" cy="845446"/>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290" name="Group 193">
            <a:extLst>
              <a:ext uri="{FF2B5EF4-FFF2-40B4-BE49-F238E27FC236}">
                <a16:creationId xmlns:a16="http://schemas.microsoft.com/office/drawing/2014/main" xmlns="" id="{C0545E93-41B3-421E-B42C-6534B647A09A}"/>
              </a:ext>
            </a:extLst>
          </p:cNvPr>
          <p:cNvGrpSpPr/>
          <p:nvPr/>
        </p:nvGrpSpPr>
        <p:grpSpPr>
          <a:xfrm flipH="1">
            <a:off x="9207419" y="3325672"/>
            <a:ext cx="1895086" cy="374285"/>
            <a:chOff x="2937842" y="1606860"/>
            <a:chExt cx="3961555" cy="911892"/>
          </a:xfrm>
        </p:grpSpPr>
        <p:sp>
          <p:nvSpPr>
            <p:cNvPr id="291" name="Rectangle 11">
              <a:extLst>
                <a:ext uri="{FF2B5EF4-FFF2-40B4-BE49-F238E27FC236}">
                  <a16:creationId xmlns:a16="http://schemas.microsoft.com/office/drawing/2014/main" xmlns="" id="{B5514234-42D4-413D-811C-E509555490F1}"/>
                </a:ext>
              </a:extLst>
            </p:cNvPr>
            <p:cNvSpPr/>
            <p:nvPr/>
          </p:nvSpPr>
          <p:spPr>
            <a:xfrm>
              <a:off x="2946118" y="2013581"/>
              <a:ext cx="3519549" cy="505171"/>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Hexagon 195">
              <a:extLst>
                <a:ext uri="{FF2B5EF4-FFF2-40B4-BE49-F238E27FC236}">
                  <a16:creationId xmlns:a16="http://schemas.microsoft.com/office/drawing/2014/main" xmlns="" id="{FE522171-8C91-4266-88D1-42FC26294537}"/>
                </a:ext>
              </a:extLst>
            </p:cNvPr>
            <p:cNvSpPr/>
            <p:nvPr/>
          </p:nvSpPr>
          <p:spPr>
            <a:xfrm>
              <a:off x="6096091" y="1611623"/>
              <a:ext cx="803306" cy="898341"/>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11">
              <a:extLst>
                <a:ext uri="{FF2B5EF4-FFF2-40B4-BE49-F238E27FC236}">
                  <a16:creationId xmlns:a16="http://schemas.microsoft.com/office/drawing/2014/main" xmlns="" id="{0716500A-7321-4511-8700-D50DA98BD439}"/>
                </a:ext>
              </a:extLst>
            </p:cNvPr>
            <p:cNvSpPr/>
            <p:nvPr/>
          </p:nvSpPr>
          <p:spPr>
            <a:xfrm flipV="1">
              <a:off x="2937842" y="1606860"/>
              <a:ext cx="3527825" cy="845446"/>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310" name="TextBox 309"/>
          <p:cNvSpPr txBox="1"/>
          <p:nvPr/>
        </p:nvSpPr>
        <p:spPr>
          <a:xfrm>
            <a:off x="7648793" y="3345640"/>
            <a:ext cx="1199367" cy="261610"/>
          </a:xfrm>
          <a:prstGeom prst="rect">
            <a:avLst/>
          </a:prstGeom>
          <a:noFill/>
        </p:spPr>
        <p:txBody>
          <a:bodyPr wrap="none" rtlCol="0">
            <a:spAutoFit/>
          </a:bodyPr>
          <a:lstStyle/>
          <a:p>
            <a:r>
              <a:rPr lang="ru-RU" sz="1100" b="1" dirty="0"/>
              <a:t>Единоборства</a:t>
            </a:r>
            <a:endParaRPr lang="de-DE" sz="1100" b="1" dirty="0"/>
          </a:p>
        </p:txBody>
      </p:sp>
      <p:sp>
        <p:nvSpPr>
          <p:cNvPr id="311" name="TextBox 310"/>
          <p:cNvSpPr txBox="1"/>
          <p:nvPr/>
        </p:nvSpPr>
        <p:spPr>
          <a:xfrm>
            <a:off x="9687806" y="2811967"/>
            <a:ext cx="1225015" cy="261610"/>
          </a:xfrm>
          <a:prstGeom prst="rect">
            <a:avLst/>
          </a:prstGeom>
          <a:noFill/>
        </p:spPr>
        <p:txBody>
          <a:bodyPr wrap="none" rtlCol="0">
            <a:spAutoFit/>
          </a:bodyPr>
          <a:lstStyle/>
          <a:p>
            <a:r>
              <a:rPr lang="ru-RU" sz="1100" b="1" dirty="0"/>
              <a:t>Игровые виды</a:t>
            </a:r>
            <a:endParaRPr lang="de-DE" sz="1100" b="1" dirty="0"/>
          </a:p>
        </p:txBody>
      </p:sp>
      <p:sp>
        <p:nvSpPr>
          <p:cNvPr id="312" name="TextBox 311"/>
          <p:cNvSpPr txBox="1"/>
          <p:nvPr/>
        </p:nvSpPr>
        <p:spPr>
          <a:xfrm>
            <a:off x="9287177" y="3279289"/>
            <a:ext cx="2011482" cy="430887"/>
          </a:xfrm>
          <a:prstGeom prst="rect">
            <a:avLst/>
          </a:prstGeom>
          <a:noFill/>
        </p:spPr>
        <p:txBody>
          <a:bodyPr wrap="square" rtlCol="0">
            <a:spAutoFit/>
          </a:bodyPr>
          <a:lstStyle/>
          <a:p>
            <a:pPr algn="ctr" fontAlgn="base">
              <a:spcBef>
                <a:spcPct val="0"/>
              </a:spcBef>
              <a:spcAft>
                <a:spcPct val="0"/>
              </a:spcAft>
              <a:defRPr/>
            </a:pPr>
            <a:r>
              <a:rPr lang="ru-RU" sz="1100" b="1" dirty="0">
                <a:latin typeface="+mj-lt"/>
                <a:cs typeface="Times New Roman" pitchFamily="18" charset="0"/>
              </a:rPr>
              <a:t>Сложно-</a:t>
            </a:r>
          </a:p>
          <a:p>
            <a:pPr algn="ctr" fontAlgn="base">
              <a:spcBef>
                <a:spcPct val="0"/>
              </a:spcBef>
              <a:spcAft>
                <a:spcPct val="0"/>
              </a:spcAft>
              <a:defRPr/>
            </a:pPr>
            <a:r>
              <a:rPr lang="ru-RU" sz="1100" b="1" dirty="0">
                <a:latin typeface="+mj-lt"/>
                <a:cs typeface="Times New Roman" pitchFamily="18" charset="0"/>
              </a:rPr>
              <a:t>координационные</a:t>
            </a:r>
            <a:endParaRPr lang="de-DE" sz="1100" dirty="0"/>
          </a:p>
        </p:txBody>
      </p:sp>
      <p:sp>
        <p:nvSpPr>
          <p:cNvPr id="313" name="L-Shape 312"/>
          <p:cNvSpPr/>
          <p:nvPr/>
        </p:nvSpPr>
        <p:spPr>
          <a:xfrm flipH="1" flipV="1">
            <a:off x="11079644" y="2280899"/>
            <a:ext cx="185749" cy="1478293"/>
          </a:xfrm>
          <a:prstGeom prst="corne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8" name="Bent-Up Arrow 317"/>
          <p:cNvSpPr/>
          <p:nvPr/>
        </p:nvSpPr>
        <p:spPr>
          <a:xfrm flipH="1">
            <a:off x="10233379" y="3631343"/>
            <a:ext cx="1032014" cy="16454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9" name="Bent-Up Arrow 318"/>
          <p:cNvSpPr/>
          <p:nvPr/>
        </p:nvSpPr>
        <p:spPr>
          <a:xfrm flipH="1">
            <a:off x="8245242" y="3602669"/>
            <a:ext cx="2011482" cy="193219"/>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0" name="Bent-Up Arrow 319"/>
          <p:cNvSpPr/>
          <p:nvPr/>
        </p:nvSpPr>
        <p:spPr>
          <a:xfrm flipH="1">
            <a:off x="10225759" y="3097943"/>
            <a:ext cx="946759" cy="164545"/>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1" name="Bent-Up Arrow 320"/>
          <p:cNvSpPr/>
          <p:nvPr/>
        </p:nvSpPr>
        <p:spPr>
          <a:xfrm flipH="1">
            <a:off x="8237622" y="3069269"/>
            <a:ext cx="2011482" cy="193219"/>
          </a:xfrm>
          <a:prstGeom prst="ben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3" name="Hexagon 195">
            <a:extLst>
              <a:ext uri="{FF2B5EF4-FFF2-40B4-BE49-F238E27FC236}">
                <a16:creationId xmlns:a16="http://schemas.microsoft.com/office/drawing/2014/main" xmlns="" id="{FE522171-8C91-4266-88D1-42FC26294537}"/>
              </a:ext>
            </a:extLst>
          </p:cNvPr>
          <p:cNvSpPr/>
          <p:nvPr/>
        </p:nvSpPr>
        <p:spPr>
          <a:xfrm flipH="1">
            <a:off x="4657695" y="3215499"/>
            <a:ext cx="573065" cy="591766"/>
          </a:xfrm>
          <a:prstGeom prst="hexagon">
            <a:avLst>
              <a:gd name="adj" fmla="val 27518"/>
              <a:gd name="vf" fmla="val 115470"/>
            </a:avLst>
          </a:prstGeom>
          <a:solidFill>
            <a:schemeClr val="accent5">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Скругленный прямоугольник 65"/>
          <p:cNvSpPr/>
          <p:nvPr/>
        </p:nvSpPr>
        <p:spPr>
          <a:xfrm>
            <a:off x="1569484" y="4022677"/>
            <a:ext cx="2065874" cy="413726"/>
          </a:xfrm>
          <a:prstGeom prst="roundRect">
            <a:avLst/>
          </a:prstGeom>
          <a:solidFill>
            <a:schemeClr val="accent5">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ru-RU" sz="1300" b="1" dirty="0">
              <a:solidFill>
                <a:schemeClr val="tx1"/>
              </a:solidFill>
              <a:latin typeface="Times New Roman" pitchFamily="18" charset="0"/>
              <a:cs typeface="Times New Roman" pitchFamily="18" charset="0"/>
            </a:endParaRPr>
          </a:p>
        </p:txBody>
      </p:sp>
      <p:sp>
        <p:nvSpPr>
          <p:cNvPr id="326" name="TextBox 325"/>
          <p:cNvSpPr txBox="1"/>
          <p:nvPr/>
        </p:nvSpPr>
        <p:spPr>
          <a:xfrm>
            <a:off x="1620909" y="3983505"/>
            <a:ext cx="2130434" cy="461665"/>
          </a:xfrm>
          <a:prstGeom prst="rect">
            <a:avLst/>
          </a:prstGeom>
          <a:noFill/>
        </p:spPr>
        <p:txBody>
          <a:bodyPr wrap="square" rtlCol="0">
            <a:spAutoFit/>
          </a:bodyPr>
          <a:lstStyle/>
          <a:p>
            <a:pPr algn="ctr"/>
            <a:r>
              <a:rPr lang="ru-RU" sz="1200" b="1" dirty="0">
                <a:latin typeface="+mj-lt"/>
                <a:cs typeface="Times New Roman" pitchFamily="18" charset="0"/>
              </a:rPr>
              <a:t>Инструктора –</a:t>
            </a:r>
          </a:p>
          <a:p>
            <a:pPr algn="ctr"/>
            <a:r>
              <a:rPr lang="ru-RU" sz="1200" b="1" dirty="0">
                <a:latin typeface="+mj-lt"/>
                <a:cs typeface="Times New Roman" pitchFamily="18" charset="0"/>
              </a:rPr>
              <a:t> методиста</a:t>
            </a:r>
          </a:p>
        </p:txBody>
      </p:sp>
      <p:sp>
        <p:nvSpPr>
          <p:cNvPr id="327" name="Hexagon 195">
            <a:extLst>
              <a:ext uri="{FF2B5EF4-FFF2-40B4-BE49-F238E27FC236}">
                <a16:creationId xmlns:a16="http://schemas.microsoft.com/office/drawing/2014/main" xmlns="" id="{FE522171-8C91-4266-88D1-42FC26294537}"/>
              </a:ext>
            </a:extLst>
          </p:cNvPr>
          <p:cNvSpPr/>
          <p:nvPr/>
        </p:nvSpPr>
        <p:spPr>
          <a:xfrm flipH="1">
            <a:off x="1460320" y="4022677"/>
            <a:ext cx="527075" cy="413725"/>
          </a:xfrm>
          <a:prstGeom prst="hexagon">
            <a:avLst>
              <a:gd name="adj" fmla="val 27518"/>
              <a:gd name="vf" fmla="val 115470"/>
            </a:avLst>
          </a:prstGeom>
          <a:solidFill>
            <a:schemeClr val="accent5">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TextBox 327"/>
          <p:cNvSpPr txBox="1"/>
          <p:nvPr/>
        </p:nvSpPr>
        <p:spPr>
          <a:xfrm>
            <a:off x="1473446" y="4030752"/>
            <a:ext cx="441146" cy="369332"/>
          </a:xfrm>
          <a:prstGeom prst="rect">
            <a:avLst/>
          </a:prstGeom>
          <a:noFill/>
        </p:spPr>
        <p:txBody>
          <a:bodyPr wrap="none" rtlCol="0">
            <a:spAutoFit/>
          </a:bodyPr>
          <a:lstStyle/>
          <a:p>
            <a:r>
              <a:rPr lang="ru-RU" dirty="0"/>
              <a:t>63</a:t>
            </a:r>
            <a:endParaRPr lang="de-DE" dirty="0"/>
          </a:p>
        </p:txBody>
      </p:sp>
      <p:sp>
        <p:nvSpPr>
          <p:cNvPr id="331" name="TextBox 330"/>
          <p:cNvSpPr txBox="1"/>
          <p:nvPr/>
        </p:nvSpPr>
        <p:spPr>
          <a:xfrm>
            <a:off x="4374215" y="4002082"/>
            <a:ext cx="2251450" cy="461665"/>
          </a:xfrm>
          <a:prstGeom prst="rect">
            <a:avLst/>
          </a:prstGeom>
          <a:noFill/>
        </p:spPr>
        <p:txBody>
          <a:bodyPr wrap="none" rtlCol="0">
            <a:spAutoFit/>
          </a:bodyPr>
          <a:lstStyle/>
          <a:p>
            <a:pPr algn="ctr" fontAlgn="base">
              <a:spcBef>
                <a:spcPct val="0"/>
              </a:spcBef>
              <a:spcAft>
                <a:spcPct val="0"/>
              </a:spcAft>
              <a:defRPr/>
            </a:pPr>
            <a:r>
              <a:rPr lang="ru-RU" sz="1200" b="1" dirty="0">
                <a:latin typeface="+mj-lt"/>
                <a:cs typeface="Times New Roman" pitchFamily="18" charset="0"/>
              </a:rPr>
              <a:t>Региональные федерации </a:t>
            </a:r>
          </a:p>
          <a:p>
            <a:pPr algn="ctr" fontAlgn="base">
              <a:spcBef>
                <a:spcPct val="0"/>
              </a:spcBef>
              <a:spcAft>
                <a:spcPct val="0"/>
              </a:spcAft>
              <a:defRPr/>
            </a:pPr>
            <a:r>
              <a:rPr lang="ru-RU" sz="1200" b="1" dirty="0">
                <a:latin typeface="+mj-lt"/>
                <a:cs typeface="Times New Roman" pitchFamily="18" charset="0"/>
              </a:rPr>
              <a:t>по видам спорта</a:t>
            </a:r>
          </a:p>
        </p:txBody>
      </p:sp>
      <p:sp>
        <p:nvSpPr>
          <p:cNvPr id="332" name="Hexagon 195">
            <a:extLst>
              <a:ext uri="{FF2B5EF4-FFF2-40B4-BE49-F238E27FC236}">
                <a16:creationId xmlns:a16="http://schemas.microsoft.com/office/drawing/2014/main" xmlns="" id="{FE522171-8C91-4266-88D1-42FC26294537}"/>
              </a:ext>
            </a:extLst>
          </p:cNvPr>
          <p:cNvSpPr/>
          <p:nvPr/>
        </p:nvSpPr>
        <p:spPr>
          <a:xfrm flipH="1">
            <a:off x="3940376" y="4033527"/>
            <a:ext cx="490639" cy="391528"/>
          </a:xfrm>
          <a:prstGeom prst="hexagon">
            <a:avLst>
              <a:gd name="adj" fmla="val 27518"/>
              <a:gd name="vf" fmla="val 115470"/>
            </a:avLst>
          </a:prstGeom>
          <a:solidFill>
            <a:schemeClr val="accent5">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TextBox 321"/>
          <p:cNvSpPr txBox="1"/>
          <p:nvPr/>
        </p:nvSpPr>
        <p:spPr>
          <a:xfrm>
            <a:off x="4976094" y="3169355"/>
            <a:ext cx="2130434" cy="646331"/>
          </a:xfrm>
          <a:prstGeom prst="rect">
            <a:avLst/>
          </a:prstGeom>
          <a:noFill/>
        </p:spPr>
        <p:txBody>
          <a:bodyPr wrap="square" rtlCol="0">
            <a:spAutoFit/>
          </a:bodyPr>
          <a:lstStyle/>
          <a:p>
            <a:pPr algn="ctr"/>
            <a:r>
              <a:rPr lang="ru-RU" sz="1200" b="1" dirty="0">
                <a:latin typeface="+mj-lt"/>
                <a:cs typeface="Times New Roman" pitchFamily="18" charset="0"/>
              </a:rPr>
              <a:t>Всероссийские федерации по видам спорта</a:t>
            </a:r>
          </a:p>
        </p:txBody>
      </p:sp>
      <p:sp>
        <p:nvSpPr>
          <p:cNvPr id="333" name="TextBox 332"/>
          <p:cNvSpPr txBox="1"/>
          <p:nvPr/>
        </p:nvSpPr>
        <p:spPr>
          <a:xfrm>
            <a:off x="7352229" y="4011247"/>
            <a:ext cx="3827362" cy="646331"/>
          </a:xfrm>
          <a:prstGeom prst="rect">
            <a:avLst/>
          </a:prstGeom>
          <a:noFill/>
        </p:spPr>
        <p:txBody>
          <a:bodyPr wrap="square" rtlCol="0">
            <a:spAutoFit/>
          </a:bodyPr>
          <a:lstStyle/>
          <a:p>
            <a:pPr algn="ctr"/>
            <a:r>
              <a:rPr lang="ru-RU" sz="1200" b="1" dirty="0">
                <a:latin typeface="+mj-lt"/>
                <a:cs typeface="Times New Roman" pitchFamily="18" charset="0"/>
              </a:rPr>
              <a:t>Старших тренера по резерву </a:t>
            </a:r>
            <a:r>
              <a:rPr lang="ru-RU" sz="1200" b="1" dirty="0">
                <a:cs typeface="Times New Roman" pitchFamily="18" charset="0"/>
              </a:rPr>
              <a:t>спортивных </a:t>
            </a:r>
            <a:r>
              <a:rPr lang="ru-RU" sz="1200" b="1" dirty="0">
                <a:latin typeface="+mj-lt"/>
                <a:cs typeface="Times New Roman" pitchFamily="18" charset="0"/>
              </a:rPr>
              <a:t>сборных команд РФ по олимпийским видам спорта</a:t>
            </a:r>
          </a:p>
        </p:txBody>
      </p:sp>
      <p:sp>
        <p:nvSpPr>
          <p:cNvPr id="334" name="Hexagon 195">
            <a:extLst>
              <a:ext uri="{FF2B5EF4-FFF2-40B4-BE49-F238E27FC236}">
                <a16:creationId xmlns:a16="http://schemas.microsoft.com/office/drawing/2014/main" xmlns="" id="{FE522171-8C91-4266-88D1-42FC26294537}"/>
              </a:ext>
            </a:extLst>
          </p:cNvPr>
          <p:cNvSpPr/>
          <p:nvPr/>
        </p:nvSpPr>
        <p:spPr>
          <a:xfrm flipH="1">
            <a:off x="6949281" y="4033445"/>
            <a:ext cx="517359" cy="418144"/>
          </a:xfrm>
          <a:prstGeom prst="hexagon">
            <a:avLst>
              <a:gd name="adj" fmla="val 27518"/>
              <a:gd name="vf" fmla="val 115470"/>
            </a:avLst>
          </a:prstGeom>
          <a:solidFill>
            <a:schemeClr val="accent5">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TextBox 334"/>
          <p:cNvSpPr txBox="1"/>
          <p:nvPr/>
        </p:nvSpPr>
        <p:spPr>
          <a:xfrm>
            <a:off x="6995275" y="4056389"/>
            <a:ext cx="441146" cy="646331"/>
          </a:xfrm>
          <a:prstGeom prst="rect">
            <a:avLst/>
          </a:prstGeom>
          <a:noFill/>
        </p:spPr>
        <p:txBody>
          <a:bodyPr wrap="square" rtlCol="0">
            <a:spAutoFit/>
          </a:bodyPr>
          <a:lstStyle/>
          <a:p>
            <a:r>
              <a:rPr lang="ru-RU" dirty="0"/>
              <a:t>37</a:t>
            </a:r>
            <a:endParaRPr lang="de-DE" dirty="0"/>
          </a:p>
        </p:txBody>
      </p:sp>
      <p:sp>
        <p:nvSpPr>
          <p:cNvPr id="338" name="Left-Right Arrow 337"/>
          <p:cNvSpPr/>
          <p:nvPr/>
        </p:nvSpPr>
        <p:spPr>
          <a:xfrm>
            <a:off x="3586579" y="4139916"/>
            <a:ext cx="410184" cy="20504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9" name="Left-Right Arrow 338"/>
          <p:cNvSpPr/>
          <p:nvPr/>
        </p:nvSpPr>
        <p:spPr>
          <a:xfrm>
            <a:off x="6669283" y="4127016"/>
            <a:ext cx="383903" cy="217948"/>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0" name="TextBox 339"/>
          <p:cNvSpPr txBox="1"/>
          <p:nvPr/>
        </p:nvSpPr>
        <p:spPr>
          <a:xfrm>
            <a:off x="2662018" y="4592374"/>
            <a:ext cx="7190558" cy="307777"/>
          </a:xfrm>
          <a:prstGeom prst="rect">
            <a:avLst/>
          </a:prstGeom>
          <a:noFill/>
        </p:spPr>
        <p:txBody>
          <a:bodyPr wrap="none" rtlCol="0">
            <a:spAutoFit/>
          </a:bodyPr>
          <a:lstStyle/>
          <a:p>
            <a:r>
              <a:rPr lang="ru-RU" sz="1400" b="1" dirty="0">
                <a:latin typeface="+mj-lt"/>
                <a:ea typeface="Segoe UI Emoji" panose="020B0502040204020203" pitchFamily="34" charset="0"/>
                <a:cs typeface="Times New Roman" pitchFamily="18" charset="0"/>
              </a:rPr>
              <a:t>Специалисты органов исполнительной власти</a:t>
            </a:r>
            <a:r>
              <a:rPr lang="ru-RU" sz="1400" b="1" dirty="0">
                <a:ea typeface="Segoe UI Emoji" panose="020B0502040204020203" pitchFamily="34" charset="0"/>
                <a:cs typeface="Times New Roman" pitchFamily="18" charset="0"/>
              </a:rPr>
              <a:t> субъектов РФ</a:t>
            </a:r>
            <a:r>
              <a:rPr lang="ru-RU" sz="1400" b="1" dirty="0">
                <a:latin typeface="+mj-lt"/>
                <a:ea typeface="Segoe UI Emoji" panose="020B0502040204020203" pitchFamily="34" charset="0"/>
                <a:cs typeface="Times New Roman" pitchFamily="18" charset="0"/>
              </a:rPr>
              <a:t> в области </a:t>
            </a:r>
            <a:r>
              <a:rPr lang="ru-RU" sz="1400" b="1" dirty="0" err="1">
                <a:latin typeface="+mj-lt"/>
                <a:ea typeface="Segoe UI Emoji" panose="020B0502040204020203" pitchFamily="34" charset="0"/>
                <a:cs typeface="Times New Roman" pitchFamily="18" charset="0"/>
              </a:rPr>
              <a:t>ФКиС</a:t>
            </a:r>
            <a:endParaRPr lang="ru-RU" sz="1400" b="1" dirty="0">
              <a:latin typeface="+mj-lt"/>
              <a:ea typeface="Segoe UI Emoji" panose="020B0502040204020203" pitchFamily="34" charset="0"/>
              <a:cs typeface="Times New Roman" pitchFamily="18" charset="0"/>
            </a:endParaRPr>
          </a:p>
        </p:txBody>
      </p:sp>
      <p:sp>
        <p:nvSpPr>
          <p:cNvPr id="341" name="Hexagon 195">
            <a:extLst>
              <a:ext uri="{FF2B5EF4-FFF2-40B4-BE49-F238E27FC236}">
                <a16:creationId xmlns:a16="http://schemas.microsoft.com/office/drawing/2014/main" xmlns="" id="{FE522171-8C91-4266-88D1-42FC26294537}"/>
              </a:ext>
            </a:extLst>
          </p:cNvPr>
          <p:cNvSpPr/>
          <p:nvPr/>
        </p:nvSpPr>
        <p:spPr>
          <a:xfrm flipH="1">
            <a:off x="2285426" y="4605429"/>
            <a:ext cx="393480" cy="301071"/>
          </a:xfrm>
          <a:prstGeom prst="hexagon">
            <a:avLst>
              <a:gd name="adj" fmla="val 27518"/>
              <a:gd name="vf" fmla="val 115470"/>
            </a:avLst>
          </a:prstGeom>
          <a:solidFill>
            <a:srgbClr val="FF66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Скругленный прямоугольник 46"/>
          <p:cNvSpPr/>
          <p:nvPr/>
        </p:nvSpPr>
        <p:spPr>
          <a:xfrm>
            <a:off x="5266274" y="4982112"/>
            <a:ext cx="1408689" cy="292417"/>
          </a:xfrm>
          <a:prstGeom prst="roundRect">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ru-RU" sz="1400" b="1" dirty="0">
              <a:solidFill>
                <a:prstClr val="white"/>
              </a:solidFill>
              <a:latin typeface="Times New Roman" pitchFamily="18" charset="0"/>
              <a:cs typeface="Times New Roman" pitchFamily="18" charset="0"/>
            </a:endParaRPr>
          </a:p>
        </p:txBody>
      </p:sp>
      <p:sp>
        <p:nvSpPr>
          <p:cNvPr id="343" name="TextBox 342"/>
          <p:cNvSpPr txBox="1"/>
          <p:nvPr/>
        </p:nvSpPr>
        <p:spPr>
          <a:xfrm>
            <a:off x="5667973" y="4974491"/>
            <a:ext cx="575799" cy="307777"/>
          </a:xfrm>
          <a:prstGeom prst="rect">
            <a:avLst/>
          </a:prstGeom>
          <a:noFill/>
        </p:spPr>
        <p:txBody>
          <a:bodyPr wrap="none" rtlCol="0">
            <a:spAutoFit/>
          </a:bodyPr>
          <a:lstStyle/>
          <a:p>
            <a:r>
              <a:rPr lang="ru-RU" sz="1400" b="1" dirty="0">
                <a:latin typeface="+mj-lt"/>
                <a:ea typeface="Segoe UI Emoji" panose="020B0502040204020203" pitchFamily="34" charset="0"/>
                <a:cs typeface="Times New Roman" pitchFamily="18" charset="0"/>
              </a:rPr>
              <a:t>ЦСП</a:t>
            </a:r>
          </a:p>
        </p:txBody>
      </p:sp>
      <p:sp>
        <p:nvSpPr>
          <p:cNvPr id="344" name="Hexagon 195">
            <a:extLst>
              <a:ext uri="{FF2B5EF4-FFF2-40B4-BE49-F238E27FC236}">
                <a16:creationId xmlns:a16="http://schemas.microsoft.com/office/drawing/2014/main" xmlns="" id="{FE522171-8C91-4266-88D1-42FC26294537}"/>
              </a:ext>
            </a:extLst>
          </p:cNvPr>
          <p:cNvSpPr/>
          <p:nvPr/>
        </p:nvSpPr>
        <p:spPr>
          <a:xfrm flipH="1">
            <a:off x="5094792" y="4971891"/>
            <a:ext cx="417955" cy="307777"/>
          </a:xfrm>
          <a:prstGeom prst="hexagon">
            <a:avLst>
              <a:gd name="adj" fmla="val 27518"/>
              <a:gd name="vf" fmla="val 115470"/>
            </a:avLst>
          </a:prstGeom>
          <a:solidFill>
            <a:srgbClr val="FF66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TextBox 344"/>
          <p:cNvSpPr txBox="1"/>
          <p:nvPr/>
        </p:nvSpPr>
        <p:spPr>
          <a:xfrm>
            <a:off x="3453550" y="5377047"/>
            <a:ext cx="5708422" cy="307777"/>
          </a:xfrm>
          <a:prstGeom prst="rect">
            <a:avLst/>
          </a:prstGeom>
          <a:noFill/>
        </p:spPr>
        <p:txBody>
          <a:bodyPr wrap="none" rtlCol="0">
            <a:spAutoFit/>
          </a:bodyPr>
          <a:lstStyle/>
          <a:p>
            <a:r>
              <a:rPr lang="ru-RU" sz="1400" b="1" dirty="0">
                <a:latin typeface="+mj-lt"/>
                <a:cs typeface="Times New Roman" pitchFamily="18" charset="0"/>
              </a:rPr>
              <a:t>Организации, осуществляющие спортивную подготовку в РФ</a:t>
            </a:r>
          </a:p>
        </p:txBody>
      </p:sp>
      <p:sp>
        <p:nvSpPr>
          <p:cNvPr id="346" name="Hexagon 195">
            <a:extLst>
              <a:ext uri="{FF2B5EF4-FFF2-40B4-BE49-F238E27FC236}">
                <a16:creationId xmlns:a16="http://schemas.microsoft.com/office/drawing/2014/main" xmlns="" id="{FE522171-8C91-4266-88D1-42FC26294537}"/>
              </a:ext>
            </a:extLst>
          </p:cNvPr>
          <p:cNvSpPr/>
          <p:nvPr/>
        </p:nvSpPr>
        <p:spPr>
          <a:xfrm flipH="1">
            <a:off x="3066912" y="5367358"/>
            <a:ext cx="386636" cy="331469"/>
          </a:xfrm>
          <a:prstGeom prst="hexagon">
            <a:avLst>
              <a:gd name="adj" fmla="val 27518"/>
              <a:gd name="vf" fmla="val 115470"/>
            </a:avLst>
          </a:prstGeom>
          <a:solidFill>
            <a:srgbClr val="FF66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Hexagon 195">
            <a:extLst>
              <a:ext uri="{FF2B5EF4-FFF2-40B4-BE49-F238E27FC236}">
                <a16:creationId xmlns:a16="http://schemas.microsoft.com/office/drawing/2014/main" xmlns="" id="{FE522171-8C91-4266-88D1-42FC26294537}"/>
              </a:ext>
            </a:extLst>
          </p:cNvPr>
          <p:cNvSpPr/>
          <p:nvPr/>
        </p:nvSpPr>
        <p:spPr>
          <a:xfrm flipH="1">
            <a:off x="3598353" y="5872972"/>
            <a:ext cx="386636" cy="312522"/>
          </a:xfrm>
          <a:prstGeom prst="hexagon">
            <a:avLst>
              <a:gd name="adj" fmla="val 27518"/>
              <a:gd name="vf" fmla="val 115470"/>
            </a:avLst>
          </a:prstGeom>
          <a:solidFill>
            <a:srgbClr val="FF66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Hexagon 195">
            <a:extLst>
              <a:ext uri="{FF2B5EF4-FFF2-40B4-BE49-F238E27FC236}">
                <a16:creationId xmlns:a16="http://schemas.microsoft.com/office/drawing/2014/main" xmlns="" id="{FE522171-8C91-4266-88D1-42FC26294537}"/>
              </a:ext>
            </a:extLst>
          </p:cNvPr>
          <p:cNvSpPr/>
          <p:nvPr/>
        </p:nvSpPr>
        <p:spPr>
          <a:xfrm flipH="1">
            <a:off x="6109050" y="5872972"/>
            <a:ext cx="386636" cy="315645"/>
          </a:xfrm>
          <a:prstGeom prst="hexagon">
            <a:avLst>
              <a:gd name="adj" fmla="val 27518"/>
              <a:gd name="vf" fmla="val 115470"/>
            </a:avLst>
          </a:prstGeom>
          <a:solidFill>
            <a:srgbClr val="FF66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Hexagon 195">
            <a:extLst>
              <a:ext uri="{FF2B5EF4-FFF2-40B4-BE49-F238E27FC236}">
                <a16:creationId xmlns:a16="http://schemas.microsoft.com/office/drawing/2014/main" xmlns="" id="{FE522171-8C91-4266-88D1-42FC26294537}"/>
              </a:ext>
            </a:extLst>
          </p:cNvPr>
          <p:cNvSpPr/>
          <p:nvPr/>
        </p:nvSpPr>
        <p:spPr>
          <a:xfrm flipH="1">
            <a:off x="3414725" y="6348479"/>
            <a:ext cx="510549" cy="465870"/>
          </a:xfrm>
          <a:prstGeom prst="hexagon">
            <a:avLst>
              <a:gd name="adj" fmla="val 27518"/>
              <a:gd name="vf" fmla="val 115470"/>
            </a:avLst>
          </a:prstGeom>
          <a:solidFill>
            <a:srgbClr val="00206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Down Arrow 349"/>
          <p:cNvSpPr/>
          <p:nvPr/>
        </p:nvSpPr>
        <p:spPr>
          <a:xfrm>
            <a:off x="5667973" y="4867768"/>
            <a:ext cx="375537" cy="1400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1" name="Down Arrow 350"/>
          <p:cNvSpPr/>
          <p:nvPr/>
        </p:nvSpPr>
        <p:spPr>
          <a:xfrm>
            <a:off x="5667973" y="5237029"/>
            <a:ext cx="375537" cy="1400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2" name="Down Arrow 351"/>
          <p:cNvSpPr/>
          <p:nvPr/>
        </p:nvSpPr>
        <p:spPr>
          <a:xfrm>
            <a:off x="5675644" y="5684824"/>
            <a:ext cx="375537" cy="215929"/>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4" name="Рисунок 20">
            <a:extLst>
              <a:ext uri="{FF2B5EF4-FFF2-40B4-BE49-F238E27FC236}">
                <a16:creationId xmlns:a16="http://schemas.microsoft.com/office/drawing/2014/main" xmlns="" id="{172A5AF0-BD56-474E-9084-7B4414FF7E0E}"/>
              </a:ext>
            </a:extLst>
          </p:cNvPr>
          <p:cNvPicPr>
            <a:picLocks noChangeAspect="1"/>
          </p:cNvPicPr>
          <p:nvPr/>
        </p:nvPicPr>
        <p:blipFill>
          <a:blip r:embed="rId2"/>
          <a:stretch>
            <a:fillRect/>
          </a:stretch>
        </p:blipFill>
        <p:spPr>
          <a:xfrm>
            <a:off x="6203424" y="5943601"/>
            <a:ext cx="183964" cy="183964"/>
          </a:xfrm>
          <a:prstGeom prst="rect">
            <a:avLst/>
          </a:prstGeom>
          <a:noFill/>
        </p:spPr>
      </p:pic>
      <p:pic>
        <p:nvPicPr>
          <p:cNvPr id="355" name="Рисунок 20">
            <a:extLst>
              <a:ext uri="{FF2B5EF4-FFF2-40B4-BE49-F238E27FC236}">
                <a16:creationId xmlns:a16="http://schemas.microsoft.com/office/drawing/2014/main" xmlns="" id="{172A5AF0-BD56-474E-9084-7B4414FF7E0E}"/>
              </a:ext>
            </a:extLst>
          </p:cNvPr>
          <p:cNvPicPr>
            <a:picLocks noChangeAspect="1"/>
          </p:cNvPicPr>
          <p:nvPr/>
        </p:nvPicPr>
        <p:blipFill>
          <a:blip r:embed="rId2"/>
          <a:stretch>
            <a:fillRect/>
          </a:stretch>
        </p:blipFill>
        <p:spPr>
          <a:xfrm>
            <a:off x="3690094" y="5922127"/>
            <a:ext cx="195263" cy="195263"/>
          </a:xfrm>
          <a:prstGeom prst="rect">
            <a:avLst/>
          </a:prstGeom>
          <a:noFill/>
        </p:spPr>
      </p:pic>
      <p:pic>
        <p:nvPicPr>
          <p:cNvPr id="356" name="Рисунок 14" descr="buildings.png">
            <a:extLst>
              <a:ext uri="{FF2B5EF4-FFF2-40B4-BE49-F238E27FC236}">
                <a16:creationId xmlns:a16="http://schemas.microsoft.com/office/drawing/2014/main" xmlns="" id="{138167A2-50E3-4084-AB0B-4931950560DB}"/>
              </a:ext>
            </a:extLst>
          </p:cNvPr>
          <p:cNvPicPr>
            <a:picLocks noChangeAspect="1"/>
          </p:cNvPicPr>
          <p:nvPr/>
        </p:nvPicPr>
        <p:blipFill>
          <a:blip r:embed="rId3"/>
          <a:stretch>
            <a:fillRect/>
          </a:stretch>
        </p:blipFill>
        <p:spPr>
          <a:xfrm>
            <a:off x="3126663" y="5377047"/>
            <a:ext cx="250960" cy="250960"/>
          </a:xfrm>
          <a:prstGeom prst="rect">
            <a:avLst/>
          </a:prstGeom>
        </p:spPr>
      </p:pic>
      <p:pic>
        <p:nvPicPr>
          <p:cNvPr id="357" name="Рисунок 14" descr="buildings.png">
            <a:extLst>
              <a:ext uri="{FF2B5EF4-FFF2-40B4-BE49-F238E27FC236}">
                <a16:creationId xmlns:a16="http://schemas.microsoft.com/office/drawing/2014/main" xmlns="" id="{138167A2-50E3-4084-AB0B-4931950560DB}"/>
              </a:ext>
            </a:extLst>
          </p:cNvPr>
          <p:cNvPicPr>
            <a:picLocks noChangeAspect="1"/>
          </p:cNvPicPr>
          <p:nvPr/>
        </p:nvPicPr>
        <p:blipFill>
          <a:blip r:embed="rId3"/>
          <a:stretch>
            <a:fillRect/>
          </a:stretch>
        </p:blipFill>
        <p:spPr>
          <a:xfrm>
            <a:off x="5171939" y="4982071"/>
            <a:ext cx="250960" cy="250960"/>
          </a:xfrm>
          <a:prstGeom prst="rect">
            <a:avLst/>
          </a:prstGeom>
        </p:spPr>
      </p:pic>
      <p:pic>
        <p:nvPicPr>
          <p:cNvPr id="358" name="Рисунок 13" descr="pen.png">
            <a:extLst>
              <a:ext uri="{FF2B5EF4-FFF2-40B4-BE49-F238E27FC236}">
                <a16:creationId xmlns:a16="http://schemas.microsoft.com/office/drawing/2014/main" xmlns="" id="{1E89915F-C10F-430E-90D9-5F2211B0CFBE}"/>
              </a:ext>
            </a:extLst>
          </p:cNvPr>
          <p:cNvPicPr>
            <a:picLocks noChangeAspect="1"/>
          </p:cNvPicPr>
          <p:nvPr/>
        </p:nvPicPr>
        <p:blipFill>
          <a:blip r:embed="rId4"/>
          <a:stretch>
            <a:fillRect/>
          </a:stretch>
        </p:blipFill>
        <p:spPr>
          <a:xfrm>
            <a:off x="2395876" y="4636818"/>
            <a:ext cx="218886" cy="218886"/>
          </a:xfrm>
          <a:prstGeom prst="rect">
            <a:avLst/>
          </a:prstGeom>
        </p:spPr>
      </p:pic>
      <p:pic>
        <p:nvPicPr>
          <p:cNvPr id="359" name="Рисунок 13" descr="pen.png">
            <a:extLst>
              <a:ext uri="{FF2B5EF4-FFF2-40B4-BE49-F238E27FC236}">
                <a16:creationId xmlns:a16="http://schemas.microsoft.com/office/drawing/2014/main" xmlns="" id="{1E89915F-C10F-430E-90D9-5F2211B0CFBE}"/>
              </a:ext>
            </a:extLst>
          </p:cNvPr>
          <p:cNvPicPr>
            <a:picLocks noChangeAspect="1"/>
          </p:cNvPicPr>
          <p:nvPr/>
        </p:nvPicPr>
        <p:blipFill>
          <a:blip r:embed="rId4"/>
          <a:stretch>
            <a:fillRect/>
          </a:stretch>
        </p:blipFill>
        <p:spPr>
          <a:xfrm>
            <a:off x="3653642" y="1647833"/>
            <a:ext cx="179329" cy="179329"/>
          </a:xfrm>
          <a:prstGeom prst="rect">
            <a:avLst/>
          </a:prstGeom>
        </p:spPr>
      </p:pic>
      <p:pic>
        <p:nvPicPr>
          <p:cNvPr id="148" name="Рисунок 13" descr="pen.png">
            <a:extLst>
              <a:ext uri="{FF2B5EF4-FFF2-40B4-BE49-F238E27FC236}">
                <a16:creationId xmlns:a16="http://schemas.microsoft.com/office/drawing/2014/main" xmlns="" id="{88CDA46B-DA33-4E2A-B817-8AE6CCB2E9E2}"/>
              </a:ext>
            </a:extLst>
          </p:cNvPr>
          <p:cNvPicPr>
            <a:picLocks noChangeAspect="1"/>
          </p:cNvPicPr>
          <p:nvPr/>
        </p:nvPicPr>
        <p:blipFill>
          <a:blip r:embed="rId4"/>
          <a:stretch>
            <a:fillRect/>
          </a:stretch>
        </p:blipFill>
        <p:spPr>
          <a:xfrm>
            <a:off x="3575197" y="6479392"/>
            <a:ext cx="218886" cy="218886"/>
          </a:xfrm>
          <a:prstGeom prst="rect">
            <a:avLst/>
          </a:prstGeom>
        </p:spPr>
      </p:pic>
      <p:pic>
        <p:nvPicPr>
          <p:cNvPr id="150" name="Рисунок 13" descr="pen.png">
            <a:extLst>
              <a:ext uri="{FF2B5EF4-FFF2-40B4-BE49-F238E27FC236}">
                <a16:creationId xmlns:a16="http://schemas.microsoft.com/office/drawing/2014/main" xmlns="" id="{13671B5B-F7DA-4D56-8D4F-92798B8B8F64}"/>
              </a:ext>
            </a:extLst>
          </p:cNvPr>
          <p:cNvPicPr>
            <a:picLocks noChangeAspect="1"/>
          </p:cNvPicPr>
          <p:nvPr/>
        </p:nvPicPr>
        <p:blipFill>
          <a:blip r:embed="rId4"/>
          <a:stretch>
            <a:fillRect/>
          </a:stretch>
        </p:blipFill>
        <p:spPr>
          <a:xfrm>
            <a:off x="4814071" y="3381430"/>
            <a:ext cx="218886" cy="218886"/>
          </a:xfrm>
          <a:prstGeom prst="rect">
            <a:avLst/>
          </a:prstGeom>
        </p:spPr>
      </p:pic>
    </p:spTree>
    <p:extLst>
      <p:ext uri="{BB962C8B-B14F-4D97-AF65-F5344CB8AC3E}">
        <p14:creationId xmlns:p14="http://schemas.microsoft.com/office/powerpoint/2010/main" val="3112725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83982270"/>
              </p:ext>
            </p:extLst>
          </p:nvPr>
        </p:nvGraphicFramePr>
        <p:xfrm>
          <a:off x="838200" y="1570008"/>
          <a:ext cx="10515600" cy="4606956"/>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9"/>
          <p:cNvSpPr/>
          <p:nvPr/>
        </p:nvSpPr>
        <p:spPr>
          <a:xfrm>
            <a:off x="838200" y="418672"/>
            <a:ext cx="10117016" cy="584775"/>
          </a:xfrm>
          <a:prstGeom prst="rect">
            <a:avLst/>
          </a:prstGeom>
        </p:spPr>
        <p:txBody>
          <a:bodyPr wrap="square">
            <a:spAutoFit/>
          </a:bodyPr>
          <a:lstStyle/>
          <a:p>
            <a:pPr algn="ctr"/>
            <a:r>
              <a:rPr lang="ru-RU" sz="1600" b="1" dirty="0">
                <a:latin typeface="+mj-lt"/>
                <a:cs typeface="Times New Roman" panose="02020603050405020304" pitchFamily="18" charset="0"/>
              </a:rPr>
              <a:t>УКОМПЛЕКТОВАННОСТЬ СУБЪЕКТОВ </a:t>
            </a:r>
            <a:r>
              <a:rPr lang="en-US" sz="1600" b="1" dirty="0">
                <a:latin typeface="+mj-lt"/>
                <a:cs typeface="Times New Roman" panose="02020603050405020304" pitchFamily="18" charset="0"/>
              </a:rPr>
              <a:t/>
            </a:r>
            <a:br>
              <a:rPr lang="en-US" sz="1600" b="1" dirty="0">
                <a:latin typeface="+mj-lt"/>
                <a:cs typeface="Times New Roman" panose="02020603050405020304" pitchFamily="18" charset="0"/>
              </a:rPr>
            </a:br>
            <a:r>
              <a:rPr lang="ru-RU" sz="1600" b="1" dirty="0">
                <a:latin typeface="+mj-lt"/>
                <a:cs typeface="Times New Roman" panose="02020603050405020304" pitchFamily="18" charset="0"/>
              </a:rPr>
              <a:t>РОССИЙСКОЙ ФЕДЕРАЦИИ ИНСТРУКТОРАМИ-МЕТОДИСТАМИ ФГБУ ФЦПСР</a:t>
            </a:r>
          </a:p>
        </p:txBody>
      </p:sp>
      <p:sp>
        <p:nvSpPr>
          <p:cNvPr id="6" name="TextBox 1"/>
          <p:cNvSpPr txBox="1"/>
          <p:nvPr/>
        </p:nvSpPr>
        <p:spPr>
          <a:xfrm>
            <a:off x="9704048" y="4881880"/>
            <a:ext cx="723944" cy="52578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de-DE" sz="2400" b="1" dirty="0">
                <a:solidFill>
                  <a:schemeClr val="bg1"/>
                </a:solidFill>
              </a:rPr>
              <a:t>22%</a:t>
            </a:r>
          </a:p>
        </p:txBody>
      </p:sp>
      <p:sp>
        <p:nvSpPr>
          <p:cNvPr id="7" name="TextBox 6"/>
          <p:cNvSpPr txBox="1"/>
          <p:nvPr/>
        </p:nvSpPr>
        <p:spPr>
          <a:xfrm>
            <a:off x="1824119" y="1200676"/>
            <a:ext cx="8145178" cy="369332"/>
          </a:xfrm>
          <a:prstGeom prst="rect">
            <a:avLst/>
          </a:prstGeom>
          <a:solidFill>
            <a:schemeClr val="bg1"/>
          </a:solidFill>
          <a:ln>
            <a:noFill/>
          </a:ln>
        </p:spPr>
        <p:txBody>
          <a:bodyPr wrap="none" rtlCol="0">
            <a:spAutoFit/>
          </a:bodyPr>
          <a:lstStyle/>
          <a:p>
            <a:r>
              <a:rPr lang="ru-RU" dirty="0"/>
              <a:t>Всего 63 инструктора-методиста в 60 субъектах Российской Федерации</a:t>
            </a:r>
            <a:endParaRPr lang="de-DE" dirty="0"/>
          </a:p>
        </p:txBody>
      </p:sp>
    </p:spTree>
    <p:extLst>
      <p:ext uri="{BB962C8B-B14F-4D97-AF65-F5344CB8AC3E}">
        <p14:creationId xmlns:p14="http://schemas.microsoft.com/office/powerpoint/2010/main" val="1449895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
          <p:cNvSpPr txBox="1">
            <a:spLocks noChangeArrowheads="1"/>
          </p:cNvSpPr>
          <p:nvPr/>
        </p:nvSpPr>
        <p:spPr bwMode="auto">
          <a:xfrm>
            <a:off x="695383" y="291183"/>
            <a:ext cx="10046970" cy="646331"/>
          </a:xfrm>
          <a:prstGeom prst="rect">
            <a:avLst/>
          </a:prstGeom>
          <a:noFill/>
          <a:ln w="9525">
            <a:noFill/>
            <a:miter lim="800000"/>
            <a:headEnd/>
            <a:tailEnd/>
          </a:ln>
        </p:spPr>
        <p:txBody>
          <a:bodyPr wrap="square">
            <a:spAutoFit/>
          </a:bodyPr>
          <a:lstStyle/>
          <a:p>
            <a:pPr algn="ctr" fontAlgn="base">
              <a:spcBef>
                <a:spcPct val="0"/>
              </a:spcBef>
              <a:spcAft>
                <a:spcPct val="0"/>
              </a:spcAft>
            </a:pPr>
            <a:r>
              <a:rPr lang="ru-RU" altLang="ru-RU" b="1" dirty="0">
                <a:latin typeface="+mj-lt"/>
                <a:cs typeface="Times New Roman" pitchFamily="18" charset="0"/>
              </a:rPr>
              <a:t>СТРУКТУРА МЕТОДИЧЕСКОГО СОПРОВОЖДЕНИЯ </a:t>
            </a:r>
            <a:r>
              <a:rPr lang="en-US" altLang="ru-RU" b="1" dirty="0">
                <a:latin typeface="+mj-lt"/>
                <a:cs typeface="Times New Roman" pitchFamily="18" charset="0"/>
              </a:rPr>
              <a:t/>
            </a:r>
            <a:br>
              <a:rPr lang="en-US" altLang="ru-RU" b="1" dirty="0">
                <a:latin typeface="+mj-lt"/>
                <a:cs typeface="Times New Roman" pitchFamily="18" charset="0"/>
              </a:rPr>
            </a:br>
            <a:r>
              <a:rPr lang="ru-RU" altLang="ru-RU" b="1" dirty="0">
                <a:latin typeface="+mj-lt"/>
                <a:cs typeface="Times New Roman" pitchFamily="18" charset="0"/>
              </a:rPr>
              <a:t>ПОДГОТОВКИ СПОРТИВНОГО РЕЗЕРВА</a:t>
            </a:r>
          </a:p>
        </p:txBody>
      </p:sp>
      <p:sp>
        <p:nvSpPr>
          <p:cNvPr id="106" name="Скругленный прямоугольник 7"/>
          <p:cNvSpPr/>
          <p:nvPr/>
        </p:nvSpPr>
        <p:spPr>
          <a:xfrm>
            <a:off x="70650" y="1754456"/>
            <a:ext cx="3605543" cy="717262"/>
          </a:xfrm>
          <a:prstGeom prst="roundRect">
            <a:avLst/>
          </a:prstGeom>
          <a:solidFill>
            <a:srgbClr val="0070C0"/>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r>
              <a:rPr lang="ru-RU" sz="1400" b="1" dirty="0">
                <a:solidFill>
                  <a:schemeClr val="bg1"/>
                </a:solidFill>
                <a:latin typeface="+mj-lt"/>
                <a:cs typeface="Times New Roman" pitchFamily="18" charset="0"/>
              </a:rPr>
              <a:t>    </a:t>
            </a:r>
            <a:r>
              <a:rPr lang="ru-RU" sz="1200" b="1" dirty="0">
                <a:solidFill>
                  <a:schemeClr val="bg1"/>
                </a:solidFill>
                <a:latin typeface="+mj-lt"/>
                <a:cs typeface="Times New Roman" pitchFamily="18" charset="0"/>
              </a:rPr>
              <a:t>Организационно-методическое Управление</a:t>
            </a:r>
          </a:p>
        </p:txBody>
      </p:sp>
      <p:grpSp>
        <p:nvGrpSpPr>
          <p:cNvPr id="160" name="Group 193">
            <a:extLst>
              <a:ext uri="{FF2B5EF4-FFF2-40B4-BE49-F238E27FC236}">
                <a16:creationId xmlns:a16="http://schemas.microsoft.com/office/drawing/2014/main" xmlns="" id="{C0545E93-41B3-421E-B42C-6534B647A09A}"/>
              </a:ext>
            </a:extLst>
          </p:cNvPr>
          <p:cNvGrpSpPr/>
          <p:nvPr/>
        </p:nvGrpSpPr>
        <p:grpSpPr>
          <a:xfrm flipH="1">
            <a:off x="3286545" y="1016544"/>
            <a:ext cx="4906082" cy="521293"/>
            <a:chOff x="2434574" y="1606860"/>
            <a:chExt cx="4464819" cy="955365"/>
          </a:xfrm>
        </p:grpSpPr>
        <p:sp>
          <p:nvSpPr>
            <p:cNvPr id="161" name="Rectangle 11">
              <a:extLst>
                <a:ext uri="{FF2B5EF4-FFF2-40B4-BE49-F238E27FC236}">
                  <a16:creationId xmlns:a16="http://schemas.microsoft.com/office/drawing/2014/main" xmlns="" id="{B5514234-42D4-413D-811C-E509555490F1}"/>
                </a:ext>
              </a:extLst>
            </p:cNvPr>
            <p:cNvSpPr/>
            <p:nvPr/>
          </p:nvSpPr>
          <p:spPr>
            <a:xfrm>
              <a:off x="2438400" y="2013581"/>
              <a:ext cx="3785299"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rgbClr val="CC330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1">
              <a:extLst>
                <a:ext uri="{FF2B5EF4-FFF2-40B4-BE49-F238E27FC236}">
                  <a16:creationId xmlns:a16="http://schemas.microsoft.com/office/drawing/2014/main" xmlns="" id="{0716500A-7321-4511-8700-D50DA98BD439}"/>
                </a:ext>
              </a:extLst>
            </p:cNvPr>
            <p:cNvSpPr/>
            <p:nvPr/>
          </p:nvSpPr>
          <p:spPr>
            <a:xfrm flipV="1">
              <a:off x="2434574" y="1606860"/>
              <a:ext cx="3672686" cy="8454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rgbClr val="FF505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164" name="TextBox 163"/>
          <p:cNvSpPr txBox="1"/>
          <p:nvPr/>
        </p:nvSpPr>
        <p:spPr>
          <a:xfrm>
            <a:off x="5364829" y="1098237"/>
            <a:ext cx="1559461" cy="338554"/>
          </a:xfrm>
          <a:prstGeom prst="rect">
            <a:avLst/>
          </a:prstGeom>
          <a:noFill/>
        </p:spPr>
        <p:txBody>
          <a:bodyPr wrap="square" rtlCol="0">
            <a:spAutoFit/>
          </a:bodyPr>
          <a:lstStyle/>
          <a:p>
            <a:r>
              <a:rPr lang="ru-RU" sz="1600" b="1" dirty="0"/>
              <a:t>ФГБУ ФЦПСР</a:t>
            </a:r>
            <a:endParaRPr lang="de-DE" sz="1600" b="1" dirty="0"/>
          </a:p>
        </p:txBody>
      </p:sp>
      <p:grpSp>
        <p:nvGrpSpPr>
          <p:cNvPr id="168" name="Group 193">
            <a:extLst>
              <a:ext uri="{FF2B5EF4-FFF2-40B4-BE49-F238E27FC236}">
                <a16:creationId xmlns:a16="http://schemas.microsoft.com/office/drawing/2014/main" xmlns="" id="{C0545E93-41B3-421E-B42C-6534B647A09A}"/>
              </a:ext>
            </a:extLst>
          </p:cNvPr>
          <p:cNvGrpSpPr/>
          <p:nvPr/>
        </p:nvGrpSpPr>
        <p:grpSpPr>
          <a:xfrm flipH="1">
            <a:off x="42020" y="2615228"/>
            <a:ext cx="3585976" cy="539565"/>
            <a:chOff x="2365064" y="1606861"/>
            <a:chExt cx="4534329" cy="955364"/>
          </a:xfrm>
        </p:grpSpPr>
        <p:sp>
          <p:nvSpPr>
            <p:cNvPr id="169" name="Rectangle 11">
              <a:extLst>
                <a:ext uri="{FF2B5EF4-FFF2-40B4-BE49-F238E27FC236}">
                  <a16:creationId xmlns:a16="http://schemas.microsoft.com/office/drawing/2014/main" xmlns="" id="{B5514234-42D4-413D-811C-E509555490F1}"/>
                </a:ext>
              </a:extLst>
            </p:cNvPr>
            <p:cNvSpPr/>
            <p:nvPr/>
          </p:nvSpPr>
          <p:spPr>
            <a:xfrm>
              <a:off x="2366757" y="2013581"/>
              <a:ext cx="3856943"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Hexagon 195">
              <a:extLst>
                <a:ext uri="{FF2B5EF4-FFF2-40B4-BE49-F238E27FC236}">
                  <a16:creationId xmlns:a16="http://schemas.microsoft.com/office/drawing/2014/main" xmlns="" id="{FE522171-8C91-4266-88D1-42FC2629453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1">
              <a:extLst>
                <a:ext uri="{FF2B5EF4-FFF2-40B4-BE49-F238E27FC236}">
                  <a16:creationId xmlns:a16="http://schemas.microsoft.com/office/drawing/2014/main" xmlns="" id="{0716500A-7321-4511-8700-D50DA98BD439}"/>
                </a:ext>
              </a:extLst>
            </p:cNvPr>
            <p:cNvSpPr/>
            <p:nvPr/>
          </p:nvSpPr>
          <p:spPr>
            <a:xfrm flipV="1">
              <a:off x="2365064" y="1606861"/>
              <a:ext cx="3742199" cy="845442"/>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174" name="Group 193">
            <a:extLst>
              <a:ext uri="{FF2B5EF4-FFF2-40B4-BE49-F238E27FC236}">
                <a16:creationId xmlns:a16="http://schemas.microsoft.com/office/drawing/2014/main" xmlns="" id="{C0545E93-41B3-421E-B42C-6534B647A09A}"/>
              </a:ext>
            </a:extLst>
          </p:cNvPr>
          <p:cNvGrpSpPr/>
          <p:nvPr/>
        </p:nvGrpSpPr>
        <p:grpSpPr>
          <a:xfrm flipH="1">
            <a:off x="3702879" y="2756364"/>
            <a:ext cx="4159403" cy="901694"/>
            <a:chOff x="1618199" y="1606860"/>
            <a:chExt cx="5296494" cy="955365"/>
          </a:xfrm>
        </p:grpSpPr>
        <p:sp>
          <p:nvSpPr>
            <p:cNvPr id="175" name="Rectangle 11">
              <a:extLst>
                <a:ext uri="{FF2B5EF4-FFF2-40B4-BE49-F238E27FC236}">
                  <a16:creationId xmlns:a16="http://schemas.microsoft.com/office/drawing/2014/main" xmlns="" id="{B5514234-42D4-413D-811C-E509555490F1}"/>
                </a:ext>
              </a:extLst>
            </p:cNvPr>
            <p:cNvSpPr/>
            <p:nvPr/>
          </p:nvSpPr>
          <p:spPr>
            <a:xfrm>
              <a:off x="1618199" y="2013581"/>
              <a:ext cx="4682006"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Hexagon 195">
              <a:extLst>
                <a:ext uri="{FF2B5EF4-FFF2-40B4-BE49-F238E27FC236}">
                  <a16:creationId xmlns:a16="http://schemas.microsoft.com/office/drawing/2014/main" xmlns="" id="{FE522171-8C91-4266-88D1-42FC26294537}"/>
                </a:ext>
              </a:extLst>
            </p:cNvPr>
            <p:cNvSpPr/>
            <p:nvPr/>
          </p:nvSpPr>
          <p:spPr>
            <a:xfrm>
              <a:off x="5817404" y="1609779"/>
              <a:ext cx="1097289"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1">
              <a:extLst>
                <a:ext uri="{FF2B5EF4-FFF2-40B4-BE49-F238E27FC236}">
                  <a16:creationId xmlns:a16="http://schemas.microsoft.com/office/drawing/2014/main" xmlns="" id="{0716500A-7321-4511-8700-D50DA98BD439}"/>
                </a:ext>
              </a:extLst>
            </p:cNvPr>
            <p:cNvSpPr/>
            <p:nvPr/>
          </p:nvSpPr>
          <p:spPr>
            <a:xfrm flipV="1">
              <a:off x="1632236" y="1606860"/>
              <a:ext cx="4551531"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184" name="Hexagon 195">
            <a:extLst>
              <a:ext uri="{FF2B5EF4-FFF2-40B4-BE49-F238E27FC236}">
                <a16:creationId xmlns:a16="http://schemas.microsoft.com/office/drawing/2014/main" xmlns="" id="{FE522171-8C91-4266-88D1-42FC26294537}"/>
              </a:ext>
            </a:extLst>
          </p:cNvPr>
          <p:cNvSpPr/>
          <p:nvPr/>
        </p:nvSpPr>
        <p:spPr>
          <a:xfrm flipH="1">
            <a:off x="39865" y="1772748"/>
            <a:ext cx="367310" cy="297189"/>
          </a:xfrm>
          <a:prstGeom prst="hexagon">
            <a:avLst>
              <a:gd name="adj" fmla="val 27518"/>
              <a:gd name="vf" fmla="val 115470"/>
            </a:avLst>
          </a:prstGeom>
          <a:solidFill>
            <a:srgbClr val="0070C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Down Arrow 245"/>
          <p:cNvSpPr/>
          <p:nvPr/>
        </p:nvSpPr>
        <p:spPr>
          <a:xfrm>
            <a:off x="5630159" y="1635839"/>
            <a:ext cx="212581" cy="99581"/>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7" name="Down Arrow 246"/>
          <p:cNvSpPr/>
          <p:nvPr/>
        </p:nvSpPr>
        <p:spPr>
          <a:xfrm>
            <a:off x="3371141" y="1574134"/>
            <a:ext cx="212581" cy="14029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8" name="Down Arrow 247"/>
          <p:cNvSpPr/>
          <p:nvPr/>
        </p:nvSpPr>
        <p:spPr>
          <a:xfrm>
            <a:off x="7840036" y="1574134"/>
            <a:ext cx="212581" cy="140297"/>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90" name="Group 193">
            <a:extLst>
              <a:ext uri="{FF2B5EF4-FFF2-40B4-BE49-F238E27FC236}">
                <a16:creationId xmlns:a16="http://schemas.microsoft.com/office/drawing/2014/main" xmlns="" id="{C0545E93-41B3-421E-B42C-6534B647A09A}"/>
              </a:ext>
            </a:extLst>
          </p:cNvPr>
          <p:cNvGrpSpPr/>
          <p:nvPr/>
        </p:nvGrpSpPr>
        <p:grpSpPr>
          <a:xfrm flipH="1">
            <a:off x="7966291" y="2723035"/>
            <a:ext cx="4005272" cy="934821"/>
            <a:chOff x="2937842" y="1606860"/>
            <a:chExt cx="3961555" cy="911892"/>
          </a:xfrm>
        </p:grpSpPr>
        <p:sp>
          <p:nvSpPr>
            <p:cNvPr id="291" name="Rectangle 11">
              <a:extLst>
                <a:ext uri="{FF2B5EF4-FFF2-40B4-BE49-F238E27FC236}">
                  <a16:creationId xmlns:a16="http://schemas.microsoft.com/office/drawing/2014/main" xmlns="" id="{B5514234-42D4-413D-811C-E509555490F1}"/>
                </a:ext>
              </a:extLst>
            </p:cNvPr>
            <p:cNvSpPr/>
            <p:nvPr/>
          </p:nvSpPr>
          <p:spPr>
            <a:xfrm>
              <a:off x="2946118" y="2013581"/>
              <a:ext cx="3519549" cy="505171"/>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Hexagon 195">
              <a:extLst>
                <a:ext uri="{FF2B5EF4-FFF2-40B4-BE49-F238E27FC236}">
                  <a16:creationId xmlns:a16="http://schemas.microsoft.com/office/drawing/2014/main" xmlns="" id="{FE522171-8C91-4266-88D1-42FC26294537}"/>
                </a:ext>
              </a:extLst>
            </p:cNvPr>
            <p:cNvSpPr/>
            <p:nvPr/>
          </p:nvSpPr>
          <p:spPr>
            <a:xfrm>
              <a:off x="6096091" y="1611623"/>
              <a:ext cx="803306" cy="898341"/>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11">
              <a:extLst>
                <a:ext uri="{FF2B5EF4-FFF2-40B4-BE49-F238E27FC236}">
                  <a16:creationId xmlns:a16="http://schemas.microsoft.com/office/drawing/2014/main" xmlns="" id="{0716500A-7321-4511-8700-D50DA98BD439}"/>
                </a:ext>
              </a:extLst>
            </p:cNvPr>
            <p:cNvSpPr/>
            <p:nvPr/>
          </p:nvSpPr>
          <p:spPr>
            <a:xfrm flipV="1">
              <a:off x="2937842" y="1606860"/>
              <a:ext cx="3527825" cy="845446"/>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pic>
        <p:nvPicPr>
          <p:cNvPr id="353" name="Рисунок 34">
            <a:extLst>
              <a:ext uri="{FF2B5EF4-FFF2-40B4-BE49-F238E27FC236}">
                <a16:creationId xmlns:a16="http://schemas.microsoft.com/office/drawing/2014/main" xmlns="" id="{DECF8718-CE14-4431-86B8-1D9DE2665F66}"/>
              </a:ext>
            </a:extLst>
          </p:cNvPr>
          <p:cNvPicPr>
            <a:picLocks noChangeAspect="1"/>
          </p:cNvPicPr>
          <p:nvPr/>
        </p:nvPicPr>
        <p:blipFill>
          <a:blip r:embed="rId2"/>
          <a:stretch>
            <a:fillRect/>
          </a:stretch>
        </p:blipFill>
        <p:spPr>
          <a:xfrm flipH="1">
            <a:off x="3477432" y="6151828"/>
            <a:ext cx="301128" cy="324535"/>
          </a:xfrm>
          <a:prstGeom prst="rect">
            <a:avLst/>
          </a:prstGeom>
          <a:noFill/>
        </p:spPr>
      </p:pic>
      <p:sp>
        <p:nvSpPr>
          <p:cNvPr id="150" name="Скругленный прямоугольник 7">
            <a:extLst>
              <a:ext uri="{FF2B5EF4-FFF2-40B4-BE49-F238E27FC236}">
                <a16:creationId xmlns:a16="http://schemas.microsoft.com/office/drawing/2014/main" xmlns="" id="{54EE4EE2-E1CF-4581-96A1-F0AB39B9618F}"/>
              </a:ext>
            </a:extLst>
          </p:cNvPr>
          <p:cNvSpPr/>
          <p:nvPr/>
        </p:nvSpPr>
        <p:spPr>
          <a:xfrm>
            <a:off x="3743333" y="1772748"/>
            <a:ext cx="3986234" cy="693861"/>
          </a:xfrm>
          <a:prstGeom prst="roundRect">
            <a:avLst/>
          </a:prstGeom>
          <a:solidFill>
            <a:srgbClr val="0070C0"/>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r>
              <a:rPr lang="ru-RU" sz="1400" b="1" dirty="0">
                <a:solidFill>
                  <a:schemeClr val="tx1"/>
                </a:solidFill>
                <a:latin typeface="+mj-lt"/>
                <a:cs typeface="Times New Roman" pitchFamily="18" charset="0"/>
              </a:rPr>
              <a:t>    </a:t>
            </a:r>
            <a:r>
              <a:rPr lang="ru-RU" sz="1200" b="1" dirty="0">
                <a:solidFill>
                  <a:schemeClr val="bg1"/>
                </a:solidFill>
                <a:latin typeface="+mj-lt"/>
                <a:cs typeface="Times New Roman" pitchFamily="18" charset="0"/>
              </a:rPr>
              <a:t>Управление инновационной деятельности </a:t>
            </a:r>
          </a:p>
        </p:txBody>
      </p:sp>
      <p:sp>
        <p:nvSpPr>
          <p:cNvPr id="151" name="Скругленный прямоугольник 7">
            <a:extLst>
              <a:ext uri="{FF2B5EF4-FFF2-40B4-BE49-F238E27FC236}">
                <a16:creationId xmlns:a16="http://schemas.microsoft.com/office/drawing/2014/main" xmlns="" id="{E299D5B9-54F0-4F81-9997-72C926884945}"/>
              </a:ext>
            </a:extLst>
          </p:cNvPr>
          <p:cNvSpPr/>
          <p:nvPr/>
        </p:nvSpPr>
        <p:spPr>
          <a:xfrm>
            <a:off x="7805769" y="1755818"/>
            <a:ext cx="4252120" cy="710791"/>
          </a:xfrm>
          <a:prstGeom prst="roundRect">
            <a:avLst/>
          </a:prstGeom>
          <a:solidFill>
            <a:srgbClr val="0070C0"/>
          </a:solidFill>
          <a:ln>
            <a:noFill/>
          </a:ln>
        </p:spPr>
        <p:style>
          <a:lnRef idx="1">
            <a:schemeClr val="accent4"/>
          </a:lnRef>
          <a:fillRef idx="3">
            <a:schemeClr val="accent4"/>
          </a:fillRef>
          <a:effectRef idx="2">
            <a:schemeClr val="accent4"/>
          </a:effectRef>
          <a:fontRef idx="minor">
            <a:schemeClr val="lt1"/>
          </a:fontRef>
        </p:style>
        <p:txBody>
          <a:bodyPr anchor="ctr"/>
          <a:lstStyle/>
          <a:p>
            <a:pPr algn="ctr" fontAlgn="base">
              <a:spcBef>
                <a:spcPct val="0"/>
              </a:spcBef>
              <a:spcAft>
                <a:spcPct val="0"/>
              </a:spcAft>
              <a:defRPr/>
            </a:pPr>
            <a:r>
              <a:rPr lang="ru-RU" sz="1200" b="1" dirty="0">
                <a:solidFill>
                  <a:schemeClr val="tx1"/>
                </a:solidFill>
                <a:latin typeface="+mj-lt"/>
                <a:cs typeface="Times New Roman" pitchFamily="18" charset="0"/>
              </a:rPr>
              <a:t>    </a:t>
            </a:r>
            <a:r>
              <a:rPr lang="ru-RU" sz="1200" b="1" dirty="0">
                <a:solidFill>
                  <a:schemeClr val="bg1"/>
                </a:solidFill>
                <a:latin typeface="+mj-lt"/>
                <a:cs typeface="Times New Roman" pitchFamily="18" charset="0"/>
              </a:rPr>
              <a:t>Управление аккредитации организаций, осуществляющих подготовку спортивного резерва</a:t>
            </a:r>
          </a:p>
        </p:txBody>
      </p:sp>
      <p:sp>
        <p:nvSpPr>
          <p:cNvPr id="152" name="Hexagon 195">
            <a:extLst>
              <a:ext uri="{FF2B5EF4-FFF2-40B4-BE49-F238E27FC236}">
                <a16:creationId xmlns:a16="http://schemas.microsoft.com/office/drawing/2014/main" xmlns="" id="{6C915221-B40B-4F8B-A362-3C1D5C0C357E}"/>
              </a:ext>
            </a:extLst>
          </p:cNvPr>
          <p:cNvSpPr/>
          <p:nvPr/>
        </p:nvSpPr>
        <p:spPr>
          <a:xfrm flipH="1">
            <a:off x="3778560" y="1779767"/>
            <a:ext cx="367310" cy="297189"/>
          </a:xfrm>
          <a:prstGeom prst="hexagon">
            <a:avLst>
              <a:gd name="adj" fmla="val 27518"/>
              <a:gd name="vf" fmla="val 115470"/>
            </a:avLst>
          </a:prstGeom>
          <a:solidFill>
            <a:srgbClr val="0070C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Hexagon 195">
            <a:extLst>
              <a:ext uri="{FF2B5EF4-FFF2-40B4-BE49-F238E27FC236}">
                <a16:creationId xmlns:a16="http://schemas.microsoft.com/office/drawing/2014/main" xmlns="" id="{C49D0FB7-E21A-4BC0-9D55-E420DEEA1937}"/>
              </a:ext>
            </a:extLst>
          </p:cNvPr>
          <p:cNvSpPr/>
          <p:nvPr/>
        </p:nvSpPr>
        <p:spPr>
          <a:xfrm flipH="1">
            <a:off x="7816451" y="1770180"/>
            <a:ext cx="367310" cy="333551"/>
          </a:xfrm>
          <a:prstGeom prst="hexagon">
            <a:avLst>
              <a:gd name="adj" fmla="val 27518"/>
              <a:gd name="vf" fmla="val 115470"/>
            </a:avLst>
          </a:prstGeom>
          <a:solidFill>
            <a:srgbClr val="0070C0"/>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93">
            <a:extLst>
              <a:ext uri="{FF2B5EF4-FFF2-40B4-BE49-F238E27FC236}">
                <a16:creationId xmlns:a16="http://schemas.microsoft.com/office/drawing/2014/main" xmlns="" id="{33BCAD02-DC95-4CCD-A28B-82711618A802}"/>
              </a:ext>
            </a:extLst>
          </p:cNvPr>
          <p:cNvGrpSpPr/>
          <p:nvPr/>
        </p:nvGrpSpPr>
        <p:grpSpPr>
          <a:xfrm flipH="1">
            <a:off x="28783" y="3269017"/>
            <a:ext cx="3585976" cy="534241"/>
            <a:chOff x="2365064" y="1606860"/>
            <a:chExt cx="4534329" cy="955365"/>
          </a:xfrm>
        </p:grpSpPr>
        <p:sp>
          <p:nvSpPr>
            <p:cNvPr id="155" name="Rectangle 11">
              <a:extLst>
                <a:ext uri="{FF2B5EF4-FFF2-40B4-BE49-F238E27FC236}">
                  <a16:creationId xmlns:a16="http://schemas.microsoft.com/office/drawing/2014/main" xmlns="" id="{DE4AA57F-7D97-4D27-96D1-F79C162929C0}"/>
                </a:ext>
              </a:extLst>
            </p:cNvPr>
            <p:cNvSpPr/>
            <p:nvPr/>
          </p:nvSpPr>
          <p:spPr>
            <a:xfrm>
              <a:off x="2366757" y="2013581"/>
              <a:ext cx="3856943"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Hexagon 195">
              <a:extLst>
                <a:ext uri="{FF2B5EF4-FFF2-40B4-BE49-F238E27FC236}">
                  <a16:creationId xmlns:a16="http://schemas.microsoft.com/office/drawing/2014/main" xmlns="" id="{CE49ECFB-01DB-4F41-8060-6FB03323EFD3}"/>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1">
              <a:extLst>
                <a:ext uri="{FF2B5EF4-FFF2-40B4-BE49-F238E27FC236}">
                  <a16:creationId xmlns:a16="http://schemas.microsoft.com/office/drawing/2014/main" xmlns="" id="{007548F8-C803-4DFF-AE4E-E325C8A47DC2}"/>
                </a:ext>
              </a:extLst>
            </p:cNvPr>
            <p:cNvSpPr/>
            <p:nvPr/>
          </p:nvSpPr>
          <p:spPr>
            <a:xfrm flipV="1">
              <a:off x="2365064" y="1606860"/>
              <a:ext cx="3742199"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158" name="Group 193">
            <a:extLst>
              <a:ext uri="{FF2B5EF4-FFF2-40B4-BE49-F238E27FC236}">
                <a16:creationId xmlns:a16="http://schemas.microsoft.com/office/drawing/2014/main" xmlns="" id="{019E34EA-208F-4B11-81FE-95B5AC771A80}"/>
              </a:ext>
            </a:extLst>
          </p:cNvPr>
          <p:cNvGrpSpPr/>
          <p:nvPr/>
        </p:nvGrpSpPr>
        <p:grpSpPr>
          <a:xfrm flipH="1">
            <a:off x="0" y="3887626"/>
            <a:ext cx="3585976" cy="762928"/>
            <a:chOff x="2365064" y="1606860"/>
            <a:chExt cx="4534329" cy="955365"/>
          </a:xfrm>
        </p:grpSpPr>
        <p:sp>
          <p:nvSpPr>
            <p:cNvPr id="159" name="Rectangle 11">
              <a:extLst>
                <a:ext uri="{FF2B5EF4-FFF2-40B4-BE49-F238E27FC236}">
                  <a16:creationId xmlns:a16="http://schemas.microsoft.com/office/drawing/2014/main" xmlns="" id="{65762428-B1E1-4341-8EDF-24952B035072}"/>
                </a:ext>
              </a:extLst>
            </p:cNvPr>
            <p:cNvSpPr/>
            <p:nvPr/>
          </p:nvSpPr>
          <p:spPr>
            <a:xfrm>
              <a:off x="2366757" y="2013581"/>
              <a:ext cx="3856943"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Hexagon 195">
              <a:extLst>
                <a:ext uri="{FF2B5EF4-FFF2-40B4-BE49-F238E27FC236}">
                  <a16:creationId xmlns:a16="http://schemas.microsoft.com/office/drawing/2014/main" xmlns="" id="{B92B46E5-89B9-46E7-A014-5C29CD8B0D54}"/>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1">
              <a:extLst>
                <a:ext uri="{FF2B5EF4-FFF2-40B4-BE49-F238E27FC236}">
                  <a16:creationId xmlns:a16="http://schemas.microsoft.com/office/drawing/2014/main" xmlns="" id="{411AD49F-5EB0-40DA-8DE9-F9991459528C}"/>
                </a:ext>
              </a:extLst>
            </p:cNvPr>
            <p:cNvSpPr/>
            <p:nvPr/>
          </p:nvSpPr>
          <p:spPr>
            <a:xfrm flipV="1">
              <a:off x="2365064" y="1606860"/>
              <a:ext cx="3742199"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180" name="Group 193">
            <a:extLst>
              <a:ext uri="{FF2B5EF4-FFF2-40B4-BE49-F238E27FC236}">
                <a16:creationId xmlns:a16="http://schemas.microsoft.com/office/drawing/2014/main" xmlns="" id="{D7D03FAA-1791-403F-83FB-B5595BFF8DB5}"/>
              </a:ext>
            </a:extLst>
          </p:cNvPr>
          <p:cNvGrpSpPr/>
          <p:nvPr/>
        </p:nvGrpSpPr>
        <p:grpSpPr>
          <a:xfrm flipH="1">
            <a:off x="28783" y="4750639"/>
            <a:ext cx="3585976" cy="570538"/>
            <a:chOff x="2365064" y="1606860"/>
            <a:chExt cx="4534329" cy="955365"/>
          </a:xfrm>
        </p:grpSpPr>
        <p:sp>
          <p:nvSpPr>
            <p:cNvPr id="181" name="Rectangle 11">
              <a:extLst>
                <a:ext uri="{FF2B5EF4-FFF2-40B4-BE49-F238E27FC236}">
                  <a16:creationId xmlns:a16="http://schemas.microsoft.com/office/drawing/2014/main" xmlns="" id="{85D05E55-19E1-480F-AB74-8C8634AA5B10}"/>
                </a:ext>
              </a:extLst>
            </p:cNvPr>
            <p:cNvSpPr/>
            <p:nvPr/>
          </p:nvSpPr>
          <p:spPr>
            <a:xfrm>
              <a:off x="2366757" y="2013581"/>
              <a:ext cx="3856943"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exagon 195">
              <a:extLst>
                <a:ext uri="{FF2B5EF4-FFF2-40B4-BE49-F238E27FC236}">
                  <a16:creationId xmlns:a16="http://schemas.microsoft.com/office/drawing/2014/main" xmlns="" id="{A069B362-25DE-4BB0-BAF5-C5AFA8ACA5E7}"/>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1">
              <a:extLst>
                <a:ext uri="{FF2B5EF4-FFF2-40B4-BE49-F238E27FC236}">
                  <a16:creationId xmlns:a16="http://schemas.microsoft.com/office/drawing/2014/main" xmlns="" id="{AC76B3B7-E2BE-485A-B78D-BF7E6A30A965}"/>
                </a:ext>
              </a:extLst>
            </p:cNvPr>
            <p:cNvSpPr/>
            <p:nvPr/>
          </p:nvSpPr>
          <p:spPr>
            <a:xfrm flipV="1">
              <a:off x="2365064" y="1606860"/>
              <a:ext cx="3742199"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grpSp>
        <p:nvGrpSpPr>
          <p:cNvPr id="185" name="Group 193">
            <a:extLst>
              <a:ext uri="{FF2B5EF4-FFF2-40B4-BE49-F238E27FC236}">
                <a16:creationId xmlns:a16="http://schemas.microsoft.com/office/drawing/2014/main" xmlns="" id="{BF4D1A94-2FB7-49F2-9683-B8E0E34F08F4}"/>
              </a:ext>
            </a:extLst>
          </p:cNvPr>
          <p:cNvGrpSpPr/>
          <p:nvPr/>
        </p:nvGrpSpPr>
        <p:grpSpPr>
          <a:xfrm flipH="1">
            <a:off x="28783" y="5413592"/>
            <a:ext cx="3585976" cy="718376"/>
            <a:chOff x="2365064" y="1606860"/>
            <a:chExt cx="4534329" cy="955365"/>
          </a:xfrm>
        </p:grpSpPr>
        <p:sp>
          <p:nvSpPr>
            <p:cNvPr id="194" name="Rectangle 11">
              <a:extLst>
                <a:ext uri="{FF2B5EF4-FFF2-40B4-BE49-F238E27FC236}">
                  <a16:creationId xmlns:a16="http://schemas.microsoft.com/office/drawing/2014/main" xmlns="" id="{9C9DDC13-9904-4300-8B29-3F3DC08F9468}"/>
                </a:ext>
              </a:extLst>
            </p:cNvPr>
            <p:cNvSpPr/>
            <p:nvPr/>
          </p:nvSpPr>
          <p:spPr>
            <a:xfrm>
              <a:off x="2366757" y="2013581"/>
              <a:ext cx="3856943"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exagon 195">
              <a:extLst>
                <a:ext uri="{FF2B5EF4-FFF2-40B4-BE49-F238E27FC236}">
                  <a16:creationId xmlns:a16="http://schemas.microsoft.com/office/drawing/2014/main" xmlns="" id="{C0CE2CE6-7617-41B6-9A33-C593BB5060C4}"/>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1">
              <a:extLst>
                <a:ext uri="{FF2B5EF4-FFF2-40B4-BE49-F238E27FC236}">
                  <a16:creationId xmlns:a16="http://schemas.microsoft.com/office/drawing/2014/main" xmlns="" id="{BABF1ACD-A9CE-4C9A-AAA3-E4447A39D96A}"/>
                </a:ext>
              </a:extLst>
            </p:cNvPr>
            <p:cNvSpPr/>
            <p:nvPr/>
          </p:nvSpPr>
          <p:spPr>
            <a:xfrm flipV="1">
              <a:off x="2365064" y="1606860"/>
              <a:ext cx="3742199"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197" name="TextBox 196">
            <a:extLst>
              <a:ext uri="{FF2B5EF4-FFF2-40B4-BE49-F238E27FC236}">
                <a16:creationId xmlns:a16="http://schemas.microsoft.com/office/drawing/2014/main" xmlns="" id="{80F641FB-3E56-4221-B070-253B78374917}"/>
              </a:ext>
            </a:extLst>
          </p:cNvPr>
          <p:cNvSpPr txBox="1"/>
          <p:nvPr/>
        </p:nvSpPr>
        <p:spPr>
          <a:xfrm>
            <a:off x="695095" y="2614176"/>
            <a:ext cx="2815797" cy="492443"/>
          </a:xfrm>
          <a:prstGeom prst="rect">
            <a:avLst/>
          </a:prstGeom>
          <a:noFill/>
        </p:spPr>
        <p:txBody>
          <a:bodyPr wrap="square" rtlCol="0">
            <a:spAutoFit/>
          </a:bodyPr>
          <a:lstStyle/>
          <a:p>
            <a:pPr algn="r"/>
            <a:r>
              <a:rPr lang="ru-RU" sz="1300" dirty="0">
                <a:latin typeface="+mj-lt"/>
                <a:cs typeface="Times New Roman" pitchFamily="18" charset="0"/>
              </a:rPr>
              <a:t>отдел координационно-методической работы</a:t>
            </a:r>
          </a:p>
        </p:txBody>
      </p:sp>
      <p:sp>
        <p:nvSpPr>
          <p:cNvPr id="198" name="TextBox 197">
            <a:extLst>
              <a:ext uri="{FF2B5EF4-FFF2-40B4-BE49-F238E27FC236}">
                <a16:creationId xmlns:a16="http://schemas.microsoft.com/office/drawing/2014/main" xmlns="" id="{0719AF89-3CE5-48C2-93C1-2BEE45FC5AE3}"/>
              </a:ext>
            </a:extLst>
          </p:cNvPr>
          <p:cNvSpPr txBox="1"/>
          <p:nvPr/>
        </p:nvSpPr>
        <p:spPr>
          <a:xfrm>
            <a:off x="686908" y="3241942"/>
            <a:ext cx="2815797" cy="492443"/>
          </a:xfrm>
          <a:prstGeom prst="rect">
            <a:avLst/>
          </a:prstGeom>
          <a:noFill/>
        </p:spPr>
        <p:txBody>
          <a:bodyPr wrap="square" rtlCol="0">
            <a:spAutoFit/>
          </a:bodyPr>
          <a:lstStyle/>
          <a:p>
            <a:pPr algn="r"/>
            <a:r>
              <a:rPr lang="ru-RU" sz="1300" dirty="0">
                <a:latin typeface="+mj-lt"/>
                <a:cs typeface="Times New Roman" pitchFamily="18" charset="0"/>
              </a:rPr>
              <a:t>отдел статистики, сбора и обработки информации</a:t>
            </a:r>
          </a:p>
        </p:txBody>
      </p:sp>
      <p:sp>
        <p:nvSpPr>
          <p:cNvPr id="199" name="TextBox 198">
            <a:extLst>
              <a:ext uri="{FF2B5EF4-FFF2-40B4-BE49-F238E27FC236}">
                <a16:creationId xmlns:a16="http://schemas.microsoft.com/office/drawing/2014/main" xmlns="" id="{31A13C08-D847-4574-AE51-033CA92FC9CB}"/>
              </a:ext>
            </a:extLst>
          </p:cNvPr>
          <p:cNvSpPr txBox="1"/>
          <p:nvPr/>
        </p:nvSpPr>
        <p:spPr>
          <a:xfrm>
            <a:off x="130558" y="3904955"/>
            <a:ext cx="3335364" cy="692497"/>
          </a:xfrm>
          <a:prstGeom prst="rect">
            <a:avLst/>
          </a:prstGeom>
          <a:noFill/>
        </p:spPr>
        <p:txBody>
          <a:bodyPr wrap="square" rtlCol="0">
            <a:spAutoFit/>
          </a:bodyPr>
          <a:lstStyle/>
          <a:p>
            <a:pPr algn="r"/>
            <a:r>
              <a:rPr lang="ru-RU" sz="1300" dirty="0">
                <a:latin typeface="+mj-lt"/>
                <a:cs typeface="Times New Roman" pitchFamily="18" charset="0"/>
              </a:rPr>
              <a:t>отдел координации деятельности </a:t>
            </a:r>
            <a:r>
              <a:rPr lang="en-US" sz="1300" dirty="0">
                <a:latin typeface="+mj-lt"/>
                <a:cs typeface="Times New Roman" pitchFamily="18" charset="0"/>
              </a:rPr>
              <a:t/>
            </a:r>
            <a:br>
              <a:rPr lang="en-US" sz="1300" dirty="0">
                <a:latin typeface="+mj-lt"/>
                <a:cs typeface="Times New Roman" pitchFamily="18" charset="0"/>
              </a:rPr>
            </a:br>
            <a:r>
              <a:rPr lang="ru-RU" sz="1300" dirty="0">
                <a:latin typeface="+mj-lt"/>
                <a:cs typeface="Times New Roman" pitchFamily="18" charset="0"/>
              </a:rPr>
              <a:t>по разработке программ </a:t>
            </a:r>
            <a:r>
              <a:rPr lang="en-US" sz="1300" dirty="0">
                <a:latin typeface="+mj-lt"/>
                <a:cs typeface="Times New Roman" pitchFamily="18" charset="0"/>
              </a:rPr>
              <a:t/>
            </a:r>
            <a:br>
              <a:rPr lang="en-US" sz="1300" dirty="0">
                <a:latin typeface="+mj-lt"/>
                <a:cs typeface="Times New Roman" pitchFamily="18" charset="0"/>
              </a:rPr>
            </a:br>
            <a:r>
              <a:rPr lang="ru-RU" sz="1300" dirty="0">
                <a:latin typeface="+mj-lt"/>
                <a:cs typeface="Times New Roman" pitchFamily="18" charset="0"/>
              </a:rPr>
              <a:t>спортивной подготовки</a:t>
            </a:r>
          </a:p>
        </p:txBody>
      </p:sp>
      <p:grpSp>
        <p:nvGrpSpPr>
          <p:cNvPr id="200" name="Group 193">
            <a:extLst>
              <a:ext uri="{FF2B5EF4-FFF2-40B4-BE49-F238E27FC236}">
                <a16:creationId xmlns:a16="http://schemas.microsoft.com/office/drawing/2014/main" xmlns="" id="{4A8BF88E-D0BF-44D1-A928-4ED07913CB41}"/>
              </a:ext>
            </a:extLst>
          </p:cNvPr>
          <p:cNvGrpSpPr/>
          <p:nvPr/>
        </p:nvGrpSpPr>
        <p:grpSpPr>
          <a:xfrm flipH="1">
            <a:off x="27444" y="6227987"/>
            <a:ext cx="3585976" cy="576223"/>
            <a:chOff x="2365064" y="1606860"/>
            <a:chExt cx="4534329" cy="955365"/>
          </a:xfrm>
        </p:grpSpPr>
        <p:sp>
          <p:nvSpPr>
            <p:cNvPr id="201" name="Rectangle 11">
              <a:extLst>
                <a:ext uri="{FF2B5EF4-FFF2-40B4-BE49-F238E27FC236}">
                  <a16:creationId xmlns:a16="http://schemas.microsoft.com/office/drawing/2014/main" xmlns="" id="{22A05473-C6E4-49C8-B86C-F44F73BADAA8}"/>
                </a:ext>
              </a:extLst>
            </p:cNvPr>
            <p:cNvSpPr/>
            <p:nvPr/>
          </p:nvSpPr>
          <p:spPr>
            <a:xfrm>
              <a:off x="2366757" y="2013581"/>
              <a:ext cx="3856943"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Hexagon 195">
              <a:extLst>
                <a:ext uri="{FF2B5EF4-FFF2-40B4-BE49-F238E27FC236}">
                  <a16:creationId xmlns:a16="http://schemas.microsoft.com/office/drawing/2014/main" xmlns="" id="{F81F9BAE-BC8E-4475-9779-79EA95CDC720}"/>
                </a:ext>
              </a:extLst>
            </p:cNvPr>
            <p:cNvSpPr/>
            <p:nvPr/>
          </p:nvSpPr>
          <p:spPr>
            <a:xfrm>
              <a:off x="5802105" y="1611623"/>
              <a:ext cx="1097288"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11">
              <a:extLst>
                <a:ext uri="{FF2B5EF4-FFF2-40B4-BE49-F238E27FC236}">
                  <a16:creationId xmlns:a16="http://schemas.microsoft.com/office/drawing/2014/main" xmlns="" id="{AAADAF08-BFAB-4BAD-B63C-D01A1323BA7C}"/>
                </a:ext>
              </a:extLst>
            </p:cNvPr>
            <p:cNvSpPr/>
            <p:nvPr/>
          </p:nvSpPr>
          <p:spPr>
            <a:xfrm flipV="1">
              <a:off x="2365064" y="1606860"/>
              <a:ext cx="3742199"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204" name="TextBox 203">
            <a:extLst>
              <a:ext uri="{FF2B5EF4-FFF2-40B4-BE49-F238E27FC236}">
                <a16:creationId xmlns:a16="http://schemas.microsoft.com/office/drawing/2014/main" xmlns="" id="{20F006DD-B043-48D0-A1BA-0166BC21121C}"/>
              </a:ext>
            </a:extLst>
          </p:cNvPr>
          <p:cNvSpPr txBox="1"/>
          <p:nvPr/>
        </p:nvSpPr>
        <p:spPr>
          <a:xfrm>
            <a:off x="650125" y="4812681"/>
            <a:ext cx="2815797" cy="492443"/>
          </a:xfrm>
          <a:prstGeom prst="rect">
            <a:avLst/>
          </a:prstGeom>
          <a:noFill/>
        </p:spPr>
        <p:txBody>
          <a:bodyPr wrap="square" rtlCol="0">
            <a:spAutoFit/>
          </a:bodyPr>
          <a:lstStyle/>
          <a:p>
            <a:pPr algn="r"/>
            <a:r>
              <a:rPr lang="ru-RU" sz="1300" dirty="0">
                <a:latin typeface="+mj-lt"/>
                <a:cs typeface="Times New Roman" pitchFamily="18" charset="0"/>
              </a:rPr>
              <a:t>отдел межведомственного взаимодействия</a:t>
            </a:r>
          </a:p>
        </p:txBody>
      </p:sp>
      <p:sp>
        <p:nvSpPr>
          <p:cNvPr id="205" name="TextBox 204">
            <a:extLst>
              <a:ext uri="{FF2B5EF4-FFF2-40B4-BE49-F238E27FC236}">
                <a16:creationId xmlns:a16="http://schemas.microsoft.com/office/drawing/2014/main" xmlns="" id="{D212228D-EFFE-4D5F-89FD-93C10667E12A}"/>
              </a:ext>
            </a:extLst>
          </p:cNvPr>
          <p:cNvSpPr txBox="1"/>
          <p:nvPr/>
        </p:nvSpPr>
        <p:spPr>
          <a:xfrm>
            <a:off x="415657" y="5427328"/>
            <a:ext cx="3050265" cy="692497"/>
          </a:xfrm>
          <a:prstGeom prst="rect">
            <a:avLst/>
          </a:prstGeom>
          <a:noFill/>
        </p:spPr>
        <p:txBody>
          <a:bodyPr wrap="square" rtlCol="0">
            <a:spAutoFit/>
          </a:bodyPr>
          <a:lstStyle/>
          <a:p>
            <a:pPr algn="r"/>
            <a:r>
              <a:rPr lang="ru-RU" sz="1300" dirty="0">
                <a:latin typeface="+mj-lt"/>
                <a:cs typeface="Times New Roman" pitchFamily="18" charset="0"/>
              </a:rPr>
              <a:t>методические отделы по федеральным округам (инструкторы-методисты)</a:t>
            </a:r>
          </a:p>
        </p:txBody>
      </p:sp>
      <p:sp>
        <p:nvSpPr>
          <p:cNvPr id="206" name="TextBox 205">
            <a:extLst>
              <a:ext uri="{FF2B5EF4-FFF2-40B4-BE49-F238E27FC236}">
                <a16:creationId xmlns:a16="http://schemas.microsoft.com/office/drawing/2014/main" xmlns="" id="{776E214D-6491-483A-A0B0-828A3B626962}"/>
              </a:ext>
            </a:extLst>
          </p:cNvPr>
          <p:cNvSpPr txBox="1"/>
          <p:nvPr/>
        </p:nvSpPr>
        <p:spPr>
          <a:xfrm>
            <a:off x="214854" y="6241702"/>
            <a:ext cx="3262577" cy="492443"/>
          </a:xfrm>
          <a:prstGeom prst="rect">
            <a:avLst/>
          </a:prstGeom>
          <a:noFill/>
        </p:spPr>
        <p:txBody>
          <a:bodyPr wrap="square" rtlCol="0">
            <a:spAutoFit/>
          </a:bodyPr>
          <a:lstStyle/>
          <a:p>
            <a:pPr algn="r"/>
            <a:r>
              <a:rPr lang="ru-RU" sz="1300" dirty="0">
                <a:latin typeface="+mj-lt"/>
                <a:cs typeface="Times New Roman" pitchFamily="18" charset="0"/>
              </a:rPr>
              <a:t>отделы по видам спорта </a:t>
            </a:r>
            <a:r>
              <a:rPr lang="en-US" sz="1300" dirty="0">
                <a:latin typeface="+mj-lt"/>
                <a:cs typeface="Times New Roman" pitchFamily="18" charset="0"/>
              </a:rPr>
              <a:t/>
            </a:r>
            <a:br>
              <a:rPr lang="en-US" sz="1300" dirty="0">
                <a:latin typeface="+mj-lt"/>
                <a:cs typeface="Times New Roman" pitchFamily="18" charset="0"/>
              </a:rPr>
            </a:br>
            <a:r>
              <a:rPr lang="ru-RU" sz="1300" dirty="0">
                <a:latin typeface="+mj-lt"/>
                <a:cs typeface="Times New Roman" pitchFamily="18" charset="0"/>
              </a:rPr>
              <a:t>(старшие тренеры по резерву)</a:t>
            </a:r>
          </a:p>
        </p:txBody>
      </p:sp>
      <p:sp>
        <p:nvSpPr>
          <p:cNvPr id="207" name="TextBox 206">
            <a:extLst>
              <a:ext uri="{FF2B5EF4-FFF2-40B4-BE49-F238E27FC236}">
                <a16:creationId xmlns:a16="http://schemas.microsoft.com/office/drawing/2014/main" xmlns="" id="{2E6E9AE8-037C-4BED-B2E9-40CC6F14A31E}"/>
              </a:ext>
            </a:extLst>
          </p:cNvPr>
          <p:cNvSpPr txBox="1"/>
          <p:nvPr/>
        </p:nvSpPr>
        <p:spPr>
          <a:xfrm>
            <a:off x="4766897" y="2913326"/>
            <a:ext cx="2815797" cy="523220"/>
          </a:xfrm>
          <a:prstGeom prst="rect">
            <a:avLst/>
          </a:prstGeom>
          <a:noFill/>
        </p:spPr>
        <p:txBody>
          <a:bodyPr wrap="square" rtlCol="0">
            <a:spAutoFit/>
          </a:bodyPr>
          <a:lstStyle/>
          <a:p>
            <a:pPr algn="ctr"/>
            <a:r>
              <a:rPr lang="ru-RU" sz="1400" dirty="0">
                <a:latin typeface="+mj-lt"/>
                <a:cs typeface="Times New Roman" pitchFamily="18" charset="0"/>
              </a:rPr>
              <a:t>отдел организации инновационной деятельности</a:t>
            </a:r>
          </a:p>
        </p:txBody>
      </p:sp>
      <p:grpSp>
        <p:nvGrpSpPr>
          <p:cNvPr id="208" name="Group 193">
            <a:extLst>
              <a:ext uri="{FF2B5EF4-FFF2-40B4-BE49-F238E27FC236}">
                <a16:creationId xmlns:a16="http://schemas.microsoft.com/office/drawing/2014/main" xmlns="" id="{A77FD736-8A09-41FC-AADF-EA81035BA01E}"/>
              </a:ext>
            </a:extLst>
          </p:cNvPr>
          <p:cNvGrpSpPr/>
          <p:nvPr/>
        </p:nvGrpSpPr>
        <p:grpSpPr>
          <a:xfrm flipH="1">
            <a:off x="3732173" y="3820882"/>
            <a:ext cx="4159403" cy="901694"/>
            <a:chOff x="1618199" y="1606860"/>
            <a:chExt cx="5296494" cy="955365"/>
          </a:xfrm>
        </p:grpSpPr>
        <p:sp>
          <p:nvSpPr>
            <p:cNvPr id="209" name="Rectangle 11">
              <a:extLst>
                <a:ext uri="{FF2B5EF4-FFF2-40B4-BE49-F238E27FC236}">
                  <a16:creationId xmlns:a16="http://schemas.microsoft.com/office/drawing/2014/main" xmlns="" id="{C7E5FBCC-8224-4305-8C64-C38EBBDE2A38}"/>
                </a:ext>
              </a:extLst>
            </p:cNvPr>
            <p:cNvSpPr/>
            <p:nvPr/>
          </p:nvSpPr>
          <p:spPr>
            <a:xfrm>
              <a:off x="1618199" y="2013581"/>
              <a:ext cx="4682006" cy="548644"/>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Hexagon 195">
              <a:extLst>
                <a:ext uri="{FF2B5EF4-FFF2-40B4-BE49-F238E27FC236}">
                  <a16:creationId xmlns:a16="http://schemas.microsoft.com/office/drawing/2014/main" xmlns="" id="{E380982D-9AAD-4925-82B6-1F1DD8429F12}"/>
                </a:ext>
              </a:extLst>
            </p:cNvPr>
            <p:cNvSpPr/>
            <p:nvPr/>
          </p:nvSpPr>
          <p:spPr>
            <a:xfrm>
              <a:off x="5817404" y="1609779"/>
              <a:ext cx="1097289" cy="945938"/>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11">
              <a:extLst>
                <a:ext uri="{FF2B5EF4-FFF2-40B4-BE49-F238E27FC236}">
                  <a16:creationId xmlns:a16="http://schemas.microsoft.com/office/drawing/2014/main" xmlns="" id="{E959D45D-46DE-4845-9363-276DEB6FA87C}"/>
                </a:ext>
              </a:extLst>
            </p:cNvPr>
            <p:cNvSpPr/>
            <p:nvPr/>
          </p:nvSpPr>
          <p:spPr>
            <a:xfrm flipV="1">
              <a:off x="1632236" y="1606860"/>
              <a:ext cx="4551531" cy="845443"/>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212" name="TextBox 211">
            <a:extLst>
              <a:ext uri="{FF2B5EF4-FFF2-40B4-BE49-F238E27FC236}">
                <a16:creationId xmlns:a16="http://schemas.microsoft.com/office/drawing/2014/main" xmlns="" id="{9A2F258D-470F-4A1A-A15F-F2E21FD23309}"/>
              </a:ext>
            </a:extLst>
          </p:cNvPr>
          <p:cNvSpPr txBox="1"/>
          <p:nvPr/>
        </p:nvSpPr>
        <p:spPr>
          <a:xfrm>
            <a:off x="4771898" y="3819557"/>
            <a:ext cx="2815797" cy="738664"/>
          </a:xfrm>
          <a:prstGeom prst="rect">
            <a:avLst/>
          </a:prstGeom>
          <a:noFill/>
        </p:spPr>
        <p:txBody>
          <a:bodyPr wrap="square" rtlCol="0">
            <a:spAutoFit/>
          </a:bodyPr>
          <a:lstStyle/>
          <a:p>
            <a:pPr algn="ctr"/>
            <a:r>
              <a:rPr lang="ru-RU" sz="1400" dirty="0">
                <a:latin typeface="+mj-lt"/>
                <a:cs typeface="Times New Roman" pitchFamily="18" charset="0"/>
              </a:rPr>
              <a:t>отдел комплексного контроля подготовки спортивного резерва</a:t>
            </a:r>
          </a:p>
        </p:txBody>
      </p:sp>
      <p:grpSp>
        <p:nvGrpSpPr>
          <p:cNvPr id="213" name="Group 193">
            <a:extLst>
              <a:ext uri="{FF2B5EF4-FFF2-40B4-BE49-F238E27FC236}">
                <a16:creationId xmlns:a16="http://schemas.microsoft.com/office/drawing/2014/main" xmlns="" id="{28B9F7B7-03A8-4268-A021-A00933073853}"/>
              </a:ext>
            </a:extLst>
          </p:cNvPr>
          <p:cNvGrpSpPr/>
          <p:nvPr/>
        </p:nvGrpSpPr>
        <p:grpSpPr>
          <a:xfrm flipH="1">
            <a:off x="7966291" y="3741790"/>
            <a:ext cx="4005272" cy="934821"/>
            <a:chOff x="2937842" y="1606860"/>
            <a:chExt cx="3961555" cy="911892"/>
          </a:xfrm>
        </p:grpSpPr>
        <p:sp>
          <p:nvSpPr>
            <p:cNvPr id="251" name="Rectangle 11">
              <a:extLst>
                <a:ext uri="{FF2B5EF4-FFF2-40B4-BE49-F238E27FC236}">
                  <a16:creationId xmlns:a16="http://schemas.microsoft.com/office/drawing/2014/main" xmlns="" id="{CB7FA9D6-0AB4-405F-9386-1B58A7AC6648}"/>
                </a:ext>
              </a:extLst>
            </p:cNvPr>
            <p:cNvSpPr/>
            <p:nvPr/>
          </p:nvSpPr>
          <p:spPr>
            <a:xfrm>
              <a:off x="2946118" y="2013581"/>
              <a:ext cx="3519549" cy="505171"/>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6733" h="413070">
                  <a:moveTo>
                    <a:pt x="0" y="1587"/>
                  </a:moveTo>
                  <a:lnTo>
                    <a:pt x="3751608" y="0"/>
                  </a:lnTo>
                  <a:lnTo>
                    <a:pt x="4116733" y="413070"/>
                  </a:lnTo>
                  <a:lnTo>
                    <a:pt x="0" y="413070"/>
                  </a:lnTo>
                  <a:lnTo>
                    <a:pt x="0" y="1587"/>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Hexagon 195">
              <a:extLst>
                <a:ext uri="{FF2B5EF4-FFF2-40B4-BE49-F238E27FC236}">
                  <a16:creationId xmlns:a16="http://schemas.microsoft.com/office/drawing/2014/main" xmlns="" id="{5EE05997-C70A-48CD-AA8A-6B6E752BCEDB}"/>
                </a:ext>
              </a:extLst>
            </p:cNvPr>
            <p:cNvSpPr/>
            <p:nvPr/>
          </p:nvSpPr>
          <p:spPr>
            <a:xfrm>
              <a:off x="6096091" y="1611623"/>
              <a:ext cx="803306" cy="898341"/>
            </a:xfrm>
            <a:prstGeom prst="hexagon">
              <a:avLst>
                <a:gd name="adj" fmla="val 27518"/>
                <a:gd name="vf" fmla="val 115470"/>
              </a:avLst>
            </a:prstGeom>
            <a:solidFill>
              <a:schemeClr val="accent3">
                <a:lumMod val="7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11">
              <a:extLst>
                <a:ext uri="{FF2B5EF4-FFF2-40B4-BE49-F238E27FC236}">
                  <a16:creationId xmlns:a16="http://schemas.microsoft.com/office/drawing/2014/main" xmlns="" id="{EE21693C-70E0-4E1A-A4BF-C88722D5869C}"/>
                </a:ext>
              </a:extLst>
            </p:cNvPr>
            <p:cNvSpPr/>
            <p:nvPr/>
          </p:nvSpPr>
          <p:spPr>
            <a:xfrm flipV="1">
              <a:off x="2937842" y="1606860"/>
              <a:ext cx="3527825" cy="845446"/>
            </a:xfrm>
            <a:custGeom>
              <a:avLst/>
              <a:gdLst>
                <a:gd name="connsiteX0" fmla="*/ 0 w 4116733"/>
                <a:gd name="connsiteY0" fmla="*/ 0 h 411483"/>
                <a:gd name="connsiteX1" fmla="*/ 4116733 w 4116733"/>
                <a:gd name="connsiteY1" fmla="*/ 0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0 h 411483"/>
                <a:gd name="connsiteX1" fmla="*/ 3764308 w 4116733"/>
                <a:gd name="connsiteY1" fmla="*/ 4763 h 411483"/>
                <a:gd name="connsiteX2" fmla="*/ 4116733 w 4116733"/>
                <a:gd name="connsiteY2" fmla="*/ 411483 h 411483"/>
                <a:gd name="connsiteX3" fmla="*/ 0 w 4116733"/>
                <a:gd name="connsiteY3" fmla="*/ 411483 h 411483"/>
                <a:gd name="connsiteX4" fmla="*/ 0 w 4116733"/>
                <a:gd name="connsiteY4" fmla="*/ 0 h 411483"/>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1587 h 413070"/>
                <a:gd name="connsiteX1" fmla="*/ 3751608 w 4116733"/>
                <a:gd name="connsiteY1" fmla="*/ 0 h 413070"/>
                <a:gd name="connsiteX2" fmla="*/ 4116733 w 4116733"/>
                <a:gd name="connsiteY2" fmla="*/ 413070 h 413070"/>
                <a:gd name="connsiteX3" fmla="*/ 0 w 4116733"/>
                <a:gd name="connsiteY3" fmla="*/ 413070 h 413070"/>
                <a:gd name="connsiteX4" fmla="*/ 0 w 4116733"/>
                <a:gd name="connsiteY4" fmla="*/ 1587 h 413070"/>
                <a:gd name="connsiteX0" fmla="*/ 0 w 4116733"/>
                <a:gd name="connsiteY0" fmla="*/ 0 h 411483"/>
                <a:gd name="connsiteX1" fmla="*/ 3441138 w 4116733"/>
                <a:gd name="connsiteY1" fmla="*/ 744 h 411483"/>
                <a:gd name="connsiteX2" fmla="*/ 4116733 w 4116733"/>
                <a:gd name="connsiteY2" fmla="*/ 411483 h 411483"/>
                <a:gd name="connsiteX3" fmla="*/ 0 w 4116733"/>
                <a:gd name="connsiteY3" fmla="*/ 411483 h 411483"/>
                <a:gd name="connsiteX4" fmla="*/ 0 w 4116733"/>
                <a:gd name="connsiteY4" fmla="*/ 0 h 411483"/>
                <a:gd name="connsiteX0" fmla="*/ 0 w 4004321"/>
                <a:gd name="connsiteY0" fmla="*/ 0 h 413814"/>
                <a:gd name="connsiteX1" fmla="*/ 3441138 w 4004321"/>
                <a:gd name="connsiteY1" fmla="*/ 744 h 413814"/>
                <a:gd name="connsiteX2" fmla="*/ 4004321 w 4004321"/>
                <a:gd name="connsiteY2" fmla="*/ 413814 h 413814"/>
                <a:gd name="connsiteX3" fmla="*/ 0 w 4004321"/>
                <a:gd name="connsiteY3" fmla="*/ 411483 h 413814"/>
                <a:gd name="connsiteX4" fmla="*/ 0 w 4004321"/>
                <a:gd name="connsiteY4" fmla="*/ 0 h 413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4321" h="413814">
                  <a:moveTo>
                    <a:pt x="0" y="0"/>
                  </a:moveTo>
                  <a:lnTo>
                    <a:pt x="3441138" y="744"/>
                  </a:lnTo>
                  <a:lnTo>
                    <a:pt x="4004321" y="413814"/>
                  </a:lnTo>
                  <a:lnTo>
                    <a:pt x="0" y="411483"/>
                  </a:lnTo>
                  <a:lnTo>
                    <a:pt x="0" y="0"/>
                  </a:lnTo>
                  <a:close/>
                </a:path>
              </a:pathLst>
            </a:custGeom>
            <a:solidFill>
              <a:schemeClr val="accent2">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grpSp>
      <p:sp>
        <p:nvSpPr>
          <p:cNvPr id="254" name="TextBox 253">
            <a:extLst>
              <a:ext uri="{FF2B5EF4-FFF2-40B4-BE49-F238E27FC236}">
                <a16:creationId xmlns:a16="http://schemas.microsoft.com/office/drawing/2014/main" xmlns="" id="{2B9B6B6F-3268-4D60-93F7-173C1D7DBEDD}"/>
              </a:ext>
            </a:extLst>
          </p:cNvPr>
          <p:cNvSpPr txBox="1"/>
          <p:nvPr/>
        </p:nvSpPr>
        <p:spPr>
          <a:xfrm>
            <a:off x="8523930" y="2998269"/>
            <a:ext cx="2815797" cy="307777"/>
          </a:xfrm>
          <a:prstGeom prst="rect">
            <a:avLst/>
          </a:prstGeom>
          <a:noFill/>
        </p:spPr>
        <p:txBody>
          <a:bodyPr wrap="square" rtlCol="0">
            <a:spAutoFit/>
          </a:bodyPr>
          <a:lstStyle/>
          <a:p>
            <a:pPr algn="r"/>
            <a:r>
              <a:rPr lang="ru-RU" sz="1400" dirty="0">
                <a:latin typeface="+mj-lt"/>
                <a:cs typeface="Times New Roman" pitchFamily="18" charset="0"/>
              </a:rPr>
              <a:t>отдел аккредитации</a:t>
            </a:r>
          </a:p>
        </p:txBody>
      </p:sp>
      <p:sp>
        <p:nvSpPr>
          <p:cNvPr id="268" name="TextBox 267">
            <a:extLst>
              <a:ext uri="{FF2B5EF4-FFF2-40B4-BE49-F238E27FC236}">
                <a16:creationId xmlns:a16="http://schemas.microsoft.com/office/drawing/2014/main" xmlns="" id="{05BFED51-0E45-427B-A092-E6285BD36709}"/>
              </a:ext>
            </a:extLst>
          </p:cNvPr>
          <p:cNvSpPr txBox="1"/>
          <p:nvPr/>
        </p:nvSpPr>
        <p:spPr>
          <a:xfrm>
            <a:off x="8901416" y="3800649"/>
            <a:ext cx="3037811" cy="738664"/>
          </a:xfrm>
          <a:prstGeom prst="rect">
            <a:avLst/>
          </a:prstGeom>
          <a:noFill/>
        </p:spPr>
        <p:txBody>
          <a:bodyPr wrap="square" rtlCol="0">
            <a:spAutoFit/>
          </a:bodyPr>
          <a:lstStyle/>
          <a:p>
            <a:pPr algn="ctr"/>
            <a:r>
              <a:rPr lang="ru-RU" sz="1400" dirty="0">
                <a:latin typeface="+mj-lt"/>
                <a:cs typeface="Times New Roman" pitchFamily="18" charset="0"/>
              </a:rPr>
              <a:t>отдел контроля за соблюдением федеральных стандартов спортивной подготовки</a:t>
            </a:r>
          </a:p>
        </p:txBody>
      </p:sp>
      <p:pic>
        <p:nvPicPr>
          <p:cNvPr id="269" name="Рисунок 20">
            <a:extLst>
              <a:ext uri="{FF2B5EF4-FFF2-40B4-BE49-F238E27FC236}">
                <a16:creationId xmlns:a16="http://schemas.microsoft.com/office/drawing/2014/main" xmlns="" id="{4EB44460-BEF8-4B8D-8E31-F5C1DAECBC33}"/>
              </a:ext>
            </a:extLst>
          </p:cNvPr>
          <p:cNvPicPr>
            <a:picLocks noChangeAspect="1"/>
          </p:cNvPicPr>
          <p:nvPr/>
        </p:nvPicPr>
        <p:blipFill>
          <a:blip r:embed="rId3"/>
          <a:stretch>
            <a:fillRect/>
          </a:stretch>
        </p:blipFill>
        <p:spPr>
          <a:xfrm>
            <a:off x="191758" y="2629778"/>
            <a:ext cx="523342" cy="523342"/>
          </a:xfrm>
          <a:prstGeom prst="rect">
            <a:avLst/>
          </a:prstGeom>
          <a:noFill/>
        </p:spPr>
      </p:pic>
      <p:pic>
        <p:nvPicPr>
          <p:cNvPr id="270" name="Рисунок 20">
            <a:extLst>
              <a:ext uri="{FF2B5EF4-FFF2-40B4-BE49-F238E27FC236}">
                <a16:creationId xmlns:a16="http://schemas.microsoft.com/office/drawing/2014/main" xmlns="" id="{184B83CD-2100-4CB0-9001-DB1FA31080A5}"/>
              </a:ext>
            </a:extLst>
          </p:cNvPr>
          <p:cNvPicPr>
            <a:picLocks noChangeAspect="1"/>
          </p:cNvPicPr>
          <p:nvPr/>
        </p:nvPicPr>
        <p:blipFill>
          <a:blip r:embed="rId3"/>
          <a:stretch>
            <a:fillRect/>
          </a:stretch>
        </p:blipFill>
        <p:spPr>
          <a:xfrm>
            <a:off x="163566" y="3281404"/>
            <a:ext cx="523342" cy="523342"/>
          </a:xfrm>
          <a:prstGeom prst="rect">
            <a:avLst/>
          </a:prstGeom>
          <a:noFill/>
        </p:spPr>
      </p:pic>
      <p:pic>
        <p:nvPicPr>
          <p:cNvPr id="271" name="Рисунок 20">
            <a:extLst>
              <a:ext uri="{FF2B5EF4-FFF2-40B4-BE49-F238E27FC236}">
                <a16:creationId xmlns:a16="http://schemas.microsoft.com/office/drawing/2014/main" xmlns="" id="{A058AA27-6D07-4FBE-9A29-6C5EA7AC41F3}"/>
              </a:ext>
            </a:extLst>
          </p:cNvPr>
          <p:cNvPicPr>
            <a:picLocks noChangeAspect="1"/>
          </p:cNvPicPr>
          <p:nvPr/>
        </p:nvPicPr>
        <p:blipFill>
          <a:blip r:embed="rId3"/>
          <a:stretch>
            <a:fillRect/>
          </a:stretch>
        </p:blipFill>
        <p:spPr>
          <a:xfrm>
            <a:off x="156538" y="3923110"/>
            <a:ext cx="523342" cy="523342"/>
          </a:xfrm>
          <a:prstGeom prst="rect">
            <a:avLst/>
          </a:prstGeom>
          <a:noFill/>
        </p:spPr>
      </p:pic>
      <p:pic>
        <p:nvPicPr>
          <p:cNvPr id="272" name="Рисунок 20">
            <a:extLst>
              <a:ext uri="{FF2B5EF4-FFF2-40B4-BE49-F238E27FC236}">
                <a16:creationId xmlns:a16="http://schemas.microsoft.com/office/drawing/2014/main" xmlns="" id="{D72AEA50-FFC7-4A3B-B2D6-137CF2C0D710}"/>
              </a:ext>
            </a:extLst>
          </p:cNvPr>
          <p:cNvPicPr>
            <a:picLocks noChangeAspect="1"/>
          </p:cNvPicPr>
          <p:nvPr/>
        </p:nvPicPr>
        <p:blipFill>
          <a:blip r:embed="rId3"/>
          <a:stretch>
            <a:fillRect/>
          </a:stretch>
        </p:blipFill>
        <p:spPr>
          <a:xfrm>
            <a:off x="190275" y="4781782"/>
            <a:ext cx="523342" cy="523342"/>
          </a:xfrm>
          <a:prstGeom prst="rect">
            <a:avLst/>
          </a:prstGeom>
          <a:noFill/>
        </p:spPr>
      </p:pic>
      <p:pic>
        <p:nvPicPr>
          <p:cNvPr id="273" name="Рисунок 20">
            <a:extLst>
              <a:ext uri="{FF2B5EF4-FFF2-40B4-BE49-F238E27FC236}">
                <a16:creationId xmlns:a16="http://schemas.microsoft.com/office/drawing/2014/main" xmlns="" id="{7649B016-7A86-454B-BC26-716363697EBF}"/>
              </a:ext>
            </a:extLst>
          </p:cNvPr>
          <p:cNvPicPr>
            <a:picLocks noChangeAspect="1"/>
          </p:cNvPicPr>
          <p:nvPr/>
        </p:nvPicPr>
        <p:blipFill>
          <a:blip r:embed="rId3"/>
          <a:stretch>
            <a:fillRect/>
          </a:stretch>
        </p:blipFill>
        <p:spPr>
          <a:xfrm>
            <a:off x="190275" y="5495579"/>
            <a:ext cx="523342" cy="523342"/>
          </a:xfrm>
          <a:prstGeom prst="rect">
            <a:avLst/>
          </a:prstGeom>
          <a:noFill/>
        </p:spPr>
      </p:pic>
      <p:pic>
        <p:nvPicPr>
          <p:cNvPr id="274" name="Рисунок 20">
            <a:extLst>
              <a:ext uri="{FF2B5EF4-FFF2-40B4-BE49-F238E27FC236}">
                <a16:creationId xmlns:a16="http://schemas.microsoft.com/office/drawing/2014/main" xmlns="" id="{56E3E013-5488-4C4C-8546-E39E1CB646B1}"/>
              </a:ext>
            </a:extLst>
          </p:cNvPr>
          <p:cNvPicPr>
            <a:picLocks noChangeAspect="1"/>
          </p:cNvPicPr>
          <p:nvPr/>
        </p:nvPicPr>
        <p:blipFill>
          <a:blip r:embed="rId3"/>
          <a:stretch>
            <a:fillRect/>
          </a:stretch>
        </p:blipFill>
        <p:spPr>
          <a:xfrm>
            <a:off x="130558" y="6244876"/>
            <a:ext cx="523342" cy="523342"/>
          </a:xfrm>
          <a:prstGeom prst="rect">
            <a:avLst/>
          </a:prstGeom>
          <a:noFill/>
        </p:spPr>
      </p:pic>
      <p:pic>
        <p:nvPicPr>
          <p:cNvPr id="275" name="Рисунок 20">
            <a:extLst>
              <a:ext uri="{FF2B5EF4-FFF2-40B4-BE49-F238E27FC236}">
                <a16:creationId xmlns:a16="http://schemas.microsoft.com/office/drawing/2014/main" xmlns="" id="{79B66815-F79A-4C81-B05B-3AD4794E7126}"/>
              </a:ext>
            </a:extLst>
          </p:cNvPr>
          <p:cNvPicPr>
            <a:picLocks noChangeAspect="1"/>
          </p:cNvPicPr>
          <p:nvPr/>
        </p:nvPicPr>
        <p:blipFill>
          <a:blip r:embed="rId3"/>
          <a:stretch>
            <a:fillRect/>
          </a:stretch>
        </p:blipFill>
        <p:spPr>
          <a:xfrm>
            <a:off x="3843043" y="2897379"/>
            <a:ext cx="523342" cy="523342"/>
          </a:xfrm>
          <a:prstGeom prst="rect">
            <a:avLst/>
          </a:prstGeom>
          <a:noFill/>
        </p:spPr>
      </p:pic>
      <p:pic>
        <p:nvPicPr>
          <p:cNvPr id="276" name="Рисунок 20">
            <a:extLst>
              <a:ext uri="{FF2B5EF4-FFF2-40B4-BE49-F238E27FC236}">
                <a16:creationId xmlns:a16="http://schemas.microsoft.com/office/drawing/2014/main" xmlns="" id="{3A74C2FB-6BEA-468F-95DC-7129214FD077}"/>
              </a:ext>
            </a:extLst>
          </p:cNvPr>
          <p:cNvPicPr>
            <a:picLocks noChangeAspect="1"/>
          </p:cNvPicPr>
          <p:nvPr/>
        </p:nvPicPr>
        <p:blipFill>
          <a:blip r:embed="rId3"/>
          <a:stretch>
            <a:fillRect/>
          </a:stretch>
        </p:blipFill>
        <p:spPr>
          <a:xfrm>
            <a:off x="3890031" y="3950751"/>
            <a:ext cx="523342" cy="523342"/>
          </a:xfrm>
          <a:prstGeom prst="rect">
            <a:avLst/>
          </a:prstGeom>
          <a:noFill/>
        </p:spPr>
      </p:pic>
      <p:pic>
        <p:nvPicPr>
          <p:cNvPr id="277" name="Рисунок 20">
            <a:extLst>
              <a:ext uri="{FF2B5EF4-FFF2-40B4-BE49-F238E27FC236}">
                <a16:creationId xmlns:a16="http://schemas.microsoft.com/office/drawing/2014/main" xmlns="" id="{F379655B-1C50-45D5-A299-73F2B9B12A13}"/>
              </a:ext>
            </a:extLst>
          </p:cNvPr>
          <p:cNvPicPr>
            <a:picLocks noChangeAspect="1"/>
          </p:cNvPicPr>
          <p:nvPr/>
        </p:nvPicPr>
        <p:blipFill>
          <a:blip r:embed="rId3"/>
          <a:stretch>
            <a:fillRect/>
          </a:stretch>
        </p:blipFill>
        <p:spPr>
          <a:xfrm>
            <a:off x="8097043" y="2968601"/>
            <a:ext cx="457069" cy="523342"/>
          </a:xfrm>
          <a:prstGeom prst="rect">
            <a:avLst/>
          </a:prstGeom>
          <a:noFill/>
        </p:spPr>
      </p:pic>
      <p:pic>
        <p:nvPicPr>
          <p:cNvPr id="278" name="Рисунок 20">
            <a:extLst>
              <a:ext uri="{FF2B5EF4-FFF2-40B4-BE49-F238E27FC236}">
                <a16:creationId xmlns:a16="http://schemas.microsoft.com/office/drawing/2014/main" xmlns="" id="{2D9974FA-8E31-4D65-A862-4BC39E61AB83}"/>
              </a:ext>
            </a:extLst>
          </p:cNvPr>
          <p:cNvPicPr>
            <a:picLocks noChangeAspect="1"/>
          </p:cNvPicPr>
          <p:nvPr/>
        </p:nvPicPr>
        <p:blipFill>
          <a:blip r:embed="rId3"/>
          <a:stretch>
            <a:fillRect/>
          </a:stretch>
        </p:blipFill>
        <p:spPr>
          <a:xfrm>
            <a:off x="8115559" y="3981112"/>
            <a:ext cx="457069" cy="523342"/>
          </a:xfrm>
          <a:prstGeom prst="rect">
            <a:avLst/>
          </a:prstGeom>
          <a:noFill/>
        </p:spPr>
      </p:pic>
      <p:pic>
        <p:nvPicPr>
          <p:cNvPr id="279" name="Рисунок 13" descr="pen.png">
            <a:extLst>
              <a:ext uri="{FF2B5EF4-FFF2-40B4-BE49-F238E27FC236}">
                <a16:creationId xmlns:a16="http://schemas.microsoft.com/office/drawing/2014/main" xmlns="" id="{33013A09-92F7-4B19-81EE-53F153B37ED0}"/>
              </a:ext>
            </a:extLst>
          </p:cNvPr>
          <p:cNvPicPr>
            <a:picLocks noChangeAspect="1"/>
          </p:cNvPicPr>
          <p:nvPr/>
        </p:nvPicPr>
        <p:blipFill>
          <a:blip r:embed="rId4"/>
          <a:stretch>
            <a:fillRect/>
          </a:stretch>
        </p:blipFill>
        <p:spPr>
          <a:xfrm>
            <a:off x="102093" y="1842421"/>
            <a:ext cx="179329" cy="179329"/>
          </a:xfrm>
          <a:prstGeom prst="rect">
            <a:avLst/>
          </a:prstGeom>
        </p:spPr>
      </p:pic>
      <p:pic>
        <p:nvPicPr>
          <p:cNvPr id="281" name="Рисунок 13" descr="pen.png">
            <a:extLst>
              <a:ext uri="{FF2B5EF4-FFF2-40B4-BE49-F238E27FC236}">
                <a16:creationId xmlns:a16="http://schemas.microsoft.com/office/drawing/2014/main" xmlns="" id="{38B4755A-4A7D-4490-9661-355BC92D953E}"/>
              </a:ext>
            </a:extLst>
          </p:cNvPr>
          <p:cNvPicPr>
            <a:picLocks noChangeAspect="1"/>
          </p:cNvPicPr>
          <p:nvPr/>
        </p:nvPicPr>
        <p:blipFill>
          <a:blip r:embed="rId4"/>
          <a:stretch>
            <a:fillRect/>
          </a:stretch>
        </p:blipFill>
        <p:spPr>
          <a:xfrm>
            <a:off x="3852658" y="1855166"/>
            <a:ext cx="179329" cy="179329"/>
          </a:xfrm>
          <a:prstGeom prst="rect">
            <a:avLst/>
          </a:prstGeom>
        </p:spPr>
      </p:pic>
      <p:pic>
        <p:nvPicPr>
          <p:cNvPr id="294" name="Рисунок 13" descr="pen.png">
            <a:extLst>
              <a:ext uri="{FF2B5EF4-FFF2-40B4-BE49-F238E27FC236}">
                <a16:creationId xmlns:a16="http://schemas.microsoft.com/office/drawing/2014/main" xmlns="" id="{18695F4A-4D47-4877-BFA4-4C62BDCC70D0}"/>
              </a:ext>
            </a:extLst>
          </p:cNvPr>
          <p:cNvPicPr>
            <a:picLocks noChangeAspect="1"/>
          </p:cNvPicPr>
          <p:nvPr/>
        </p:nvPicPr>
        <p:blipFill>
          <a:blip r:embed="rId4"/>
          <a:stretch>
            <a:fillRect/>
          </a:stretch>
        </p:blipFill>
        <p:spPr>
          <a:xfrm>
            <a:off x="7900279" y="1842566"/>
            <a:ext cx="179329" cy="179329"/>
          </a:xfrm>
          <a:prstGeom prst="rect">
            <a:avLst/>
          </a:prstGeom>
        </p:spPr>
      </p:pic>
    </p:spTree>
    <p:extLst>
      <p:ext uri="{BB962C8B-B14F-4D97-AF65-F5344CB8AC3E}">
        <p14:creationId xmlns:p14="http://schemas.microsoft.com/office/powerpoint/2010/main" val="1506643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Стрелка: пятиугольник 10">
            <a:extLst>
              <a:ext uri="{FF2B5EF4-FFF2-40B4-BE49-F238E27FC236}">
                <a16:creationId xmlns:a16="http://schemas.microsoft.com/office/drawing/2014/main" xmlns="" id="{65487339-647D-44D5-99C0-BC328A5A1587}"/>
              </a:ext>
            </a:extLst>
          </p:cNvPr>
          <p:cNvSpPr/>
          <p:nvPr/>
        </p:nvSpPr>
        <p:spPr>
          <a:xfrm rot="10800000" flipH="1">
            <a:off x="-4276" y="3516196"/>
            <a:ext cx="7548881" cy="2620441"/>
          </a:xfrm>
          <a:prstGeom prst="homePlate">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пятиугольник 4">
            <a:extLst>
              <a:ext uri="{FF2B5EF4-FFF2-40B4-BE49-F238E27FC236}">
                <a16:creationId xmlns:a16="http://schemas.microsoft.com/office/drawing/2014/main" xmlns="" id="{34EE1531-5EF2-4447-BEBC-DFFAAF1089C4}"/>
              </a:ext>
            </a:extLst>
          </p:cNvPr>
          <p:cNvSpPr/>
          <p:nvPr/>
        </p:nvSpPr>
        <p:spPr>
          <a:xfrm rot="10800000">
            <a:off x="4140775" y="264655"/>
            <a:ext cx="8044206" cy="3251540"/>
          </a:xfrm>
          <a:prstGeom prst="homePlate">
            <a:avLst/>
          </a:prstGeom>
          <a:solidFill>
            <a:schemeClr val="accent2">
              <a:lumMod val="60000"/>
              <a:lumOff val="40000"/>
              <a:alpha val="2666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nvGrpSpPr>
          <p:cNvPr id="6" name="Group 79">
            <a:extLst>
              <a:ext uri="{FF2B5EF4-FFF2-40B4-BE49-F238E27FC236}">
                <a16:creationId xmlns:a16="http://schemas.microsoft.com/office/drawing/2014/main" xmlns="" id="{F509CF2B-DC54-4EB8-8C97-3F1EC667A425}"/>
              </a:ext>
            </a:extLst>
          </p:cNvPr>
          <p:cNvGrpSpPr/>
          <p:nvPr/>
        </p:nvGrpSpPr>
        <p:grpSpPr>
          <a:xfrm>
            <a:off x="4046193" y="1280951"/>
            <a:ext cx="1461155" cy="1493250"/>
            <a:chOff x="2740258" y="2700313"/>
            <a:chExt cx="586746" cy="586746"/>
          </a:xfrm>
          <a:solidFill>
            <a:schemeClr val="accent2">
              <a:lumMod val="60000"/>
              <a:lumOff val="40000"/>
            </a:schemeClr>
          </a:solidFill>
        </p:grpSpPr>
        <p:sp>
          <p:nvSpPr>
            <p:cNvPr id="7" name="Oval 80">
              <a:extLst>
                <a:ext uri="{FF2B5EF4-FFF2-40B4-BE49-F238E27FC236}">
                  <a16:creationId xmlns:a16="http://schemas.microsoft.com/office/drawing/2014/main" xmlns="" id="{27838A91-B1CE-4B4D-9B6B-8F65ADC880B5}"/>
                </a:ext>
              </a:extLst>
            </p:cNvPr>
            <p:cNvSpPr/>
            <p:nvPr/>
          </p:nvSpPr>
          <p:spPr>
            <a:xfrm>
              <a:off x="2740258" y="2700313"/>
              <a:ext cx="586746" cy="58674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351">
              <a:extLst>
                <a:ext uri="{FF2B5EF4-FFF2-40B4-BE49-F238E27FC236}">
                  <a16:creationId xmlns:a16="http://schemas.microsoft.com/office/drawing/2014/main" xmlns="" id="{B1C4A5A3-2E91-4B40-873E-A730CA63A94B}"/>
                </a:ext>
              </a:extLst>
            </p:cNvPr>
            <p:cNvSpPr>
              <a:spLocks noEditPoints="1"/>
            </p:cNvSpPr>
            <p:nvPr/>
          </p:nvSpPr>
          <p:spPr bwMode="auto">
            <a:xfrm>
              <a:off x="2847135" y="2810617"/>
              <a:ext cx="371232" cy="371233"/>
            </a:xfrm>
            <a:custGeom>
              <a:avLst/>
              <a:gdLst/>
              <a:ahLst/>
              <a:cxnLst>
                <a:cxn ang="0">
                  <a:pos x="41" y="19"/>
                </a:cxn>
                <a:cxn ang="0">
                  <a:pos x="46" y="18"/>
                </a:cxn>
                <a:cxn ang="0">
                  <a:pos x="42" y="7"/>
                </a:cxn>
                <a:cxn ang="0">
                  <a:pos x="37" y="7"/>
                </a:cxn>
                <a:cxn ang="0">
                  <a:pos x="55" y="3"/>
                </a:cxn>
                <a:cxn ang="0">
                  <a:pos x="58" y="15"/>
                </a:cxn>
                <a:cxn ang="0">
                  <a:pos x="63" y="12"/>
                </a:cxn>
                <a:cxn ang="0">
                  <a:pos x="60" y="0"/>
                </a:cxn>
                <a:cxn ang="0">
                  <a:pos x="55" y="3"/>
                </a:cxn>
                <a:cxn ang="0">
                  <a:pos x="73" y="13"/>
                </a:cxn>
                <a:cxn ang="0">
                  <a:pos x="77" y="17"/>
                </a:cxn>
                <a:cxn ang="0">
                  <a:pos x="82" y="5"/>
                </a:cxn>
                <a:cxn ang="0">
                  <a:pos x="78" y="2"/>
                </a:cxn>
                <a:cxn ang="0">
                  <a:pos x="94" y="12"/>
                </a:cxn>
                <a:cxn ang="0">
                  <a:pos x="88" y="22"/>
                </a:cxn>
                <a:cxn ang="0">
                  <a:pos x="94" y="24"/>
                </a:cxn>
                <a:cxn ang="0">
                  <a:pos x="100" y="13"/>
                </a:cxn>
                <a:cxn ang="0">
                  <a:pos x="94" y="12"/>
                </a:cxn>
                <a:cxn ang="0">
                  <a:pos x="100" y="31"/>
                </a:cxn>
                <a:cxn ang="0">
                  <a:pos x="101" y="37"/>
                </a:cxn>
                <a:cxn ang="0">
                  <a:pos x="112" y="33"/>
                </a:cxn>
                <a:cxn ang="0">
                  <a:pos x="112" y="27"/>
                </a:cxn>
                <a:cxn ang="0">
                  <a:pos x="117" y="46"/>
                </a:cxn>
                <a:cxn ang="0">
                  <a:pos x="105" y="49"/>
                </a:cxn>
                <a:cxn ang="0">
                  <a:pos x="107" y="54"/>
                </a:cxn>
                <a:cxn ang="0">
                  <a:pos x="119" y="50"/>
                </a:cxn>
                <a:cxn ang="0">
                  <a:pos x="117" y="46"/>
                </a:cxn>
                <a:cxn ang="0">
                  <a:pos x="104" y="66"/>
                </a:cxn>
                <a:cxn ang="0">
                  <a:pos x="23" y="50"/>
                </a:cxn>
                <a:cxn ang="0">
                  <a:pos x="31" y="49"/>
                </a:cxn>
                <a:cxn ang="0">
                  <a:pos x="21" y="21"/>
                </a:cxn>
                <a:cxn ang="0">
                  <a:pos x="2" y="44"/>
                </a:cxn>
                <a:cxn ang="0">
                  <a:pos x="50" y="110"/>
                </a:cxn>
                <a:cxn ang="0">
                  <a:pos x="119" y="66"/>
                </a:cxn>
                <a:cxn ang="0">
                  <a:pos x="108" y="61"/>
                </a:cxn>
                <a:cxn ang="0">
                  <a:pos x="78" y="64"/>
                </a:cxn>
                <a:cxn ang="0">
                  <a:pos x="78" y="51"/>
                </a:cxn>
                <a:cxn ang="0">
                  <a:pos x="77" y="54"/>
                </a:cxn>
                <a:cxn ang="0">
                  <a:pos x="69" y="64"/>
                </a:cxn>
                <a:cxn ang="0">
                  <a:pos x="64" y="65"/>
                </a:cxn>
                <a:cxn ang="0">
                  <a:pos x="83" y="46"/>
                </a:cxn>
                <a:cxn ang="0">
                  <a:pos x="88" y="64"/>
                </a:cxn>
                <a:cxn ang="0">
                  <a:pos x="83" y="69"/>
                </a:cxn>
                <a:cxn ang="0">
                  <a:pos x="78" y="77"/>
                </a:cxn>
                <a:cxn ang="0">
                  <a:pos x="64" y="69"/>
                </a:cxn>
                <a:cxn ang="0">
                  <a:pos x="40" y="74"/>
                </a:cxn>
                <a:cxn ang="0">
                  <a:pos x="49" y="50"/>
                </a:cxn>
                <a:cxn ang="0">
                  <a:pos x="40" y="51"/>
                </a:cxn>
                <a:cxn ang="0">
                  <a:pos x="60" y="54"/>
                </a:cxn>
                <a:cxn ang="0">
                  <a:pos x="60" y="72"/>
                </a:cxn>
                <a:cxn ang="0">
                  <a:pos x="40" y="77"/>
                </a:cxn>
              </a:cxnLst>
              <a:rect l="0" t="0" r="r" b="b"/>
              <a:pathLst>
                <a:path w="119" h="118">
                  <a:moveTo>
                    <a:pt x="36" y="10"/>
                  </a:moveTo>
                  <a:cubicBezTo>
                    <a:pt x="41" y="19"/>
                    <a:pt x="41" y="19"/>
                    <a:pt x="41" y="19"/>
                  </a:cubicBezTo>
                  <a:cubicBezTo>
                    <a:pt x="41" y="20"/>
                    <a:pt x="42" y="20"/>
                    <a:pt x="43" y="20"/>
                  </a:cubicBezTo>
                  <a:cubicBezTo>
                    <a:pt x="46" y="18"/>
                    <a:pt x="46" y="18"/>
                    <a:pt x="46" y="18"/>
                  </a:cubicBezTo>
                  <a:cubicBezTo>
                    <a:pt x="47" y="18"/>
                    <a:pt x="47" y="17"/>
                    <a:pt x="47" y="16"/>
                  </a:cubicBezTo>
                  <a:cubicBezTo>
                    <a:pt x="42" y="7"/>
                    <a:pt x="42" y="7"/>
                    <a:pt x="42" y="7"/>
                  </a:cubicBezTo>
                  <a:cubicBezTo>
                    <a:pt x="42" y="6"/>
                    <a:pt x="40" y="5"/>
                    <a:pt x="39" y="6"/>
                  </a:cubicBezTo>
                  <a:cubicBezTo>
                    <a:pt x="37" y="7"/>
                    <a:pt x="37" y="7"/>
                    <a:pt x="37" y="7"/>
                  </a:cubicBezTo>
                  <a:cubicBezTo>
                    <a:pt x="36" y="8"/>
                    <a:pt x="35" y="9"/>
                    <a:pt x="36" y="10"/>
                  </a:cubicBezTo>
                  <a:moveTo>
                    <a:pt x="55" y="3"/>
                  </a:moveTo>
                  <a:cubicBezTo>
                    <a:pt x="56" y="13"/>
                    <a:pt x="56" y="13"/>
                    <a:pt x="56" y="13"/>
                  </a:cubicBezTo>
                  <a:cubicBezTo>
                    <a:pt x="56" y="14"/>
                    <a:pt x="57" y="15"/>
                    <a:pt x="58" y="15"/>
                  </a:cubicBezTo>
                  <a:cubicBezTo>
                    <a:pt x="61" y="14"/>
                    <a:pt x="61" y="14"/>
                    <a:pt x="61" y="14"/>
                  </a:cubicBezTo>
                  <a:cubicBezTo>
                    <a:pt x="62" y="14"/>
                    <a:pt x="63" y="13"/>
                    <a:pt x="63" y="12"/>
                  </a:cubicBezTo>
                  <a:cubicBezTo>
                    <a:pt x="62" y="2"/>
                    <a:pt x="62" y="2"/>
                    <a:pt x="62" y="2"/>
                  </a:cubicBezTo>
                  <a:cubicBezTo>
                    <a:pt x="62" y="1"/>
                    <a:pt x="61" y="0"/>
                    <a:pt x="60" y="0"/>
                  </a:cubicBezTo>
                  <a:cubicBezTo>
                    <a:pt x="57" y="1"/>
                    <a:pt x="57" y="1"/>
                    <a:pt x="57" y="1"/>
                  </a:cubicBezTo>
                  <a:cubicBezTo>
                    <a:pt x="56" y="1"/>
                    <a:pt x="55" y="2"/>
                    <a:pt x="55" y="3"/>
                  </a:cubicBezTo>
                  <a:moveTo>
                    <a:pt x="76" y="3"/>
                  </a:moveTo>
                  <a:cubicBezTo>
                    <a:pt x="73" y="13"/>
                    <a:pt x="73" y="13"/>
                    <a:pt x="73" y="13"/>
                  </a:cubicBezTo>
                  <a:cubicBezTo>
                    <a:pt x="72" y="14"/>
                    <a:pt x="73" y="15"/>
                    <a:pt x="74" y="16"/>
                  </a:cubicBezTo>
                  <a:cubicBezTo>
                    <a:pt x="77" y="17"/>
                    <a:pt x="77" y="17"/>
                    <a:pt x="77" y="17"/>
                  </a:cubicBezTo>
                  <a:cubicBezTo>
                    <a:pt x="78" y="17"/>
                    <a:pt x="79" y="16"/>
                    <a:pt x="80" y="15"/>
                  </a:cubicBezTo>
                  <a:cubicBezTo>
                    <a:pt x="82" y="5"/>
                    <a:pt x="82" y="5"/>
                    <a:pt x="82" y="5"/>
                  </a:cubicBezTo>
                  <a:cubicBezTo>
                    <a:pt x="83" y="4"/>
                    <a:pt x="82" y="3"/>
                    <a:pt x="81" y="3"/>
                  </a:cubicBezTo>
                  <a:cubicBezTo>
                    <a:pt x="78" y="2"/>
                    <a:pt x="78" y="2"/>
                    <a:pt x="78" y="2"/>
                  </a:cubicBezTo>
                  <a:cubicBezTo>
                    <a:pt x="77" y="2"/>
                    <a:pt x="76" y="2"/>
                    <a:pt x="76" y="3"/>
                  </a:cubicBezTo>
                  <a:moveTo>
                    <a:pt x="94" y="12"/>
                  </a:moveTo>
                  <a:cubicBezTo>
                    <a:pt x="88" y="20"/>
                    <a:pt x="88" y="20"/>
                    <a:pt x="88" y="20"/>
                  </a:cubicBezTo>
                  <a:cubicBezTo>
                    <a:pt x="87" y="21"/>
                    <a:pt x="88" y="22"/>
                    <a:pt x="88" y="22"/>
                  </a:cubicBezTo>
                  <a:cubicBezTo>
                    <a:pt x="91" y="24"/>
                    <a:pt x="91" y="24"/>
                    <a:pt x="91" y="24"/>
                  </a:cubicBezTo>
                  <a:cubicBezTo>
                    <a:pt x="92" y="25"/>
                    <a:pt x="93" y="25"/>
                    <a:pt x="94" y="24"/>
                  </a:cubicBezTo>
                  <a:cubicBezTo>
                    <a:pt x="100" y="16"/>
                    <a:pt x="100" y="16"/>
                    <a:pt x="100" y="16"/>
                  </a:cubicBezTo>
                  <a:cubicBezTo>
                    <a:pt x="101" y="15"/>
                    <a:pt x="101" y="14"/>
                    <a:pt x="100" y="13"/>
                  </a:cubicBezTo>
                  <a:cubicBezTo>
                    <a:pt x="97" y="11"/>
                    <a:pt x="97" y="11"/>
                    <a:pt x="97" y="11"/>
                  </a:cubicBezTo>
                  <a:cubicBezTo>
                    <a:pt x="96" y="11"/>
                    <a:pt x="95" y="11"/>
                    <a:pt x="94" y="12"/>
                  </a:cubicBezTo>
                  <a:moveTo>
                    <a:pt x="109" y="26"/>
                  </a:moveTo>
                  <a:cubicBezTo>
                    <a:pt x="100" y="31"/>
                    <a:pt x="100" y="31"/>
                    <a:pt x="100" y="31"/>
                  </a:cubicBezTo>
                  <a:cubicBezTo>
                    <a:pt x="99" y="32"/>
                    <a:pt x="99" y="33"/>
                    <a:pt x="99" y="34"/>
                  </a:cubicBezTo>
                  <a:cubicBezTo>
                    <a:pt x="101" y="37"/>
                    <a:pt x="101" y="37"/>
                    <a:pt x="101" y="37"/>
                  </a:cubicBezTo>
                  <a:cubicBezTo>
                    <a:pt x="101" y="38"/>
                    <a:pt x="102" y="38"/>
                    <a:pt x="103" y="38"/>
                  </a:cubicBezTo>
                  <a:cubicBezTo>
                    <a:pt x="112" y="33"/>
                    <a:pt x="112" y="33"/>
                    <a:pt x="112" y="33"/>
                  </a:cubicBezTo>
                  <a:cubicBezTo>
                    <a:pt x="113" y="32"/>
                    <a:pt x="114" y="31"/>
                    <a:pt x="113" y="30"/>
                  </a:cubicBezTo>
                  <a:cubicBezTo>
                    <a:pt x="112" y="27"/>
                    <a:pt x="112" y="27"/>
                    <a:pt x="112" y="27"/>
                  </a:cubicBezTo>
                  <a:cubicBezTo>
                    <a:pt x="111" y="26"/>
                    <a:pt x="110" y="26"/>
                    <a:pt x="109" y="26"/>
                  </a:cubicBezTo>
                  <a:moveTo>
                    <a:pt x="117" y="46"/>
                  </a:moveTo>
                  <a:cubicBezTo>
                    <a:pt x="106" y="47"/>
                    <a:pt x="106" y="47"/>
                    <a:pt x="106" y="47"/>
                  </a:cubicBezTo>
                  <a:cubicBezTo>
                    <a:pt x="105" y="47"/>
                    <a:pt x="105" y="48"/>
                    <a:pt x="105" y="49"/>
                  </a:cubicBezTo>
                  <a:cubicBezTo>
                    <a:pt x="105" y="52"/>
                    <a:pt x="105" y="52"/>
                    <a:pt x="105" y="52"/>
                  </a:cubicBezTo>
                  <a:cubicBezTo>
                    <a:pt x="105" y="53"/>
                    <a:pt x="106" y="54"/>
                    <a:pt x="107" y="54"/>
                  </a:cubicBezTo>
                  <a:cubicBezTo>
                    <a:pt x="117" y="53"/>
                    <a:pt x="117" y="53"/>
                    <a:pt x="117" y="53"/>
                  </a:cubicBezTo>
                  <a:cubicBezTo>
                    <a:pt x="119" y="52"/>
                    <a:pt x="119" y="51"/>
                    <a:pt x="119" y="50"/>
                  </a:cubicBezTo>
                  <a:cubicBezTo>
                    <a:pt x="119" y="47"/>
                    <a:pt x="119" y="47"/>
                    <a:pt x="119" y="47"/>
                  </a:cubicBezTo>
                  <a:cubicBezTo>
                    <a:pt x="119" y="46"/>
                    <a:pt x="118" y="45"/>
                    <a:pt x="117" y="46"/>
                  </a:cubicBezTo>
                  <a:moveTo>
                    <a:pt x="105" y="62"/>
                  </a:moveTo>
                  <a:cubicBezTo>
                    <a:pt x="104" y="66"/>
                    <a:pt x="104" y="66"/>
                    <a:pt x="104" y="66"/>
                  </a:cubicBezTo>
                  <a:cubicBezTo>
                    <a:pt x="98" y="88"/>
                    <a:pt x="76" y="102"/>
                    <a:pt x="54" y="96"/>
                  </a:cubicBezTo>
                  <a:cubicBezTo>
                    <a:pt x="33" y="91"/>
                    <a:pt x="19" y="71"/>
                    <a:pt x="23" y="50"/>
                  </a:cubicBezTo>
                  <a:cubicBezTo>
                    <a:pt x="29" y="52"/>
                    <a:pt x="29" y="52"/>
                    <a:pt x="29" y="52"/>
                  </a:cubicBezTo>
                  <a:cubicBezTo>
                    <a:pt x="30" y="52"/>
                    <a:pt x="32" y="51"/>
                    <a:pt x="31" y="49"/>
                  </a:cubicBezTo>
                  <a:cubicBezTo>
                    <a:pt x="24" y="22"/>
                    <a:pt x="24" y="22"/>
                    <a:pt x="24" y="22"/>
                  </a:cubicBezTo>
                  <a:cubicBezTo>
                    <a:pt x="24" y="21"/>
                    <a:pt x="22" y="20"/>
                    <a:pt x="21" y="21"/>
                  </a:cubicBezTo>
                  <a:cubicBezTo>
                    <a:pt x="1" y="41"/>
                    <a:pt x="1" y="41"/>
                    <a:pt x="1" y="41"/>
                  </a:cubicBezTo>
                  <a:cubicBezTo>
                    <a:pt x="0" y="42"/>
                    <a:pt x="1" y="44"/>
                    <a:pt x="2" y="44"/>
                  </a:cubicBezTo>
                  <a:cubicBezTo>
                    <a:pt x="9" y="46"/>
                    <a:pt x="9" y="46"/>
                    <a:pt x="9" y="46"/>
                  </a:cubicBezTo>
                  <a:cubicBezTo>
                    <a:pt x="4" y="74"/>
                    <a:pt x="21" y="102"/>
                    <a:pt x="50" y="110"/>
                  </a:cubicBezTo>
                  <a:cubicBezTo>
                    <a:pt x="79" y="118"/>
                    <a:pt x="109" y="99"/>
                    <a:pt x="118" y="70"/>
                  </a:cubicBezTo>
                  <a:cubicBezTo>
                    <a:pt x="119" y="66"/>
                    <a:pt x="119" y="66"/>
                    <a:pt x="119" y="66"/>
                  </a:cubicBezTo>
                  <a:cubicBezTo>
                    <a:pt x="119" y="65"/>
                    <a:pt x="118" y="64"/>
                    <a:pt x="117" y="64"/>
                  </a:cubicBezTo>
                  <a:cubicBezTo>
                    <a:pt x="108" y="61"/>
                    <a:pt x="108" y="61"/>
                    <a:pt x="108" y="61"/>
                  </a:cubicBezTo>
                  <a:cubicBezTo>
                    <a:pt x="107" y="61"/>
                    <a:pt x="106" y="61"/>
                    <a:pt x="105" y="62"/>
                  </a:cubicBezTo>
                  <a:moveTo>
                    <a:pt x="78" y="64"/>
                  </a:moveTo>
                  <a:cubicBezTo>
                    <a:pt x="78" y="54"/>
                    <a:pt x="78" y="54"/>
                    <a:pt x="78" y="54"/>
                  </a:cubicBezTo>
                  <a:cubicBezTo>
                    <a:pt x="78" y="53"/>
                    <a:pt x="78" y="51"/>
                    <a:pt x="78" y="51"/>
                  </a:cubicBezTo>
                  <a:cubicBezTo>
                    <a:pt x="78" y="51"/>
                    <a:pt x="78" y="51"/>
                    <a:pt x="78" y="51"/>
                  </a:cubicBezTo>
                  <a:cubicBezTo>
                    <a:pt x="78" y="51"/>
                    <a:pt x="77" y="53"/>
                    <a:pt x="77" y="54"/>
                  </a:cubicBezTo>
                  <a:cubicBezTo>
                    <a:pt x="69" y="64"/>
                    <a:pt x="69" y="64"/>
                    <a:pt x="69" y="64"/>
                  </a:cubicBezTo>
                  <a:cubicBezTo>
                    <a:pt x="69" y="64"/>
                    <a:pt x="69" y="64"/>
                    <a:pt x="69" y="64"/>
                  </a:cubicBezTo>
                  <a:lnTo>
                    <a:pt x="78" y="64"/>
                  </a:lnTo>
                  <a:close/>
                  <a:moveTo>
                    <a:pt x="64" y="65"/>
                  </a:moveTo>
                  <a:cubicBezTo>
                    <a:pt x="77" y="46"/>
                    <a:pt x="77" y="46"/>
                    <a:pt x="77" y="46"/>
                  </a:cubicBezTo>
                  <a:cubicBezTo>
                    <a:pt x="83" y="46"/>
                    <a:pt x="83" y="46"/>
                    <a:pt x="83" y="46"/>
                  </a:cubicBezTo>
                  <a:cubicBezTo>
                    <a:pt x="83" y="64"/>
                    <a:pt x="83" y="64"/>
                    <a:pt x="83" y="64"/>
                  </a:cubicBezTo>
                  <a:cubicBezTo>
                    <a:pt x="88" y="64"/>
                    <a:pt x="88" y="64"/>
                    <a:pt x="88" y="64"/>
                  </a:cubicBezTo>
                  <a:cubicBezTo>
                    <a:pt x="88" y="69"/>
                    <a:pt x="88" y="69"/>
                    <a:pt x="88" y="69"/>
                  </a:cubicBezTo>
                  <a:cubicBezTo>
                    <a:pt x="83" y="69"/>
                    <a:pt x="83" y="69"/>
                    <a:pt x="83" y="69"/>
                  </a:cubicBezTo>
                  <a:cubicBezTo>
                    <a:pt x="83" y="77"/>
                    <a:pt x="83" y="77"/>
                    <a:pt x="83" y="77"/>
                  </a:cubicBezTo>
                  <a:cubicBezTo>
                    <a:pt x="78" y="77"/>
                    <a:pt x="78" y="77"/>
                    <a:pt x="78" y="77"/>
                  </a:cubicBezTo>
                  <a:cubicBezTo>
                    <a:pt x="78" y="69"/>
                    <a:pt x="78" y="69"/>
                    <a:pt x="78" y="69"/>
                  </a:cubicBezTo>
                  <a:cubicBezTo>
                    <a:pt x="64" y="69"/>
                    <a:pt x="64" y="69"/>
                    <a:pt x="64" y="69"/>
                  </a:cubicBezTo>
                  <a:lnTo>
                    <a:pt x="64" y="65"/>
                  </a:lnTo>
                  <a:close/>
                  <a:moveTo>
                    <a:pt x="40" y="74"/>
                  </a:moveTo>
                  <a:cubicBezTo>
                    <a:pt x="40" y="63"/>
                    <a:pt x="54" y="61"/>
                    <a:pt x="54" y="55"/>
                  </a:cubicBezTo>
                  <a:cubicBezTo>
                    <a:pt x="54" y="52"/>
                    <a:pt x="52" y="50"/>
                    <a:pt x="49" y="50"/>
                  </a:cubicBezTo>
                  <a:cubicBezTo>
                    <a:pt x="46" y="50"/>
                    <a:pt x="44" y="54"/>
                    <a:pt x="44" y="54"/>
                  </a:cubicBezTo>
                  <a:cubicBezTo>
                    <a:pt x="40" y="51"/>
                    <a:pt x="40" y="51"/>
                    <a:pt x="40" y="51"/>
                  </a:cubicBezTo>
                  <a:cubicBezTo>
                    <a:pt x="40" y="51"/>
                    <a:pt x="42" y="45"/>
                    <a:pt x="50" y="45"/>
                  </a:cubicBezTo>
                  <a:cubicBezTo>
                    <a:pt x="55" y="45"/>
                    <a:pt x="60" y="48"/>
                    <a:pt x="60" y="54"/>
                  </a:cubicBezTo>
                  <a:cubicBezTo>
                    <a:pt x="60" y="64"/>
                    <a:pt x="46" y="66"/>
                    <a:pt x="46" y="72"/>
                  </a:cubicBezTo>
                  <a:cubicBezTo>
                    <a:pt x="60" y="72"/>
                    <a:pt x="60" y="72"/>
                    <a:pt x="60" y="72"/>
                  </a:cubicBezTo>
                  <a:cubicBezTo>
                    <a:pt x="60" y="77"/>
                    <a:pt x="60" y="77"/>
                    <a:pt x="60" y="77"/>
                  </a:cubicBezTo>
                  <a:cubicBezTo>
                    <a:pt x="40" y="77"/>
                    <a:pt x="40" y="77"/>
                    <a:pt x="40" y="77"/>
                  </a:cubicBezTo>
                  <a:cubicBezTo>
                    <a:pt x="40" y="76"/>
                    <a:pt x="40" y="75"/>
                    <a:pt x="40" y="7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9" name="Рисунок 8">
            <a:extLst>
              <a:ext uri="{FF2B5EF4-FFF2-40B4-BE49-F238E27FC236}">
                <a16:creationId xmlns:a16="http://schemas.microsoft.com/office/drawing/2014/main" xmlns="" id="{C130788B-D03A-4B5E-BA30-8E97EDA0FCED}"/>
              </a:ext>
            </a:extLst>
          </p:cNvPr>
          <p:cNvPicPr>
            <a:picLocks noChangeAspect="1"/>
          </p:cNvPicPr>
          <p:nvPr/>
        </p:nvPicPr>
        <p:blipFill>
          <a:blip r:embed="rId2"/>
          <a:stretch>
            <a:fillRect/>
          </a:stretch>
        </p:blipFill>
        <p:spPr>
          <a:xfrm>
            <a:off x="4437720" y="1560519"/>
            <a:ext cx="868227" cy="868227"/>
          </a:xfrm>
          <a:prstGeom prst="rect">
            <a:avLst/>
          </a:prstGeom>
          <a:solidFill>
            <a:schemeClr val="accent2">
              <a:lumMod val="60000"/>
              <a:lumOff val="40000"/>
            </a:schemeClr>
          </a:solidFill>
        </p:spPr>
      </p:pic>
      <p:sp>
        <p:nvSpPr>
          <p:cNvPr id="4" name="Прямоугольник 3">
            <a:extLst>
              <a:ext uri="{FF2B5EF4-FFF2-40B4-BE49-F238E27FC236}">
                <a16:creationId xmlns:a16="http://schemas.microsoft.com/office/drawing/2014/main" xmlns="" id="{FA20401A-6FDD-4DF4-92A6-8D7D6E4722F9}"/>
              </a:ext>
            </a:extLst>
          </p:cNvPr>
          <p:cNvSpPr/>
          <p:nvPr/>
        </p:nvSpPr>
        <p:spPr>
          <a:xfrm>
            <a:off x="5655097" y="877132"/>
            <a:ext cx="5257405" cy="2397451"/>
          </a:xfrm>
          <a:prstGeom prst="rect">
            <a:avLst/>
          </a:prstGeom>
        </p:spPr>
        <p:txBody>
          <a:bodyPr wrap="square">
            <a:spAutoFit/>
          </a:bodyPr>
          <a:lstStyle/>
          <a:p>
            <a:pPr lvl="0" indent="450215" algn="just">
              <a:lnSpc>
                <a:spcPct val="107000"/>
              </a:lnSpc>
              <a:defRPr/>
            </a:pPr>
            <a:r>
              <a:rPr kumimoji="0" lang="ru-RU" sz="1400" b="0" i="0" u="none" strike="noStrike" kern="1200" cap="none" spc="0" normalizeH="0" baseline="0" noProof="0" dirty="0">
                <a:ln>
                  <a:noFill/>
                </a:ln>
                <a:solidFill>
                  <a:prstClr val="black"/>
                </a:solidFill>
                <a:uLnTx/>
                <a:uFillTx/>
                <a:latin typeface="+mj-lt"/>
                <a:ea typeface="Calibri" panose="020F0502020204030204" pitchFamily="34" charset="0"/>
                <a:cs typeface="Times New Roman" panose="02020603050405020304" pitchFamily="18" charset="0"/>
              </a:rPr>
              <a:t>В 2017 году специалистами ФГБУ ФЦПСР в субъектах Российской Федерации, с участием федеральных инструкторов-методистов субъектов Российской Федерации, </a:t>
            </a:r>
            <a:r>
              <a:rPr lang="ru-RU" sz="1400" dirty="0">
                <a:solidFill>
                  <a:prstClr val="black"/>
                </a:solidFill>
                <a:latin typeface="+mj-lt"/>
                <a:ea typeface="Calibri" panose="020F0502020204030204" pitchFamily="34" charset="0"/>
                <a:cs typeface="Times New Roman" panose="02020603050405020304" pitchFamily="18" charset="0"/>
              </a:rPr>
              <a:t>проведены мероприятия различного уровня: </a:t>
            </a:r>
          </a:p>
          <a:p>
            <a:pPr lvl="0" indent="450215" algn="just">
              <a:lnSpc>
                <a:spcPct val="107000"/>
              </a:lnSpc>
              <a:defRPr/>
            </a:pPr>
            <a:r>
              <a:rPr lang="ru-RU" sz="1400" dirty="0">
                <a:solidFill>
                  <a:prstClr val="black"/>
                </a:solidFill>
                <a:latin typeface="+mj-lt"/>
                <a:ea typeface="Calibri" panose="020F0502020204030204" pitchFamily="34" charset="0"/>
                <a:cs typeface="Times New Roman" panose="02020603050405020304" pitchFamily="18" charset="0"/>
              </a:rPr>
              <a:t>на международном уровне – </a:t>
            </a:r>
            <a:r>
              <a:rPr lang="ru-RU" sz="1400" b="1" dirty="0">
                <a:latin typeface="+mj-lt"/>
                <a:ea typeface="Calibri" panose="020F0502020204030204" pitchFamily="34" charset="0"/>
                <a:cs typeface="Times New Roman" panose="02020603050405020304" pitchFamily="18" charset="0"/>
              </a:rPr>
              <a:t>8 мероприятий; </a:t>
            </a:r>
          </a:p>
          <a:p>
            <a:pPr lvl="0" indent="450215" algn="just">
              <a:lnSpc>
                <a:spcPct val="107000"/>
              </a:lnSpc>
              <a:defRPr/>
            </a:pPr>
            <a:r>
              <a:rPr lang="ru-RU" sz="1400" dirty="0">
                <a:solidFill>
                  <a:prstClr val="black"/>
                </a:solidFill>
                <a:latin typeface="+mj-lt"/>
                <a:ea typeface="Calibri" panose="020F0502020204030204" pitchFamily="34" charset="0"/>
                <a:cs typeface="Times New Roman" panose="02020603050405020304" pitchFamily="18" charset="0"/>
              </a:rPr>
              <a:t>на всероссийском уровне – </a:t>
            </a:r>
            <a:r>
              <a:rPr lang="ru-RU" sz="1400" b="1" dirty="0">
                <a:latin typeface="+mj-lt"/>
                <a:ea typeface="Calibri" panose="020F0502020204030204" pitchFamily="34" charset="0"/>
                <a:cs typeface="Times New Roman" panose="02020603050405020304" pitchFamily="18" charset="0"/>
              </a:rPr>
              <a:t>18 мероприятий; </a:t>
            </a:r>
          </a:p>
          <a:p>
            <a:pPr lvl="0" indent="450215" algn="just">
              <a:lnSpc>
                <a:spcPct val="107000"/>
              </a:lnSpc>
              <a:defRPr/>
            </a:pPr>
            <a:r>
              <a:rPr lang="ru-RU" sz="1400" dirty="0">
                <a:solidFill>
                  <a:prstClr val="black"/>
                </a:solidFill>
                <a:latin typeface="+mj-lt"/>
                <a:ea typeface="Calibri" panose="020F0502020204030204" pitchFamily="34" charset="0"/>
                <a:cs typeface="Times New Roman" panose="02020603050405020304" pitchFamily="18" charset="0"/>
              </a:rPr>
              <a:t>на межрегиональном уровне – </a:t>
            </a:r>
            <a:r>
              <a:rPr lang="ru-RU" sz="1400" b="1" dirty="0">
                <a:latin typeface="+mj-lt"/>
                <a:ea typeface="Calibri" panose="020F0502020204030204" pitchFamily="34" charset="0"/>
                <a:cs typeface="Times New Roman" panose="02020603050405020304" pitchFamily="18" charset="0"/>
              </a:rPr>
              <a:t>14 мероприятий; </a:t>
            </a:r>
          </a:p>
          <a:p>
            <a:pPr lvl="0" indent="450215" algn="just">
              <a:lnSpc>
                <a:spcPct val="107000"/>
              </a:lnSpc>
              <a:defRPr/>
            </a:pPr>
            <a:r>
              <a:rPr lang="ru-RU" sz="1400" dirty="0">
                <a:solidFill>
                  <a:prstClr val="black"/>
                </a:solidFill>
                <a:latin typeface="+mj-lt"/>
                <a:ea typeface="Calibri" panose="020F0502020204030204" pitchFamily="34" charset="0"/>
                <a:cs typeface="Times New Roman" panose="02020603050405020304" pitchFamily="18" charset="0"/>
              </a:rPr>
              <a:t>на региональном уровне – </a:t>
            </a:r>
            <a:r>
              <a:rPr lang="ru-RU" sz="1400" b="1" dirty="0">
                <a:latin typeface="+mj-lt"/>
                <a:ea typeface="Calibri" panose="020F0502020204030204" pitchFamily="34" charset="0"/>
                <a:cs typeface="Times New Roman" panose="02020603050405020304" pitchFamily="18" charset="0"/>
              </a:rPr>
              <a:t>25 мероприятий; </a:t>
            </a:r>
          </a:p>
          <a:p>
            <a:pPr lvl="0" indent="450215" algn="just">
              <a:lnSpc>
                <a:spcPct val="107000"/>
              </a:lnSpc>
              <a:defRPr/>
            </a:pPr>
            <a:r>
              <a:rPr lang="ru-RU" sz="1400" dirty="0">
                <a:solidFill>
                  <a:prstClr val="black"/>
                </a:solidFill>
                <a:latin typeface="+mj-lt"/>
                <a:ea typeface="Calibri" panose="020F0502020204030204" pitchFamily="34" charset="0"/>
                <a:cs typeface="Times New Roman" panose="02020603050405020304" pitchFamily="18" charset="0"/>
              </a:rPr>
              <a:t>мероприятия, проведенные инструкторами-методистами – </a:t>
            </a:r>
            <a:r>
              <a:rPr lang="ru-RU" sz="1400" dirty="0">
                <a:latin typeface="+mj-lt"/>
                <a:ea typeface="Calibri" panose="020F0502020204030204" pitchFamily="34" charset="0"/>
                <a:cs typeface="Times New Roman" panose="02020603050405020304" pitchFamily="18" charset="0"/>
              </a:rPr>
              <a:t>около </a:t>
            </a:r>
            <a:r>
              <a:rPr lang="ru-RU" sz="1400" b="1" dirty="0">
                <a:latin typeface="+mj-lt"/>
                <a:ea typeface="Calibri" panose="020F0502020204030204" pitchFamily="34" charset="0"/>
                <a:cs typeface="Times New Roman" panose="02020603050405020304" pitchFamily="18" charset="0"/>
              </a:rPr>
              <a:t>3000</a:t>
            </a:r>
            <a:r>
              <a:rPr lang="ru-RU" sz="1400" dirty="0">
                <a:latin typeface="+mj-lt"/>
                <a:ea typeface="Calibri" panose="020F0502020204030204" pitchFamily="34" charset="0"/>
                <a:cs typeface="Times New Roman" panose="02020603050405020304" pitchFamily="18" charset="0"/>
              </a:rPr>
              <a:t> </a:t>
            </a:r>
            <a:r>
              <a:rPr lang="ru-RU" sz="1400" dirty="0">
                <a:solidFill>
                  <a:prstClr val="black"/>
                </a:solidFill>
                <a:latin typeface="+mj-lt"/>
                <a:ea typeface="Calibri" panose="020F0502020204030204" pitchFamily="34" charset="0"/>
                <a:cs typeface="Times New Roman" panose="02020603050405020304" pitchFamily="18" charset="0"/>
              </a:rPr>
              <a:t>и консультаций – </a:t>
            </a:r>
            <a:r>
              <a:rPr lang="ru-RU" sz="1400" b="1" dirty="0">
                <a:latin typeface="+mj-lt"/>
                <a:ea typeface="Calibri" panose="020F0502020204030204" pitchFamily="34" charset="0"/>
                <a:cs typeface="Times New Roman" panose="02020603050405020304" pitchFamily="18" charset="0"/>
              </a:rPr>
              <a:t>более 1500. </a:t>
            </a:r>
            <a:endParaRPr kumimoji="0" lang="ru-RU" sz="1400" b="1" i="0" u="none" strike="noStrike" kern="1200" cap="none" spc="0" normalizeH="0" baseline="0" noProof="0" dirty="0">
              <a:ln>
                <a:noFill/>
              </a:ln>
              <a:effectLst/>
              <a:uLnTx/>
              <a:uFillTx/>
              <a:latin typeface="+mj-lt"/>
              <a:ea typeface="Calibri" panose="020F0502020204030204" pitchFamily="34"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xmlns="" id="{B0FC8C77-3BAB-49D3-88FA-577CCB400234}"/>
              </a:ext>
            </a:extLst>
          </p:cNvPr>
          <p:cNvSpPr/>
          <p:nvPr/>
        </p:nvSpPr>
        <p:spPr>
          <a:xfrm>
            <a:off x="382835" y="4158401"/>
            <a:ext cx="5572449" cy="1323439"/>
          </a:xfrm>
          <a:prstGeom prst="rect">
            <a:avLst/>
          </a:prstGeom>
        </p:spPr>
        <p:txBody>
          <a:bodyPr wrap="square">
            <a:spAutoFit/>
          </a:bodyPr>
          <a:lstStyle/>
          <a:p>
            <a:r>
              <a:rPr lang="ru-RU" sz="1600" dirty="0">
                <a:solidFill>
                  <a:srgbClr val="000000"/>
                </a:solidFill>
                <a:latin typeface="+mj-lt"/>
                <a:ea typeface="Times New Roman" panose="02020603050405020304" pitchFamily="18" charset="0"/>
              </a:rPr>
              <a:t>В режиме видеоконференцсвязи с субъектами Российской Федерации проведено </a:t>
            </a:r>
            <a:r>
              <a:rPr lang="ru-RU" sz="1600" b="1" dirty="0">
                <a:latin typeface="+mj-lt"/>
                <a:ea typeface="Times New Roman" panose="02020603050405020304" pitchFamily="18" charset="0"/>
              </a:rPr>
              <a:t>54 совещания </a:t>
            </a:r>
          </a:p>
          <a:p>
            <a:endParaRPr lang="en-US" sz="1600" dirty="0">
              <a:solidFill>
                <a:srgbClr val="000000"/>
              </a:solidFill>
              <a:latin typeface="+mj-lt"/>
              <a:ea typeface="Times New Roman" panose="02020603050405020304" pitchFamily="18" charset="0"/>
            </a:endParaRPr>
          </a:p>
          <a:p>
            <a:r>
              <a:rPr lang="ru-RU" sz="1600" dirty="0">
                <a:solidFill>
                  <a:srgbClr val="000000"/>
                </a:solidFill>
                <a:latin typeface="+mj-lt"/>
                <a:ea typeface="Times New Roman" panose="02020603050405020304" pitchFamily="18" charset="0"/>
              </a:rPr>
              <a:t>С непосредственным участием директора ФГБУ ФЦПСР </a:t>
            </a:r>
            <a:r>
              <a:rPr lang="ru-RU" sz="1600" dirty="0" err="1">
                <a:solidFill>
                  <a:srgbClr val="000000"/>
                </a:solidFill>
                <a:latin typeface="+mj-lt"/>
                <a:ea typeface="Times New Roman" panose="02020603050405020304" pitchFamily="18" charset="0"/>
              </a:rPr>
              <a:t>Вырупаева</a:t>
            </a:r>
            <a:r>
              <a:rPr lang="ru-RU" sz="1600" dirty="0">
                <a:solidFill>
                  <a:srgbClr val="000000"/>
                </a:solidFill>
                <a:latin typeface="+mj-lt"/>
                <a:ea typeface="Times New Roman" panose="02020603050405020304" pitchFamily="18" charset="0"/>
              </a:rPr>
              <a:t> К.В. проведено </a:t>
            </a:r>
            <a:r>
              <a:rPr lang="ru-RU" sz="1600" b="1" dirty="0">
                <a:latin typeface="+mj-lt"/>
                <a:ea typeface="Times New Roman" panose="02020603050405020304" pitchFamily="18" charset="0"/>
              </a:rPr>
              <a:t>9 совещаний </a:t>
            </a:r>
            <a:r>
              <a:rPr lang="ru-RU" sz="1600" dirty="0">
                <a:latin typeface="+mj-lt"/>
                <a:ea typeface="Times New Roman" panose="02020603050405020304" pitchFamily="18" charset="0"/>
              </a:rPr>
              <a:t>в режиме ВКС.</a:t>
            </a:r>
            <a:endParaRPr lang="ru-RU" sz="1600" dirty="0">
              <a:latin typeface="+mj-lt"/>
            </a:endParaRPr>
          </a:p>
        </p:txBody>
      </p:sp>
      <p:sp>
        <p:nvSpPr>
          <p:cNvPr id="16" name="Oval 68">
            <a:extLst>
              <a:ext uri="{FF2B5EF4-FFF2-40B4-BE49-F238E27FC236}">
                <a16:creationId xmlns:a16="http://schemas.microsoft.com/office/drawing/2014/main" xmlns="" id="{FC1E6B03-BB18-4569-A03B-080EEFFD68E3}"/>
              </a:ext>
            </a:extLst>
          </p:cNvPr>
          <p:cNvSpPr/>
          <p:nvPr/>
        </p:nvSpPr>
        <p:spPr>
          <a:xfrm>
            <a:off x="6338120" y="4037378"/>
            <a:ext cx="1444440" cy="1459181"/>
          </a:xfrm>
          <a:prstGeom prst="ellipse">
            <a:avLst/>
          </a:prstGeom>
          <a:solidFill>
            <a:schemeClr val="accent5">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Рисунок 16">
            <a:extLst>
              <a:ext uri="{FF2B5EF4-FFF2-40B4-BE49-F238E27FC236}">
                <a16:creationId xmlns:a16="http://schemas.microsoft.com/office/drawing/2014/main" xmlns="" id="{253CDE3A-94F2-4997-8149-8B3F40728038}"/>
              </a:ext>
            </a:extLst>
          </p:cNvPr>
          <p:cNvPicPr>
            <a:picLocks noChangeAspect="1"/>
          </p:cNvPicPr>
          <p:nvPr/>
        </p:nvPicPr>
        <p:blipFill>
          <a:blip r:embed="rId3"/>
          <a:stretch>
            <a:fillRect/>
          </a:stretch>
        </p:blipFill>
        <p:spPr>
          <a:xfrm>
            <a:off x="6622931" y="4321063"/>
            <a:ext cx="880819" cy="880819"/>
          </a:xfrm>
          <a:prstGeom prst="rect">
            <a:avLst/>
          </a:prstGeom>
          <a:solidFill>
            <a:schemeClr val="accent6">
              <a:lumMod val="85000"/>
            </a:schemeClr>
          </a:solidFill>
        </p:spPr>
      </p:pic>
      <p:pic>
        <p:nvPicPr>
          <p:cNvPr id="19" name="Рисунок 18">
            <a:extLst>
              <a:ext uri="{FF2B5EF4-FFF2-40B4-BE49-F238E27FC236}">
                <a16:creationId xmlns:a16="http://schemas.microsoft.com/office/drawing/2014/main" xmlns="" id="{BFBAEF55-8F00-4D18-B0AE-791FD1F6A592}"/>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30000" contrast="25000"/>
                    </a14:imgEffect>
                  </a14:imgLayer>
                </a14:imgProps>
              </a:ext>
            </a:extLst>
          </a:blip>
          <a:srcRect l="2920" r="10864"/>
          <a:stretch/>
        </p:blipFill>
        <p:spPr>
          <a:xfrm>
            <a:off x="8181771" y="3939616"/>
            <a:ext cx="3374166" cy="21970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3" name="Прямоугольник 22">
            <a:extLst>
              <a:ext uri="{FF2B5EF4-FFF2-40B4-BE49-F238E27FC236}">
                <a16:creationId xmlns:a16="http://schemas.microsoft.com/office/drawing/2014/main" xmlns="" id="{B60F2D3D-2FC2-4C11-835A-EF37C02C3222}"/>
              </a:ext>
            </a:extLst>
          </p:cNvPr>
          <p:cNvSpPr/>
          <p:nvPr/>
        </p:nvSpPr>
        <p:spPr>
          <a:xfrm>
            <a:off x="-4277" y="0"/>
            <a:ext cx="2178517" cy="1280951"/>
          </a:xfrm>
          <a:prstGeom prst="rect">
            <a:avLst/>
          </a:prstGeom>
          <a:gradFill flip="none" rotWithShape="1">
            <a:gsLst>
              <a:gs pos="0">
                <a:schemeClr val="bg1"/>
              </a:gs>
              <a:gs pos="50000">
                <a:schemeClr val="bg1"/>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25" name="Соединитель: уступ 24">
            <a:extLst>
              <a:ext uri="{FF2B5EF4-FFF2-40B4-BE49-F238E27FC236}">
                <a16:creationId xmlns:a16="http://schemas.microsoft.com/office/drawing/2014/main" xmlns="" id="{14967C3A-7FB6-44C4-B4D3-40E6F8484C4C}"/>
              </a:ext>
            </a:extLst>
          </p:cNvPr>
          <p:cNvCxnSpPr>
            <a:stCxn id="22" idx="2"/>
          </p:cNvCxnSpPr>
          <p:nvPr/>
        </p:nvCxnSpPr>
        <p:spPr>
          <a:xfrm rot="10800000" flipV="1">
            <a:off x="292232" y="1980850"/>
            <a:ext cx="252513" cy="1535347"/>
          </a:xfrm>
          <a:prstGeom prst="bentConnector2">
            <a:avLst/>
          </a:prstGeom>
          <a:ln w="28575">
            <a:solidFill>
              <a:schemeClr val="accent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xmlns="" id="{322451A9-B4F3-436F-AA7F-AC859E8874A1}"/>
              </a:ext>
            </a:extLst>
          </p:cNvPr>
          <p:cNvCxnSpPr/>
          <p:nvPr/>
        </p:nvCxnSpPr>
        <p:spPr>
          <a:xfrm>
            <a:off x="292231" y="3516197"/>
            <a:ext cx="11576115" cy="0"/>
          </a:xfrm>
          <a:prstGeom prst="line">
            <a:avLst/>
          </a:prstGeom>
          <a:ln w="28575">
            <a:solidFill>
              <a:schemeClr val="accent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a:extLst>
              <a:ext uri="{FF2B5EF4-FFF2-40B4-BE49-F238E27FC236}">
                <a16:creationId xmlns:a16="http://schemas.microsoft.com/office/drawing/2014/main" xmlns="" id="{5A49BB21-E689-4A2E-9316-E5C45F66B63E}"/>
              </a:ext>
            </a:extLst>
          </p:cNvPr>
          <p:cNvCxnSpPr/>
          <p:nvPr/>
        </p:nvCxnSpPr>
        <p:spPr>
          <a:xfrm>
            <a:off x="11868346" y="3516197"/>
            <a:ext cx="0" cy="1521930"/>
          </a:xfrm>
          <a:prstGeom prst="line">
            <a:avLst/>
          </a:prstGeom>
          <a:ln w="28575">
            <a:solidFill>
              <a:schemeClr val="accent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xmlns="" id="{624D6E59-16CC-4A22-87B9-6D6008F955C1}"/>
              </a:ext>
            </a:extLst>
          </p:cNvPr>
          <p:cNvCxnSpPr>
            <a:cxnSpLocks/>
          </p:cNvCxnSpPr>
          <p:nvPr/>
        </p:nvCxnSpPr>
        <p:spPr>
          <a:xfrm flipV="1">
            <a:off x="11631353" y="4981565"/>
            <a:ext cx="312409" cy="1"/>
          </a:xfrm>
          <a:prstGeom prst="line">
            <a:avLst/>
          </a:prstGeom>
          <a:ln w="28575">
            <a:solidFill>
              <a:schemeClr val="accent2">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sp>
        <p:nvSpPr>
          <p:cNvPr id="36" name="Овал 35">
            <a:extLst>
              <a:ext uri="{FF2B5EF4-FFF2-40B4-BE49-F238E27FC236}">
                <a16:creationId xmlns:a16="http://schemas.microsoft.com/office/drawing/2014/main" xmlns="" id="{0BD680B7-F682-4CAD-8FC8-BDB1E5E168AE}"/>
              </a:ext>
            </a:extLst>
          </p:cNvPr>
          <p:cNvSpPr/>
          <p:nvPr/>
        </p:nvSpPr>
        <p:spPr>
          <a:xfrm>
            <a:off x="216816" y="3410146"/>
            <a:ext cx="166019" cy="171831"/>
          </a:xfrm>
          <a:prstGeom prst="ellipse">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extLst>
              <a:ext uri="{FF2B5EF4-FFF2-40B4-BE49-F238E27FC236}">
                <a16:creationId xmlns:a16="http://schemas.microsoft.com/office/drawing/2014/main" xmlns="" id="{EFD3C54C-7DB4-4F35-B287-EAEF8314A819}"/>
              </a:ext>
            </a:extLst>
          </p:cNvPr>
          <p:cNvSpPr/>
          <p:nvPr/>
        </p:nvSpPr>
        <p:spPr>
          <a:xfrm>
            <a:off x="11758680" y="3419157"/>
            <a:ext cx="166019" cy="171831"/>
          </a:xfrm>
          <a:prstGeom prst="ellipse">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a:extLst>
              <a:ext uri="{FF2B5EF4-FFF2-40B4-BE49-F238E27FC236}">
                <a16:creationId xmlns:a16="http://schemas.microsoft.com/office/drawing/2014/main" xmlns="" id="{9AF4794D-F9CA-441A-B8EC-6A1B98508B05}"/>
              </a:ext>
            </a:extLst>
          </p:cNvPr>
          <p:cNvSpPr/>
          <p:nvPr/>
        </p:nvSpPr>
        <p:spPr>
          <a:xfrm>
            <a:off x="11788813" y="4895650"/>
            <a:ext cx="166019" cy="171831"/>
          </a:xfrm>
          <a:prstGeom prst="ellipse">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a:extLst>
              <a:ext uri="{FF2B5EF4-FFF2-40B4-BE49-F238E27FC236}">
                <a16:creationId xmlns:a16="http://schemas.microsoft.com/office/drawing/2014/main" xmlns="" id="{0C9476AE-AA56-4E78-A33D-0E99D0D519B7}"/>
              </a:ext>
            </a:extLst>
          </p:cNvPr>
          <p:cNvSpPr/>
          <p:nvPr/>
        </p:nvSpPr>
        <p:spPr>
          <a:xfrm>
            <a:off x="214666" y="1894933"/>
            <a:ext cx="166019" cy="171831"/>
          </a:xfrm>
          <a:prstGeom prst="ellipse">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a:extLst>
              <a:ext uri="{FF2B5EF4-FFF2-40B4-BE49-F238E27FC236}">
                <a16:creationId xmlns:a16="http://schemas.microsoft.com/office/drawing/2014/main" xmlns="" id="{526B7673-90AC-4A0D-A15C-3EDA6ABECF8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20000"/>
                    </a14:imgEffect>
                  </a14:imgLayer>
                </a14:imgProps>
              </a:ext>
            </a:extLst>
          </a:blip>
          <a:stretch>
            <a:fillRect/>
          </a:stretch>
        </p:blipFill>
        <p:spPr>
          <a:xfrm>
            <a:off x="544744" y="922333"/>
            <a:ext cx="3177746" cy="21170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31970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CA7EE17C-25FC-4D2B-861D-EC82FA27CB45}"/>
              </a:ext>
            </a:extLst>
          </p:cNvPr>
          <p:cNvSpPr txBox="1"/>
          <p:nvPr/>
        </p:nvSpPr>
        <p:spPr>
          <a:xfrm>
            <a:off x="2134312" y="583335"/>
            <a:ext cx="7456015" cy="923330"/>
          </a:xfrm>
          <a:prstGeom prst="rect">
            <a:avLst/>
          </a:prstGeom>
          <a:noFill/>
        </p:spPr>
        <p:txBody>
          <a:bodyPr wrap="none" rtlCol="0">
            <a:spAutoFit/>
          </a:bodyPr>
          <a:lstStyle/>
          <a:p>
            <a:pPr algn="ctr"/>
            <a:r>
              <a:rPr lang="ru-RU" b="1" dirty="0"/>
              <a:t>МОНИТОРИНГ ПЕРЕХОДА ФИЗКУЛЬТУРНО-СПОРТИВНЫХ </a:t>
            </a:r>
            <a:r>
              <a:rPr lang="en-US" b="1" dirty="0"/>
              <a:t/>
            </a:r>
            <a:br>
              <a:rPr lang="en-US" b="1" dirty="0"/>
            </a:br>
            <a:r>
              <a:rPr lang="ru-RU" b="1" dirty="0"/>
              <a:t>ОРГАНИЗАЦИЙ В ОРГАНИЗАЦИИ СПОРТИВНОЙ ПОДГОТОВКИ </a:t>
            </a:r>
          </a:p>
          <a:p>
            <a:pPr algn="ctr"/>
            <a:r>
              <a:rPr lang="ru-RU" b="1" dirty="0"/>
              <a:t>В РОССИЙСКОЙ ФЕДЕРАЦИИ</a:t>
            </a:r>
          </a:p>
        </p:txBody>
      </p:sp>
      <p:graphicFrame>
        <p:nvGraphicFramePr>
          <p:cNvPr id="4" name="Диаграмма 3">
            <a:extLst>
              <a:ext uri="{FF2B5EF4-FFF2-40B4-BE49-F238E27FC236}">
                <a16:creationId xmlns:a16="http://schemas.microsoft.com/office/drawing/2014/main" xmlns="" id="{2C3EA66F-D7D5-4B91-AB36-B2500EE65D04}"/>
              </a:ext>
            </a:extLst>
          </p:cNvPr>
          <p:cNvGraphicFramePr>
            <a:graphicFrameLocks/>
          </p:cNvGraphicFramePr>
          <p:nvPr>
            <p:extLst>
              <p:ext uri="{D42A27DB-BD31-4B8C-83A1-F6EECF244321}">
                <p14:modId xmlns:p14="http://schemas.microsoft.com/office/powerpoint/2010/main" val="646702994"/>
              </p:ext>
            </p:extLst>
          </p:nvPr>
        </p:nvGraphicFramePr>
        <p:xfrm>
          <a:off x="1353318" y="1667256"/>
          <a:ext cx="9485364" cy="3063240"/>
        </p:xfrm>
        <a:graphic>
          <a:graphicData uri="http://schemas.openxmlformats.org/drawingml/2006/chart">
            <c:chart xmlns:c="http://schemas.openxmlformats.org/drawingml/2006/chart" xmlns:r="http://schemas.openxmlformats.org/officeDocument/2006/relationships" r:id="rId2"/>
          </a:graphicData>
        </a:graphic>
      </p:graphicFrame>
      <p:pic>
        <p:nvPicPr>
          <p:cNvPr id="21" name="Рисунок 20">
            <a:extLst>
              <a:ext uri="{FF2B5EF4-FFF2-40B4-BE49-F238E27FC236}">
                <a16:creationId xmlns:a16="http://schemas.microsoft.com/office/drawing/2014/main" xmlns="" id="{D683E11D-AB01-4C93-A5AB-4C704E054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630" y="4635785"/>
            <a:ext cx="2617377" cy="2121854"/>
          </a:xfrm>
          <a:prstGeom prst="rect">
            <a:avLst/>
          </a:prstGeom>
        </p:spPr>
      </p:pic>
      <p:pic>
        <p:nvPicPr>
          <p:cNvPr id="31" name="Рисунок 30">
            <a:extLst>
              <a:ext uri="{FF2B5EF4-FFF2-40B4-BE49-F238E27FC236}">
                <a16:creationId xmlns:a16="http://schemas.microsoft.com/office/drawing/2014/main" xmlns="" id="{2EC6624A-3B8E-47A1-95CE-8EF68E1EC9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7402" y="4891087"/>
            <a:ext cx="2145849" cy="1443571"/>
          </a:xfrm>
          <a:prstGeom prst="rect">
            <a:avLst/>
          </a:prstGeom>
        </p:spPr>
      </p:pic>
      <p:cxnSp>
        <p:nvCxnSpPr>
          <p:cNvPr id="3" name="Прямая со стрелкой 2"/>
          <p:cNvCxnSpPr/>
          <p:nvPr/>
        </p:nvCxnSpPr>
        <p:spPr>
          <a:xfrm>
            <a:off x="7171007" y="5866045"/>
            <a:ext cx="1160193" cy="0"/>
          </a:xfrm>
          <a:prstGeom prst="straightConnector1">
            <a:avLst/>
          </a:prstGeom>
          <a:ln w="1270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851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3">
            <a:extLst>
              <a:ext uri="{FF2B5EF4-FFF2-40B4-BE49-F238E27FC236}">
                <a16:creationId xmlns:a16="http://schemas.microsoft.com/office/drawing/2014/main" xmlns="" id="{072926BE-F2FC-4469-A3BF-146BCD4B9CAC}"/>
              </a:ext>
            </a:extLst>
          </p:cNvPr>
          <p:cNvGraphicFramePr>
            <a:graphicFrameLocks/>
          </p:cNvGraphicFramePr>
          <p:nvPr>
            <p:extLst>
              <p:ext uri="{D42A27DB-BD31-4B8C-83A1-F6EECF244321}">
                <p14:modId xmlns:p14="http://schemas.microsoft.com/office/powerpoint/2010/main" val="3616888634"/>
              </p:ext>
            </p:extLst>
          </p:nvPr>
        </p:nvGraphicFramePr>
        <p:xfrm>
          <a:off x="301640" y="1693766"/>
          <a:ext cx="4693353" cy="4062984"/>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a:extLst>
              <a:ext uri="{FF2B5EF4-FFF2-40B4-BE49-F238E27FC236}">
                <a16:creationId xmlns:a16="http://schemas.microsoft.com/office/drawing/2014/main" xmlns="" id="{71F01364-0650-4F3B-8E53-59F983CE74B2}"/>
              </a:ext>
            </a:extLst>
          </p:cNvPr>
          <p:cNvSpPr>
            <a:spLocks noGrp="1"/>
          </p:cNvSpPr>
          <p:nvPr>
            <p:ph type="title"/>
          </p:nvPr>
        </p:nvSpPr>
        <p:spPr>
          <a:xfrm>
            <a:off x="655360" y="107737"/>
            <a:ext cx="10561280" cy="1320800"/>
          </a:xfrm>
        </p:spPr>
        <p:txBody>
          <a:bodyPr>
            <a:normAutofit/>
          </a:bodyPr>
          <a:lstStyle/>
          <a:p>
            <a:pPr algn="ctr"/>
            <a:r>
              <a:rPr lang="ru-RU" sz="1600" b="1" dirty="0">
                <a:solidFill>
                  <a:schemeClr val="tx1"/>
                </a:solidFill>
                <a:latin typeface="+mj-lt"/>
                <a:cs typeface="Times New Roman" panose="02020603050405020304" pitchFamily="18" charset="0"/>
              </a:rPr>
              <a:t>ПЕРЕХОД ОРГАНИЗАЦИЙ ДОПОЛНИТЕЛЬНОГО ОБРАЗОВАНИЯ, </a:t>
            </a:r>
            <a:r>
              <a:rPr lang="en-US" sz="1600" b="1" dirty="0">
                <a:solidFill>
                  <a:schemeClr val="tx1"/>
                </a:solidFill>
                <a:latin typeface="+mj-lt"/>
                <a:cs typeface="Times New Roman" panose="02020603050405020304" pitchFamily="18" charset="0"/>
              </a:rPr>
              <a:t/>
            </a:r>
            <a:br>
              <a:rPr lang="en-US" sz="1600" b="1" dirty="0">
                <a:solidFill>
                  <a:schemeClr val="tx1"/>
                </a:solidFill>
                <a:latin typeface="+mj-lt"/>
                <a:cs typeface="Times New Roman" panose="02020603050405020304" pitchFamily="18" charset="0"/>
              </a:rPr>
            </a:br>
            <a:r>
              <a:rPr lang="ru-RU" sz="1600" b="1" dirty="0">
                <a:solidFill>
                  <a:schemeClr val="tx1"/>
                </a:solidFill>
                <a:latin typeface="+mj-lt"/>
                <a:cs typeface="Times New Roman" panose="02020603050405020304" pitchFamily="18" charset="0"/>
              </a:rPr>
              <a:t>УЧАСТВУЮЩИХ В ПОДГОТОВКЕ СПОРТИВНОГО РЕЗЕРВА, </a:t>
            </a:r>
            <a:r>
              <a:rPr lang="en-US" sz="1600" b="1" dirty="0">
                <a:solidFill>
                  <a:schemeClr val="tx1"/>
                </a:solidFill>
                <a:latin typeface="+mj-lt"/>
                <a:cs typeface="Times New Roman" panose="02020603050405020304" pitchFamily="18" charset="0"/>
              </a:rPr>
              <a:t/>
            </a:r>
            <a:br>
              <a:rPr lang="en-US" sz="1600" b="1" dirty="0">
                <a:solidFill>
                  <a:schemeClr val="tx1"/>
                </a:solidFill>
                <a:latin typeface="+mj-lt"/>
                <a:cs typeface="Times New Roman" panose="02020603050405020304" pitchFamily="18" charset="0"/>
              </a:rPr>
            </a:br>
            <a:r>
              <a:rPr lang="ru-RU" sz="1600" b="1" dirty="0">
                <a:solidFill>
                  <a:schemeClr val="tx1"/>
                </a:solidFill>
                <a:latin typeface="+mj-lt"/>
                <a:cs typeface="Times New Roman" panose="02020603050405020304" pitchFamily="18" charset="0"/>
              </a:rPr>
              <a:t>В ОРГАНИЗАЦИИ СПОРТИВНОЙ ПОДГОТОВКИ – СПОРТИВНЫЕ ШКОЛЫ </a:t>
            </a:r>
            <a:r>
              <a:rPr lang="en-US" sz="1600" b="1" dirty="0">
                <a:solidFill>
                  <a:schemeClr val="tx1"/>
                </a:solidFill>
                <a:latin typeface="+mj-lt"/>
                <a:cs typeface="Times New Roman" panose="02020603050405020304" pitchFamily="18" charset="0"/>
              </a:rPr>
              <a:t/>
            </a:r>
            <a:br>
              <a:rPr lang="en-US" sz="1600" b="1" dirty="0">
                <a:solidFill>
                  <a:schemeClr val="tx1"/>
                </a:solidFill>
                <a:latin typeface="+mj-lt"/>
                <a:cs typeface="Times New Roman" panose="02020603050405020304" pitchFamily="18" charset="0"/>
              </a:rPr>
            </a:br>
            <a:r>
              <a:rPr lang="ru-RU" sz="1600" b="1" dirty="0">
                <a:solidFill>
                  <a:schemeClr val="tx1"/>
                </a:solidFill>
                <a:latin typeface="+mj-lt"/>
                <a:cs typeface="Times New Roman" panose="02020603050405020304" pitchFamily="18" charset="0"/>
              </a:rPr>
              <a:t>И СПОРТИВНЫЕ ШКОЛЫ ОЛИМПИЙСКОГО РЕЗЕРВА В РОССИЙСКОЙ ФЕДЕРАЦИИ</a:t>
            </a:r>
          </a:p>
        </p:txBody>
      </p:sp>
      <p:graphicFrame>
        <p:nvGraphicFramePr>
          <p:cNvPr id="6" name="Объект 6">
            <a:extLst>
              <a:ext uri="{FF2B5EF4-FFF2-40B4-BE49-F238E27FC236}">
                <a16:creationId xmlns:a16="http://schemas.microsoft.com/office/drawing/2014/main" xmlns="" id="{D66299EA-29FE-460D-8C15-0CA93470DC45}"/>
              </a:ext>
            </a:extLst>
          </p:cNvPr>
          <p:cNvGraphicFramePr>
            <a:graphicFrameLocks noGrp="1"/>
          </p:cNvGraphicFramePr>
          <p:nvPr>
            <p:ph idx="1"/>
            <p:extLst>
              <p:ext uri="{D42A27DB-BD31-4B8C-83A1-F6EECF244321}">
                <p14:modId xmlns:p14="http://schemas.microsoft.com/office/powerpoint/2010/main" val="1109299050"/>
              </p:ext>
            </p:extLst>
          </p:nvPr>
        </p:nvGraphicFramePr>
        <p:xfrm>
          <a:off x="5348713" y="2352985"/>
          <a:ext cx="6541647" cy="41553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192240"/>
      </p:ext>
    </p:extLst>
  </p:cSld>
  <p:clrMapOvr>
    <a:masterClrMapping/>
  </p:clrMapOvr>
</p:sld>
</file>

<file path=ppt/theme/theme1.xml><?xml version="1.0" encoding="utf-8"?>
<a:theme xmlns:a="http://schemas.openxmlformats.org/drawingml/2006/main" name="Тема Office">
  <a:themeElements>
    <a:clrScheme name="Custom 3">
      <a:dk1>
        <a:sysClr val="windowText" lastClr="000000"/>
      </a:dk1>
      <a:lt1>
        <a:sysClr val="window" lastClr="FFFFFF"/>
      </a:lt1>
      <a:dk2>
        <a:srgbClr val="1C3264"/>
      </a:dk2>
      <a:lt2>
        <a:srgbClr val="CCCCCC"/>
      </a:lt2>
      <a:accent1>
        <a:srgbClr val="003399"/>
      </a:accent1>
      <a:accent2>
        <a:srgbClr val="0099FF"/>
      </a:accent2>
      <a:accent3>
        <a:srgbClr val="99CCFF"/>
      </a:accent3>
      <a:accent4>
        <a:srgbClr val="CCCCCC"/>
      </a:accent4>
      <a:accent5>
        <a:srgbClr val="FFFFFF"/>
      </a:accent5>
      <a:accent6>
        <a:srgbClr val="FFFFFF"/>
      </a:accent6>
      <a:hlink>
        <a:srgbClr val="003366"/>
      </a:hlink>
      <a:folHlink>
        <a:srgbClr val="9999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3989</TotalTime>
  <Words>2120</Words>
  <Application>Microsoft Office PowerPoint</Application>
  <PresentationFormat>Широкоэкранный</PresentationFormat>
  <Paragraphs>408</Paragraphs>
  <Slides>36</Slides>
  <Notes>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36</vt:i4>
      </vt:variant>
    </vt:vector>
  </HeadingPairs>
  <TitlesOfParts>
    <vt:vector size="43" baseType="lpstr">
      <vt:lpstr>Arial</vt:lpstr>
      <vt:lpstr>Calibri</vt:lpstr>
      <vt:lpstr>Segoe UI Emoji</vt:lpstr>
      <vt:lpstr>Times New Roman</vt:lpstr>
      <vt:lpstr>Wingdings</vt:lpstr>
      <vt:lpstr>Тема Office</vt:lpstr>
      <vt:lpstr>Acrobat Document</vt:lpstr>
      <vt:lpstr>«Основные итоги деятельности  ФГБУ ФЦПСР  по развитию системы подготовки спортивного резерва  в Российской Федерации  за 2017 год» </vt:lpstr>
      <vt:lpstr>- Стратегия развития физической культуры и спорта в Российской Федерации на период до 2020 года;  - Государственная программа Российской Федерации «Развитие физической культуры и спорта»;   - Федеральная целевая программа «Развитие физической культуры и спорта в Российской Федерации в 2016–2020 гг.».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ПЕРЕХОД ОРГАНИЗАЦИЙ ДОПОЛНИТЕЛЬНОГО ОБРАЗОВАНИЯ,  УЧАСТВУЮЩИХ В ПОДГОТОВКЕ СПОРТИВНОГО РЕЗЕРВА,  В ОРГАНИЗАЦИИ СПОРТИВНОЙ ПОДГОТОВКИ – СПОРТИВНЫЕ ШКОЛЫ  И СПОРТИВНЫЕ ШКОЛЫ ОЛИМПИЙСКОГО РЕЗЕРВА В РОССИЙСКОЙ ФЕДЕРАЦИИ</vt:lpstr>
      <vt:lpstr>Презентация PowerPoint</vt:lpstr>
      <vt:lpstr>СООТВЕТСТВИЕ ГОСУДАРСТВЕННЫХ ПРОГРАММ ПО РАЗВИТИЮ  ФИЗИЧЕСКОЙ КУЛЬТУРЫ И СПОРТА СУБЪЕКТОВ РОССИЙСКОЙ ФЕДЕРАЦИИ ГОСУДАРСТВЕННОЙ ПРОГРАММЕ РОССИЙСКОЙ ФЕДЕРАЦИИ «РАЗВИТИЕ ФИЗИЧЕСКОЙ КУЛЬТУРЫ И СПОРТА»</vt:lpstr>
      <vt:lpstr>СООТВЕТСТВИЕ ГОСУДАРСТВЕННЫХ ПРОГРАММ ПО РАЗВИТИЮ  ФИЗИЧЕСКОЙ КУЛЬТУРЫ И СПОРТА СУБЪЕКТОВ РОССИЙСКОЙ ФЕДЕРАЦИИ ГОСУДАРСТВЕННОЙ ПРОГРАММЕ РОССИЙСКОЙ ФЕДЕРАЦИИ «РАЗВИТИЕ ФИЗИЧЕСКОЙ КУЛЬТУРЫ И СПОРТА»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cab32-1</cp:lastModifiedBy>
  <cp:revision>293</cp:revision>
  <dcterms:created xsi:type="dcterms:W3CDTF">2016-09-08T09:30:11Z</dcterms:created>
  <dcterms:modified xsi:type="dcterms:W3CDTF">2018-03-29T05:22:38Z</dcterms:modified>
</cp:coreProperties>
</file>