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7.xml" ContentType="application/vnd.openxmlformats-officedocument.presentationml.notesSlide+xml"/>
  <Override PartName="/ppt/charts/chart1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notesSlides/notesSlide8.xml" ContentType="application/vnd.openxmlformats-officedocument.presentationml.notesSlide+xml"/>
  <Override PartName="/ppt/charts/chart1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notesSlides/notesSlide9.xml" ContentType="application/vnd.openxmlformats-officedocument.presentationml.notesSlide+xml"/>
  <Override PartName="/ppt/charts/chart18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notesSlides/notesSlide10.xml" ContentType="application/vnd.openxmlformats-officedocument.presentationml.notesSlide+xml"/>
  <Override PartName="/ppt/charts/chart19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notesSlides/notesSlide11.xml" ContentType="application/vnd.openxmlformats-officedocument.presentationml.notesSlide+xml"/>
  <Override PartName="/ppt/charts/chart20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notesSlides/notesSlide12.xml" ContentType="application/vnd.openxmlformats-officedocument.presentationml.notesSlide+xml"/>
  <Override PartName="/ppt/charts/chart21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notesSlides/notesSlide13.xml" ContentType="application/vnd.openxmlformats-officedocument.presentationml.notesSlide+xml"/>
  <Override PartName="/ppt/charts/chart22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notesSlides/notesSlide14.xml" ContentType="application/vnd.openxmlformats-officedocument.presentationml.notesSlide+xml"/>
  <Override PartName="/ppt/charts/chart23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notesSlides/notesSlide15.xml" ContentType="application/vnd.openxmlformats-officedocument.presentationml.notesSlide+xml"/>
  <Override PartName="/ppt/charts/chart24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notesSlides/notesSlide16.xml" ContentType="application/vnd.openxmlformats-officedocument.presentationml.notesSlide+xml"/>
  <Override PartName="/ppt/charts/chart25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notesSlides/notesSlide17.xml" ContentType="application/vnd.openxmlformats-officedocument.presentationml.notesSlide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notesSlides/notesSlide18.xml" ContentType="application/vnd.openxmlformats-officedocument.presentationml.notesSlide+xml"/>
  <Override PartName="/ppt/charts/chart2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charts/chart28.xml" ContentType="application/vnd.openxmlformats-officedocument.drawingml.chart+xml"/>
  <Override PartName="/ppt/drawings/drawing1.xml" ContentType="application/vnd.openxmlformats-officedocument.drawingml.chartshapes+xml"/>
  <Override PartName="/ppt/theme/themeOverride22.xml" ContentType="application/vnd.openxmlformats-officedocument.themeOverride+xml"/>
  <Override PartName="/ppt/notesSlides/notesSlide19.xml" ContentType="application/vnd.openxmlformats-officedocument.presentationml.notesSlide+xml"/>
  <Override PartName="/ppt/charts/chart29.xml" ContentType="application/vnd.openxmlformats-officedocument.drawingml.chart+xml"/>
  <Override PartName="/ppt/theme/themeOverride23.xml" ContentType="application/vnd.openxmlformats-officedocument.themeOverride+xml"/>
  <Override PartName="/ppt/notesSlides/notesSlide20.xml" ContentType="application/vnd.openxmlformats-officedocument.presentationml.notesSlide+xml"/>
  <Override PartName="/ppt/charts/chart30.xml" ContentType="application/vnd.openxmlformats-officedocument.drawingml.chart+xml"/>
  <Override PartName="/ppt/theme/themeOverride24.xml" ContentType="application/vnd.openxmlformats-officedocument.themeOverride+xml"/>
  <Override PartName="/ppt/notesSlides/notesSlide21.xml" ContentType="application/vnd.openxmlformats-officedocument.presentationml.notesSlide+xml"/>
  <Override PartName="/ppt/charts/chart31.xml" ContentType="application/vnd.openxmlformats-officedocument.drawingml.chart+xml"/>
  <Override PartName="/ppt/theme/themeOverride25.xml" ContentType="application/vnd.openxmlformats-officedocument.themeOverride+xml"/>
  <Override PartName="/ppt/notesSlides/notesSlide22.xml" ContentType="application/vnd.openxmlformats-officedocument.presentationml.notesSlide+xml"/>
  <Override PartName="/ppt/charts/chart32.xml" ContentType="application/vnd.openxmlformats-officedocument.drawingml.chart+xml"/>
  <Override PartName="/ppt/theme/themeOverride26.xml" ContentType="application/vnd.openxmlformats-officedocument.themeOverride+xml"/>
  <Override PartName="/ppt/notesSlides/notesSlide23.xml" ContentType="application/vnd.openxmlformats-officedocument.presentationml.notesSlide+xml"/>
  <Override PartName="/ppt/charts/chart33.xml" ContentType="application/vnd.openxmlformats-officedocument.drawingml.chart+xml"/>
  <Override PartName="/ppt/theme/themeOverride27.xml" ContentType="application/vnd.openxmlformats-officedocument.themeOverride+xml"/>
  <Override PartName="/ppt/notesSlides/notesSlide24.xml" ContentType="application/vnd.openxmlformats-officedocument.presentationml.notesSlide+xml"/>
  <Override PartName="/ppt/charts/chart3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8.xml" ContentType="application/vnd.openxmlformats-officedocument.themeOverride+xml"/>
  <Override PartName="/ppt/notesSlides/notesSlide25.xml" ContentType="application/vnd.openxmlformats-officedocument.presentationml.notesSlide+xml"/>
  <Override PartName="/ppt/charts/chart3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9.xml" ContentType="application/vnd.openxmlformats-officedocument.themeOverride+xml"/>
  <Override PartName="/ppt/notesSlides/notesSlide26.xml" ContentType="application/vnd.openxmlformats-officedocument.presentationml.notesSlide+xml"/>
  <Override PartName="/ppt/charts/chart3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30.xml" ContentType="application/vnd.openxmlformats-officedocument.themeOverride+xml"/>
  <Override PartName="/ppt/notesSlides/notesSlide27.xml" ContentType="application/vnd.openxmlformats-officedocument.presentationml.notesSlide+xml"/>
  <Override PartName="/ppt/charts/chart3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31.xml" ContentType="application/vnd.openxmlformats-officedocument.themeOverride+xml"/>
  <Override PartName="/ppt/notesSlides/notesSlide28.xml" ContentType="application/vnd.openxmlformats-officedocument.presentationml.notesSlide+xml"/>
  <Override PartName="/ppt/charts/chart3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32.xml" ContentType="application/vnd.openxmlformats-officedocument.themeOverride+xml"/>
  <Override PartName="/ppt/charts/chart39.xml" ContentType="application/vnd.openxmlformats-officedocument.drawingml.chart+xml"/>
  <Override PartName="/ppt/drawings/drawing2.xml" ContentType="application/vnd.openxmlformats-officedocument.drawingml.chartshapes+xml"/>
  <Override PartName="/ppt/theme/themeOverride33.xml" ContentType="application/vnd.openxmlformats-officedocument.themeOverride+xml"/>
  <Override PartName="/ppt/notesSlides/notesSlide29.xml" ContentType="application/vnd.openxmlformats-officedocument.presentationml.notesSlide+xml"/>
  <Override PartName="/ppt/charts/chart40.xml" ContentType="application/vnd.openxmlformats-officedocument.drawingml.chart+xml"/>
  <Override PartName="/ppt/theme/themeOverride34.xml" ContentType="application/vnd.openxmlformats-officedocument.themeOverride+xml"/>
  <Override PartName="/ppt/notesSlides/notesSlide30.xml" ContentType="application/vnd.openxmlformats-officedocument.presentationml.notesSlide+xml"/>
  <Override PartName="/ppt/charts/chart41.xml" ContentType="application/vnd.openxmlformats-officedocument.drawingml.chart+xml"/>
  <Override PartName="/ppt/theme/themeOverride35.xml" ContentType="application/vnd.openxmlformats-officedocument.themeOverride+xml"/>
  <Override PartName="/ppt/notesSlides/notesSlide31.xml" ContentType="application/vnd.openxmlformats-officedocument.presentationml.notesSlide+xml"/>
  <Override PartName="/ppt/charts/chart42.xml" ContentType="application/vnd.openxmlformats-officedocument.drawingml.chart+xml"/>
  <Override PartName="/ppt/theme/themeOverride36.xml" ContentType="application/vnd.openxmlformats-officedocument.themeOverride+xml"/>
  <Override PartName="/ppt/notesSlides/notesSlide32.xml" ContentType="application/vnd.openxmlformats-officedocument.presentationml.notesSlide+xml"/>
  <Override PartName="/ppt/charts/chart43.xml" ContentType="application/vnd.openxmlformats-officedocument.drawingml.chart+xml"/>
  <Override PartName="/ppt/theme/themeOverride37.xml" ContentType="application/vnd.openxmlformats-officedocument.themeOverride+xml"/>
  <Override PartName="/ppt/notesSlides/notesSlide33.xml" ContentType="application/vnd.openxmlformats-officedocument.presentationml.notesSlide+xml"/>
  <Override PartName="/ppt/charts/chart44.xml" ContentType="application/vnd.openxmlformats-officedocument.drawingml.chart+xml"/>
  <Override PartName="/ppt/theme/themeOverride38.xml" ContentType="application/vnd.openxmlformats-officedocument.themeOverride+xml"/>
  <Override PartName="/ppt/notesSlides/notesSlide34.xml" ContentType="application/vnd.openxmlformats-officedocument.presentationml.notesSlide+xml"/>
  <Override PartName="/ppt/charts/chart45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39.xml" ContentType="application/vnd.openxmlformats-officedocument.themeOverride+xml"/>
  <Override PartName="/ppt/notesSlides/notesSlide35.xml" ContentType="application/vnd.openxmlformats-officedocument.presentationml.notesSlide+xml"/>
  <Override PartName="/ppt/charts/chart46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40.xml" ContentType="application/vnd.openxmlformats-officedocument.themeOverride+xml"/>
  <Override PartName="/ppt/notesSlides/notesSlide36.xml" ContentType="application/vnd.openxmlformats-officedocument.presentationml.notesSlide+xml"/>
  <Override PartName="/ppt/charts/chart47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41.xml" ContentType="application/vnd.openxmlformats-officedocument.themeOverride+xml"/>
  <Override PartName="/ppt/notesSlides/notesSlide37.xml" ContentType="application/vnd.openxmlformats-officedocument.presentationml.notesSlide+xml"/>
  <Override PartName="/ppt/charts/chart48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42.xml" ContentType="application/vnd.openxmlformats-officedocument.themeOverride+xml"/>
  <Override PartName="/ppt/notesSlides/notesSlide38.xml" ContentType="application/vnd.openxmlformats-officedocument.presentationml.notesSlide+xml"/>
  <Override PartName="/ppt/charts/chart49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43.xml" ContentType="application/vnd.openxmlformats-officedocument.themeOverride+xml"/>
  <Override PartName="/ppt/charts/chart50.xml" ContentType="application/vnd.openxmlformats-officedocument.drawingml.chart+xml"/>
  <Override PartName="/ppt/drawings/drawing3.xml" ContentType="application/vnd.openxmlformats-officedocument.drawingml.chartshapes+xml"/>
  <Override PartName="/ppt/theme/themeOverride44.xml" ContentType="application/vnd.openxmlformats-officedocument.themeOverride+xml"/>
  <Override PartName="/ppt/notesSlides/notesSlide39.xml" ContentType="application/vnd.openxmlformats-officedocument.presentationml.notesSlide+xml"/>
  <Override PartName="/ppt/charts/chart51.xml" ContentType="application/vnd.openxmlformats-officedocument.drawingml.chart+xml"/>
  <Override PartName="/ppt/theme/themeOverride45.xml" ContentType="application/vnd.openxmlformats-officedocument.themeOverride+xml"/>
  <Override PartName="/ppt/notesSlides/notesSlide40.xml" ContentType="application/vnd.openxmlformats-officedocument.presentationml.notesSlide+xml"/>
  <Override PartName="/ppt/charts/chart52.xml" ContentType="application/vnd.openxmlformats-officedocument.drawingml.chart+xml"/>
  <Override PartName="/ppt/theme/themeOverride46.xml" ContentType="application/vnd.openxmlformats-officedocument.themeOverride+xml"/>
  <Override PartName="/ppt/notesSlides/notesSlide41.xml" ContentType="application/vnd.openxmlformats-officedocument.presentationml.notesSlide+xml"/>
  <Override PartName="/ppt/charts/chart53.xml" ContentType="application/vnd.openxmlformats-officedocument.drawingml.chart+xml"/>
  <Override PartName="/ppt/theme/themeOverride47.xml" ContentType="application/vnd.openxmlformats-officedocument.themeOverride+xml"/>
  <Override PartName="/ppt/notesSlides/notesSlide42.xml" ContentType="application/vnd.openxmlformats-officedocument.presentationml.notesSlide+xml"/>
  <Override PartName="/ppt/charts/chart54.xml" ContentType="application/vnd.openxmlformats-officedocument.drawingml.chart+xml"/>
  <Override PartName="/ppt/theme/themeOverride48.xml" ContentType="application/vnd.openxmlformats-officedocument.themeOverride+xml"/>
  <Override PartName="/ppt/notesSlides/notesSlide43.xml" ContentType="application/vnd.openxmlformats-officedocument.presentationml.notesSlide+xml"/>
  <Override PartName="/ppt/charts/chart55.xml" ContentType="application/vnd.openxmlformats-officedocument.drawingml.chart+xml"/>
  <Override PartName="/ppt/theme/themeOverride49.xml" ContentType="application/vnd.openxmlformats-officedocument.themeOverride+xml"/>
  <Override PartName="/ppt/notesSlides/notesSlide44.xml" ContentType="application/vnd.openxmlformats-officedocument.presentationml.notesSlide+xml"/>
  <Override PartName="/ppt/charts/chart56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50.xml" ContentType="application/vnd.openxmlformats-officedocument.themeOverride+xml"/>
  <Override PartName="/ppt/notesSlides/notesSlide45.xml" ContentType="application/vnd.openxmlformats-officedocument.presentationml.notesSlide+xml"/>
  <Override PartName="/ppt/charts/chart57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51.xml" ContentType="application/vnd.openxmlformats-officedocument.themeOverride+xml"/>
  <Override PartName="/ppt/notesSlides/notesSlide46.xml" ContentType="application/vnd.openxmlformats-officedocument.presentationml.notesSlide+xml"/>
  <Override PartName="/ppt/charts/chart58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52.xml" ContentType="application/vnd.openxmlformats-officedocument.themeOverride+xml"/>
  <Override PartName="/ppt/notesSlides/notesSlide47.xml" ContentType="application/vnd.openxmlformats-officedocument.presentationml.notesSlide+xml"/>
  <Override PartName="/ppt/charts/chart59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53.xml" ContentType="application/vnd.openxmlformats-officedocument.themeOverride+xml"/>
  <Override PartName="/ppt/notesSlides/notesSlide48.xml" ContentType="application/vnd.openxmlformats-officedocument.presentationml.notesSlide+xml"/>
  <Override PartName="/ppt/charts/chart60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54.xml" ContentType="application/vnd.openxmlformats-officedocument.themeOverride+xml"/>
  <Override PartName="/ppt/charts/chart61.xml" ContentType="application/vnd.openxmlformats-officedocument.drawingml.chart+xml"/>
  <Override PartName="/ppt/drawings/drawing4.xml" ContentType="application/vnd.openxmlformats-officedocument.drawingml.chartshapes+xml"/>
  <Override PartName="/ppt/theme/themeOverride55.xml" ContentType="application/vnd.openxmlformats-officedocument.themeOverride+xml"/>
  <Override PartName="/ppt/notesSlides/notesSlide49.xml" ContentType="application/vnd.openxmlformats-officedocument.presentationml.notesSlide+xml"/>
  <Override PartName="/ppt/charts/chart62.xml" ContentType="application/vnd.openxmlformats-officedocument.drawingml.chart+xml"/>
  <Override PartName="/ppt/theme/themeOverride56.xml" ContentType="application/vnd.openxmlformats-officedocument.themeOverride+xml"/>
  <Override PartName="/ppt/notesSlides/notesSlide50.xml" ContentType="application/vnd.openxmlformats-officedocument.presentationml.notesSlide+xml"/>
  <Override PartName="/ppt/charts/chart63.xml" ContentType="application/vnd.openxmlformats-officedocument.drawingml.chart+xml"/>
  <Override PartName="/ppt/theme/themeOverride57.xml" ContentType="application/vnd.openxmlformats-officedocument.themeOverride+xml"/>
  <Override PartName="/ppt/notesSlides/notesSlide51.xml" ContentType="application/vnd.openxmlformats-officedocument.presentationml.notesSlide+xml"/>
  <Override PartName="/ppt/charts/chart64.xml" ContentType="application/vnd.openxmlformats-officedocument.drawingml.chart+xml"/>
  <Override PartName="/ppt/theme/themeOverride58.xml" ContentType="application/vnd.openxmlformats-officedocument.themeOverride+xml"/>
  <Override PartName="/ppt/notesSlides/notesSlide52.xml" ContentType="application/vnd.openxmlformats-officedocument.presentationml.notesSlide+xml"/>
  <Override PartName="/ppt/charts/chart65.xml" ContentType="application/vnd.openxmlformats-officedocument.drawingml.chart+xml"/>
  <Override PartName="/ppt/theme/themeOverride59.xml" ContentType="application/vnd.openxmlformats-officedocument.themeOverride+xml"/>
  <Override PartName="/ppt/notesSlides/notesSlide53.xml" ContentType="application/vnd.openxmlformats-officedocument.presentationml.notesSlide+xml"/>
  <Override PartName="/ppt/charts/chart66.xml" ContentType="application/vnd.openxmlformats-officedocument.drawingml.chart+xml"/>
  <Override PartName="/ppt/theme/themeOverride60.xml" ContentType="application/vnd.openxmlformats-officedocument.themeOverride+xml"/>
  <Override PartName="/ppt/notesSlides/notesSlide54.xml" ContentType="application/vnd.openxmlformats-officedocument.presentationml.notesSlide+xml"/>
  <Override PartName="/ppt/charts/chart6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61.xml" ContentType="application/vnd.openxmlformats-officedocument.themeOverride+xml"/>
  <Override PartName="/ppt/notesSlides/notesSlide55.xml" ContentType="application/vnd.openxmlformats-officedocument.presentationml.notesSlide+xml"/>
  <Override PartName="/ppt/charts/chart6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62.xml" ContentType="application/vnd.openxmlformats-officedocument.themeOverride+xml"/>
  <Override PartName="/ppt/notesSlides/notesSlide56.xml" ContentType="application/vnd.openxmlformats-officedocument.presentationml.notesSlide+xml"/>
  <Override PartName="/ppt/charts/chart6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63.xml" ContentType="application/vnd.openxmlformats-officedocument.themeOverride+xml"/>
  <Override PartName="/ppt/notesSlides/notesSlide57.xml" ContentType="application/vnd.openxmlformats-officedocument.presentationml.notesSlide+xml"/>
  <Override PartName="/ppt/charts/chart7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64.xml" ContentType="application/vnd.openxmlformats-officedocument.themeOverride+xml"/>
  <Override PartName="/ppt/notesSlides/notesSlide58.xml" ContentType="application/vnd.openxmlformats-officedocument.presentationml.notesSlide+xml"/>
  <Override PartName="/ppt/charts/chart7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65.xml" ContentType="application/vnd.openxmlformats-officedocument.themeOverride+xml"/>
  <Override PartName="/ppt/charts/chart72.xml" ContentType="application/vnd.openxmlformats-officedocument.drawingml.chart+xml"/>
  <Override PartName="/ppt/drawings/drawing5.xml" ContentType="application/vnd.openxmlformats-officedocument.drawingml.chartshapes+xml"/>
  <Override PartName="/ppt/theme/themeOverride66.xml" ContentType="application/vnd.openxmlformats-officedocument.themeOverride+xml"/>
  <Override PartName="/ppt/notesSlides/notesSlide59.xml" ContentType="application/vnd.openxmlformats-officedocument.presentationml.notesSlide+xml"/>
  <Override PartName="/ppt/charts/chart73.xml" ContentType="application/vnd.openxmlformats-officedocument.drawingml.chart+xml"/>
  <Override PartName="/ppt/theme/themeOverride67.xml" ContentType="application/vnd.openxmlformats-officedocument.themeOverride+xml"/>
  <Override PartName="/ppt/notesSlides/notesSlide60.xml" ContentType="application/vnd.openxmlformats-officedocument.presentationml.notesSlide+xml"/>
  <Override PartName="/ppt/charts/chart74.xml" ContentType="application/vnd.openxmlformats-officedocument.drawingml.chart+xml"/>
  <Override PartName="/ppt/theme/themeOverride68.xml" ContentType="application/vnd.openxmlformats-officedocument.themeOverride+xml"/>
  <Override PartName="/ppt/notesSlides/notesSlide61.xml" ContentType="application/vnd.openxmlformats-officedocument.presentationml.notesSlide+xml"/>
  <Override PartName="/ppt/charts/chart75.xml" ContentType="application/vnd.openxmlformats-officedocument.drawingml.chart+xml"/>
  <Override PartName="/ppt/theme/themeOverride69.xml" ContentType="application/vnd.openxmlformats-officedocument.themeOverride+xml"/>
  <Override PartName="/ppt/notesSlides/notesSlide62.xml" ContentType="application/vnd.openxmlformats-officedocument.presentationml.notesSlide+xml"/>
  <Override PartName="/ppt/charts/chart76.xml" ContentType="application/vnd.openxmlformats-officedocument.drawingml.chart+xml"/>
  <Override PartName="/ppt/theme/themeOverride70.xml" ContentType="application/vnd.openxmlformats-officedocument.themeOverride+xml"/>
  <Override PartName="/ppt/notesSlides/notesSlide63.xml" ContentType="application/vnd.openxmlformats-officedocument.presentationml.notesSlide+xml"/>
  <Override PartName="/ppt/charts/chart77.xml" ContentType="application/vnd.openxmlformats-officedocument.drawingml.chart+xml"/>
  <Override PartName="/ppt/theme/themeOverride71.xml" ContentType="application/vnd.openxmlformats-officedocument.themeOverride+xml"/>
  <Override PartName="/ppt/notesSlides/notesSlide64.xml" ContentType="application/vnd.openxmlformats-officedocument.presentationml.notesSlide+xml"/>
  <Override PartName="/ppt/charts/chart78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theme/themeOverride72.xml" ContentType="application/vnd.openxmlformats-officedocument.themeOverride+xml"/>
  <Override PartName="/ppt/notesSlides/notesSlide65.xml" ContentType="application/vnd.openxmlformats-officedocument.presentationml.notesSlide+xml"/>
  <Override PartName="/ppt/charts/chart79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theme/themeOverride73.xml" ContentType="application/vnd.openxmlformats-officedocument.themeOverride+xml"/>
  <Override PartName="/ppt/notesSlides/notesSlide66.xml" ContentType="application/vnd.openxmlformats-officedocument.presentationml.notesSlide+xml"/>
  <Override PartName="/ppt/charts/chart80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74.xml" ContentType="application/vnd.openxmlformats-officedocument.themeOverride+xml"/>
  <Override PartName="/ppt/notesSlides/notesSlide67.xml" ContentType="application/vnd.openxmlformats-officedocument.presentationml.notesSlide+xml"/>
  <Override PartName="/ppt/charts/chart81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heme/themeOverride75.xml" ContentType="application/vnd.openxmlformats-officedocument.themeOverride+xml"/>
  <Override PartName="/ppt/notesSlides/notesSlide68.xml" ContentType="application/vnd.openxmlformats-officedocument.presentationml.notesSlide+xml"/>
  <Override PartName="/ppt/charts/chart82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theme/themeOverride76.xml" ContentType="application/vnd.openxmlformats-officedocument.themeOverride+xml"/>
  <Override PartName="/ppt/charts/chart83.xml" ContentType="application/vnd.openxmlformats-officedocument.drawingml.chart+xml"/>
  <Override PartName="/ppt/drawings/drawing6.xml" ContentType="application/vnd.openxmlformats-officedocument.drawingml.chartshapes+xml"/>
  <Override PartName="/ppt/theme/themeOverride77.xml" ContentType="application/vnd.openxmlformats-officedocument.themeOverride+xml"/>
  <Override PartName="/ppt/notesSlides/notesSlide69.xml" ContentType="application/vnd.openxmlformats-officedocument.presentationml.notesSlide+xml"/>
  <Override PartName="/ppt/charts/chart84.xml" ContentType="application/vnd.openxmlformats-officedocument.drawingml.chart+xml"/>
  <Override PartName="/ppt/theme/themeOverride78.xml" ContentType="application/vnd.openxmlformats-officedocument.themeOverride+xml"/>
  <Override PartName="/ppt/notesSlides/notesSlide70.xml" ContentType="application/vnd.openxmlformats-officedocument.presentationml.notesSlide+xml"/>
  <Override PartName="/ppt/charts/chart85.xml" ContentType="application/vnd.openxmlformats-officedocument.drawingml.chart+xml"/>
  <Override PartName="/ppt/theme/themeOverride79.xml" ContentType="application/vnd.openxmlformats-officedocument.themeOverride+xml"/>
  <Override PartName="/ppt/notesSlides/notesSlide71.xml" ContentType="application/vnd.openxmlformats-officedocument.presentationml.notesSlide+xml"/>
  <Override PartName="/ppt/charts/chart86.xml" ContentType="application/vnd.openxmlformats-officedocument.drawingml.chart+xml"/>
  <Override PartName="/ppt/theme/themeOverride80.xml" ContentType="application/vnd.openxmlformats-officedocument.themeOverride+xml"/>
  <Override PartName="/ppt/notesSlides/notesSlide72.xml" ContentType="application/vnd.openxmlformats-officedocument.presentationml.notesSlide+xml"/>
  <Override PartName="/ppt/charts/chart87.xml" ContentType="application/vnd.openxmlformats-officedocument.drawingml.chart+xml"/>
  <Override PartName="/ppt/theme/themeOverride81.xml" ContentType="application/vnd.openxmlformats-officedocument.themeOverride+xml"/>
  <Override PartName="/ppt/notesSlides/notesSlide73.xml" ContentType="application/vnd.openxmlformats-officedocument.presentationml.notesSlide+xml"/>
  <Override PartName="/ppt/charts/chart88.xml" ContentType="application/vnd.openxmlformats-officedocument.drawingml.chart+xml"/>
  <Override PartName="/ppt/theme/themeOverride82.xml" ContentType="application/vnd.openxmlformats-officedocument.themeOverride+xml"/>
  <Override PartName="/ppt/notesSlides/notesSlide74.xml" ContentType="application/vnd.openxmlformats-officedocument.presentationml.notesSlide+xml"/>
  <Override PartName="/ppt/charts/chart89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theme/themeOverride83.xml" ContentType="application/vnd.openxmlformats-officedocument.themeOverride+xml"/>
  <Override PartName="/ppt/notesSlides/notesSlide75.xml" ContentType="application/vnd.openxmlformats-officedocument.presentationml.notesSlide+xml"/>
  <Override PartName="/ppt/charts/chart90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theme/themeOverride84.xml" ContentType="application/vnd.openxmlformats-officedocument.themeOverride+xml"/>
  <Override PartName="/ppt/notesSlides/notesSlide76.xml" ContentType="application/vnd.openxmlformats-officedocument.presentationml.notesSlide+xml"/>
  <Override PartName="/ppt/charts/chart91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theme/themeOverride85.xml" ContentType="application/vnd.openxmlformats-officedocument.themeOverride+xml"/>
  <Override PartName="/ppt/notesSlides/notesSlide77.xml" ContentType="application/vnd.openxmlformats-officedocument.presentationml.notesSlide+xml"/>
  <Override PartName="/ppt/charts/chart92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theme/themeOverride86.xml" ContentType="application/vnd.openxmlformats-officedocument.themeOverride+xml"/>
  <Override PartName="/ppt/notesSlides/notesSlide78.xml" ContentType="application/vnd.openxmlformats-officedocument.presentationml.notesSlide+xml"/>
  <Override PartName="/ppt/charts/chart93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theme/themeOverride87.xml" ContentType="application/vnd.openxmlformats-officedocument.themeOverride+xml"/>
  <Override PartName="/ppt/charts/chart94.xml" ContentType="application/vnd.openxmlformats-officedocument.drawingml.chart+xml"/>
  <Override PartName="/ppt/drawings/drawing7.xml" ContentType="application/vnd.openxmlformats-officedocument.drawingml.chartshapes+xml"/>
  <Override PartName="/ppt/theme/themeOverride88.xml" ContentType="application/vnd.openxmlformats-officedocument.themeOverride+xml"/>
  <Override PartName="/ppt/notesSlides/notesSlide79.xml" ContentType="application/vnd.openxmlformats-officedocument.presentationml.notesSlide+xml"/>
  <Override PartName="/ppt/charts/chart95.xml" ContentType="application/vnd.openxmlformats-officedocument.drawingml.chart+xml"/>
  <Override PartName="/ppt/theme/themeOverride89.xml" ContentType="application/vnd.openxmlformats-officedocument.themeOverride+xml"/>
  <Override PartName="/ppt/notesSlides/notesSlide80.xml" ContentType="application/vnd.openxmlformats-officedocument.presentationml.notesSlide+xml"/>
  <Override PartName="/ppt/charts/chart96.xml" ContentType="application/vnd.openxmlformats-officedocument.drawingml.chart+xml"/>
  <Override PartName="/ppt/theme/themeOverride90.xml" ContentType="application/vnd.openxmlformats-officedocument.themeOverride+xml"/>
  <Override PartName="/ppt/notesSlides/notesSlide81.xml" ContentType="application/vnd.openxmlformats-officedocument.presentationml.notesSlide+xml"/>
  <Override PartName="/ppt/charts/chart97.xml" ContentType="application/vnd.openxmlformats-officedocument.drawingml.chart+xml"/>
  <Override PartName="/ppt/theme/themeOverride91.xml" ContentType="application/vnd.openxmlformats-officedocument.themeOverride+xml"/>
  <Override PartName="/ppt/notesSlides/notesSlide82.xml" ContentType="application/vnd.openxmlformats-officedocument.presentationml.notesSlide+xml"/>
  <Override PartName="/ppt/charts/chart98.xml" ContentType="application/vnd.openxmlformats-officedocument.drawingml.chart+xml"/>
  <Override PartName="/ppt/theme/themeOverride92.xml" ContentType="application/vnd.openxmlformats-officedocument.themeOverride+xml"/>
  <Override PartName="/ppt/notesSlides/notesSlide83.xml" ContentType="application/vnd.openxmlformats-officedocument.presentationml.notesSlide+xml"/>
  <Override PartName="/ppt/charts/chart99.xml" ContentType="application/vnd.openxmlformats-officedocument.drawingml.chart+xml"/>
  <Override PartName="/ppt/theme/themeOverride93.xml" ContentType="application/vnd.openxmlformats-officedocument.themeOverride+xml"/>
  <Override PartName="/ppt/notesSlides/notesSlide84.xml" ContentType="application/vnd.openxmlformats-officedocument.presentationml.notesSlide+xml"/>
  <Override PartName="/ppt/charts/chart100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theme/themeOverride94.xml" ContentType="application/vnd.openxmlformats-officedocument.themeOverride+xml"/>
  <Override PartName="/ppt/notesSlides/notesSlide85.xml" ContentType="application/vnd.openxmlformats-officedocument.presentationml.notesSlide+xml"/>
  <Override PartName="/ppt/charts/chart101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theme/themeOverride95.xml" ContentType="application/vnd.openxmlformats-officedocument.themeOverride+xml"/>
  <Override PartName="/ppt/notesSlides/notesSlide86.xml" ContentType="application/vnd.openxmlformats-officedocument.presentationml.notesSlide+xml"/>
  <Override PartName="/ppt/charts/chart102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theme/themeOverride96.xml" ContentType="application/vnd.openxmlformats-officedocument.themeOverride+xml"/>
  <Override PartName="/ppt/notesSlides/notesSlide87.xml" ContentType="application/vnd.openxmlformats-officedocument.presentationml.notesSlide+xml"/>
  <Override PartName="/ppt/charts/chart103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theme/themeOverride97.xml" ContentType="application/vnd.openxmlformats-officedocument.themeOverride+xml"/>
  <Override PartName="/ppt/notesSlides/notesSlide88.xml" ContentType="application/vnd.openxmlformats-officedocument.presentationml.notesSlide+xml"/>
  <Override PartName="/ppt/charts/chart104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theme/themeOverride98.xml" ContentType="application/vnd.openxmlformats-officedocument.themeOverride+xml"/>
  <Override PartName="/ppt/charts/chart105.xml" ContentType="application/vnd.openxmlformats-officedocument.drawingml.chart+xml"/>
  <Override PartName="/ppt/drawings/drawing8.xml" ContentType="application/vnd.openxmlformats-officedocument.drawingml.chartshapes+xml"/>
  <Override PartName="/ppt/theme/themeOverride99.xml" ContentType="application/vnd.openxmlformats-officedocument.themeOverride+xml"/>
  <Override PartName="/ppt/notesSlides/notesSlide89.xml" ContentType="application/vnd.openxmlformats-officedocument.presentationml.notesSlide+xml"/>
  <Override PartName="/ppt/charts/chart106.xml" ContentType="application/vnd.openxmlformats-officedocument.drawingml.chart+xml"/>
  <Override PartName="/ppt/theme/themeOverride100.xml" ContentType="application/vnd.openxmlformats-officedocument.themeOverride+xml"/>
  <Override PartName="/ppt/notesSlides/notesSlide90.xml" ContentType="application/vnd.openxmlformats-officedocument.presentationml.notesSlide+xml"/>
  <Override PartName="/ppt/charts/chart107.xml" ContentType="application/vnd.openxmlformats-officedocument.drawingml.chart+xml"/>
  <Override PartName="/ppt/theme/themeOverride101.xml" ContentType="application/vnd.openxmlformats-officedocument.themeOverride+xml"/>
  <Override PartName="/ppt/notesSlides/notesSlide91.xml" ContentType="application/vnd.openxmlformats-officedocument.presentationml.notesSlide+xml"/>
  <Override PartName="/ppt/charts/chart108.xml" ContentType="application/vnd.openxmlformats-officedocument.drawingml.chart+xml"/>
  <Override PartName="/ppt/theme/themeOverride102.xml" ContentType="application/vnd.openxmlformats-officedocument.themeOverride+xml"/>
  <Override PartName="/ppt/notesSlides/notesSlide92.xml" ContentType="application/vnd.openxmlformats-officedocument.presentationml.notesSlide+xml"/>
  <Override PartName="/ppt/charts/chart109.xml" ContentType="application/vnd.openxmlformats-officedocument.drawingml.chart+xml"/>
  <Override PartName="/ppt/theme/themeOverride103.xml" ContentType="application/vnd.openxmlformats-officedocument.themeOverride+xml"/>
  <Override PartName="/ppt/notesSlides/notesSlide93.xml" ContentType="application/vnd.openxmlformats-officedocument.presentationml.notesSlide+xml"/>
  <Override PartName="/ppt/charts/chart110.xml" ContentType="application/vnd.openxmlformats-officedocument.drawingml.chart+xml"/>
  <Override PartName="/ppt/theme/themeOverride104.xml" ContentType="application/vnd.openxmlformats-officedocument.themeOverride+xml"/>
  <Override PartName="/ppt/notesSlides/notesSlide94.xml" ContentType="application/vnd.openxmlformats-officedocument.presentationml.notesSlide+xml"/>
  <Override PartName="/ppt/charts/chart111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theme/themeOverride105.xml" ContentType="application/vnd.openxmlformats-officedocument.themeOverride+xml"/>
  <Override PartName="/ppt/notesSlides/notesSlide95.xml" ContentType="application/vnd.openxmlformats-officedocument.presentationml.notesSlide+xml"/>
  <Override PartName="/ppt/charts/chart112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theme/themeOverride106.xml" ContentType="application/vnd.openxmlformats-officedocument.themeOverride+xml"/>
  <Override PartName="/ppt/notesSlides/notesSlide96.xml" ContentType="application/vnd.openxmlformats-officedocument.presentationml.notesSlide+xml"/>
  <Override PartName="/ppt/charts/chart113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theme/themeOverride107.xml" ContentType="application/vnd.openxmlformats-officedocument.themeOverride+xml"/>
  <Override PartName="/ppt/notesSlides/notesSlide97.xml" ContentType="application/vnd.openxmlformats-officedocument.presentationml.notesSlide+xml"/>
  <Override PartName="/ppt/charts/chart114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theme/themeOverride108.xml" ContentType="application/vnd.openxmlformats-officedocument.themeOverride+xml"/>
  <Override PartName="/ppt/notesSlides/notesSlide98.xml" ContentType="application/vnd.openxmlformats-officedocument.presentationml.notesSlide+xml"/>
  <Override PartName="/ppt/charts/chart115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116.xml" ContentType="application/vnd.openxmlformats-officedocument.drawingml.chart+xml"/>
  <Override PartName="/ppt/charts/chart117.xml" ContentType="application/vnd.openxmlformats-officedocument.drawingml.chart+xml"/>
  <Override PartName="/ppt/notesSlides/notesSlide99.xml" ContentType="application/vnd.openxmlformats-officedocument.presentationml.notesSlide+xml"/>
  <Override PartName="/ppt/charts/chart118.xml" ContentType="application/vnd.openxmlformats-officedocument.drawingml.chart+xml"/>
  <Override PartName="/ppt/charts/chart119.xml" ContentType="application/vnd.openxmlformats-officedocument.drawingml.chart+xml"/>
  <Override PartName="/ppt/charts/chart120.xml" ContentType="application/vnd.openxmlformats-officedocument.drawingml.chart+xml"/>
  <Override PartName="/ppt/charts/chart121.xml" ContentType="application/vnd.openxmlformats-officedocument.drawingml.chart+xml"/>
  <Override PartName="/ppt/charts/chart122.xml" ContentType="application/vnd.openxmlformats-officedocument.drawingml.chart+xml"/>
  <Override PartName="/ppt/notesSlides/notesSlide100.xml" ContentType="application/vnd.openxmlformats-officedocument.presentationml.notesSlide+xml"/>
  <Override PartName="/ppt/charts/chart123.xml" ContentType="application/vnd.openxmlformats-officedocument.drawingml.chart+xml"/>
  <Override PartName="/ppt/charts/chart124.xml" ContentType="application/vnd.openxmlformats-officedocument.drawingml.chart+xml"/>
  <Override PartName="/ppt/charts/chart125.xml" ContentType="application/vnd.openxmlformats-officedocument.drawingml.chart+xml"/>
  <Override PartName="/ppt/charts/chart126.xml" ContentType="application/vnd.openxmlformats-officedocument.drawingml.chart+xml"/>
  <Override PartName="/ppt/charts/chart127.xml" ContentType="application/vnd.openxmlformats-officedocument.drawingml.chart+xml"/>
  <Override PartName="/ppt/charts/chart128.xml" ContentType="application/vnd.openxmlformats-officedocument.drawingml.chart+xml"/>
  <Override PartName="/ppt/charts/chart129.xml" ContentType="application/vnd.openxmlformats-officedocument.drawingml.chart+xml"/>
  <Override PartName="/ppt/charts/chart130.xml" ContentType="application/vnd.openxmlformats-officedocument.drawingml.chart+xml"/>
  <Override PartName="/ppt/notesSlides/notesSlide101.xml" ContentType="application/vnd.openxmlformats-officedocument.presentationml.notesSlide+xml"/>
  <Override PartName="/ppt/charts/chart131.xml" ContentType="application/vnd.openxmlformats-officedocument.drawingml.chart+xml"/>
  <Override PartName="/ppt/charts/chart132.xml" ContentType="application/vnd.openxmlformats-officedocument.drawingml.chart+xml"/>
  <Override PartName="/ppt/charts/chart133.xml" ContentType="application/vnd.openxmlformats-officedocument.drawingml.chart+xml"/>
  <Override PartName="/ppt/charts/chart134.xml" ContentType="application/vnd.openxmlformats-officedocument.drawingml.chart+xml"/>
  <Override PartName="/ppt/charts/chart135.xml" ContentType="application/vnd.openxmlformats-officedocument.drawingml.chart+xml"/>
  <Override PartName="/ppt/charts/chart136.xml" ContentType="application/vnd.openxmlformats-officedocument.drawingml.chart+xml"/>
  <Override PartName="/ppt/notesSlides/notesSlide102.xml" ContentType="application/vnd.openxmlformats-officedocument.presentationml.notesSlide+xml"/>
  <Override PartName="/ppt/charts/chart137.xml" ContentType="application/vnd.openxmlformats-officedocument.drawingml.chart+xml"/>
  <Override PartName="/ppt/charts/chart138.xml" ContentType="application/vnd.openxmlformats-officedocument.drawingml.chart+xml"/>
  <Override PartName="/ppt/charts/chart139.xml" ContentType="application/vnd.openxmlformats-officedocument.drawingml.chart+xml"/>
  <Override PartName="/ppt/charts/chart140.xml" ContentType="application/vnd.openxmlformats-officedocument.drawingml.chart+xml"/>
  <Override PartName="/ppt/charts/chart141.xml" ContentType="application/vnd.openxmlformats-officedocument.drawingml.chart+xml"/>
  <Override PartName="/ppt/charts/chart142.xml" ContentType="application/vnd.openxmlformats-officedocument.drawingml.chart+xml"/>
  <Override PartName="/ppt/notesSlides/notesSlide103.xml" ContentType="application/vnd.openxmlformats-officedocument.presentationml.notesSlide+xml"/>
  <Override PartName="/ppt/charts/chart143.xml" ContentType="application/vnd.openxmlformats-officedocument.drawingml.chart+xml"/>
  <Override PartName="/ppt/charts/chart144.xml" ContentType="application/vnd.openxmlformats-officedocument.drawingml.chart+xml"/>
  <Override PartName="/ppt/charts/chart145.xml" ContentType="application/vnd.openxmlformats-officedocument.drawingml.chart+xml"/>
  <Override PartName="/ppt/charts/chart146.xml" ContentType="application/vnd.openxmlformats-officedocument.drawingml.chart+xml"/>
  <Override PartName="/ppt/charts/chart147.xml" ContentType="application/vnd.openxmlformats-officedocument.drawingml.chart+xml"/>
  <Override PartName="/ppt/theme/themeOverride109.xml" ContentType="application/vnd.openxmlformats-officedocument.themeOverride+xml"/>
  <Override PartName="/ppt/charts/chart148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theme/themeOverride110.xml" ContentType="application/vnd.openxmlformats-officedocument.themeOverride+xml"/>
  <Override PartName="/ppt/charts/chart149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theme/themeOverride111.xml" ContentType="application/vnd.openxmlformats-officedocument.themeOverride+xml"/>
  <Override PartName="/ppt/charts/chart150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theme/themeOverride112.xml" ContentType="application/vnd.openxmlformats-officedocument.themeOverride+xml"/>
  <Override PartName="/ppt/charts/chart151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theme/themeOverride113.xml" ContentType="application/vnd.openxmlformats-officedocument.themeOverride+xml"/>
  <Override PartName="/ppt/charts/chart152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theme/themeOverride114.xml" ContentType="application/vnd.openxmlformats-officedocument.themeOverride+xml"/>
  <Override PartName="/ppt/charts/chart153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theme/themeOverride115.xml" ContentType="application/vnd.openxmlformats-officedocument.themeOverride+xml"/>
  <Override PartName="/ppt/charts/chart154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theme/themeOverride116.xml" ContentType="application/vnd.openxmlformats-officedocument.themeOverride+xml"/>
  <Override PartName="/ppt/charts/chart155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theme/themeOverride117.xml" ContentType="application/vnd.openxmlformats-officedocument.themeOverride+xml"/>
  <Override PartName="/ppt/charts/chart156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theme/themeOverride118.xml" ContentType="application/vnd.openxmlformats-officedocument.themeOverride+xml"/>
  <Override PartName="/ppt/charts/chart157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theme/themeOverride119.xml" ContentType="application/vnd.openxmlformats-officedocument.themeOverride+xml"/>
  <Override PartName="/ppt/charts/chart158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theme/themeOverride120.xml" ContentType="application/vnd.openxmlformats-officedocument.themeOverride+xml"/>
  <Override PartName="/ppt/charts/chart159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theme/themeOverride121.xml" ContentType="application/vnd.openxmlformats-officedocument.themeOverride+xml"/>
  <Override PartName="/ppt/charts/chart160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theme/themeOverride122.xml" ContentType="application/vnd.openxmlformats-officedocument.themeOverride+xml"/>
  <Override PartName="/ppt/charts/chart161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theme/themeOverride123.xml" ContentType="application/vnd.openxmlformats-officedocument.themeOverride+xml"/>
  <Override PartName="/ppt/charts/chart162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theme/themeOverride124.xml" ContentType="application/vnd.openxmlformats-officedocument.themeOverride+xml"/>
  <Override PartName="/ppt/charts/chart163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theme/themeOverride125.xml" ContentType="application/vnd.openxmlformats-officedocument.themeOverride+xml"/>
  <Override PartName="/ppt/charts/chart164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theme/themeOverride126.xml" ContentType="application/vnd.openxmlformats-officedocument.themeOverride+xml"/>
  <Override PartName="/ppt/charts/chart165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theme/themeOverride127.xml" ContentType="application/vnd.openxmlformats-officedocument.themeOverride+xml"/>
  <Override PartName="/ppt/charts/chart166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theme/themeOverride128.xml" ContentType="application/vnd.openxmlformats-officedocument.themeOverride+xml"/>
  <Override PartName="/ppt/charts/chart167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theme/themeOverride129.xml" ContentType="application/vnd.openxmlformats-officedocument.themeOverride+xml"/>
  <Override PartName="/ppt/charts/chart168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theme/themeOverride130.xml" ContentType="application/vnd.openxmlformats-officedocument.themeOverride+xml"/>
  <Override PartName="/ppt/charts/chart169.xml" ContentType="application/vnd.openxmlformats-officedocument.drawingml.chart+xml"/>
  <Override PartName="/ppt/charts/style83.xml" ContentType="application/vnd.ms-office.chartstyle+xml"/>
  <Override PartName="/ppt/charts/colors83.xml" ContentType="application/vnd.ms-office.chartcolorstyle+xml"/>
  <Override PartName="/ppt/theme/themeOverride131.xml" ContentType="application/vnd.openxmlformats-officedocument.themeOverride+xml"/>
  <Override PartName="/ppt/charts/chart170.xml" ContentType="application/vnd.openxmlformats-officedocument.drawingml.chart+xml"/>
  <Override PartName="/ppt/charts/style84.xml" ContentType="application/vnd.ms-office.chartstyle+xml"/>
  <Override PartName="/ppt/charts/colors84.xml" ContentType="application/vnd.ms-office.chartcolorstyle+xml"/>
  <Override PartName="/ppt/theme/themeOverride132.xml" ContentType="application/vnd.openxmlformats-officedocument.themeOverride+xml"/>
  <Override PartName="/ppt/charts/chart171.xml" ContentType="application/vnd.openxmlformats-officedocument.drawingml.chart+xml"/>
  <Override PartName="/ppt/charts/style85.xml" ContentType="application/vnd.ms-office.chartstyle+xml"/>
  <Override PartName="/ppt/charts/colors85.xml" ContentType="application/vnd.ms-office.chartcolorstyle+xml"/>
  <Override PartName="/ppt/theme/themeOverride133.xml" ContentType="application/vnd.openxmlformats-officedocument.themeOverride+xml"/>
  <Override PartName="/ppt/charts/chart172.xml" ContentType="application/vnd.openxmlformats-officedocument.drawingml.chart+xml"/>
  <Override PartName="/ppt/charts/style86.xml" ContentType="application/vnd.ms-office.chartstyle+xml"/>
  <Override PartName="/ppt/charts/colors86.xml" ContentType="application/vnd.ms-office.chartcolorstyle+xml"/>
  <Override PartName="/ppt/theme/themeOverride134.xml" ContentType="application/vnd.openxmlformats-officedocument.themeOverride+xml"/>
  <Override PartName="/ppt/charts/chart173.xml" ContentType="application/vnd.openxmlformats-officedocument.drawingml.chart+xml"/>
  <Override PartName="/ppt/charts/style87.xml" ContentType="application/vnd.ms-office.chartstyle+xml"/>
  <Override PartName="/ppt/charts/colors87.xml" ContentType="application/vnd.ms-office.chartcolorstyle+xml"/>
  <Override PartName="/ppt/theme/themeOverride135.xml" ContentType="application/vnd.openxmlformats-officedocument.themeOverride+xml"/>
  <Override PartName="/ppt/charts/chart174.xml" ContentType="application/vnd.openxmlformats-officedocument.drawingml.chart+xml"/>
  <Override PartName="/ppt/charts/style88.xml" ContentType="application/vnd.ms-office.chartstyle+xml"/>
  <Override PartName="/ppt/charts/colors88.xml" ContentType="application/vnd.ms-office.chartcolorstyle+xml"/>
  <Override PartName="/ppt/theme/themeOverride136.xml" ContentType="application/vnd.openxmlformats-officedocument.themeOverride+xml"/>
  <Override PartName="/ppt/charts/chart175.xml" ContentType="application/vnd.openxmlformats-officedocument.drawingml.chart+xml"/>
  <Override PartName="/ppt/charts/style89.xml" ContentType="application/vnd.ms-office.chartstyle+xml"/>
  <Override PartName="/ppt/charts/colors89.xml" ContentType="application/vnd.ms-office.chartcolorstyle+xml"/>
  <Override PartName="/ppt/theme/themeOverride137.xml" ContentType="application/vnd.openxmlformats-officedocument.themeOverride+xml"/>
  <Override PartName="/ppt/charts/chart176.xml" ContentType="application/vnd.openxmlformats-officedocument.drawingml.chart+xml"/>
  <Override PartName="/ppt/charts/style90.xml" ContentType="application/vnd.ms-office.chartstyle+xml"/>
  <Override PartName="/ppt/charts/colors90.xml" ContentType="application/vnd.ms-office.chartcolorstyle+xml"/>
  <Override PartName="/ppt/theme/themeOverride138.xml" ContentType="application/vnd.openxmlformats-officedocument.themeOverride+xml"/>
  <Override PartName="/ppt/charts/chart177.xml" ContentType="application/vnd.openxmlformats-officedocument.drawingml.chart+xml"/>
  <Override PartName="/ppt/charts/style91.xml" ContentType="application/vnd.ms-office.chartstyle+xml"/>
  <Override PartName="/ppt/charts/colors91.xml" ContentType="application/vnd.ms-office.chartcolorstyle+xml"/>
  <Override PartName="/ppt/theme/themeOverride139.xml" ContentType="application/vnd.openxmlformats-officedocument.themeOverride+xml"/>
  <Override PartName="/ppt/charts/chart178.xml" ContentType="application/vnd.openxmlformats-officedocument.drawingml.chart+xml"/>
  <Override PartName="/ppt/charts/style92.xml" ContentType="application/vnd.ms-office.chartstyle+xml"/>
  <Override PartName="/ppt/charts/colors92.xml" ContentType="application/vnd.ms-office.chartcolorstyle+xml"/>
  <Override PartName="/ppt/theme/themeOverride140.xml" ContentType="application/vnd.openxmlformats-officedocument.themeOverride+xml"/>
  <Override PartName="/ppt/charts/chart179.xml" ContentType="application/vnd.openxmlformats-officedocument.drawingml.chart+xml"/>
  <Override PartName="/ppt/charts/style93.xml" ContentType="application/vnd.ms-office.chartstyle+xml"/>
  <Override PartName="/ppt/charts/colors93.xml" ContentType="application/vnd.ms-office.chartcolorstyle+xml"/>
  <Override PartName="/ppt/theme/themeOverride141.xml" ContentType="application/vnd.openxmlformats-officedocument.themeOverride+xml"/>
  <Override PartName="/ppt/charts/chart180.xml" ContentType="application/vnd.openxmlformats-officedocument.drawingml.chart+xml"/>
  <Override PartName="/ppt/charts/style94.xml" ContentType="application/vnd.ms-office.chartstyle+xml"/>
  <Override PartName="/ppt/charts/colors94.xml" ContentType="application/vnd.ms-office.chartcolorstyle+xml"/>
  <Override PartName="/ppt/theme/themeOverride142.xml" ContentType="application/vnd.openxmlformats-officedocument.themeOverride+xml"/>
  <Override PartName="/ppt/charts/chart181.xml" ContentType="application/vnd.openxmlformats-officedocument.drawingml.chart+xml"/>
  <Override PartName="/ppt/charts/style95.xml" ContentType="application/vnd.ms-office.chartstyle+xml"/>
  <Override PartName="/ppt/charts/colors95.xml" ContentType="application/vnd.ms-office.chartcolorstyle+xml"/>
  <Override PartName="/ppt/theme/themeOverride143.xml" ContentType="application/vnd.openxmlformats-officedocument.themeOverride+xml"/>
  <Override PartName="/ppt/charts/chart182.xml" ContentType="application/vnd.openxmlformats-officedocument.drawingml.chart+xml"/>
  <Override PartName="/ppt/charts/style96.xml" ContentType="application/vnd.ms-office.chartstyle+xml"/>
  <Override PartName="/ppt/charts/colors96.xml" ContentType="application/vnd.ms-office.chartcolorstyle+xml"/>
  <Override PartName="/ppt/theme/themeOverride144.xml" ContentType="application/vnd.openxmlformats-officedocument.themeOverride+xml"/>
  <Override PartName="/ppt/charts/chart183.xml" ContentType="application/vnd.openxmlformats-officedocument.drawingml.chart+xml"/>
  <Override PartName="/ppt/charts/style97.xml" ContentType="application/vnd.ms-office.chartstyle+xml"/>
  <Override PartName="/ppt/charts/colors97.xml" ContentType="application/vnd.ms-office.chartcolorstyle+xml"/>
  <Override PartName="/ppt/theme/themeOverride145.xml" ContentType="application/vnd.openxmlformats-officedocument.themeOverride+xml"/>
  <Override PartName="/ppt/charts/chart184.xml" ContentType="application/vnd.openxmlformats-officedocument.drawingml.chart+xml"/>
  <Override PartName="/ppt/charts/style98.xml" ContentType="application/vnd.ms-office.chartstyle+xml"/>
  <Override PartName="/ppt/charts/colors98.xml" ContentType="application/vnd.ms-office.chartcolorstyle+xml"/>
  <Override PartName="/ppt/theme/themeOverride146.xml" ContentType="application/vnd.openxmlformats-officedocument.themeOverride+xml"/>
  <Override PartName="/ppt/charts/chart185.xml" ContentType="application/vnd.openxmlformats-officedocument.drawingml.chart+xml"/>
  <Override PartName="/ppt/charts/style99.xml" ContentType="application/vnd.ms-office.chartstyle+xml"/>
  <Override PartName="/ppt/charts/colors99.xml" ContentType="application/vnd.ms-office.chartcolorstyle+xml"/>
  <Override PartName="/ppt/theme/themeOverride147.xml" ContentType="application/vnd.openxmlformats-officedocument.themeOverride+xml"/>
  <Override PartName="/ppt/charts/chart186.xml" ContentType="application/vnd.openxmlformats-officedocument.drawingml.chart+xml"/>
  <Override PartName="/ppt/charts/style100.xml" ContentType="application/vnd.ms-office.chartstyle+xml"/>
  <Override PartName="/ppt/charts/colors100.xml" ContentType="application/vnd.ms-office.chartcolorstyle+xml"/>
  <Override PartName="/ppt/theme/themeOverride148.xml" ContentType="application/vnd.openxmlformats-officedocument.themeOverride+xml"/>
  <Override PartName="/ppt/charts/chart187.xml" ContentType="application/vnd.openxmlformats-officedocument.drawingml.chart+xml"/>
  <Override PartName="/ppt/charts/style101.xml" ContentType="application/vnd.ms-office.chartstyle+xml"/>
  <Override PartName="/ppt/charts/colors101.xml" ContentType="application/vnd.ms-office.chartcolorstyle+xml"/>
  <Override PartName="/ppt/theme/themeOverride149.xml" ContentType="application/vnd.openxmlformats-officedocument.themeOverride+xml"/>
  <Override PartName="/ppt/charts/chart188.xml" ContentType="application/vnd.openxmlformats-officedocument.drawingml.chart+xml"/>
  <Override PartName="/ppt/charts/style102.xml" ContentType="application/vnd.ms-office.chartstyle+xml"/>
  <Override PartName="/ppt/charts/colors102.xml" ContentType="application/vnd.ms-office.chartcolorstyle+xml"/>
  <Override PartName="/ppt/theme/themeOverride150.xml" ContentType="application/vnd.openxmlformats-officedocument.themeOverride+xml"/>
  <Override PartName="/ppt/charts/chart189.xml" ContentType="application/vnd.openxmlformats-officedocument.drawingml.chart+xml"/>
  <Override PartName="/ppt/charts/style103.xml" ContentType="application/vnd.ms-office.chartstyle+xml"/>
  <Override PartName="/ppt/charts/colors103.xml" ContentType="application/vnd.ms-office.chartcolorstyle+xml"/>
  <Override PartName="/ppt/theme/themeOverride151.xml" ContentType="application/vnd.openxmlformats-officedocument.themeOverride+xml"/>
  <Override PartName="/ppt/charts/chart190.xml" ContentType="application/vnd.openxmlformats-officedocument.drawingml.chart+xml"/>
  <Override PartName="/ppt/charts/style104.xml" ContentType="application/vnd.ms-office.chartstyle+xml"/>
  <Override PartName="/ppt/charts/colors104.xml" ContentType="application/vnd.ms-office.chartcolorstyle+xml"/>
  <Override PartName="/ppt/theme/themeOverride152.xml" ContentType="application/vnd.openxmlformats-officedocument.themeOverride+xml"/>
  <Override PartName="/ppt/charts/chart191.xml" ContentType="application/vnd.openxmlformats-officedocument.drawingml.chart+xml"/>
  <Override PartName="/ppt/charts/style105.xml" ContentType="application/vnd.ms-office.chartstyle+xml"/>
  <Override PartName="/ppt/charts/colors105.xml" ContentType="application/vnd.ms-office.chartcolorstyle+xml"/>
  <Override PartName="/ppt/theme/themeOverride153.xml" ContentType="application/vnd.openxmlformats-officedocument.themeOverride+xml"/>
  <Override PartName="/ppt/charts/chart192.xml" ContentType="application/vnd.openxmlformats-officedocument.drawingml.chart+xml"/>
  <Override PartName="/ppt/charts/style106.xml" ContentType="application/vnd.ms-office.chartstyle+xml"/>
  <Override PartName="/ppt/charts/colors106.xml" ContentType="application/vnd.ms-office.chartcolorstyle+xml"/>
  <Override PartName="/ppt/theme/themeOverride154.xml" ContentType="application/vnd.openxmlformats-officedocument.themeOverride+xml"/>
  <Override PartName="/ppt/charts/chart193.xml" ContentType="application/vnd.openxmlformats-officedocument.drawingml.chart+xml"/>
  <Override PartName="/ppt/charts/style107.xml" ContentType="application/vnd.ms-office.chartstyle+xml"/>
  <Override PartName="/ppt/charts/colors107.xml" ContentType="application/vnd.ms-office.chartcolorstyle+xml"/>
  <Override PartName="/ppt/theme/themeOverride155.xml" ContentType="application/vnd.openxmlformats-officedocument.themeOverride+xml"/>
  <Override PartName="/ppt/charts/chart194.xml" ContentType="application/vnd.openxmlformats-officedocument.drawingml.chart+xml"/>
  <Override PartName="/ppt/charts/style108.xml" ContentType="application/vnd.ms-office.chartstyle+xml"/>
  <Override PartName="/ppt/charts/colors108.xml" ContentType="application/vnd.ms-office.chartcolorstyle+xml"/>
  <Override PartName="/ppt/theme/themeOverride156.xml" ContentType="application/vnd.openxmlformats-officedocument.themeOverride+xml"/>
  <Override PartName="/ppt/charts/chart195.xml" ContentType="application/vnd.openxmlformats-officedocument.drawingml.chart+xml"/>
  <Override PartName="/ppt/charts/style109.xml" ContentType="application/vnd.ms-office.chartstyle+xml"/>
  <Override PartName="/ppt/charts/colors109.xml" ContentType="application/vnd.ms-office.chartcolorstyle+xml"/>
  <Override PartName="/ppt/theme/themeOverride157.xml" ContentType="application/vnd.openxmlformats-officedocument.themeOverride+xml"/>
  <Override PartName="/ppt/charts/chart196.xml" ContentType="application/vnd.openxmlformats-officedocument.drawingml.chart+xml"/>
  <Override PartName="/ppt/charts/style110.xml" ContentType="application/vnd.ms-office.chartstyle+xml"/>
  <Override PartName="/ppt/charts/colors110.xml" ContentType="application/vnd.ms-office.chartcolorstyle+xml"/>
  <Override PartName="/ppt/theme/themeOverride158.xml" ContentType="application/vnd.openxmlformats-officedocument.themeOverride+xml"/>
  <Override PartName="/ppt/charts/chart197.xml" ContentType="application/vnd.openxmlformats-officedocument.drawingml.chart+xml"/>
  <Override PartName="/ppt/charts/style111.xml" ContentType="application/vnd.ms-office.chartstyle+xml"/>
  <Override PartName="/ppt/charts/colors111.xml" ContentType="application/vnd.ms-office.chartcolorstyle+xml"/>
  <Override PartName="/ppt/theme/themeOverride159.xml" ContentType="application/vnd.openxmlformats-officedocument.themeOverride+xml"/>
  <Override PartName="/ppt/charts/chart198.xml" ContentType="application/vnd.openxmlformats-officedocument.drawingml.chart+xml"/>
  <Override PartName="/ppt/charts/style112.xml" ContentType="application/vnd.ms-office.chartstyle+xml"/>
  <Override PartName="/ppt/charts/colors112.xml" ContentType="application/vnd.ms-office.chartcolorstyle+xml"/>
  <Override PartName="/ppt/theme/themeOverride160.xml" ContentType="application/vnd.openxmlformats-officedocument.themeOverride+xml"/>
  <Override PartName="/ppt/charts/chart199.xml" ContentType="application/vnd.openxmlformats-officedocument.drawingml.chart+xml"/>
  <Override PartName="/ppt/charts/style113.xml" ContentType="application/vnd.ms-office.chartstyle+xml"/>
  <Override PartName="/ppt/charts/colors113.xml" ContentType="application/vnd.ms-office.chartcolorstyle+xml"/>
  <Override PartName="/ppt/theme/themeOverride161.xml" ContentType="application/vnd.openxmlformats-officedocument.themeOverride+xml"/>
  <Override PartName="/ppt/charts/chart200.xml" ContentType="application/vnd.openxmlformats-officedocument.drawingml.chart+xml"/>
  <Override PartName="/ppt/charts/style114.xml" ContentType="application/vnd.ms-office.chartstyle+xml"/>
  <Override PartName="/ppt/charts/colors114.xml" ContentType="application/vnd.ms-office.chartcolorstyle+xml"/>
  <Override PartName="/ppt/theme/themeOverride162.xml" ContentType="application/vnd.openxmlformats-officedocument.themeOverride+xml"/>
  <Override PartName="/ppt/charts/chart201.xml" ContentType="application/vnd.openxmlformats-officedocument.drawingml.chart+xml"/>
  <Override PartName="/ppt/charts/style115.xml" ContentType="application/vnd.ms-office.chartstyle+xml"/>
  <Override PartName="/ppt/charts/colors115.xml" ContentType="application/vnd.ms-office.chartcolorstyle+xml"/>
  <Override PartName="/ppt/theme/themeOverride163.xml" ContentType="application/vnd.openxmlformats-officedocument.themeOverride+xml"/>
  <Override PartName="/ppt/charts/chart202.xml" ContentType="application/vnd.openxmlformats-officedocument.drawingml.chart+xml"/>
  <Override PartName="/ppt/charts/style116.xml" ContentType="application/vnd.ms-office.chartstyle+xml"/>
  <Override PartName="/ppt/charts/colors116.xml" ContentType="application/vnd.ms-office.chartcolorstyle+xml"/>
  <Override PartName="/ppt/theme/themeOverride164.xml" ContentType="application/vnd.openxmlformats-officedocument.themeOverride+xml"/>
  <Override PartName="/ppt/charts/chart203.xml" ContentType="application/vnd.openxmlformats-officedocument.drawingml.chart+xml"/>
  <Override PartName="/ppt/charts/style117.xml" ContentType="application/vnd.ms-office.chartstyle+xml"/>
  <Override PartName="/ppt/charts/colors117.xml" ContentType="application/vnd.ms-office.chartcolorstyle+xml"/>
  <Override PartName="/ppt/theme/themeOverride165.xml" ContentType="application/vnd.openxmlformats-officedocument.themeOverride+xml"/>
  <Override PartName="/ppt/charts/chart204.xml" ContentType="application/vnd.openxmlformats-officedocument.drawingml.chart+xml"/>
  <Override PartName="/ppt/charts/style118.xml" ContentType="application/vnd.ms-office.chartstyle+xml"/>
  <Override PartName="/ppt/charts/colors118.xml" ContentType="application/vnd.ms-office.chartcolorstyle+xml"/>
  <Override PartName="/ppt/theme/themeOverride166.xml" ContentType="application/vnd.openxmlformats-officedocument.themeOverride+xml"/>
  <Override PartName="/ppt/charts/chart205.xml" ContentType="application/vnd.openxmlformats-officedocument.drawingml.chart+xml"/>
  <Override PartName="/ppt/charts/style119.xml" ContentType="application/vnd.ms-office.chartstyle+xml"/>
  <Override PartName="/ppt/charts/colors119.xml" ContentType="application/vnd.ms-office.chartcolorstyle+xml"/>
  <Override PartName="/ppt/theme/themeOverride167.xml" ContentType="application/vnd.openxmlformats-officedocument.themeOverride+xml"/>
  <Override PartName="/ppt/charts/chart206.xml" ContentType="application/vnd.openxmlformats-officedocument.drawingml.chart+xml"/>
  <Override PartName="/ppt/charts/style120.xml" ContentType="application/vnd.ms-office.chartstyle+xml"/>
  <Override PartName="/ppt/charts/colors120.xml" ContentType="application/vnd.ms-office.chartcolorstyle+xml"/>
  <Override PartName="/ppt/theme/themeOverride168.xml" ContentType="application/vnd.openxmlformats-officedocument.themeOverride+xml"/>
  <Override PartName="/ppt/charts/chart207.xml" ContentType="application/vnd.openxmlformats-officedocument.drawingml.chart+xml"/>
  <Override PartName="/ppt/charts/style121.xml" ContentType="application/vnd.ms-office.chartstyle+xml"/>
  <Override PartName="/ppt/charts/colors121.xml" ContentType="application/vnd.ms-office.chartcolorstyle+xml"/>
  <Override PartName="/ppt/theme/themeOverride169.xml" ContentType="application/vnd.openxmlformats-officedocument.themeOverride+xml"/>
  <Override PartName="/ppt/charts/chart208.xml" ContentType="application/vnd.openxmlformats-officedocument.drawingml.chart+xml"/>
  <Override PartName="/ppt/charts/style122.xml" ContentType="application/vnd.ms-office.chartstyle+xml"/>
  <Override PartName="/ppt/charts/colors122.xml" ContentType="application/vnd.ms-office.chartcolorstyle+xml"/>
  <Override PartName="/ppt/theme/themeOverride170.xml" ContentType="application/vnd.openxmlformats-officedocument.themeOverride+xml"/>
  <Override PartName="/ppt/charts/chart209.xml" ContentType="application/vnd.openxmlformats-officedocument.drawingml.chart+xml"/>
  <Override PartName="/ppt/charts/style123.xml" ContentType="application/vnd.ms-office.chartstyle+xml"/>
  <Override PartName="/ppt/charts/colors123.xml" ContentType="application/vnd.ms-office.chartcolorstyle+xml"/>
  <Override PartName="/ppt/theme/themeOverride171.xml" ContentType="application/vnd.openxmlformats-officedocument.themeOverride+xml"/>
  <Override PartName="/ppt/charts/chart210.xml" ContentType="application/vnd.openxmlformats-officedocument.drawingml.chart+xml"/>
  <Override PartName="/ppt/charts/style124.xml" ContentType="application/vnd.ms-office.chartstyle+xml"/>
  <Override PartName="/ppt/charts/colors124.xml" ContentType="application/vnd.ms-office.chartcolorstyle+xml"/>
  <Override PartName="/ppt/theme/themeOverride172.xml" ContentType="application/vnd.openxmlformats-officedocument.themeOverride+xml"/>
  <Override PartName="/ppt/charts/chart211.xml" ContentType="application/vnd.openxmlformats-officedocument.drawingml.chart+xml"/>
  <Override PartName="/ppt/charts/style125.xml" ContentType="application/vnd.ms-office.chartstyle+xml"/>
  <Override PartName="/ppt/charts/colors125.xml" ContentType="application/vnd.ms-office.chartcolorstyle+xml"/>
  <Override PartName="/ppt/theme/themeOverride173.xml" ContentType="application/vnd.openxmlformats-officedocument.themeOverride+xml"/>
  <Override PartName="/ppt/charts/chart212.xml" ContentType="application/vnd.openxmlformats-officedocument.drawingml.chart+xml"/>
  <Override PartName="/ppt/charts/style126.xml" ContentType="application/vnd.ms-office.chartstyle+xml"/>
  <Override PartName="/ppt/charts/colors126.xml" ContentType="application/vnd.ms-office.chartcolorstyle+xml"/>
  <Override PartName="/ppt/theme/themeOverride174.xml" ContentType="application/vnd.openxmlformats-officedocument.themeOverride+xml"/>
  <Override PartName="/ppt/charts/chart213.xml" ContentType="application/vnd.openxmlformats-officedocument.drawingml.chart+xml"/>
  <Override PartName="/ppt/charts/style127.xml" ContentType="application/vnd.ms-office.chartstyle+xml"/>
  <Override PartName="/ppt/charts/colors127.xml" ContentType="application/vnd.ms-office.chartcolorstyle+xml"/>
  <Override PartName="/ppt/theme/themeOverride175.xml" ContentType="application/vnd.openxmlformats-officedocument.themeOverride+xml"/>
  <Override PartName="/ppt/charts/chart214.xml" ContentType="application/vnd.openxmlformats-officedocument.drawingml.chart+xml"/>
  <Override PartName="/ppt/charts/style128.xml" ContentType="application/vnd.ms-office.chartstyle+xml"/>
  <Override PartName="/ppt/charts/colors128.xml" ContentType="application/vnd.ms-office.chartcolorstyle+xml"/>
  <Override PartName="/ppt/theme/themeOverride176.xml" ContentType="application/vnd.openxmlformats-officedocument.themeOverride+xml"/>
  <Override PartName="/ppt/charts/chart215.xml" ContentType="application/vnd.openxmlformats-officedocument.drawingml.chart+xml"/>
  <Override PartName="/ppt/charts/style129.xml" ContentType="application/vnd.ms-office.chartstyle+xml"/>
  <Override PartName="/ppt/charts/colors129.xml" ContentType="application/vnd.ms-office.chartcolorstyle+xml"/>
  <Override PartName="/ppt/theme/themeOverride177.xml" ContentType="application/vnd.openxmlformats-officedocument.themeOverride+xml"/>
  <Override PartName="/ppt/charts/chart216.xml" ContentType="application/vnd.openxmlformats-officedocument.drawingml.chart+xml"/>
  <Override PartName="/ppt/charts/style130.xml" ContentType="application/vnd.ms-office.chartstyle+xml"/>
  <Override PartName="/ppt/charts/colors130.xml" ContentType="application/vnd.ms-office.chartcolorstyle+xml"/>
  <Override PartName="/ppt/theme/themeOverride178.xml" ContentType="application/vnd.openxmlformats-officedocument.themeOverride+xml"/>
  <Override PartName="/ppt/charts/chart217.xml" ContentType="application/vnd.openxmlformats-officedocument.drawingml.chart+xml"/>
  <Override PartName="/ppt/charts/style131.xml" ContentType="application/vnd.ms-office.chartstyle+xml"/>
  <Override PartName="/ppt/charts/colors131.xml" ContentType="application/vnd.ms-office.chartcolorstyle+xml"/>
  <Override PartName="/ppt/theme/themeOverride179.xml" ContentType="application/vnd.openxmlformats-officedocument.themeOverride+xml"/>
  <Override PartName="/ppt/charts/chart218.xml" ContentType="application/vnd.openxmlformats-officedocument.drawingml.chart+xml"/>
  <Override PartName="/ppt/charts/style132.xml" ContentType="application/vnd.ms-office.chartstyle+xml"/>
  <Override PartName="/ppt/charts/colors132.xml" ContentType="application/vnd.ms-office.chartcolorstyle+xml"/>
  <Override PartName="/ppt/theme/themeOverride180.xml" ContentType="application/vnd.openxmlformats-officedocument.themeOverride+xml"/>
  <Override PartName="/ppt/charts/chart219.xml" ContentType="application/vnd.openxmlformats-officedocument.drawingml.chart+xml"/>
  <Override PartName="/ppt/charts/style133.xml" ContentType="application/vnd.ms-office.chartstyle+xml"/>
  <Override PartName="/ppt/charts/colors133.xml" ContentType="application/vnd.ms-office.chartcolorstyle+xml"/>
  <Override PartName="/ppt/theme/themeOverride181.xml" ContentType="application/vnd.openxmlformats-officedocument.themeOverride+xml"/>
  <Override PartName="/ppt/charts/chart220.xml" ContentType="application/vnd.openxmlformats-officedocument.drawingml.chart+xml"/>
  <Override PartName="/ppt/charts/style134.xml" ContentType="application/vnd.ms-office.chartstyle+xml"/>
  <Override PartName="/ppt/charts/colors134.xml" ContentType="application/vnd.ms-office.chartcolorstyle+xml"/>
  <Override PartName="/ppt/theme/themeOverride182.xml" ContentType="application/vnd.openxmlformats-officedocument.themeOverride+xml"/>
  <Override PartName="/ppt/charts/chart221.xml" ContentType="application/vnd.openxmlformats-officedocument.drawingml.chart+xml"/>
  <Override PartName="/ppt/charts/style135.xml" ContentType="application/vnd.ms-office.chartstyle+xml"/>
  <Override PartName="/ppt/charts/colors135.xml" ContentType="application/vnd.ms-office.chartcolorstyle+xml"/>
  <Override PartName="/ppt/theme/themeOverride183.xml" ContentType="application/vnd.openxmlformats-officedocument.themeOverride+xml"/>
  <Override PartName="/ppt/charts/chart222.xml" ContentType="application/vnd.openxmlformats-officedocument.drawingml.chart+xml"/>
  <Override PartName="/ppt/charts/style136.xml" ContentType="application/vnd.ms-office.chartstyle+xml"/>
  <Override PartName="/ppt/charts/colors136.xml" ContentType="application/vnd.ms-office.chartcolorstyle+xml"/>
  <Override PartName="/ppt/theme/themeOverride184.xml" ContentType="application/vnd.openxmlformats-officedocument.themeOverride+xml"/>
  <Override PartName="/ppt/charts/chart223.xml" ContentType="application/vnd.openxmlformats-officedocument.drawingml.chart+xml"/>
  <Override PartName="/ppt/charts/style137.xml" ContentType="application/vnd.ms-office.chartstyle+xml"/>
  <Override PartName="/ppt/charts/colors137.xml" ContentType="application/vnd.ms-office.chartcolorstyle+xml"/>
  <Override PartName="/ppt/theme/themeOverride185.xml" ContentType="application/vnd.openxmlformats-officedocument.themeOverride+xml"/>
  <Override PartName="/ppt/charts/chart224.xml" ContentType="application/vnd.openxmlformats-officedocument.drawingml.chart+xml"/>
  <Override PartName="/ppt/charts/style138.xml" ContentType="application/vnd.ms-office.chartstyle+xml"/>
  <Override PartName="/ppt/charts/colors138.xml" ContentType="application/vnd.ms-office.chartcolorstyle+xml"/>
  <Override PartName="/ppt/theme/themeOverride186.xml" ContentType="application/vnd.openxmlformats-officedocument.themeOverride+xml"/>
  <Override PartName="/ppt/charts/chart225.xml" ContentType="application/vnd.openxmlformats-officedocument.drawingml.chart+xml"/>
  <Override PartName="/ppt/charts/style139.xml" ContentType="application/vnd.ms-office.chartstyle+xml"/>
  <Override PartName="/ppt/charts/colors139.xml" ContentType="application/vnd.ms-office.chartcolorstyle+xml"/>
  <Override PartName="/ppt/theme/themeOverride187.xml" ContentType="application/vnd.openxmlformats-officedocument.themeOverride+xml"/>
  <Override PartName="/ppt/charts/chart226.xml" ContentType="application/vnd.openxmlformats-officedocument.drawingml.chart+xml"/>
  <Override PartName="/ppt/charts/style140.xml" ContentType="application/vnd.ms-office.chartstyle+xml"/>
  <Override PartName="/ppt/charts/colors140.xml" ContentType="application/vnd.ms-office.chartcolorstyle+xml"/>
  <Override PartName="/ppt/theme/themeOverride188.xml" ContentType="application/vnd.openxmlformats-officedocument.themeOverride+xml"/>
  <Override PartName="/ppt/charts/chart227.xml" ContentType="application/vnd.openxmlformats-officedocument.drawingml.chart+xml"/>
  <Override PartName="/ppt/charts/style141.xml" ContentType="application/vnd.ms-office.chartstyle+xml"/>
  <Override PartName="/ppt/charts/colors141.xml" ContentType="application/vnd.ms-office.chartcolorstyle+xml"/>
  <Override PartName="/ppt/theme/themeOverride189.xml" ContentType="application/vnd.openxmlformats-officedocument.themeOverride+xml"/>
  <Override PartName="/ppt/charts/chart228.xml" ContentType="application/vnd.openxmlformats-officedocument.drawingml.chart+xml"/>
  <Override PartName="/ppt/charts/style142.xml" ContentType="application/vnd.ms-office.chartstyle+xml"/>
  <Override PartName="/ppt/charts/colors142.xml" ContentType="application/vnd.ms-office.chartcolorstyle+xml"/>
  <Override PartName="/ppt/theme/themeOverride190.xml" ContentType="application/vnd.openxmlformats-officedocument.themeOverride+xml"/>
  <Override PartName="/ppt/charts/chart229.xml" ContentType="application/vnd.openxmlformats-officedocument.drawingml.chart+xml"/>
  <Override PartName="/ppt/charts/style143.xml" ContentType="application/vnd.ms-office.chartstyle+xml"/>
  <Override PartName="/ppt/charts/colors143.xml" ContentType="application/vnd.ms-office.chartcolorstyle+xml"/>
  <Override PartName="/ppt/theme/themeOverride191.xml" ContentType="application/vnd.openxmlformats-officedocument.themeOverride+xml"/>
  <Override PartName="/ppt/charts/chart230.xml" ContentType="application/vnd.openxmlformats-officedocument.drawingml.chart+xml"/>
  <Override PartName="/ppt/charts/style144.xml" ContentType="application/vnd.ms-office.chartstyle+xml"/>
  <Override PartName="/ppt/charts/colors144.xml" ContentType="application/vnd.ms-office.chartcolorstyle+xml"/>
  <Override PartName="/ppt/theme/themeOverride192.xml" ContentType="application/vnd.openxmlformats-officedocument.themeOverride+xml"/>
  <Override PartName="/ppt/charts/chart231.xml" ContentType="application/vnd.openxmlformats-officedocument.drawingml.chart+xml"/>
  <Override PartName="/ppt/charts/style145.xml" ContentType="application/vnd.ms-office.chartstyle+xml"/>
  <Override PartName="/ppt/charts/colors145.xml" ContentType="application/vnd.ms-office.chartcolorstyle+xml"/>
  <Override PartName="/ppt/theme/themeOverride193.xml" ContentType="application/vnd.openxmlformats-officedocument.themeOverride+xml"/>
  <Override PartName="/ppt/charts/chart232.xml" ContentType="application/vnd.openxmlformats-officedocument.drawingml.chart+xml"/>
  <Override PartName="/ppt/charts/style146.xml" ContentType="application/vnd.ms-office.chartstyle+xml"/>
  <Override PartName="/ppt/charts/colors146.xml" ContentType="application/vnd.ms-office.chartcolorstyle+xml"/>
  <Override PartName="/ppt/theme/themeOverride194.xml" ContentType="application/vnd.openxmlformats-officedocument.themeOverride+xml"/>
  <Override PartName="/ppt/theme/themeOverride195.xml" ContentType="application/vnd.openxmlformats-officedocument.themeOverride+xml"/>
  <Override PartName="/ppt/theme/themeOverride196.xml" ContentType="application/vnd.openxmlformats-officedocument.themeOverride+xml"/>
  <Override PartName="/ppt/theme/themeOverride197.xml" ContentType="application/vnd.openxmlformats-officedocument.themeOverride+xml"/>
  <Override PartName="/ppt/charts/chart233.xml" ContentType="application/vnd.openxmlformats-officedocument.drawingml.chart+xml"/>
  <Override PartName="/ppt/drawings/drawing9.xml" ContentType="application/vnd.openxmlformats-officedocument.drawingml.chartshapes+xml"/>
  <Override PartName="/ppt/charts/chart234.xml" ContentType="application/vnd.openxmlformats-officedocument.drawingml.chart+xml"/>
  <Override PartName="/ppt/drawings/drawing10.xml" ContentType="application/vnd.openxmlformats-officedocument.drawingml.chartshapes+xml"/>
  <Override PartName="/ppt/charts/chart235.xml" ContentType="application/vnd.openxmlformats-officedocument.drawingml.chart+xml"/>
  <Override PartName="/ppt/drawings/drawing11.xml" ContentType="application/vnd.openxmlformats-officedocument.drawingml.chartshapes+xml"/>
  <Override PartName="/ppt/charts/chart236.xml" ContentType="application/vnd.openxmlformats-officedocument.drawingml.chart+xml"/>
  <Override PartName="/ppt/drawings/drawing12.xml" ContentType="application/vnd.openxmlformats-officedocument.drawingml.chartshapes+xml"/>
  <Override PartName="/ppt/charts/chart237.xml" ContentType="application/vnd.openxmlformats-officedocument.drawingml.chart+xml"/>
  <Override PartName="/ppt/drawings/drawing13.xml" ContentType="application/vnd.openxmlformats-officedocument.drawingml.chartshapes+xml"/>
  <Override PartName="/ppt/theme/themeOverride198.xml" ContentType="application/vnd.openxmlformats-officedocument.themeOverride+xml"/>
  <Override PartName="/ppt/notesSlides/notesSlide104.xml" ContentType="application/vnd.openxmlformats-officedocument.presentationml.notesSlide+xml"/>
  <Override PartName="/ppt/charts/chart238.xml" ContentType="application/vnd.openxmlformats-officedocument.drawingml.chart+xml"/>
  <Override PartName="/ppt/charts/style147.xml" ContentType="application/vnd.ms-office.chartstyle+xml"/>
  <Override PartName="/ppt/charts/colors147.xml" ContentType="application/vnd.ms-office.chartcolorstyle+xml"/>
  <Override PartName="/ppt/theme/themeOverride199.xml" ContentType="application/vnd.openxmlformats-officedocument.themeOverride+xml"/>
  <Override PartName="/ppt/notesSlides/notesSlide105.xml" ContentType="application/vnd.openxmlformats-officedocument.presentationml.notesSlide+xml"/>
  <Override PartName="/ppt/charts/chart239.xml" ContentType="application/vnd.openxmlformats-officedocument.drawingml.chart+xml"/>
  <Override PartName="/ppt/charts/style148.xml" ContentType="application/vnd.ms-office.chartstyle+xml"/>
  <Override PartName="/ppt/charts/colors148.xml" ContentType="application/vnd.ms-office.chartcolorstyle+xml"/>
  <Override PartName="/ppt/theme/themeOverride200.xml" ContentType="application/vnd.openxmlformats-officedocument.themeOverride+xml"/>
  <Override PartName="/ppt/notesSlides/notesSlide106.xml" ContentType="application/vnd.openxmlformats-officedocument.presentationml.notesSlide+xml"/>
  <Override PartName="/ppt/charts/chart240.xml" ContentType="application/vnd.openxmlformats-officedocument.drawingml.chart+xml"/>
  <Override PartName="/ppt/charts/style149.xml" ContentType="application/vnd.ms-office.chartstyle+xml"/>
  <Override PartName="/ppt/charts/colors149.xml" ContentType="application/vnd.ms-office.chartcolorstyle+xml"/>
  <Override PartName="/ppt/theme/themeOverride201.xml" ContentType="application/vnd.openxmlformats-officedocument.themeOverride+xml"/>
  <Override PartName="/ppt/notesSlides/notesSlide107.xml" ContentType="application/vnd.openxmlformats-officedocument.presentationml.notesSlide+xml"/>
  <Override PartName="/ppt/charts/chart241.xml" ContentType="application/vnd.openxmlformats-officedocument.drawingml.chart+xml"/>
  <Override PartName="/ppt/charts/style150.xml" ContentType="application/vnd.ms-office.chartstyle+xml"/>
  <Override PartName="/ppt/charts/colors150.xml" ContentType="application/vnd.ms-office.chartcolorstyle+xml"/>
  <Override PartName="/ppt/theme/themeOverride202.xml" ContentType="application/vnd.openxmlformats-officedocument.themeOverride+xml"/>
  <Override PartName="/ppt/notesSlides/notesSlide108.xml" ContentType="application/vnd.openxmlformats-officedocument.presentationml.notesSlide+xml"/>
  <Override PartName="/ppt/charts/chart242.xml" ContentType="application/vnd.openxmlformats-officedocument.drawingml.chart+xml"/>
  <Override PartName="/ppt/charts/style151.xml" ContentType="application/vnd.ms-office.chartstyle+xml"/>
  <Override PartName="/ppt/charts/colors151.xml" ContentType="application/vnd.ms-office.chartcolorstyle+xml"/>
  <Override PartName="/ppt/theme/themeOverride203.xml" ContentType="application/vnd.openxmlformats-officedocument.themeOverride+xml"/>
  <Override PartName="/ppt/charts/chart243.xml" ContentType="application/vnd.openxmlformats-officedocument.drawingml.chart+xml"/>
  <Override PartName="/ppt/charts/style152.xml" ContentType="application/vnd.ms-office.chartstyle+xml"/>
  <Override PartName="/ppt/charts/colors152.xml" ContentType="application/vnd.ms-office.chartcolorstyle+xml"/>
  <Override PartName="/ppt/theme/themeOverride204.xml" ContentType="application/vnd.openxmlformats-officedocument.themeOverride+xml"/>
  <Override PartName="/ppt/charts/chart244.xml" ContentType="application/vnd.openxmlformats-officedocument.drawingml.chart+xml"/>
  <Override PartName="/ppt/charts/style153.xml" ContentType="application/vnd.ms-office.chartstyle+xml"/>
  <Override PartName="/ppt/charts/colors153.xml" ContentType="application/vnd.ms-office.chartcolorstyle+xml"/>
  <Override PartName="/ppt/theme/themeOverride205.xml" ContentType="application/vnd.openxmlformats-officedocument.themeOverride+xml"/>
  <Override PartName="/ppt/charts/chart245.xml" ContentType="application/vnd.openxmlformats-officedocument.drawingml.chart+xml"/>
  <Override PartName="/ppt/charts/style154.xml" ContentType="application/vnd.ms-office.chartstyle+xml"/>
  <Override PartName="/ppt/charts/colors154.xml" ContentType="application/vnd.ms-office.chartcolorstyle+xml"/>
  <Override PartName="/ppt/theme/themeOverride206.xml" ContentType="application/vnd.openxmlformats-officedocument.themeOverride+xml"/>
  <Override PartName="/ppt/charts/chart246.xml" ContentType="application/vnd.openxmlformats-officedocument.drawingml.chart+xml"/>
  <Override PartName="/ppt/charts/style155.xml" ContentType="application/vnd.ms-office.chartstyle+xml"/>
  <Override PartName="/ppt/charts/colors155.xml" ContentType="application/vnd.ms-office.chartcolorstyle+xml"/>
  <Override PartName="/ppt/theme/themeOverride207.xml" ContentType="application/vnd.openxmlformats-officedocument.themeOverride+xml"/>
  <Override PartName="/ppt/charts/chart247.xml" ContentType="application/vnd.openxmlformats-officedocument.drawingml.chart+xml"/>
  <Override PartName="/ppt/charts/style156.xml" ContentType="application/vnd.ms-office.chartstyle+xml"/>
  <Override PartName="/ppt/charts/colors156.xml" ContentType="application/vnd.ms-office.chartcolorstyle+xml"/>
  <Override PartName="/ppt/theme/themeOverride208.xml" ContentType="application/vnd.openxmlformats-officedocument.themeOverride+xml"/>
  <Override PartName="/ppt/charts/chart248.xml" ContentType="application/vnd.openxmlformats-officedocument.drawingml.chart+xml"/>
  <Override PartName="/ppt/charts/style157.xml" ContentType="application/vnd.ms-office.chartstyle+xml"/>
  <Override PartName="/ppt/charts/colors157.xml" ContentType="application/vnd.ms-office.chartcolorstyle+xml"/>
  <Override PartName="/ppt/theme/themeOverride209.xml" ContentType="application/vnd.openxmlformats-officedocument.themeOverride+xml"/>
  <Override PartName="/ppt/charts/chart249.xml" ContentType="application/vnd.openxmlformats-officedocument.drawingml.chart+xml"/>
  <Override PartName="/ppt/charts/style158.xml" ContentType="application/vnd.ms-office.chartstyle+xml"/>
  <Override PartName="/ppt/charts/colors158.xml" ContentType="application/vnd.ms-office.chartcolorstyle+xml"/>
  <Override PartName="/ppt/theme/themeOverride210.xml" ContentType="application/vnd.openxmlformats-officedocument.themeOverride+xml"/>
  <Override PartName="/ppt/charts/chart250.xml" ContentType="application/vnd.openxmlformats-officedocument.drawingml.chart+xml"/>
  <Override PartName="/ppt/charts/style159.xml" ContentType="application/vnd.ms-office.chartstyle+xml"/>
  <Override PartName="/ppt/charts/colors159.xml" ContentType="application/vnd.ms-office.chartcolorstyle+xml"/>
  <Override PartName="/ppt/theme/themeOverride211.xml" ContentType="application/vnd.openxmlformats-officedocument.themeOverride+xml"/>
  <Override PartName="/ppt/charts/chart251.xml" ContentType="application/vnd.openxmlformats-officedocument.drawingml.chart+xml"/>
  <Override PartName="/ppt/charts/style160.xml" ContentType="application/vnd.ms-office.chartstyle+xml"/>
  <Override PartName="/ppt/charts/colors160.xml" ContentType="application/vnd.ms-office.chartcolorstyle+xml"/>
  <Override PartName="/ppt/theme/themeOverride212.xml" ContentType="application/vnd.openxmlformats-officedocument.themeOverride+xml"/>
  <Override PartName="/ppt/charts/chart252.xml" ContentType="application/vnd.openxmlformats-officedocument.drawingml.chart+xml"/>
  <Override PartName="/ppt/charts/style161.xml" ContentType="application/vnd.ms-office.chartstyle+xml"/>
  <Override PartName="/ppt/charts/colors161.xml" ContentType="application/vnd.ms-office.chartcolorstyle+xml"/>
  <Override PartName="/ppt/theme/themeOverride213.xml" ContentType="application/vnd.openxmlformats-officedocument.themeOverride+xml"/>
  <Override PartName="/ppt/charts/chart253.xml" ContentType="application/vnd.openxmlformats-officedocument.drawingml.chart+xml"/>
  <Override PartName="/ppt/charts/style162.xml" ContentType="application/vnd.ms-office.chartstyle+xml"/>
  <Override PartName="/ppt/charts/colors162.xml" ContentType="application/vnd.ms-office.chartcolorstyle+xml"/>
  <Override PartName="/ppt/theme/themeOverride214.xml" ContentType="application/vnd.openxmlformats-officedocument.themeOverride+xml"/>
  <Override PartName="/ppt/charts/chart254.xml" ContentType="application/vnd.openxmlformats-officedocument.drawingml.chart+xml"/>
  <Override PartName="/ppt/charts/style163.xml" ContentType="application/vnd.ms-office.chartstyle+xml"/>
  <Override PartName="/ppt/charts/colors163.xml" ContentType="application/vnd.ms-office.chartcolorstyle+xml"/>
  <Override PartName="/ppt/theme/themeOverride215.xml" ContentType="application/vnd.openxmlformats-officedocument.themeOverride+xml"/>
  <Override PartName="/ppt/charts/chart255.xml" ContentType="application/vnd.openxmlformats-officedocument.drawingml.chart+xml"/>
  <Override PartName="/ppt/charts/style164.xml" ContentType="application/vnd.ms-office.chartstyle+xml"/>
  <Override PartName="/ppt/charts/colors164.xml" ContentType="application/vnd.ms-office.chartcolorstyle+xml"/>
  <Override PartName="/ppt/theme/themeOverride216.xml" ContentType="application/vnd.openxmlformats-officedocument.themeOverride+xml"/>
  <Override PartName="/ppt/charts/chart256.xml" ContentType="application/vnd.openxmlformats-officedocument.drawingml.chart+xml"/>
  <Override PartName="/ppt/charts/style165.xml" ContentType="application/vnd.ms-office.chartstyle+xml"/>
  <Override PartName="/ppt/charts/colors165.xml" ContentType="application/vnd.ms-office.chartcolorstyle+xml"/>
  <Override PartName="/ppt/charts/chart257.xml" ContentType="application/vnd.openxmlformats-officedocument.drawingml.chart+xml"/>
  <Override PartName="/ppt/charts/style166.xml" ContentType="application/vnd.ms-office.chartstyle+xml"/>
  <Override PartName="/ppt/charts/colors166.xml" ContentType="application/vnd.ms-office.chartcolorstyl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7" r:id="rId1"/>
    <p:sldMasterId id="2147483814" r:id="rId2"/>
  </p:sldMasterIdLst>
  <p:notesMasterIdLst>
    <p:notesMasterId r:id="rId271"/>
  </p:notesMasterIdLst>
  <p:sldIdLst>
    <p:sldId id="497" r:id="rId3"/>
    <p:sldId id="498" r:id="rId4"/>
    <p:sldId id="278" r:id="rId5"/>
    <p:sldId id="499" r:id="rId6"/>
    <p:sldId id="373" r:id="rId7"/>
    <p:sldId id="382" r:id="rId8"/>
    <p:sldId id="383" r:id="rId9"/>
    <p:sldId id="384" r:id="rId10"/>
    <p:sldId id="385" r:id="rId11"/>
    <p:sldId id="500" r:id="rId12"/>
    <p:sldId id="553" r:id="rId13"/>
    <p:sldId id="501" r:id="rId14"/>
    <p:sldId id="502" r:id="rId15"/>
    <p:sldId id="503" r:id="rId16"/>
    <p:sldId id="504" r:id="rId17"/>
    <p:sldId id="505" r:id="rId18"/>
    <p:sldId id="506" r:id="rId19"/>
    <p:sldId id="554" r:id="rId20"/>
    <p:sldId id="386" r:id="rId21"/>
    <p:sldId id="552" r:id="rId22"/>
    <p:sldId id="387" r:id="rId23"/>
    <p:sldId id="555" r:id="rId24"/>
    <p:sldId id="388" r:id="rId25"/>
    <p:sldId id="556" r:id="rId26"/>
    <p:sldId id="389" r:id="rId27"/>
    <p:sldId id="557" r:id="rId28"/>
    <p:sldId id="390" r:id="rId29"/>
    <p:sldId id="507" r:id="rId30"/>
    <p:sldId id="372" r:id="rId31"/>
    <p:sldId id="381" r:id="rId32"/>
    <p:sldId id="391" r:id="rId33"/>
    <p:sldId id="392" r:id="rId34"/>
    <p:sldId id="393" r:id="rId35"/>
    <p:sldId id="394" r:id="rId36"/>
    <p:sldId id="432" r:id="rId37"/>
    <p:sldId id="396" r:id="rId38"/>
    <p:sldId id="397" r:id="rId39"/>
    <p:sldId id="399" r:id="rId40"/>
    <p:sldId id="400" r:id="rId41"/>
    <p:sldId id="374" r:id="rId42"/>
    <p:sldId id="401" r:id="rId43"/>
    <p:sldId id="402" r:id="rId44"/>
    <p:sldId id="403" r:id="rId45"/>
    <p:sldId id="404" r:id="rId46"/>
    <p:sldId id="405" r:id="rId47"/>
    <p:sldId id="406" r:id="rId48"/>
    <p:sldId id="407" r:id="rId49"/>
    <p:sldId id="408" r:id="rId50"/>
    <p:sldId id="409" r:id="rId51"/>
    <p:sldId id="410" r:id="rId52"/>
    <p:sldId id="375" r:id="rId53"/>
    <p:sldId id="411" r:id="rId54"/>
    <p:sldId id="412" r:id="rId55"/>
    <p:sldId id="413" r:id="rId56"/>
    <p:sldId id="415" r:id="rId57"/>
    <p:sldId id="414" r:id="rId58"/>
    <p:sldId id="398" r:id="rId59"/>
    <p:sldId id="416" r:id="rId60"/>
    <p:sldId id="417" r:id="rId61"/>
    <p:sldId id="418" r:id="rId62"/>
    <p:sldId id="419" r:id="rId63"/>
    <p:sldId id="376" r:id="rId64"/>
    <p:sldId id="420" r:id="rId65"/>
    <p:sldId id="421" r:id="rId66"/>
    <p:sldId id="422" r:id="rId67"/>
    <p:sldId id="423" r:id="rId68"/>
    <p:sldId id="424" r:id="rId69"/>
    <p:sldId id="425" r:id="rId70"/>
    <p:sldId id="426" r:id="rId71"/>
    <p:sldId id="427" r:id="rId72"/>
    <p:sldId id="428" r:id="rId73"/>
    <p:sldId id="429" r:id="rId74"/>
    <p:sldId id="377" r:id="rId75"/>
    <p:sldId id="430" r:id="rId76"/>
    <p:sldId id="433" r:id="rId77"/>
    <p:sldId id="434" r:id="rId78"/>
    <p:sldId id="435" r:id="rId79"/>
    <p:sldId id="436" r:id="rId80"/>
    <p:sldId id="431" r:id="rId81"/>
    <p:sldId id="437" r:id="rId82"/>
    <p:sldId id="438" r:id="rId83"/>
    <p:sldId id="439" r:id="rId84"/>
    <p:sldId id="440" r:id="rId85"/>
    <p:sldId id="378" r:id="rId86"/>
    <p:sldId id="441" r:id="rId87"/>
    <p:sldId id="443" r:id="rId88"/>
    <p:sldId id="444" r:id="rId89"/>
    <p:sldId id="445" r:id="rId90"/>
    <p:sldId id="446" r:id="rId91"/>
    <p:sldId id="442" r:id="rId92"/>
    <p:sldId id="447" r:id="rId93"/>
    <p:sldId id="449" r:id="rId94"/>
    <p:sldId id="450" r:id="rId95"/>
    <p:sldId id="448" r:id="rId96"/>
    <p:sldId id="379" r:id="rId97"/>
    <p:sldId id="451" r:id="rId98"/>
    <p:sldId id="455" r:id="rId99"/>
    <p:sldId id="457" r:id="rId100"/>
    <p:sldId id="458" r:id="rId101"/>
    <p:sldId id="456" r:id="rId102"/>
    <p:sldId id="459" r:id="rId103"/>
    <p:sldId id="460" r:id="rId104"/>
    <p:sldId id="461" r:id="rId105"/>
    <p:sldId id="462" r:id="rId106"/>
    <p:sldId id="463" r:id="rId107"/>
    <p:sldId id="380" r:id="rId108"/>
    <p:sldId id="452" r:id="rId109"/>
    <p:sldId id="465" r:id="rId110"/>
    <p:sldId id="466" r:id="rId111"/>
    <p:sldId id="467" r:id="rId112"/>
    <p:sldId id="468" r:id="rId113"/>
    <p:sldId id="464" r:id="rId114"/>
    <p:sldId id="469" r:id="rId115"/>
    <p:sldId id="470" r:id="rId116"/>
    <p:sldId id="471" r:id="rId117"/>
    <p:sldId id="472" r:id="rId118"/>
    <p:sldId id="508" r:id="rId119"/>
    <p:sldId id="509" r:id="rId120"/>
    <p:sldId id="510" r:id="rId121"/>
    <p:sldId id="511" r:id="rId122"/>
    <p:sldId id="512" r:id="rId123"/>
    <p:sldId id="513" r:id="rId124"/>
    <p:sldId id="514" r:id="rId125"/>
    <p:sldId id="515" r:id="rId126"/>
    <p:sldId id="516" r:id="rId127"/>
    <p:sldId id="517" r:id="rId128"/>
    <p:sldId id="518" r:id="rId129"/>
    <p:sldId id="519" r:id="rId130"/>
    <p:sldId id="520" r:id="rId131"/>
    <p:sldId id="521" r:id="rId132"/>
    <p:sldId id="522" r:id="rId133"/>
    <p:sldId id="523" r:id="rId134"/>
    <p:sldId id="524" r:id="rId135"/>
    <p:sldId id="525" r:id="rId136"/>
    <p:sldId id="526" r:id="rId137"/>
    <p:sldId id="527" r:id="rId138"/>
    <p:sldId id="528" r:id="rId139"/>
    <p:sldId id="529" r:id="rId140"/>
    <p:sldId id="530" r:id="rId141"/>
    <p:sldId id="531" r:id="rId142"/>
    <p:sldId id="532" r:id="rId143"/>
    <p:sldId id="533" r:id="rId144"/>
    <p:sldId id="534" r:id="rId145"/>
    <p:sldId id="535" r:id="rId146"/>
    <p:sldId id="536" r:id="rId147"/>
    <p:sldId id="537" r:id="rId148"/>
    <p:sldId id="538" r:id="rId149"/>
    <p:sldId id="539" r:id="rId150"/>
    <p:sldId id="287" r:id="rId151"/>
    <p:sldId id="288" r:id="rId152"/>
    <p:sldId id="289" r:id="rId153"/>
    <p:sldId id="290" r:id="rId154"/>
    <p:sldId id="291" r:id="rId155"/>
    <p:sldId id="292" r:id="rId156"/>
    <p:sldId id="293" r:id="rId157"/>
    <p:sldId id="294" r:id="rId158"/>
    <p:sldId id="295" r:id="rId159"/>
    <p:sldId id="296" r:id="rId160"/>
    <p:sldId id="297" r:id="rId161"/>
    <p:sldId id="298" r:id="rId162"/>
    <p:sldId id="299" r:id="rId163"/>
    <p:sldId id="300" r:id="rId164"/>
    <p:sldId id="301" r:id="rId165"/>
    <p:sldId id="302" r:id="rId166"/>
    <p:sldId id="303" r:id="rId167"/>
    <p:sldId id="304" r:id="rId168"/>
    <p:sldId id="305" r:id="rId169"/>
    <p:sldId id="306" r:id="rId170"/>
    <p:sldId id="307" r:id="rId171"/>
    <p:sldId id="308" r:id="rId172"/>
    <p:sldId id="309" r:id="rId173"/>
    <p:sldId id="310" r:id="rId174"/>
    <p:sldId id="311" r:id="rId175"/>
    <p:sldId id="312" r:id="rId176"/>
    <p:sldId id="370" r:id="rId177"/>
    <p:sldId id="313" r:id="rId178"/>
    <p:sldId id="314" r:id="rId179"/>
    <p:sldId id="315" r:id="rId180"/>
    <p:sldId id="316" r:id="rId181"/>
    <p:sldId id="317" r:id="rId182"/>
    <p:sldId id="318" r:id="rId183"/>
    <p:sldId id="319" r:id="rId184"/>
    <p:sldId id="320" r:id="rId185"/>
    <p:sldId id="321" r:id="rId186"/>
    <p:sldId id="322" r:id="rId187"/>
    <p:sldId id="323" r:id="rId188"/>
    <p:sldId id="324" r:id="rId189"/>
    <p:sldId id="325" r:id="rId190"/>
    <p:sldId id="326" r:id="rId191"/>
    <p:sldId id="327" r:id="rId192"/>
    <p:sldId id="328" r:id="rId193"/>
    <p:sldId id="329" r:id="rId194"/>
    <p:sldId id="330" r:id="rId195"/>
    <p:sldId id="331" r:id="rId196"/>
    <p:sldId id="332" r:id="rId197"/>
    <p:sldId id="333" r:id="rId198"/>
    <p:sldId id="334" r:id="rId199"/>
    <p:sldId id="335" r:id="rId200"/>
    <p:sldId id="336" r:id="rId201"/>
    <p:sldId id="337" r:id="rId202"/>
    <p:sldId id="338" r:id="rId203"/>
    <p:sldId id="339" r:id="rId204"/>
    <p:sldId id="341" r:id="rId205"/>
    <p:sldId id="340" r:id="rId206"/>
    <p:sldId id="342" r:id="rId207"/>
    <p:sldId id="343" r:id="rId208"/>
    <p:sldId id="344" r:id="rId209"/>
    <p:sldId id="345" r:id="rId210"/>
    <p:sldId id="346" r:id="rId211"/>
    <p:sldId id="347" r:id="rId212"/>
    <p:sldId id="348" r:id="rId213"/>
    <p:sldId id="349" r:id="rId214"/>
    <p:sldId id="350" r:id="rId215"/>
    <p:sldId id="351" r:id="rId216"/>
    <p:sldId id="352" r:id="rId217"/>
    <p:sldId id="353" r:id="rId218"/>
    <p:sldId id="354" r:id="rId219"/>
    <p:sldId id="355" r:id="rId220"/>
    <p:sldId id="356" r:id="rId221"/>
    <p:sldId id="357" r:id="rId222"/>
    <p:sldId id="358" r:id="rId223"/>
    <p:sldId id="359" r:id="rId224"/>
    <p:sldId id="360" r:id="rId225"/>
    <p:sldId id="361" r:id="rId226"/>
    <p:sldId id="362" r:id="rId227"/>
    <p:sldId id="371" r:id="rId228"/>
    <p:sldId id="363" r:id="rId229"/>
    <p:sldId id="364" r:id="rId230"/>
    <p:sldId id="365" r:id="rId231"/>
    <p:sldId id="366" r:id="rId232"/>
    <p:sldId id="367" r:id="rId233"/>
    <p:sldId id="368" r:id="rId234"/>
    <p:sldId id="369" r:id="rId235"/>
    <p:sldId id="494" r:id="rId236"/>
    <p:sldId id="496" r:id="rId237"/>
    <p:sldId id="495" r:id="rId238"/>
    <p:sldId id="558" r:id="rId239"/>
    <p:sldId id="559" r:id="rId240"/>
    <p:sldId id="560" r:id="rId241"/>
    <p:sldId id="561" r:id="rId242"/>
    <p:sldId id="562" r:id="rId243"/>
    <p:sldId id="563" r:id="rId244"/>
    <p:sldId id="493" r:id="rId245"/>
    <p:sldId id="475" r:id="rId246"/>
    <p:sldId id="476" r:id="rId247"/>
    <p:sldId id="477" r:id="rId248"/>
    <p:sldId id="478" r:id="rId249"/>
    <p:sldId id="479" r:id="rId250"/>
    <p:sldId id="480" r:id="rId251"/>
    <p:sldId id="474" r:id="rId252"/>
    <p:sldId id="481" r:id="rId253"/>
    <p:sldId id="482" r:id="rId254"/>
    <p:sldId id="483" r:id="rId255"/>
    <p:sldId id="484" r:id="rId256"/>
    <p:sldId id="485" r:id="rId257"/>
    <p:sldId id="486" r:id="rId258"/>
    <p:sldId id="540" r:id="rId259"/>
    <p:sldId id="541" r:id="rId260"/>
    <p:sldId id="542" r:id="rId261"/>
    <p:sldId id="543" r:id="rId262"/>
    <p:sldId id="544" r:id="rId263"/>
    <p:sldId id="545" r:id="rId264"/>
    <p:sldId id="546" r:id="rId265"/>
    <p:sldId id="547" r:id="rId266"/>
    <p:sldId id="548" r:id="rId267"/>
    <p:sldId id="549" r:id="rId268"/>
    <p:sldId id="550" r:id="rId269"/>
    <p:sldId id="551" r:id="rId27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7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268" Type="http://schemas.openxmlformats.org/officeDocument/2006/relationships/slide" Target="slides/slide266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58" Type="http://schemas.openxmlformats.org/officeDocument/2006/relationships/slide" Target="slides/slide256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slide" Target="slides/slide246.xml"/><Relationship Id="rId269" Type="http://schemas.openxmlformats.org/officeDocument/2006/relationships/slide" Target="slides/slide267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270" Type="http://schemas.openxmlformats.org/officeDocument/2006/relationships/slide" Target="slides/slide268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223" Type="http://schemas.openxmlformats.org/officeDocument/2006/relationships/slide" Target="slides/slide221.xml"/><Relationship Id="rId228" Type="http://schemas.openxmlformats.org/officeDocument/2006/relationships/slide" Target="slides/slide226.xml"/><Relationship Id="rId244" Type="http://schemas.openxmlformats.org/officeDocument/2006/relationships/slide" Target="slides/slide242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265" Type="http://schemas.openxmlformats.org/officeDocument/2006/relationships/slide" Target="slides/slide263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slide" Target="slides/slide211.xml"/><Relationship Id="rId218" Type="http://schemas.openxmlformats.org/officeDocument/2006/relationships/slide" Target="slides/slide216.xml"/><Relationship Id="rId234" Type="http://schemas.openxmlformats.org/officeDocument/2006/relationships/slide" Target="slides/slide232.xml"/><Relationship Id="rId239" Type="http://schemas.openxmlformats.org/officeDocument/2006/relationships/slide" Target="slides/slide23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0" Type="http://schemas.openxmlformats.org/officeDocument/2006/relationships/slide" Target="slides/slide248.xml"/><Relationship Id="rId255" Type="http://schemas.openxmlformats.org/officeDocument/2006/relationships/slide" Target="slides/slide253.xml"/><Relationship Id="rId271" Type="http://schemas.openxmlformats.org/officeDocument/2006/relationships/notesMaster" Target="notesMasters/notesMaster1.xml"/><Relationship Id="rId276" Type="http://schemas.microsoft.com/office/2015/10/relationships/revisionInfo" Target="revisionInfo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0" Type="http://schemas.openxmlformats.org/officeDocument/2006/relationships/slide" Target="slides/slide238.xml"/><Relationship Id="rId245" Type="http://schemas.openxmlformats.org/officeDocument/2006/relationships/slide" Target="slides/slide243.xml"/><Relationship Id="rId261" Type="http://schemas.openxmlformats.org/officeDocument/2006/relationships/slide" Target="slides/slide259.xml"/><Relationship Id="rId266" Type="http://schemas.openxmlformats.org/officeDocument/2006/relationships/slide" Target="slides/slide264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0" Type="http://schemas.openxmlformats.org/officeDocument/2006/relationships/slide" Target="slides/slide228.xml"/><Relationship Id="rId235" Type="http://schemas.openxmlformats.org/officeDocument/2006/relationships/slide" Target="slides/slide233.xml"/><Relationship Id="rId251" Type="http://schemas.openxmlformats.org/officeDocument/2006/relationships/slide" Target="slides/slide249.xml"/><Relationship Id="rId256" Type="http://schemas.openxmlformats.org/officeDocument/2006/relationships/slide" Target="slides/slide254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72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241" Type="http://schemas.openxmlformats.org/officeDocument/2006/relationships/slide" Target="slides/slide239.xml"/><Relationship Id="rId246" Type="http://schemas.openxmlformats.org/officeDocument/2006/relationships/slide" Target="slides/slide244.xml"/><Relationship Id="rId267" Type="http://schemas.openxmlformats.org/officeDocument/2006/relationships/slide" Target="slides/slide265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262" Type="http://schemas.openxmlformats.org/officeDocument/2006/relationships/slide" Target="slides/slide260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273" Type="http://schemas.openxmlformats.org/officeDocument/2006/relationships/viewProps" Target="viewProps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slide" Target="slides/slide261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4" Type="http://schemas.openxmlformats.org/officeDocument/2006/relationships/theme" Target="theme/theme1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slide" Target="slides/slide262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27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0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9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10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0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10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1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10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2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10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3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10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04.xlsx"/></Relationships>
</file>

<file path=ppt/charts/_rels/chart1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5.xlsx"/></Relationships>
</file>

<file path=ppt/charts/_rels/chart1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6.xlsx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7.xlsx"/></Relationships>
</file>

<file path=ppt/charts/_rels/chart10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8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9.xlsx"/></Relationships>
</file>

<file path=ppt/charts/_rels/chart1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0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1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1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1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2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1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3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1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4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1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5.xlsx"/></Relationships>
</file>

<file path=ppt/charts/_rels/chart1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6.xlsx"/></Relationships>
</file>

<file path=ppt/charts/_rels/chart1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7.xlsx"/></Relationships>
</file>

<file path=ppt/charts/_rels/chart1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8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9.xlsx"/></Relationships>
</file>

<file path=ppt/charts/_rels/chart1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0.xlsx"/></Relationships>
</file>

<file path=ppt/charts/_rels/chart1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1.xlsx"/></Relationships>
</file>

<file path=ppt/charts/_rels/chart1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2.xlsx"/></Relationships>
</file>

<file path=ppt/charts/_rels/chart1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3.xlsx"/></Relationships>
</file>

<file path=ppt/charts/_rels/chart1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4.xlsx"/></Relationships>
</file>

<file path=ppt/charts/_rels/chart1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5.xlsx"/></Relationships>
</file>

<file path=ppt/charts/_rels/chart1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6.xlsx"/></Relationships>
</file>

<file path=ppt/charts/_rels/chart1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7.xlsx"/></Relationships>
</file>

<file path=ppt/charts/_rels/chart1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8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9.xlsx"/></Relationships>
</file>

<file path=ppt/charts/_rels/chart1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0.xlsx"/></Relationships>
</file>

<file path=ppt/charts/_rels/chart1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1.xlsx"/></Relationships>
</file>

<file path=ppt/charts/_rels/chart1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2.xlsx"/></Relationships>
</file>

<file path=ppt/charts/_rels/chart1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3.xlsx"/></Relationships>
</file>

<file path=ppt/charts/_rels/chart1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4.xlsx"/></Relationships>
</file>

<file path=ppt/charts/_rels/chart1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5.xlsx"/></Relationships>
</file>

<file path=ppt/charts/_rels/chart1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6.xlsx"/></Relationships>
</file>

<file path=ppt/charts/_rels/chart1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7.xlsx"/></Relationships>
</file>

<file path=ppt/charts/_rels/chart1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8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9.xlsx"/></Relationships>
</file>

<file path=ppt/charts/_rels/chart1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0.xlsx"/></Relationships>
</file>

<file path=ppt/charts/_rels/chart1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1.xlsx"/></Relationships>
</file>

<file path=ppt/charts/_rels/chart1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2.xlsx"/></Relationships>
</file>

<file path=ppt/charts/_rels/chart1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3.xlsx"/></Relationships>
</file>

<file path=ppt/charts/_rels/chart1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4.xlsx"/></Relationships>
</file>

<file path=ppt/charts/_rels/chart1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5.xlsx"/></Relationships>
</file>

<file path=ppt/charts/_rels/chart1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6.xlsx"/></Relationships>
</file>

<file path=ppt/charts/_rels/chart1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7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1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8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9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1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0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1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1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1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2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1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3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1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4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1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5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1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6.xlsx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1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7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1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8.xlsx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9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1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0.xlsx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1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1.xlsx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1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2.xlsx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1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3.xlsx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1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4.xlsx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1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5.xlsx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1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6.xlsx"/><Relationship Id="rId2" Type="http://schemas.microsoft.com/office/2011/relationships/chartColorStyle" Target="colors81.xml"/><Relationship Id="rId1" Type="http://schemas.microsoft.com/office/2011/relationships/chartStyle" Target="style81.xml"/></Relationships>
</file>

<file path=ppt/charts/_rels/chart1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7.xlsx"/><Relationship Id="rId2" Type="http://schemas.microsoft.com/office/2011/relationships/chartColorStyle" Target="colors82.xml"/><Relationship Id="rId1" Type="http://schemas.microsoft.com/office/2011/relationships/chartStyle" Target="style82.xml"/></Relationships>
</file>

<file path=ppt/charts/_rels/chart1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8.xlsx"/><Relationship Id="rId2" Type="http://schemas.microsoft.com/office/2011/relationships/chartColorStyle" Target="colors83.xml"/><Relationship Id="rId1" Type="http://schemas.microsoft.com/office/2011/relationships/chartStyle" Target="style8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9.xlsx"/><Relationship Id="rId2" Type="http://schemas.microsoft.com/office/2011/relationships/chartColorStyle" Target="colors84.xml"/><Relationship Id="rId1" Type="http://schemas.microsoft.com/office/2011/relationships/chartStyle" Target="style84.xml"/></Relationships>
</file>

<file path=ppt/charts/_rels/chart1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0.xlsx"/><Relationship Id="rId2" Type="http://schemas.microsoft.com/office/2011/relationships/chartColorStyle" Target="colors85.xml"/><Relationship Id="rId1" Type="http://schemas.microsoft.com/office/2011/relationships/chartStyle" Target="style85.xml"/></Relationships>
</file>

<file path=ppt/charts/_rels/chart1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1.xlsx"/><Relationship Id="rId2" Type="http://schemas.microsoft.com/office/2011/relationships/chartColorStyle" Target="colors86.xml"/><Relationship Id="rId1" Type="http://schemas.microsoft.com/office/2011/relationships/chartStyle" Target="style86.xml"/></Relationships>
</file>

<file path=ppt/charts/_rels/chart1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2.xlsx"/><Relationship Id="rId2" Type="http://schemas.microsoft.com/office/2011/relationships/chartColorStyle" Target="colors87.xml"/><Relationship Id="rId1" Type="http://schemas.microsoft.com/office/2011/relationships/chartStyle" Target="style87.xml"/></Relationships>
</file>

<file path=ppt/charts/_rels/chart1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3.xlsx"/><Relationship Id="rId2" Type="http://schemas.microsoft.com/office/2011/relationships/chartColorStyle" Target="colors88.xml"/><Relationship Id="rId1" Type="http://schemas.microsoft.com/office/2011/relationships/chartStyle" Target="style88.xml"/></Relationships>
</file>

<file path=ppt/charts/_rels/chart1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4.xlsx"/><Relationship Id="rId2" Type="http://schemas.microsoft.com/office/2011/relationships/chartColorStyle" Target="colors89.xml"/><Relationship Id="rId1" Type="http://schemas.microsoft.com/office/2011/relationships/chartStyle" Target="style89.xml"/></Relationships>
</file>

<file path=ppt/charts/_rels/chart1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5.xlsx"/><Relationship Id="rId2" Type="http://schemas.microsoft.com/office/2011/relationships/chartColorStyle" Target="colors90.xml"/><Relationship Id="rId1" Type="http://schemas.microsoft.com/office/2011/relationships/chartStyle" Target="style90.xml"/></Relationships>
</file>

<file path=ppt/charts/_rels/chart1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6.xlsx"/><Relationship Id="rId2" Type="http://schemas.microsoft.com/office/2011/relationships/chartColorStyle" Target="colors91.xml"/><Relationship Id="rId1" Type="http://schemas.microsoft.com/office/2011/relationships/chartStyle" Target="style91.xml"/></Relationships>
</file>

<file path=ppt/charts/_rels/chart1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7.xlsx"/><Relationship Id="rId2" Type="http://schemas.microsoft.com/office/2011/relationships/chartColorStyle" Target="colors92.xml"/><Relationship Id="rId1" Type="http://schemas.microsoft.com/office/2011/relationships/chartStyle" Target="style92.xml"/></Relationships>
</file>

<file path=ppt/charts/_rels/chart1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8.xlsx"/><Relationship Id="rId2" Type="http://schemas.microsoft.com/office/2011/relationships/chartColorStyle" Target="colors93.xml"/><Relationship Id="rId1" Type="http://schemas.microsoft.com/office/2011/relationships/chartStyle" Target="style9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9.xlsx"/><Relationship Id="rId2" Type="http://schemas.microsoft.com/office/2011/relationships/chartColorStyle" Target="colors94.xml"/><Relationship Id="rId1" Type="http://schemas.microsoft.com/office/2011/relationships/chartStyle" Target="style94.xml"/></Relationships>
</file>

<file path=ppt/charts/_rels/chart18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0.xlsx"/><Relationship Id="rId2" Type="http://schemas.microsoft.com/office/2011/relationships/chartColorStyle" Target="colors95.xml"/><Relationship Id="rId1" Type="http://schemas.microsoft.com/office/2011/relationships/chartStyle" Target="style95.xml"/></Relationships>
</file>

<file path=ppt/charts/_rels/chart1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1.xlsx"/><Relationship Id="rId2" Type="http://schemas.microsoft.com/office/2011/relationships/chartColorStyle" Target="colors96.xml"/><Relationship Id="rId1" Type="http://schemas.microsoft.com/office/2011/relationships/chartStyle" Target="style96.xml"/></Relationships>
</file>

<file path=ppt/charts/_rels/chart18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2.xlsx"/><Relationship Id="rId2" Type="http://schemas.microsoft.com/office/2011/relationships/chartColorStyle" Target="colors97.xml"/><Relationship Id="rId1" Type="http://schemas.microsoft.com/office/2011/relationships/chartStyle" Target="style97.xml"/></Relationships>
</file>

<file path=ppt/charts/_rels/chart18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3.xlsx"/><Relationship Id="rId2" Type="http://schemas.microsoft.com/office/2011/relationships/chartColorStyle" Target="colors98.xml"/><Relationship Id="rId1" Type="http://schemas.microsoft.com/office/2011/relationships/chartStyle" Target="style98.xml"/></Relationships>
</file>

<file path=ppt/charts/_rels/chart18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4.xlsx"/><Relationship Id="rId2" Type="http://schemas.microsoft.com/office/2011/relationships/chartColorStyle" Target="colors99.xml"/><Relationship Id="rId1" Type="http://schemas.microsoft.com/office/2011/relationships/chartStyle" Target="style99.xml"/></Relationships>
</file>

<file path=ppt/charts/_rels/chart18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5.xlsx"/><Relationship Id="rId2" Type="http://schemas.microsoft.com/office/2011/relationships/chartColorStyle" Target="colors100.xml"/><Relationship Id="rId1" Type="http://schemas.microsoft.com/office/2011/relationships/chartStyle" Target="style100.xml"/></Relationships>
</file>

<file path=ppt/charts/_rels/chart18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6.xlsx"/><Relationship Id="rId2" Type="http://schemas.microsoft.com/office/2011/relationships/chartColorStyle" Target="colors101.xml"/><Relationship Id="rId1" Type="http://schemas.microsoft.com/office/2011/relationships/chartStyle" Target="style101.xml"/></Relationships>
</file>

<file path=ppt/charts/_rels/chart18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7.xlsx"/><Relationship Id="rId2" Type="http://schemas.microsoft.com/office/2011/relationships/chartColorStyle" Target="colors102.xml"/><Relationship Id="rId1" Type="http://schemas.microsoft.com/office/2011/relationships/chartStyle" Target="style102.xml"/></Relationships>
</file>

<file path=ppt/charts/_rels/chart18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8.xlsx"/><Relationship Id="rId2" Type="http://schemas.microsoft.com/office/2011/relationships/chartColorStyle" Target="colors103.xml"/><Relationship Id="rId1" Type="http://schemas.microsoft.com/office/2011/relationships/chartStyle" Target="style10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9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9.xlsx"/><Relationship Id="rId2" Type="http://schemas.microsoft.com/office/2011/relationships/chartColorStyle" Target="colors104.xml"/><Relationship Id="rId1" Type="http://schemas.microsoft.com/office/2011/relationships/chartStyle" Target="style104.xml"/></Relationships>
</file>

<file path=ppt/charts/_rels/chart19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0.xlsx"/><Relationship Id="rId2" Type="http://schemas.microsoft.com/office/2011/relationships/chartColorStyle" Target="colors105.xml"/><Relationship Id="rId1" Type="http://schemas.microsoft.com/office/2011/relationships/chartStyle" Target="style105.xml"/></Relationships>
</file>

<file path=ppt/charts/_rels/chart19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1.xlsx"/><Relationship Id="rId2" Type="http://schemas.microsoft.com/office/2011/relationships/chartColorStyle" Target="colors106.xml"/><Relationship Id="rId1" Type="http://schemas.microsoft.com/office/2011/relationships/chartStyle" Target="style106.xml"/></Relationships>
</file>

<file path=ppt/charts/_rels/chart19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2.xlsx"/><Relationship Id="rId2" Type="http://schemas.microsoft.com/office/2011/relationships/chartColorStyle" Target="colors107.xml"/><Relationship Id="rId1" Type="http://schemas.microsoft.com/office/2011/relationships/chartStyle" Target="style107.xml"/></Relationships>
</file>

<file path=ppt/charts/_rels/chart19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3.xlsx"/><Relationship Id="rId2" Type="http://schemas.microsoft.com/office/2011/relationships/chartColorStyle" Target="colors108.xml"/><Relationship Id="rId1" Type="http://schemas.microsoft.com/office/2011/relationships/chartStyle" Target="style108.xml"/></Relationships>
</file>

<file path=ppt/charts/_rels/chart19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4.xlsx"/><Relationship Id="rId2" Type="http://schemas.microsoft.com/office/2011/relationships/chartColorStyle" Target="colors109.xml"/><Relationship Id="rId1" Type="http://schemas.microsoft.com/office/2011/relationships/chartStyle" Target="style109.xml"/></Relationships>
</file>

<file path=ppt/charts/_rels/chart19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5.xlsx"/><Relationship Id="rId2" Type="http://schemas.microsoft.com/office/2011/relationships/chartColorStyle" Target="colors110.xml"/><Relationship Id="rId1" Type="http://schemas.microsoft.com/office/2011/relationships/chartStyle" Target="style110.xml"/></Relationships>
</file>

<file path=ppt/charts/_rels/chart19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6.xlsx"/><Relationship Id="rId2" Type="http://schemas.microsoft.com/office/2011/relationships/chartColorStyle" Target="colors111.xml"/><Relationship Id="rId1" Type="http://schemas.microsoft.com/office/2011/relationships/chartStyle" Target="style111.xml"/></Relationships>
</file>

<file path=ppt/charts/_rels/chart19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7.xlsx"/><Relationship Id="rId2" Type="http://schemas.microsoft.com/office/2011/relationships/chartColorStyle" Target="colors112.xml"/><Relationship Id="rId1" Type="http://schemas.microsoft.com/office/2011/relationships/chartStyle" Target="style112.xml"/></Relationships>
</file>

<file path=ppt/charts/_rels/chart19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8.xlsx"/><Relationship Id="rId2" Type="http://schemas.microsoft.com/office/2011/relationships/chartColorStyle" Target="colors113.xml"/><Relationship Id="rId1" Type="http://schemas.microsoft.com/office/2011/relationships/chartStyle" Target="style1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0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9.xlsx"/><Relationship Id="rId2" Type="http://schemas.microsoft.com/office/2011/relationships/chartColorStyle" Target="colors114.xml"/><Relationship Id="rId1" Type="http://schemas.microsoft.com/office/2011/relationships/chartStyle" Target="style114.xml"/></Relationships>
</file>

<file path=ppt/charts/_rels/chart20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0.xlsx"/><Relationship Id="rId2" Type="http://schemas.microsoft.com/office/2011/relationships/chartColorStyle" Target="colors115.xml"/><Relationship Id="rId1" Type="http://schemas.microsoft.com/office/2011/relationships/chartStyle" Target="style115.xml"/></Relationships>
</file>

<file path=ppt/charts/_rels/chart20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1.xlsx"/><Relationship Id="rId2" Type="http://schemas.microsoft.com/office/2011/relationships/chartColorStyle" Target="colors116.xml"/><Relationship Id="rId1" Type="http://schemas.microsoft.com/office/2011/relationships/chartStyle" Target="style116.xml"/></Relationships>
</file>

<file path=ppt/charts/_rels/chart20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2.xlsx"/><Relationship Id="rId2" Type="http://schemas.microsoft.com/office/2011/relationships/chartColorStyle" Target="colors117.xml"/><Relationship Id="rId1" Type="http://schemas.microsoft.com/office/2011/relationships/chartStyle" Target="style117.xml"/></Relationships>
</file>

<file path=ppt/charts/_rels/chart20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3.xlsx"/><Relationship Id="rId2" Type="http://schemas.microsoft.com/office/2011/relationships/chartColorStyle" Target="colors118.xml"/><Relationship Id="rId1" Type="http://schemas.microsoft.com/office/2011/relationships/chartStyle" Target="style118.xml"/></Relationships>
</file>

<file path=ppt/charts/_rels/chart20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4.xlsx"/><Relationship Id="rId2" Type="http://schemas.microsoft.com/office/2011/relationships/chartColorStyle" Target="colors119.xml"/><Relationship Id="rId1" Type="http://schemas.microsoft.com/office/2011/relationships/chartStyle" Target="style119.xml"/></Relationships>
</file>

<file path=ppt/charts/_rels/chart20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5.xlsx"/><Relationship Id="rId2" Type="http://schemas.microsoft.com/office/2011/relationships/chartColorStyle" Target="colors120.xml"/><Relationship Id="rId1" Type="http://schemas.microsoft.com/office/2011/relationships/chartStyle" Target="style120.xml"/></Relationships>
</file>

<file path=ppt/charts/_rels/chart20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6.xlsx"/><Relationship Id="rId2" Type="http://schemas.microsoft.com/office/2011/relationships/chartColorStyle" Target="colors121.xml"/><Relationship Id="rId1" Type="http://schemas.microsoft.com/office/2011/relationships/chartStyle" Target="style121.xml"/></Relationships>
</file>

<file path=ppt/charts/_rels/chart20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7.xlsx"/><Relationship Id="rId2" Type="http://schemas.microsoft.com/office/2011/relationships/chartColorStyle" Target="colors122.xml"/><Relationship Id="rId1" Type="http://schemas.microsoft.com/office/2011/relationships/chartStyle" Target="style122.xml"/></Relationships>
</file>

<file path=ppt/charts/_rels/chart20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8.xlsx"/><Relationship Id="rId2" Type="http://schemas.microsoft.com/office/2011/relationships/chartColorStyle" Target="colors123.xml"/><Relationship Id="rId1" Type="http://schemas.microsoft.com/office/2011/relationships/chartStyle" Target="style123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9.xlsx"/><Relationship Id="rId2" Type="http://schemas.microsoft.com/office/2011/relationships/chartColorStyle" Target="colors124.xml"/><Relationship Id="rId1" Type="http://schemas.microsoft.com/office/2011/relationships/chartStyle" Target="style124.xml"/></Relationships>
</file>

<file path=ppt/charts/_rels/chart2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0.xlsx"/><Relationship Id="rId2" Type="http://schemas.microsoft.com/office/2011/relationships/chartColorStyle" Target="colors125.xml"/><Relationship Id="rId1" Type="http://schemas.microsoft.com/office/2011/relationships/chartStyle" Target="style125.xml"/></Relationships>
</file>

<file path=ppt/charts/_rels/chart2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1.xlsx"/><Relationship Id="rId2" Type="http://schemas.microsoft.com/office/2011/relationships/chartColorStyle" Target="colors126.xml"/><Relationship Id="rId1" Type="http://schemas.microsoft.com/office/2011/relationships/chartStyle" Target="style126.xml"/></Relationships>
</file>

<file path=ppt/charts/_rels/chart2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2.xlsx"/><Relationship Id="rId2" Type="http://schemas.microsoft.com/office/2011/relationships/chartColorStyle" Target="colors127.xml"/><Relationship Id="rId1" Type="http://schemas.microsoft.com/office/2011/relationships/chartStyle" Target="style127.xml"/></Relationships>
</file>

<file path=ppt/charts/_rels/chart2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3.xlsx"/><Relationship Id="rId2" Type="http://schemas.microsoft.com/office/2011/relationships/chartColorStyle" Target="colors128.xml"/><Relationship Id="rId1" Type="http://schemas.microsoft.com/office/2011/relationships/chartStyle" Target="style128.xml"/></Relationships>
</file>

<file path=ppt/charts/_rels/chart2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4.xlsx"/><Relationship Id="rId2" Type="http://schemas.microsoft.com/office/2011/relationships/chartColorStyle" Target="colors129.xml"/><Relationship Id="rId1" Type="http://schemas.microsoft.com/office/2011/relationships/chartStyle" Target="style129.xml"/></Relationships>
</file>

<file path=ppt/charts/_rels/chart2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5.xlsx"/><Relationship Id="rId2" Type="http://schemas.microsoft.com/office/2011/relationships/chartColorStyle" Target="colors130.xml"/><Relationship Id="rId1" Type="http://schemas.microsoft.com/office/2011/relationships/chartStyle" Target="style130.xml"/></Relationships>
</file>

<file path=ppt/charts/_rels/chart2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6.xlsx"/><Relationship Id="rId2" Type="http://schemas.microsoft.com/office/2011/relationships/chartColorStyle" Target="colors131.xml"/><Relationship Id="rId1" Type="http://schemas.microsoft.com/office/2011/relationships/chartStyle" Target="style131.xml"/></Relationships>
</file>

<file path=ppt/charts/_rels/chart2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7.xlsx"/><Relationship Id="rId2" Type="http://schemas.microsoft.com/office/2011/relationships/chartColorStyle" Target="colors132.xml"/><Relationship Id="rId1" Type="http://schemas.microsoft.com/office/2011/relationships/chartStyle" Target="style132.xml"/></Relationships>
</file>

<file path=ppt/charts/_rels/chart2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8.xlsx"/><Relationship Id="rId2" Type="http://schemas.microsoft.com/office/2011/relationships/chartColorStyle" Target="colors133.xml"/><Relationship Id="rId1" Type="http://schemas.microsoft.com/office/2011/relationships/chartStyle" Target="style133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9.xlsx"/><Relationship Id="rId2" Type="http://schemas.microsoft.com/office/2011/relationships/chartColorStyle" Target="colors134.xml"/><Relationship Id="rId1" Type="http://schemas.microsoft.com/office/2011/relationships/chartStyle" Target="style134.xml"/></Relationships>
</file>

<file path=ppt/charts/_rels/chart2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0.xlsx"/><Relationship Id="rId2" Type="http://schemas.microsoft.com/office/2011/relationships/chartColorStyle" Target="colors135.xml"/><Relationship Id="rId1" Type="http://schemas.microsoft.com/office/2011/relationships/chartStyle" Target="style135.xml"/></Relationships>
</file>

<file path=ppt/charts/_rels/chart2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1.xlsx"/><Relationship Id="rId2" Type="http://schemas.microsoft.com/office/2011/relationships/chartColorStyle" Target="colors136.xml"/><Relationship Id="rId1" Type="http://schemas.microsoft.com/office/2011/relationships/chartStyle" Target="style136.xml"/></Relationships>
</file>

<file path=ppt/charts/_rels/chart2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2.xlsx"/><Relationship Id="rId2" Type="http://schemas.microsoft.com/office/2011/relationships/chartColorStyle" Target="colors137.xml"/><Relationship Id="rId1" Type="http://schemas.microsoft.com/office/2011/relationships/chartStyle" Target="style137.xml"/></Relationships>
</file>

<file path=ppt/charts/_rels/chart2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3.xlsx"/><Relationship Id="rId2" Type="http://schemas.microsoft.com/office/2011/relationships/chartColorStyle" Target="colors138.xml"/><Relationship Id="rId1" Type="http://schemas.microsoft.com/office/2011/relationships/chartStyle" Target="style138.xml"/></Relationships>
</file>

<file path=ppt/charts/_rels/chart2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4.xlsx"/><Relationship Id="rId2" Type="http://schemas.microsoft.com/office/2011/relationships/chartColorStyle" Target="colors139.xml"/><Relationship Id="rId1" Type="http://schemas.microsoft.com/office/2011/relationships/chartStyle" Target="style139.xml"/></Relationships>
</file>

<file path=ppt/charts/_rels/chart2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5.xlsx"/><Relationship Id="rId2" Type="http://schemas.microsoft.com/office/2011/relationships/chartColorStyle" Target="colors140.xml"/><Relationship Id="rId1" Type="http://schemas.microsoft.com/office/2011/relationships/chartStyle" Target="style140.xml"/></Relationships>
</file>

<file path=ppt/charts/_rels/chart2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6.xlsx"/><Relationship Id="rId2" Type="http://schemas.microsoft.com/office/2011/relationships/chartColorStyle" Target="colors141.xml"/><Relationship Id="rId1" Type="http://schemas.microsoft.com/office/2011/relationships/chartStyle" Target="style141.xml"/></Relationships>
</file>

<file path=ppt/charts/_rels/chart2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7.xlsx"/><Relationship Id="rId2" Type="http://schemas.microsoft.com/office/2011/relationships/chartColorStyle" Target="colors142.xml"/><Relationship Id="rId1" Type="http://schemas.microsoft.com/office/2011/relationships/chartStyle" Target="style142.xml"/></Relationships>
</file>

<file path=ppt/charts/_rels/chart2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8.xlsx"/><Relationship Id="rId2" Type="http://schemas.microsoft.com/office/2011/relationships/chartColorStyle" Target="colors143.xml"/><Relationship Id="rId1" Type="http://schemas.microsoft.com/office/2011/relationships/chartStyle" Target="style143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9.xlsx"/><Relationship Id="rId2" Type="http://schemas.microsoft.com/office/2011/relationships/chartColorStyle" Target="colors144.xml"/><Relationship Id="rId1" Type="http://schemas.microsoft.com/office/2011/relationships/chartStyle" Target="style144.xml"/></Relationships>
</file>

<file path=ppt/charts/_rels/chart2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0.xlsx"/><Relationship Id="rId2" Type="http://schemas.microsoft.com/office/2011/relationships/chartColorStyle" Target="colors145.xml"/><Relationship Id="rId1" Type="http://schemas.microsoft.com/office/2011/relationships/chartStyle" Target="style145.xml"/></Relationships>
</file>

<file path=ppt/charts/_rels/chart2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1.xlsx"/><Relationship Id="rId2" Type="http://schemas.microsoft.com/office/2011/relationships/chartColorStyle" Target="colors146.xml"/><Relationship Id="rId1" Type="http://schemas.microsoft.com/office/2011/relationships/chartStyle" Target="style146.xml"/></Relationships>
</file>

<file path=ppt/charts/_rels/chart2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232.xlsx"/></Relationships>
</file>

<file path=ppt/charts/_rels/chart23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233.xlsx"/></Relationships>
</file>

<file path=ppt/charts/_rels/chart2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234.xlsx"/></Relationships>
</file>

<file path=ppt/charts/_rels/chart2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235.xlsx"/></Relationships>
</file>

<file path=ppt/charts/_rels/chart2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236.xlsx"/></Relationships>
</file>

<file path=ppt/charts/_rels/chart2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7.xlsx"/><Relationship Id="rId2" Type="http://schemas.microsoft.com/office/2011/relationships/chartColorStyle" Target="colors147.xml"/><Relationship Id="rId1" Type="http://schemas.microsoft.com/office/2011/relationships/chartStyle" Target="style147.xml"/></Relationships>
</file>

<file path=ppt/charts/_rels/chart2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8.xlsx"/><Relationship Id="rId2" Type="http://schemas.microsoft.com/office/2011/relationships/chartColorStyle" Target="colors148.xml"/><Relationship Id="rId1" Type="http://schemas.microsoft.com/office/2011/relationships/chartStyle" Target="style148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9.xlsx"/><Relationship Id="rId2" Type="http://schemas.microsoft.com/office/2011/relationships/chartColorStyle" Target="colors149.xml"/><Relationship Id="rId1" Type="http://schemas.microsoft.com/office/2011/relationships/chartStyle" Target="style149.xml"/></Relationships>
</file>

<file path=ppt/charts/_rels/chart2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0.xlsx"/><Relationship Id="rId2" Type="http://schemas.microsoft.com/office/2011/relationships/chartColorStyle" Target="colors150.xml"/><Relationship Id="rId1" Type="http://schemas.microsoft.com/office/2011/relationships/chartStyle" Target="style150.xml"/></Relationships>
</file>

<file path=ppt/charts/_rels/chart2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1.xlsx"/><Relationship Id="rId2" Type="http://schemas.microsoft.com/office/2011/relationships/chartColorStyle" Target="colors151.xml"/><Relationship Id="rId1" Type="http://schemas.microsoft.com/office/2011/relationships/chartStyle" Target="style151.xml"/></Relationships>
</file>

<file path=ppt/charts/_rels/chart2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2.xlsx"/><Relationship Id="rId2" Type="http://schemas.microsoft.com/office/2011/relationships/chartColorStyle" Target="colors152.xml"/><Relationship Id="rId1" Type="http://schemas.microsoft.com/office/2011/relationships/chartStyle" Target="style152.xml"/></Relationships>
</file>

<file path=ppt/charts/_rels/chart2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3.xlsx"/><Relationship Id="rId2" Type="http://schemas.microsoft.com/office/2011/relationships/chartColorStyle" Target="colors153.xml"/><Relationship Id="rId1" Type="http://schemas.microsoft.com/office/2011/relationships/chartStyle" Target="style153.xml"/></Relationships>
</file>

<file path=ppt/charts/_rels/chart2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4.xlsx"/><Relationship Id="rId2" Type="http://schemas.microsoft.com/office/2011/relationships/chartColorStyle" Target="colors154.xml"/><Relationship Id="rId1" Type="http://schemas.microsoft.com/office/2011/relationships/chartStyle" Target="style154.xml"/></Relationships>
</file>

<file path=ppt/charts/_rels/chart2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5.xlsx"/><Relationship Id="rId2" Type="http://schemas.microsoft.com/office/2011/relationships/chartColorStyle" Target="colors155.xml"/><Relationship Id="rId1" Type="http://schemas.microsoft.com/office/2011/relationships/chartStyle" Target="style155.xml"/></Relationships>
</file>

<file path=ppt/charts/_rels/chart2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6.xlsx"/><Relationship Id="rId2" Type="http://schemas.microsoft.com/office/2011/relationships/chartColorStyle" Target="colors156.xml"/><Relationship Id="rId1" Type="http://schemas.microsoft.com/office/2011/relationships/chartStyle" Target="style156.xml"/></Relationships>
</file>

<file path=ppt/charts/_rels/chart2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7.xlsx"/><Relationship Id="rId2" Type="http://schemas.microsoft.com/office/2011/relationships/chartColorStyle" Target="colors157.xml"/><Relationship Id="rId1" Type="http://schemas.microsoft.com/office/2011/relationships/chartStyle" Target="style157.xml"/></Relationships>
</file>

<file path=ppt/charts/_rels/chart2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8.xlsx"/><Relationship Id="rId2" Type="http://schemas.microsoft.com/office/2011/relationships/chartColorStyle" Target="colors158.xml"/><Relationship Id="rId1" Type="http://schemas.microsoft.com/office/2011/relationships/chartStyle" Target="style158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9.xlsx"/><Relationship Id="rId2" Type="http://schemas.microsoft.com/office/2011/relationships/chartColorStyle" Target="colors159.xml"/><Relationship Id="rId1" Type="http://schemas.microsoft.com/office/2011/relationships/chartStyle" Target="style159.xml"/></Relationships>
</file>

<file path=ppt/charts/_rels/chart2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0.xlsx"/><Relationship Id="rId2" Type="http://schemas.microsoft.com/office/2011/relationships/chartColorStyle" Target="colors160.xml"/><Relationship Id="rId1" Type="http://schemas.microsoft.com/office/2011/relationships/chartStyle" Target="style160.xml"/></Relationships>
</file>

<file path=ppt/charts/_rels/chart2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1.xlsx"/><Relationship Id="rId2" Type="http://schemas.microsoft.com/office/2011/relationships/chartColorStyle" Target="colors161.xml"/><Relationship Id="rId1" Type="http://schemas.microsoft.com/office/2011/relationships/chartStyle" Target="style161.xml"/></Relationships>
</file>

<file path=ppt/charts/_rels/chart2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2.xlsx"/><Relationship Id="rId2" Type="http://schemas.microsoft.com/office/2011/relationships/chartColorStyle" Target="colors162.xml"/><Relationship Id="rId1" Type="http://schemas.microsoft.com/office/2011/relationships/chartStyle" Target="style162.xml"/></Relationships>
</file>

<file path=ppt/charts/_rels/chart2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3.xlsx"/><Relationship Id="rId2" Type="http://schemas.microsoft.com/office/2011/relationships/chartColorStyle" Target="colors163.xml"/><Relationship Id="rId1" Type="http://schemas.microsoft.com/office/2011/relationships/chartStyle" Target="style163.xml"/></Relationships>
</file>

<file path=ppt/charts/_rels/chart2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4.xlsx"/><Relationship Id="rId2" Type="http://schemas.microsoft.com/office/2011/relationships/chartColorStyle" Target="colors164.xml"/><Relationship Id="rId1" Type="http://schemas.microsoft.com/office/2011/relationships/chartStyle" Target="style164.xml"/></Relationships>
</file>

<file path=ppt/charts/_rels/chart2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5.xlsx"/><Relationship Id="rId2" Type="http://schemas.microsoft.com/office/2011/relationships/chartColorStyle" Target="colors165.xml"/><Relationship Id="rId1" Type="http://schemas.microsoft.com/office/2011/relationships/chartStyle" Target="style165.xml"/></Relationships>
</file>

<file path=ppt/charts/_rels/chart2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6.xlsx"/><Relationship Id="rId2" Type="http://schemas.microsoft.com/office/2011/relationships/chartColorStyle" Target="colors166.xml"/><Relationship Id="rId1" Type="http://schemas.microsoft.com/office/2011/relationships/chartStyle" Target="style166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8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9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6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60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5.xlsx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7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71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2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3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4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5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6.xlsx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7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8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9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0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1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8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82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3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4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5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6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7.xlsx"/></Relationships>
</file>

<file path=ppt/charts/_rels/chart8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8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9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9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0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9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1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9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2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9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93.xlsx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4.xlsx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5.xlsx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6.xlsx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7.xlsx"/></Relationships>
</file>

<file path=ppt/charts/_rels/chart9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РФ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83076</c:v>
                </c:pt>
                <c:pt idx="1">
                  <c:v>103220</c:v>
                </c:pt>
                <c:pt idx="2">
                  <c:v>127170</c:v>
                </c:pt>
                <c:pt idx="3">
                  <c:v>153875</c:v>
                </c:pt>
                <c:pt idx="4">
                  <c:v>183915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1B-4529-ACE5-A50426F228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8616272"/>
        <c:axId val="408617584"/>
      </c:barChart>
      <c:catAx>
        <c:axId val="40861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617584"/>
        <c:crosses val="autoZero"/>
        <c:auto val="1"/>
        <c:lblAlgn val="ctr"/>
        <c:lblOffset val="100"/>
        <c:noMultiLvlLbl val="0"/>
      </c:catAx>
      <c:valAx>
        <c:axId val="40861758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61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6393823277896E-2"/>
          <c:y val="3.0270431966312499E-2"/>
          <c:w val="0.93282960100472645"/>
          <c:h val="0.700046286443924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0.31</c:v>
                </c:pt>
                <c:pt idx="1">
                  <c:v>0.307</c:v>
                </c:pt>
                <c:pt idx="2">
                  <c:v>0.25600000000000001</c:v>
                </c:pt>
                <c:pt idx="3">
                  <c:v>0.28799999999999998</c:v>
                </c:pt>
                <c:pt idx="4">
                  <c:v>0.221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B8-4131-9B01-6C7579E444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048192"/>
        <c:axId val="303050936"/>
      </c:barChart>
      <c:catAx>
        <c:axId val="303048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050936"/>
        <c:crosses val="autoZero"/>
        <c:auto val="1"/>
        <c:lblAlgn val="ctr"/>
        <c:lblOffset val="100"/>
        <c:noMultiLvlLbl val="0"/>
      </c:catAx>
      <c:valAx>
        <c:axId val="303050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048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5418111789238724"/>
          <c:w val="1"/>
          <c:h val="0.516249960866405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Башкортостан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02-45EC-BACA-B7186E8FEB9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Марий Эл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02-45EC-BACA-B7186E8FEB9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Республика Мордовия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02-45EC-BACA-B7186E8FEB9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02-45EC-BACA-B7186E8FEB92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02-45EC-BACA-B7186E8FEB9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Удмуртская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D02-45EC-BACA-B7186E8FEB9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Чувашская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D02-45EC-BACA-B7186E8FEB92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Кировская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D02-45EC-BACA-B7186E8FEB92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D02-45EC-BACA-B7186E8FEB92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Оренбургская область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D02-45EC-BACA-B7186E8FEB92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Пензенская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D02-45EC-BACA-B7186E8FEB92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Ульяновская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D02-45EC-BACA-B7186E8FEB92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Самарская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D02-45EC-BACA-B7186E8FEB92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Саратовская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D02-45EC-BACA-B7186E8FEB92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Пермский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D02-45EC-BACA-B7186E8FEB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501544"/>
        <c:axId val="399503504"/>
      </c:barChart>
      <c:catAx>
        <c:axId val="39950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9503504"/>
        <c:crosses val="autoZero"/>
        <c:auto val="1"/>
        <c:lblAlgn val="ctr"/>
        <c:lblOffset val="100"/>
        <c:noMultiLvlLbl val="0"/>
      </c:catAx>
      <c:valAx>
        <c:axId val="39950350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501544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4134944481063145"/>
          <c:w val="1"/>
          <c:h val="0.629081633948160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Башкортостан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96-4A04-88C7-DBD9121DD19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Марий Эл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96-4A04-88C7-DBD9121DD19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Республика Мордовия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96-4A04-88C7-DBD9121DD19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96-4A04-88C7-DBD9121DD194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96-4A04-88C7-DBD9121DD19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Удмуртская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296-4A04-88C7-DBD9121DD19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Чувашская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296-4A04-88C7-DBD9121DD194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Кировская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296-4A04-88C7-DBD9121DD194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296-4A04-88C7-DBD9121DD194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Оренбургская область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296-4A04-88C7-DBD9121DD194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Пензенская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96-4A04-88C7-DBD9121DD194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Ульяновская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296-4A04-88C7-DBD9121DD194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Самарская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296-4A04-88C7-DBD9121DD194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Саратовская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296-4A04-88C7-DBD9121DD194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Пермский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680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296-4A04-88C7-DBD9121DD1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082664"/>
        <c:axId val="402070904"/>
      </c:barChart>
      <c:catAx>
        <c:axId val="402082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070904"/>
        <c:crosses val="autoZero"/>
        <c:auto val="1"/>
        <c:lblAlgn val="ctr"/>
        <c:lblOffset val="100"/>
        <c:noMultiLvlLbl val="0"/>
      </c:catAx>
      <c:valAx>
        <c:axId val="40207090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082664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5418111789238724"/>
          <c:w val="1"/>
          <c:h val="0.516249960866405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Башкортостан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E6-4C77-8A66-58C0B2C0C11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Марий Эл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E6-4C77-8A66-58C0B2C0C11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Республика Мордовия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E6-4C77-8A66-58C0B2C0C11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E6-4C77-8A66-58C0B2C0C115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E6-4C77-8A66-58C0B2C0C11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Удмуртская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5E6-4C77-8A66-58C0B2C0C11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Чувашская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5E6-4C77-8A66-58C0B2C0C11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Кировская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5E6-4C77-8A66-58C0B2C0C11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E6-4C77-8A66-58C0B2C0C115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Оренбургская область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5E6-4C77-8A66-58C0B2C0C115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Пензенская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5E6-4C77-8A66-58C0B2C0C115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Ульяновская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5E6-4C77-8A66-58C0B2C0C115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Самарская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5E6-4C77-8A66-58C0B2C0C115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Саратовская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5E6-4C77-8A66-58C0B2C0C115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Пермский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1312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5E6-4C77-8A66-58C0B2C0C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88899200"/>
        <c:axId val="288895280"/>
      </c:barChart>
      <c:catAx>
        <c:axId val="28889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8895280"/>
        <c:crosses val="autoZero"/>
        <c:auto val="1"/>
        <c:lblAlgn val="ctr"/>
        <c:lblOffset val="100"/>
        <c:noMultiLvlLbl val="0"/>
      </c:catAx>
      <c:valAx>
        <c:axId val="28889528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88899200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004517497582179"/>
          <c:w val="1"/>
          <c:h val="0.569979329000574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Башкортостан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AB-40DF-9D0D-3B506C54728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Марий Эл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675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AB-40DF-9D0D-3B506C54728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Республика Мордовия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AB-40DF-9D0D-3B506C54728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AB-40DF-9D0D-3B506C547282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AB-40DF-9D0D-3B506C54728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Удмуртская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2AB-40DF-9D0D-3B506C54728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Чувашская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2AB-40DF-9D0D-3B506C547282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Кировская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2AB-40DF-9D0D-3B506C547282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2AB-40DF-9D0D-3B506C547282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Оренбургская область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2AB-40DF-9D0D-3B506C547282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Пензенская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2AB-40DF-9D0D-3B506C547282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Ульяновская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912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2AB-40DF-9D0D-3B506C547282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Самарская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2AB-40DF-9D0D-3B506C547282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Саратовская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2AB-40DF-9D0D-3B506C547282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Пермский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1548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2AB-40DF-9D0D-3B506C5472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88896064"/>
        <c:axId val="288896456"/>
      </c:barChart>
      <c:catAx>
        <c:axId val="28889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8896456"/>
        <c:crosses val="autoZero"/>
        <c:auto val="1"/>
        <c:lblAlgn val="ctr"/>
        <c:lblOffset val="100"/>
        <c:noMultiLvlLbl val="0"/>
      </c:catAx>
      <c:valAx>
        <c:axId val="28889645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88896064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2791710277708913"/>
          <c:w val="1"/>
          <c:h val="0.642513975981703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Башкортостан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61-4677-B78A-AD61D7AF278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Марий Эл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61-4677-B78A-AD61D7AF278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Республика Мордовия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61-4677-B78A-AD61D7AF278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61-4677-B78A-AD61D7AF278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61-4677-B78A-AD61D7AF278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Удмуртская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C61-4677-B78A-AD61D7AF278E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Чувашская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C61-4677-B78A-AD61D7AF278E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Кировская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C61-4677-B78A-AD61D7AF278E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61-4677-B78A-AD61D7AF278E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Оренбургская область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C61-4677-B78A-AD61D7AF278E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Пензенская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C61-4677-B78A-AD61D7AF278E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Ульяновская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C61-4677-B78A-AD61D7AF278E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Самарская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1167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C61-4677-B78A-AD61D7AF278E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Саратовская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C61-4677-B78A-AD61D7AF278E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Пермский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1717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C61-4677-B78A-AD61D7AF27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3560696"/>
        <c:axId val="393561480"/>
      </c:barChart>
      <c:catAx>
        <c:axId val="393560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3561480"/>
        <c:crosses val="autoZero"/>
        <c:auto val="1"/>
        <c:lblAlgn val="ctr"/>
        <c:lblOffset val="100"/>
        <c:noMultiLvlLbl val="0"/>
      </c:catAx>
      <c:valAx>
        <c:axId val="39356148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3560696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369693011103853E-2"/>
          <c:y val="7.1428571428571426E-3"/>
          <c:w val="0.6261703276639734"/>
          <c:h val="0.914607049118860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лиц с интеллектуальными нарушениями (человек)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1627</c:v>
                </c:pt>
                <c:pt idx="1">
                  <c:v>2747</c:v>
                </c:pt>
                <c:pt idx="2">
                  <c:v>3616</c:v>
                </c:pt>
                <c:pt idx="3">
                  <c:v>5216</c:v>
                </c:pt>
                <c:pt idx="4">
                  <c:v>5318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15-4C95-A880-52A645F3B85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занимающихся спортом лиц с интеллектуальными нарушениями, зачисленных на этапы спортивной подготовки (человек)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9370507711959733E-2"/>
                  <c:y val="7.14295088113968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730071876608631E-2"/>
                      <c:h val="5.95952380952380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015-4C95-A880-52A645F3B8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1122</c:v>
                </c:pt>
                <c:pt idx="1">
                  <c:v>893</c:v>
                </c:pt>
                <c:pt idx="2">
                  <c:v>805</c:v>
                </c:pt>
                <c:pt idx="3">
                  <c:v>1294</c:v>
                </c:pt>
                <c:pt idx="4">
                  <c:v>1234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15-4C95-A880-52A645F3B8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89625920"/>
        <c:axId val="389629840"/>
      </c:barChart>
      <c:catAx>
        <c:axId val="389625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sz="1597" baseline="0"/>
            </a:pPr>
            <a:endParaRPr lang="ru-RU"/>
          </a:p>
        </c:txPr>
        <c:crossAx val="389629840"/>
        <c:crosses val="autoZero"/>
        <c:auto val="1"/>
        <c:lblAlgn val="ctr"/>
        <c:lblOffset val="100"/>
        <c:noMultiLvlLbl val="0"/>
      </c:catAx>
      <c:valAx>
        <c:axId val="389629840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389625920"/>
        <c:crosses val="autoZero"/>
        <c:crossBetween val="between"/>
        <c:majorUnit val="27294.941999999999"/>
      </c:valAx>
    </c:plotArea>
    <c:legend>
      <c:legendPos val="r"/>
      <c:layout>
        <c:manualLayout>
          <c:xMode val="edge"/>
          <c:yMode val="edge"/>
          <c:x val="0.66865681050838621"/>
          <c:y val="0.14858281752214128"/>
          <c:w val="0.33134321142580886"/>
          <c:h val="0.59244544431946011"/>
        </c:manualLayout>
      </c:layout>
      <c:overlay val="0"/>
      <c:txPr>
        <a:bodyPr/>
        <a:lstStyle/>
        <a:p>
          <a:pPr>
            <a:defRPr sz="18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  <c:userShapes r:id="rId2"/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1537015861926552"/>
          <c:w val="1"/>
          <c:h val="0.55284049198625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Дагестан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C-425C-A435-8B5CFA82E41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C-425C-A435-8B5CFA82E41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1C-425C-A435-8B5CFA82E41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C-425C-A435-8B5CFA82E418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1C-425C-A435-8B5CFA82E41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Северная Осетия-Алания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1C-425C-A435-8B5CFA82E418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1C-425C-A435-8B5CFA82E418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Ставропольский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1C-425C-A435-8B5CFA82E4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89623960"/>
        <c:axId val="389624744"/>
      </c:barChart>
      <c:catAx>
        <c:axId val="389623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89624744"/>
        <c:crosses val="autoZero"/>
        <c:auto val="1"/>
        <c:lblAlgn val="ctr"/>
        <c:lblOffset val="100"/>
        <c:noMultiLvlLbl val="0"/>
      </c:catAx>
      <c:valAx>
        <c:axId val="38962474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89623960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6701367941251373"/>
          <c:w val="1"/>
          <c:h val="0.601196938018308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Дагестан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48-4FD2-A576-23C7F686058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48-4FD2-A576-23C7F686058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48-4FD2-A576-23C7F686058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48-4FD2-A576-23C7F686058F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48-4FD2-A576-23C7F686058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Северная Осетия-Алания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748-4FD2-A576-23C7F686058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48-4FD2-A576-23C7F686058F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Ставропольский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748-4FD2-A576-23C7F68605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89634152"/>
        <c:axId val="399490568"/>
      </c:barChart>
      <c:catAx>
        <c:axId val="389634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9490568"/>
        <c:crosses val="autoZero"/>
        <c:auto val="1"/>
        <c:lblAlgn val="ctr"/>
        <c:lblOffset val="100"/>
        <c:noMultiLvlLbl val="0"/>
      </c:catAx>
      <c:valAx>
        <c:axId val="39949056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89634152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1328431127834433"/>
          <c:w val="1"/>
          <c:h val="0.65492630615247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Дагестан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A-457D-B12A-EE313F6CF40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4A-457D-B12A-EE313F6CF40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4A-457D-B12A-EE313F6CF40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4A-457D-B12A-EE313F6CF408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4A-457D-B12A-EE313F6CF40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Северная Осетия-Алания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C4A-457D-B12A-EE313F6CF408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C4A-457D-B12A-EE313F6CF408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Ставропольский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2016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C4A-457D-B12A-EE313F6CF4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492920"/>
        <c:axId val="399517616"/>
      </c:barChart>
      <c:catAx>
        <c:axId val="399492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9517616"/>
        <c:crosses val="autoZero"/>
        <c:auto val="1"/>
        <c:lblAlgn val="ctr"/>
        <c:lblOffset val="100"/>
        <c:noMultiLvlLbl val="0"/>
      </c:catAx>
      <c:valAx>
        <c:axId val="3995176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492920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4552193215884602"/>
          <c:w val="1"/>
          <c:h val="0.62268868527197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Дагестан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E4-4136-BCF6-4C20CE194AD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E4-4136-BCF6-4C20CE194AD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E4-4136-BCF6-4C20CE194AD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E4-4136-BCF6-4C20CE194ADB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E4-4136-BCF6-4C20CE194AD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Северная Осетия-Алания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6E4-4136-BCF6-4C20CE194AD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6E4-4136-BCF6-4C20CE194ADB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Ставропольский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3397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6E4-4136-BCF6-4C20CE194A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790048"/>
        <c:axId val="402792792"/>
      </c:barChart>
      <c:catAx>
        <c:axId val="40279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792792"/>
        <c:crosses val="autoZero"/>
        <c:auto val="1"/>
        <c:lblAlgn val="ctr"/>
        <c:lblOffset val="100"/>
        <c:noMultiLvlLbl val="0"/>
      </c:catAx>
      <c:valAx>
        <c:axId val="40279279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790048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РФ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21878</c:v>
                </c:pt>
                <c:pt idx="1">
                  <c:v>26423</c:v>
                </c:pt>
                <c:pt idx="2">
                  <c:v>29316</c:v>
                </c:pt>
                <c:pt idx="3">
                  <c:v>36906</c:v>
                </c:pt>
                <c:pt idx="4">
                  <c:v>33962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1B-4529-ACE5-A50426F228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8616272"/>
        <c:axId val="408617584"/>
      </c:barChart>
      <c:catAx>
        <c:axId val="40861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617584"/>
        <c:crosses val="autoZero"/>
        <c:auto val="1"/>
        <c:lblAlgn val="ctr"/>
        <c:lblOffset val="100"/>
        <c:noMultiLvlLbl val="0"/>
      </c:catAx>
      <c:valAx>
        <c:axId val="40861758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61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4283546375213747"/>
          <c:w val="1"/>
          <c:h val="0.625375153678684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Дагестан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40-4625-9C32-E56F69E790D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40-4625-9C32-E56F69E790D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40-4625-9C32-E56F69E790D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40-4625-9C32-E56F69E790D2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40-4625-9C32-E56F69E790D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Северная Осетия-Алания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40-4625-9C32-E56F69E790D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D40-4625-9C32-E56F69E790D2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Ставропольский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3483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D40-4625-9C32-E56F69E79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081096"/>
        <c:axId val="402071296"/>
      </c:barChart>
      <c:catAx>
        <c:axId val="402081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071296"/>
        <c:crosses val="autoZero"/>
        <c:auto val="1"/>
        <c:lblAlgn val="ctr"/>
        <c:lblOffset val="100"/>
        <c:noMultiLvlLbl val="0"/>
      </c:catAx>
      <c:valAx>
        <c:axId val="40207129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081096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5418111789238724"/>
          <c:w val="1"/>
          <c:h val="0.516249960866405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Дагестан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0A-4F2B-9697-A11C7373C6F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0A-4F2B-9697-A11C7373C6F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0A-4F2B-9697-A11C7373C6F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0A-4F2B-9697-A11C7373C6FA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0A-4F2B-9697-A11C7373C6F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Северная Осетия-Алания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E0A-4F2B-9697-A11C7373C6FA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0A-4F2B-9697-A11C7373C6FA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Ставропольский край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936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E0A-4F2B-9697-A11C7373C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492136"/>
        <c:axId val="399498016"/>
      </c:barChart>
      <c:catAx>
        <c:axId val="399492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9498016"/>
        <c:crosses val="autoZero"/>
        <c:auto val="1"/>
        <c:lblAlgn val="ctr"/>
        <c:lblOffset val="100"/>
        <c:noMultiLvlLbl val="0"/>
      </c:catAx>
      <c:valAx>
        <c:axId val="3994980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492136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5418111789238724"/>
          <c:w val="1"/>
          <c:h val="0.516249960866405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Дагестан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F4-4D32-B6BE-27F8FA0D0C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F4-4D32-B6BE-27F8FA0D0CE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F4-4D32-B6BE-27F8FA0D0CE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F4-4D32-B6BE-27F8FA0D0CE9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F4-4D32-B6BE-27F8FA0D0CE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Северная Осетия-Алания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F4-4D32-B6BE-27F8FA0D0CE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BF4-4D32-B6BE-27F8FA0D0CE9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Ставропольский край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BF4-4D32-B6BE-27F8FA0D0C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504288"/>
        <c:axId val="396466384"/>
      </c:barChart>
      <c:catAx>
        <c:axId val="39950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6466384"/>
        <c:crosses val="autoZero"/>
        <c:auto val="1"/>
        <c:lblAlgn val="ctr"/>
        <c:lblOffset val="100"/>
        <c:noMultiLvlLbl val="0"/>
      </c:catAx>
      <c:valAx>
        <c:axId val="39646638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50428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5418111789238724"/>
          <c:w val="1"/>
          <c:h val="0.516249960866405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Дагестан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F9-4F2E-9788-B2B953964A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F9-4F2E-9788-B2B953964AD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F9-4F2E-9788-B2B953964AD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F9-4F2E-9788-B2B953964AD6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F9-4F2E-9788-B2B953964AD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Северная Осетия-Алания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AF9-4F2E-9788-B2B953964AD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F9-4F2E-9788-B2B953964AD6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Ставропольский край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AF9-4F2E-9788-B2B953964A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5308240"/>
        <c:axId val="395312944"/>
      </c:barChart>
      <c:catAx>
        <c:axId val="39530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5312944"/>
        <c:crosses val="autoZero"/>
        <c:auto val="1"/>
        <c:lblAlgn val="ctr"/>
        <c:lblOffset val="100"/>
        <c:noMultiLvlLbl val="0"/>
      </c:catAx>
      <c:valAx>
        <c:axId val="39531294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5308240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5418111789238724"/>
          <c:w val="1"/>
          <c:h val="0.516249960866405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Дагестан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B8-4856-9971-A7089A67557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B8-4856-9971-A7089A67557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B8-4856-9971-A7089A67557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B8-4856-9971-A7089A67557C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B8-4856-9971-A7089A67557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Северная Осетия-Алания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EB8-4856-9971-A7089A67557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B8-4856-9971-A7089A67557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Ставропольский край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EB8-4856-9971-A7089A6755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806512"/>
        <c:axId val="402796712"/>
      </c:barChart>
      <c:catAx>
        <c:axId val="40280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796712"/>
        <c:crosses val="autoZero"/>
        <c:auto val="1"/>
        <c:lblAlgn val="ctr"/>
        <c:lblOffset val="100"/>
        <c:noMultiLvlLbl val="0"/>
      </c:catAx>
      <c:valAx>
        <c:axId val="40279671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806512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6015472365759083"/>
          <c:w val="1"/>
          <c:h val="0.61027635510120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Дагестан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18-467D-AA7D-312B916D63A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18-467D-AA7D-312B916D63A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18-467D-AA7D-312B916D63A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18-467D-AA7D-312B916D63AA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18-467D-AA7D-312B916D63A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Северная Осетия-Алания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F18-467D-AA7D-312B916D63AA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F18-467D-AA7D-312B916D63AA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Ставропольский край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F18-467D-AA7D-312B916D6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499976"/>
        <c:axId val="307529256"/>
      </c:barChart>
      <c:catAx>
        <c:axId val="399499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29256"/>
        <c:crosses val="autoZero"/>
        <c:auto val="1"/>
        <c:lblAlgn val="ctr"/>
        <c:lblOffset val="100"/>
        <c:noMultiLvlLbl val="0"/>
      </c:catAx>
      <c:valAx>
        <c:axId val="30752925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499976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63E-2"/>
          <c:y val="0.61764666083406239"/>
          <c:w val="0.96685522256824896"/>
          <c:h val="0.24998145231846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г. Санкт-Петербург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12511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64-438A-BF56-C1B0EB0E76A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Владимирская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8142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64-438A-BF56-C1B0EB0E76A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Краснодарский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8119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64-438A-BF56-C1B0EB0E76A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Свердловская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7143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64-438A-BF56-C1B0EB0E76A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г. Москва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6720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64-438A-BF56-C1B0EB0E76A3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Московская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5997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64-438A-BF56-C1B0EB0E76A3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Кемеровская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5744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64-438A-BF56-C1B0EB0E76A3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5253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064-438A-BF56-C1B0EB0E76A3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Пермский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4836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64-438A-BF56-C1B0EB0E76A3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4812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064-438A-BF56-C1B0EB0E76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92365488"/>
        <c:axId val="1"/>
      </c:barChart>
      <c:catAx>
        <c:axId val="19236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92365488"/>
        <c:crosses val="autoZero"/>
        <c:crossBetween val="between"/>
      </c:valAx>
      <c:spPr>
        <a:noFill/>
        <a:ln w="25355">
          <a:noFill/>
        </a:ln>
      </c:spPr>
    </c:plotArea>
    <c:legend>
      <c:legendPos val="t"/>
      <c:layout>
        <c:manualLayout>
          <c:xMode val="edge"/>
          <c:yMode val="edge"/>
          <c:x val="2.9397453137906633E-3"/>
          <c:y val="0"/>
          <c:w val="0.98408450823346327"/>
          <c:h val="0.5679473436108735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796"/>
      </a:pPr>
      <a:endParaRPr lang="ru-RU"/>
    </a:p>
  </c:txPr>
  <c:externalData r:id="rId1">
    <c:autoUpdate val="0"/>
  </c:externalData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63E-2"/>
          <c:y val="0.61764666083406239"/>
          <c:w val="0.96685522256824896"/>
          <c:h val="0.24998145231846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Орловская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64-438A-BF56-C1B0EB0E76A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г. Севастополь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64-438A-BF56-C1B0EB0E76A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64-438A-BF56-C1B0EB0E76A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64-438A-BF56-C1B0EB0E76A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Магаданская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64-438A-BF56-C1B0EB0E76A3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Псковская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64-438A-BF56-C1B0EB0E76A3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Ненецкий автономный округ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64-438A-BF56-C1B0EB0E76A3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064-438A-BF56-C1B0EB0E76A3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Чукотский автономный округ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64-438A-BF56-C1B0EB0E76A3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064-438A-BF56-C1B0EB0E76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92365488"/>
        <c:axId val="1"/>
      </c:barChart>
      <c:catAx>
        <c:axId val="19236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92365488"/>
        <c:crosses val="autoZero"/>
        <c:crossBetween val="between"/>
      </c:valAx>
      <c:spPr>
        <a:noFill/>
        <a:ln w="25355">
          <a:noFill/>
        </a:ln>
      </c:spPr>
    </c:plotArea>
    <c:legend>
      <c:legendPos val="t"/>
      <c:layout>
        <c:manualLayout>
          <c:xMode val="edge"/>
          <c:yMode val="edge"/>
          <c:x val="2.9397453137906633E-3"/>
          <c:y val="0"/>
          <c:w val="0.98408450823346327"/>
          <c:h val="0.5679473436108735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796"/>
      </a:pPr>
      <a:endParaRPr lang="ru-RU"/>
    </a:p>
  </c:txPr>
  <c:externalData r:id="rId1">
    <c:autoUpdate val="0"/>
  </c:externalData>
</c:chartSpace>
</file>

<file path=ppt/charts/chart1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648708083310181E-2"/>
          <c:y val="7.707194860293301E-2"/>
          <c:w val="0.91430627535274656"/>
          <c:h val="0.8723237092175725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ln w="75119">
              <a:solidFill>
                <a:schemeClr val="tx1"/>
              </a:solidFill>
            </a:ln>
          </c:spPr>
          <c:marker>
            <c:symbol val="none"/>
          </c:marker>
          <c:cat>
            <c:strRef>
              <c:f>Лист1!$A$2:$A$86</c:f>
              <c:strCache>
                <c:ptCount val="85"/>
                <c:pt idx="0">
                  <c:v>Чукотский АО</c:v>
                </c:pt>
                <c:pt idx="1">
                  <c:v>Ненецкий АО</c:v>
                </c:pt>
                <c:pt idx="2">
                  <c:v>Владимирская обл.</c:v>
                </c:pt>
                <c:pt idx="3">
                  <c:v>Кировская обл.</c:v>
                </c:pt>
                <c:pt idx="4">
                  <c:v>Камчатский кр.</c:v>
                </c:pt>
                <c:pt idx="5">
                  <c:v>Кемеровская обл.</c:v>
                </c:pt>
                <c:pt idx="6">
                  <c:v>РСО-Алания</c:v>
                </c:pt>
                <c:pt idx="7">
                  <c:v>Еврейская АО</c:v>
                </c:pt>
                <c:pt idx="8">
                  <c:v>Алтайский кр.</c:v>
                </c:pt>
                <c:pt idx="9">
                  <c:v>Саратовская обл.</c:v>
                </c:pt>
                <c:pt idx="10">
                  <c:v>Красноярский кр.</c:v>
                </c:pt>
                <c:pt idx="11">
                  <c:v>Хабаровский кр.</c:v>
                </c:pt>
                <c:pt idx="12">
                  <c:v>Свердловская обл.</c:v>
                </c:pt>
                <c:pt idx="13">
                  <c:v>Пермский кр.</c:v>
                </c:pt>
                <c:pt idx="14">
                  <c:v>Республика Тыва</c:v>
                </c:pt>
                <c:pt idx="15">
                  <c:v>Новгородская обл.</c:v>
                </c:pt>
                <c:pt idx="16">
                  <c:v>Вологодская обл.</c:v>
                </c:pt>
                <c:pt idx="17">
                  <c:v>Республика Коми</c:v>
                </c:pt>
                <c:pt idx="18">
                  <c:v>Республика Алтай</c:v>
                </c:pt>
                <c:pt idx="19">
                  <c:v>Томская обл.</c:v>
                </c:pt>
                <c:pt idx="20">
                  <c:v>Республика Бурятия</c:v>
                </c:pt>
                <c:pt idx="21">
                  <c:v>Сахалинская обл.</c:v>
                </c:pt>
                <c:pt idx="22">
                  <c:v>Иркутская  обл.</c:v>
                </c:pt>
                <c:pt idx="23">
                  <c:v>Амурская обл.</c:v>
                </c:pt>
                <c:pt idx="24">
                  <c:v>Омская область</c:v>
                </c:pt>
                <c:pt idx="25">
                  <c:v>ХМАО-Югра</c:v>
                </c:pt>
                <c:pt idx="26">
                  <c:v>Магаданская обл.</c:v>
                </c:pt>
                <c:pt idx="27">
                  <c:v>Республика Марий Эл</c:v>
                </c:pt>
                <c:pt idx="28">
                  <c:v>Нижегородская обл.</c:v>
                </c:pt>
                <c:pt idx="29">
                  <c:v>Приморский кр.</c:v>
                </c:pt>
                <c:pt idx="30">
                  <c:v>Ленинградская  обл.</c:v>
                </c:pt>
                <c:pt idx="31">
                  <c:v>Удмуртская Р-ка</c:v>
                </c:pt>
                <c:pt idx="32">
                  <c:v>Новосибирская обл.</c:v>
                </c:pt>
                <c:pt idx="33">
                  <c:v>Калининградская обл.</c:v>
                </c:pt>
                <c:pt idx="34">
                  <c:v>Архангельская обл.</c:v>
                </c:pt>
                <c:pt idx="35">
                  <c:v>Брянская обл.</c:v>
                </c:pt>
                <c:pt idx="36">
                  <c:v>Курганская обл.</c:v>
                </c:pt>
                <c:pt idx="37">
                  <c:v>Мурманская обл.</c:v>
                </c:pt>
                <c:pt idx="38">
                  <c:v>Псковская обл.</c:v>
                </c:pt>
                <c:pt idx="39">
                  <c:v>Республика Мордовия</c:v>
                </c:pt>
                <c:pt idx="40">
                  <c:v>Республика Крым</c:v>
                </c:pt>
                <c:pt idx="41">
                  <c:v>Астраханская обл.</c:v>
                </c:pt>
                <c:pt idx="42">
                  <c:v>Калужская обл.</c:v>
                </c:pt>
                <c:pt idx="43">
                  <c:v>Республика Карелия</c:v>
                </c:pt>
                <c:pt idx="44">
                  <c:v>Ивановская обл.</c:v>
                </c:pt>
                <c:pt idx="45">
                  <c:v>Севастополь</c:v>
                </c:pt>
                <c:pt idx="46">
                  <c:v>Республика Калмыкия</c:v>
                </c:pt>
                <c:pt idx="47">
                  <c:v>Карачаево-Черкесская Р-ка</c:v>
                </c:pt>
                <c:pt idx="48">
                  <c:v>Московская обл.</c:v>
                </c:pt>
                <c:pt idx="49">
                  <c:v>Тюменская обл.</c:v>
                </c:pt>
                <c:pt idx="50">
                  <c:v>Чувашская Республика</c:v>
                </c:pt>
                <c:pt idx="51">
                  <c:v>Тверская обл.</c:v>
                </c:pt>
                <c:pt idx="52">
                  <c:v>Республика Хакасия</c:v>
                </c:pt>
                <c:pt idx="53">
                  <c:v>Ямало-Ненецкий АО</c:v>
                </c:pt>
                <c:pt idx="54">
                  <c:v>Орловская обл.</c:v>
                </c:pt>
                <c:pt idx="55">
                  <c:v>Р-ка Саха (Якутия)</c:v>
                </c:pt>
                <c:pt idx="56">
                  <c:v>Костромская обл.</c:v>
                </c:pt>
                <c:pt idx="57">
                  <c:v>Р-ка Дагестан</c:v>
                </c:pt>
                <c:pt idx="58">
                  <c:v>Ставропольский кр.</c:v>
                </c:pt>
                <c:pt idx="59">
                  <c:v>Оренбургская обл.</c:v>
                </c:pt>
                <c:pt idx="60">
                  <c:v>Ульяновская обл.</c:v>
                </c:pt>
                <c:pt idx="61">
                  <c:v>Челябинская обл.</c:v>
                </c:pt>
                <c:pt idx="62">
                  <c:v>Волгоградская  обл.</c:v>
                </c:pt>
                <c:pt idx="63">
                  <c:v>Смоленская обл.</c:v>
                </c:pt>
                <c:pt idx="64">
                  <c:v>Москва</c:v>
                </c:pt>
                <c:pt idx="65">
                  <c:v>Ярославская обл.</c:v>
                </c:pt>
                <c:pt idx="66">
                  <c:v>Самарская обл.</c:v>
                </c:pt>
                <c:pt idx="67">
                  <c:v>Р-ка Башкортостан</c:v>
                </c:pt>
                <c:pt idx="68">
                  <c:v>Ростовская обл.</c:v>
                </c:pt>
                <c:pt idx="69">
                  <c:v>Липецкая обл.</c:v>
                </c:pt>
                <c:pt idx="70">
                  <c:v>Краснодарский кр.</c:v>
                </c:pt>
                <c:pt idx="71">
                  <c:v>Р-ка Татарстан</c:v>
                </c:pt>
                <c:pt idx="72">
                  <c:v>Белгородская обл.</c:v>
                </c:pt>
                <c:pt idx="73">
                  <c:v>Курская обл.</c:v>
                </c:pt>
                <c:pt idx="74">
                  <c:v>Тульская обл.</c:v>
                </c:pt>
                <c:pt idx="75">
                  <c:v>Пензенская обл.</c:v>
                </c:pt>
                <c:pt idx="76">
                  <c:v>Санкт-Петербург</c:v>
                </c:pt>
                <c:pt idx="77">
                  <c:v>Рязанская обл.</c:v>
                </c:pt>
                <c:pt idx="78">
                  <c:v>Республика Адыгея</c:v>
                </c:pt>
                <c:pt idx="79">
                  <c:v>Воронежская обл.</c:v>
                </c:pt>
                <c:pt idx="80">
                  <c:v>Тамбовская обл.</c:v>
                </c:pt>
                <c:pt idx="81">
                  <c:v>Забайкальский кр.</c:v>
                </c:pt>
                <c:pt idx="82">
                  <c:v>Чеченская Р-ка</c:v>
                </c:pt>
                <c:pt idx="83">
                  <c:v>Р-ка Ингушетия</c:v>
                </c:pt>
                <c:pt idx="84">
                  <c:v>Кабардино-Балкарская Р-ка</c:v>
                </c:pt>
              </c:strCache>
            </c:strRef>
          </c:cat>
          <c:val>
            <c:numRef>
              <c:f>Лист1!$B$2:$B$86</c:f>
              <c:numCache>
                <c:formatCode>_-* #,##0.0_р_._-;\-* #,##0.0_р_._-;_-* "-"??_р_._-;_-@_-</c:formatCode>
                <c:ptCount val="85"/>
                <c:pt idx="0">
                  <c:v>18.8</c:v>
                </c:pt>
                <c:pt idx="1">
                  <c:v>18.8</c:v>
                </c:pt>
                <c:pt idx="2">
                  <c:v>18.8</c:v>
                </c:pt>
                <c:pt idx="3">
                  <c:v>18.8</c:v>
                </c:pt>
                <c:pt idx="4">
                  <c:v>18.8</c:v>
                </c:pt>
                <c:pt idx="5">
                  <c:v>18.8</c:v>
                </c:pt>
                <c:pt idx="6">
                  <c:v>18.8</c:v>
                </c:pt>
                <c:pt idx="7">
                  <c:v>18.8</c:v>
                </c:pt>
                <c:pt idx="8">
                  <c:v>18.8</c:v>
                </c:pt>
                <c:pt idx="9">
                  <c:v>18.8</c:v>
                </c:pt>
                <c:pt idx="10">
                  <c:v>18.8</c:v>
                </c:pt>
                <c:pt idx="11">
                  <c:v>18.8</c:v>
                </c:pt>
                <c:pt idx="12">
                  <c:v>18.8</c:v>
                </c:pt>
                <c:pt idx="13">
                  <c:v>18.8</c:v>
                </c:pt>
                <c:pt idx="14">
                  <c:v>18.8</c:v>
                </c:pt>
                <c:pt idx="15">
                  <c:v>18.8</c:v>
                </c:pt>
                <c:pt idx="16">
                  <c:v>18.8</c:v>
                </c:pt>
                <c:pt idx="17">
                  <c:v>18.8</c:v>
                </c:pt>
                <c:pt idx="18">
                  <c:v>18.8</c:v>
                </c:pt>
                <c:pt idx="19">
                  <c:v>18.8</c:v>
                </c:pt>
                <c:pt idx="20">
                  <c:v>18.8</c:v>
                </c:pt>
                <c:pt idx="21">
                  <c:v>18.8</c:v>
                </c:pt>
                <c:pt idx="22">
                  <c:v>18.8</c:v>
                </c:pt>
                <c:pt idx="23">
                  <c:v>18.8</c:v>
                </c:pt>
                <c:pt idx="24">
                  <c:v>18.8</c:v>
                </c:pt>
                <c:pt idx="25">
                  <c:v>18.8</c:v>
                </c:pt>
                <c:pt idx="26">
                  <c:v>18.8</c:v>
                </c:pt>
                <c:pt idx="27">
                  <c:v>18.8</c:v>
                </c:pt>
                <c:pt idx="28">
                  <c:v>18.8</c:v>
                </c:pt>
                <c:pt idx="29">
                  <c:v>18.8</c:v>
                </c:pt>
                <c:pt idx="30">
                  <c:v>18.8</c:v>
                </c:pt>
                <c:pt idx="31">
                  <c:v>18.8</c:v>
                </c:pt>
                <c:pt idx="32">
                  <c:v>18.8</c:v>
                </c:pt>
                <c:pt idx="33">
                  <c:v>18.8</c:v>
                </c:pt>
                <c:pt idx="34">
                  <c:v>18.8</c:v>
                </c:pt>
                <c:pt idx="35">
                  <c:v>18.8</c:v>
                </c:pt>
                <c:pt idx="36">
                  <c:v>18.8</c:v>
                </c:pt>
                <c:pt idx="37">
                  <c:v>18.8</c:v>
                </c:pt>
                <c:pt idx="38">
                  <c:v>18.8</c:v>
                </c:pt>
                <c:pt idx="39">
                  <c:v>18.8</c:v>
                </c:pt>
                <c:pt idx="40">
                  <c:v>18.8</c:v>
                </c:pt>
                <c:pt idx="41">
                  <c:v>18.8</c:v>
                </c:pt>
                <c:pt idx="42">
                  <c:v>18.8</c:v>
                </c:pt>
                <c:pt idx="43">
                  <c:v>18.8</c:v>
                </c:pt>
                <c:pt idx="44">
                  <c:v>18.8</c:v>
                </c:pt>
                <c:pt idx="45">
                  <c:v>18.8</c:v>
                </c:pt>
                <c:pt idx="46">
                  <c:v>18.8</c:v>
                </c:pt>
                <c:pt idx="47">
                  <c:v>18.8</c:v>
                </c:pt>
                <c:pt idx="48">
                  <c:v>18.8</c:v>
                </c:pt>
                <c:pt idx="49">
                  <c:v>18.8</c:v>
                </c:pt>
                <c:pt idx="50">
                  <c:v>18.8</c:v>
                </c:pt>
                <c:pt idx="51">
                  <c:v>18.8</c:v>
                </c:pt>
                <c:pt idx="52">
                  <c:v>18.8</c:v>
                </c:pt>
                <c:pt idx="53">
                  <c:v>18.8</c:v>
                </c:pt>
                <c:pt idx="54">
                  <c:v>18.8</c:v>
                </c:pt>
                <c:pt idx="55">
                  <c:v>18.8</c:v>
                </c:pt>
                <c:pt idx="56">
                  <c:v>18.8</c:v>
                </c:pt>
                <c:pt idx="57">
                  <c:v>18.8</c:v>
                </c:pt>
                <c:pt idx="58">
                  <c:v>18.8</c:v>
                </c:pt>
                <c:pt idx="59">
                  <c:v>18.8</c:v>
                </c:pt>
                <c:pt idx="60">
                  <c:v>18.8</c:v>
                </c:pt>
                <c:pt idx="61">
                  <c:v>18.8</c:v>
                </c:pt>
                <c:pt idx="62">
                  <c:v>18.8</c:v>
                </c:pt>
                <c:pt idx="63">
                  <c:v>18.8</c:v>
                </c:pt>
                <c:pt idx="64">
                  <c:v>18.8</c:v>
                </c:pt>
                <c:pt idx="65">
                  <c:v>18.8</c:v>
                </c:pt>
                <c:pt idx="66">
                  <c:v>18.8</c:v>
                </c:pt>
                <c:pt idx="67">
                  <c:v>18.8</c:v>
                </c:pt>
                <c:pt idx="68">
                  <c:v>18.8</c:v>
                </c:pt>
                <c:pt idx="69">
                  <c:v>18.8</c:v>
                </c:pt>
                <c:pt idx="70">
                  <c:v>18.8</c:v>
                </c:pt>
                <c:pt idx="71">
                  <c:v>18.8</c:v>
                </c:pt>
                <c:pt idx="72">
                  <c:v>18.8</c:v>
                </c:pt>
                <c:pt idx="73">
                  <c:v>18.8</c:v>
                </c:pt>
                <c:pt idx="74">
                  <c:v>18.8</c:v>
                </c:pt>
                <c:pt idx="75">
                  <c:v>18.8</c:v>
                </c:pt>
                <c:pt idx="76">
                  <c:v>18.8</c:v>
                </c:pt>
                <c:pt idx="77">
                  <c:v>18.8</c:v>
                </c:pt>
                <c:pt idx="78">
                  <c:v>18.8</c:v>
                </c:pt>
                <c:pt idx="79">
                  <c:v>18.8</c:v>
                </c:pt>
                <c:pt idx="80">
                  <c:v>18.8</c:v>
                </c:pt>
                <c:pt idx="81">
                  <c:v>18.8</c:v>
                </c:pt>
                <c:pt idx="82">
                  <c:v>18.8</c:v>
                </c:pt>
                <c:pt idx="83">
                  <c:v>18.8</c:v>
                </c:pt>
                <c:pt idx="84">
                  <c:v>18.8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A1-42DB-82D9-41D1F965CB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128530">
              <a:solidFill>
                <a:srgbClr val="0070C0"/>
              </a:solidFill>
            </a:ln>
          </c:spPr>
          <c:marker>
            <c:symbol val="none"/>
          </c:marker>
          <c:dLbls>
            <c:dLbl>
              <c:idx val="76"/>
              <c:layout>
                <c:manualLayout>
                  <c:x val="-3.9813893849199561E-2"/>
                  <c:y val="-0.2251150315576744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ru-RU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rPr>
                      <a:t> Значение показателя за 2016 год по России – 18,8%   </a:t>
                    </a:r>
                  </a:p>
                </c:rich>
              </c:tx>
              <c:spPr>
                <a:noFill/>
                <a:ln w="25040">
                  <a:noFill/>
                </a:ln>
              </c:spPr>
              <c:dLblPos val="r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A1-42DB-82D9-41D1F965CB1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34483">
                <a:solidFill>
                  <a:schemeClr val="tx1"/>
                </a:solidFill>
              </a:ln>
            </c:spPr>
            <c:trendlineType val="linear"/>
            <c:dispRSqr val="0"/>
            <c:dispEq val="0"/>
          </c:trendline>
          <c:cat>
            <c:strRef>
              <c:f>Лист1!$A$2:$A$86</c:f>
              <c:strCache>
                <c:ptCount val="85"/>
                <c:pt idx="0">
                  <c:v>Чукотский АО</c:v>
                </c:pt>
                <c:pt idx="1">
                  <c:v>Ненецкий АО</c:v>
                </c:pt>
                <c:pt idx="2">
                  <c:v>Владимирская обл.</c:v>
                </c:pt>
                <c:pt idx="3">
                  <c:v>Кировская обл.</c:v>
                </c:pt>
                <c:pt idx="4">
                  <c:v>Камчатский кр.</c:v>
                </c:pt>
                <c:pt idx="5">
                  <c:v>Кемеровская обл.</c:v>
                </c:pt>
                <c:pt idx="6">
                  <c:v>РСО-Алания</c:v>
                </c:pt>
                <c:pt idx="7">
                  <c:v>Еврейская АО</c:v>
                </c:pt>
                <c:pt idx="8">
                  <c:v>Алтайский кр.</c:v>
                </c:pt>
                <c:pt idx="9">
                  <c:v>Саратовская обл.</c:v>
                </c:pt>
                <c:pt idx="10">
                  <c:v>Красноярский кр.</c:v>
                </c:pt>
                <c:pt idx="11">
                  <c:v>Хабаровский кр.</c:v>
                </c:pt>
                <c:pt idx="12">
                  <c:v>Свердловская обл.</c:v>
                </c:pt>
                <c:pt idx="13">
                  <c:v>Пермский кр.</c:v>
                </c:pt>
                <c:pt idx="14">
                  <c:v>Республика Тыва</c:v>
                </c:pt>
                <c:pt idx="15">
                  <c:v>Новгородская обл.</c:v>
                </c:pt>
                <c:pt idx="16">
                  <c:v>Вологодская обл.</c:v>
                </c:pt>
                <c:pt idx="17">
                  <c:v>Республика Коми</c:v>
                </c:pt>
                <c:pt idx="18">
                  <c:v>Республика Алтай</c:v>
                </c:pt>
                <c:pt idx="19">
                  <c:v>Томская обл.</c:v>
                </c:pt>
                <c:pt idx="20">
                  <c:v>Республика Бурятия</c:v>
                </c:pt>
                <c:pt idx="21">
                  <c:v>Сахалинская обл.</c:v>
                </c:pt>
                <c:pt idx="22">
                  <c:v>Иркутская  обл.</c:v>
                </c:pt>
                <c:pt idx="23">
                  <c:v>Амурская обл.</c:v>
                </c:pt>
                <c:pt idx="24">
                  <c:v>Омская область</c:v>
                </c:pt>
                <c:pt idx="25">
                  <c:v>ХМАО-Югра</c:v>
                </c:pt>
                <c:pt idx="26">
                  <c:v>Магаданская обл.</c:v>
                </c:pt>
                <c:pt idx="27">
                  <c:v>Республика Марий Эл</c:v>
                </c:pt>
                <c:pt idx="28">
                  <c:v>Нижегородская обл.</c:v>
                </c:pt>
                <c:pt idx="29">
                  <c:v>Приморский кр.</c:v>
                </c:pt>
                <c:pt idx="30">
                  <c:v>Ленинградская  обл.</c:v>
                </c:pt>
                <c:pt idx="31">
                  <c:v>Удмуртская Р-ка</c:v>
                </c:pt>
                <c:pt idx="32">
                  <c:v>Новосибирская обл.</c:v>
                </c:pt>
                <c:pt idx="33">
                  <c:v>Калининградская обл.</c:v>
                </c:pt>
                <c:pt idx="34">
                  <c:v>Архангельская обл.</c:v>
                </c:pt>
                <c:pt idx="35">
                  <c:v>Брянская обл.</c:v>
                </c:pt>
                <c:pt idx="36">
                  <c:v>Курганская обл.</c:v>
                </c:pt>
                <c:pt idx="37">
                  <c:v>Мурманская обл.</c:v>
                </c:pt>
                <c:pt idx="38">
                  <c:v>Псковская обл.</c:v>
                </c:pt>
                <c:pt idx="39">
                  <c:v>Республика Мордовия</c:v>
                </c:pt>
                <c:pt idx="40">
                  <c:v>Республика Крым</c:v>
                </c:pt>
                <c:pt idx="41">
                  <c:v>Астраханская обл.</c:v>
                </c:pt>
                <c:pt idx="42">
                  <c:v>Калужская обл.</c:v>
                </c:pt>
                <c:pt idx="43">
                  <c:v>Республика Карелия</c:v>
                </c:pt>
                <c:pt idx="44">
                  <c:v>Ивановская обл.</c:v>
                </c:pt>
                <c:pt idx="45">
                  <c:v>Севастополь</c:v>
                </c:pt>
                <c:pt idx="46">
                  <c:v>Республика Калмыкия</c:v>
                </c:pt>
                <c:pt idx="47">
                  <c:v>Карачаево-Черкесская Р-ка</c:v>
                </c:pt>
                <c:pt idx="48">
                  <c:v>Московская обл.</c:v>
                </c:pt>
                <c:pt idx="49">
                  <c:v>Тюменская обл.</c:v>
                </c:pt>
                <c:pt idx="50">
                  <c:v>Чувашская Республика</c:v>
                </c:pt>
                <c:pt idx="51">
                  <c:v>Тверская обл.</c:v>
                </c:pt>
                <c:pt idx="52">
                  <c:v>Республика Хакасия</c:v>
                </c:pt>
                <c:pt idx="53">
                  <c:v>Ямало-Ненецкий АО</c:v>
                </c:pt>
                <c:pt idx="54">
                  <c:v>Орловская обл.</c:v>
                </c:pt>
                <c:pt idx="55">
                  <c:v>Р-ка Саха (Якутия)</c:v>
                </c:pt>
                <c:pt idx="56">
                  <c:v>Костромская обл.</c:v>
                </c:pt>
                <c:pt idx="57">
                  <c:v>Р-ка Дагестан</c:v>
                </c:pt>
                <c:pt idx="58">
                  <c:v>Ставропольский кр.</c:v>
                </c:pt>
                <c:pt idx="59">
                  <c:v>Оренбургская обл.</c:v>
                </c:pt>
                <c:pt idx="60">
                  <c:v>Ульяновская обл.</c:v>
                </c:pt>
                <c:pt idx="61">
                  <c:v>Челябинская обл.</c:v>
                </c:pt>
                <c:pt idx="62">
                  <c:v>Волгоградская  обл.</c:v>
                </c:pt>
                <c:pt idx="63">
                  <c:v>Смоленская обл.</c:v>
                </c:pt>
                <c:pt idx="64">
                  <c:v>Москва</c:v>
                </c:pt>
                <c:pt idx="65">
                  <c:v>Ярославская обл.</c:v>
                </c:pt>
                <c:pt idx="66">
                  <c:v>Самарская обл.</c:v>
                </c:pt>
                <c:pt idx="67">
                  <c:v>Р-ка Башкортостан</c:v>
                </c:pt>
                <c:pt idx="68">
                  <c:v>Ростовская обл.</c:v>
                </c:pt>
                <c:pt idx="69">
                  <c:v>Липецкая обл.</c:v>
                </c:pt>
                <c:pt idx="70">
                  <c:v>Краснодарский кр.</c:v>
                </c:pt>
                <c:pt idx="71">
                  <c:v>Р-ка Татарстан</c:v>
                </c:pt>
                <c:pt idx="72">
                  <c:v>Белгородская обл.</c:v>
                </c:pt>
                <c:pt idx="73">
                  <c:v>Курская обл.</c:v>
                </c:pt>
                <c:pt idx="74">
                  <c:v>Тульская обл.</c:v>
                </c:pt>
                <c:pt idx="75">
                  <c:v>Пензенская обл.</c:v>
                </c:pt>
                <c:pt idx="76">
                  <c:v>Санкт-Петербург</c:v>
                </c:pt>
                <c:pt idx="77">
                  <c:v>Рязанская обл.</c:v>
                </c:pt>
                <c:pt idx="78">
                  <c:v>Республика Адыгея</c:v>
                </c:pt>
                <c:pt idx="79">
                  <c:v>Воронежская обл.</c:v>
                </c:pt>
                <c:pt idx="80">
                  <c:v>Тамбовская обл.</c:v>
                </c:pt>
                <c:pt idx="81">
                  <c:v>Забайкальский кр.</c:v>
                </c:pt>
                <c:pt idx="82">
                  <c:v>Чеченская Р-ка</c:v>
                </c:pt>
                <c:pt idx="83">
                  <c:v>Р-ка Ингушетия</c:v>
                </c:pt>
                <c:pt idx="84">
                  <c:v>Кабардино-Балкарская Р-ка</c:v>
                </c:pt>
              </c:strCache>
            </c:strRef>
          </c:cat>
          <c:val>
            <c:numRef>
              <c:f>Лист1!$C$2:$C$86</c:f>
              <c:numCache>
                <c:formatCode>General</c:formatCode>
                <c:ptCount val="8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CA1-42DB-82D9-41D1F965CB1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5197">
              <a:solidFill>
                <a:schemeClr val="accent6">
                  <a:lumMod val="20000"/>
                  <a:lumOff val="80000"/>
                </a:schemeClr>
              </a:solidFill>
            </a:ln>
          </c:spPr>
          <c:marker>
            <c:symbol val="none"/>
          </c:marker>
          <c:cat>
            <c:strRef>
              <c:f>Лист1!$A$2:$A$86</c:f>
              <c:strCache>
                <c:ptCount val="85"/>
                <c:pt idx="0">
                  <c:v>Чукотский АО</c:v>
                </c:pt>
                <c:pt idx="1">
                  <c:v>Ненецкий АО</c:v>
                </c:pt>
                <c:pt idx="2">
                  <c:v>Владимирская обл.</c:v>
                </c:pt>
                <c:pt idx="3">
                  <c:v>Кировская обл.</c:v>
                </c:pt>
                <c:pt idx="4">
                  <c:v>Камчатский кр.</c:v>
                </c:pt>
                <c:pt idx="5">
                  <c:v>Кемеровская обл.</c:v>
                </c:pt>
                <c:pt idx="6">
                  <c:v>РСО-Алания</c:v>
                </c:pt>
                <c:pt idx="7">
                  <c:v>Еврейская АО</c:v>
                </c:pt>
                <c:pt idx="8">
                  <c:v>Алтайский кр.</c:v>
                </c:pt>
                <c:pt idx="9">
                  <c:v>Саратовская обл.</c:v>
                </c:pt>
                <c:pt idx="10">
                  <c:v>Красноярский кр.</c:v>
                </c:pt>
                <c:pt idx="11">
                  <c:v>Хабаровский кр.</c:v>
                </c:pt>
                <c:pt idx="12">
                  <c:v>Свердловская обл.</c:v>
                </c:pt>
                <c:pt idx="13">
                  <c:v>Пермский кр.</c:v>
                </c:pt>
                <c:pt idx="14">
                  <c:v>Республика Тыва</c:v>
                </c:pt>
                <c:pt idx="15">
                  <c:v>Новгородская обл.</c:v>
                </c:pt>
                <c:pt idx="16">
                  <c:v>Вологодская обл.</c:v>
                </c:pt>
                <c:pt idx="17">
                  <c:v>Республика Коми</c:v>
                </c:pt>
                <c:pt idx="18">
                  <c:v>Республика Алтай</c:v>
                </c:pt>
                <c:pt idx="19">
                  <c:v>Томская обл.</c:v>
                </c:pt>
                <c:pt idx="20">
                  <c:v>Республика Бурятия</c:v>
                </c:pt>
                <c:pt idx="21">
                  <c:v>Сахалинская обл.</c:v>
                </c:pt>
                <c:pt idx="22">
                  <c:v>Иркутская  обл.</c:v>
                </c:pt>
                <c:pt idx="23">
                  <c:v>Амурская обл.</c:v>
                </c:pt>
                <c:pt idx="24">
                  <c:v>Омская область</c:v>
                </c:pt>
                <c:pt idx="25">
                  <c:v>ХМАО-Югра</c:v>
                </c:pt>
                <c:pt idx="26">
                  <c:v>Магаданская обл.</c:v>
                </c:pt>
                <c:pt idx="27">
                  <c:v>Республика Марий Эл</c:v>
                </c:pt>
                <c:pt idx="28">
                  <c:v>Нижегородская обл.</c:v>
                </c:pt>
                <c:pt idx="29">
                  <c:v>Приморский кр.</c:v>
                </c:pt>
                <c:pt idx="30">
                  <c:v>Ленинградская  обл.</c:v>
                </c:pt>
                <c:pt idx="31">
                  <c:v>Удмуртская Р-ка</c:v>
                </c:pt>
                <c:pt idx="32">
                  <c:v>Новосибирская обл.</c:v>
                </c:pt>
                <c:pt idx="33">
                  <c:v>Калининградская обл.</c:v>
                </c:pt>
                <c:pt idx="34">
                  <c:v>Архангельская обл.</c:v>
                </c:pt>
                <c:pt idx="35">
                  <c:v>Брянская обл.</c:v>
                </c:pt>
                <c:pt idx="36">
                  <c:v>Курганская обл.</c:v>
                </c:pt>
                <c:pt idx="37">
                  <c:v>Мурманская обл.</c:v>
                </c:pt>
                <c:pt idx="38">
                  <c:v>Псковская обл.</c:v>
                </c:pt>
                <c:pt idx="39">
                  <c:v>Республика Мордовия</c:v>
                </c:pt>
                <c:pt idx="40">
                  <c:v>Республика Крым</c:v>
                </c:pt>
                <c:pt idx="41">
                  <c:v>Астраханская обл.</c:v>
                </c:pt>
                <c:pt idx="42">
                  <c:v>Калужская обл.</c:v>
                </c:pt>
                <c:pt idx="43">
                  <c:v>Республика Карелия</c:v>
                </c:pt>
                <c:pt idx="44">
                  <c:v>Ивановская обл.</c:v>
                </c:pt>
                <c:pt idx="45">
                  <c:v>Севастополь</c:v>
                </c:pt>
                <c:pt idx="46">
                  <c:v>Республика Калмыкия</c:v>
                </c:pt>
                <c:pt idx="47">
                  <c:v>Карачаево-Черкесская Р-ка</c:v>
                </c:pt>
                <c:pt idx="48">
                  <c:v>Московская обл.</c:v>
                </c:pt>
                <c:pt idx="49">
                  <c:v>Тюменская обл.</c:v>
                </c:pt>
                <c:pt idx="50">
                  <c:v>Чувашская Республика</c:v>
                </c:pt>
                <c:pt idx="51">
                  <c:v>Тверская обл.</c:v>
                </c:pt>
                <c:pt idx="52">
                  <c:v>Республика Хакасия</c:v>
                </c:pt>
                <c:pt idx="53">
                  <c:v>Ямало-Ненецкий АО</c:v>
                </c:pt>
                <c:pt idx="54">
                  <c:v>Орловская обл.</c:v>
                </c:pt>
                <c:pt idx="55">
                  <c:v>Р-ка Саха (Якутия)</c:v>
                </c:pt>
                <c:pt idx="56">
                  <c:v>Костромская обл.</c:v>
                </c:pt>
                <c:pt idx="57">
                  <c:v>Р-ка Дагестан</c:v>
                </c:pt>
                <c:pt idx="58">
                  <c:v>Ставропольский кр.</c:v>
                </c:pt>
                <c:pt idx="59">
                  <c:v>Оренбургская обл.</c:v>
                </c:pt>
                <c:pt idx="60">
                  <c:v>Ульяновская обл.</c:v>
                </c:pt>
                <c:pt idx="61">
                  <c:v>Челябинская обл.</c:v>
                </c:pt>
                <c:pt idx="62">
                  <c:v>Волгоградская  обл.</c:v>
                </c:pt>
                <c:pt idx="63">
                  <c:v>Смоленская обл.</c:v>
                </c:pt>
                <c:pt idx="64">
                  <c:v>Москва</c:v>
                </c:pt>
                <c:pt idx="65">
                  <c:v>Ярославская обл.</c:v>
                </c:pt>
                <c:pt idx="66">
                  <c:v>Самарская обл.</c:v>
                </c:pt>
                <c:pt idx="67">
                  <c:v>Р-ка Башкортостан</c:v>
                </c:pt>
                <c:pt idx="68">
                  <c:v>Ростовская обл.</c:v>
                </c:pt>
                <c:pt idx="69">
                  <c:v>Липецкая обл.</c:v>
                </c:pt>
                <c:pt idx="70">
                  <c:v>Краснодарский кр.</c:v>
                </c:pt>
                <c:pt idx="71">
                  <c:v>Р-ка Татарстан</c:v>
                </c:pt>
                <c:pt idx="72">
                  <c:v>Белгородская обл.</c:v>
                </c:pt>
                <c:pt idx="73">
                  <c:v>Курская обл.</c:v>
                </c:pt>
                <c:pt idx="74">
                  <c:v>Тульская обл.</c:v>
                </c:pt>
                <c:pt idx="75">
                  <c:v>Пензенская обл.</c:v>
                </c:pt>
                <c:pt idx="76">
                  <c:v>Санкт-Петербург</c:v>
                </c:pt>
                <c:pt idx="77">
                  <c:v>Рязанская обл.</c:v>
                </c:pt>
                <c:pt idx="78">
                  <c:v>Республика Адыгея</c:v>
                </c:pt>
                <c:pt idx="79">
                  <c:v>Воронежская обл.</c:v>
                </c:pt>
                <c:pt idx="80">
                  <c:v>Тамбовская обл.</c:v>
                </c:pt>
                <c:pt idx="81">
                  <c:v>Забайкальский кр.</c:v>
                </c:pt>
                <c:pt idx="82">
                  <c:v>Чеченская Р-ка</c:v>
                </c:pt>
                <c:pt idx="83">
                  <c:v>Р-ка Ингушетия</c:v>
                </c:pt>
                <c:pt idx="84">
                  <c:v>Кабардино-Балкарская Р-ка</c:v>
                </c:pt>
              </c:strCache>
            </c:strRef>
          </c:cat>
          <c:val>
            <c:numRef>
              <c:f>Лист1!$D$2:$D$86</c:f>
              <c:numCache>
                <c:formatCode>_-* #,##0.0_р_._-;\-* #,##0.0_р_._-;_-* "-"??_р_._-;_-@_-</c:formatCode>
                <c:ptCount val="85"/>
                <c:pt idx="0">
                  <c:v>90</c:v>
                </c:pt>
                <c:pt idx="1">
                  <c:v>55.4</c:v>
                </c:pt>
                <c:pt idx="2">
                  <c:v>53</c:v>
                </c:pt>
                <c:pt idx="3">
                  <c:v>44.1</c:v>
                </c:pt>
                <c:pt idx="4">
                  <c:v>39.5</c:v>
                </c:pt>
                <c:pt idx="5">
                  <c:v>39.299999999999997</c:v>
                </c:pt>
                <c:pt idx="6">
                  <c:v>38.299999999999997</c:v>
                </c:pt>
                <c:pt idx="7">
                  <c:v>38.200000000000003</c:v>
                </c:pt>
                <c:pt idx="8">
                  <c:v>38</c:v>
                </c:pt>
                <c:pt idx="9">
                  <c:v>38</c:v>
                </c:pt>
                <c:pt idx="10">
                  <c:v>35.9</c:v>
                </c:pt>
                <c:pt idx="11">
                  <c:v>34.9</c:v>
                </c:pt>
                <c:pt idx="12">
                  <c:v>33.9</c:v>
                </c:pt>
                <c:pt idx="13">
                  <c:v>31.7</c:v>
                </c:pt>
                <c:pt idx="14">
                  <c:v>31.6</c:v>
                </c:pt>
                <c:pt idx="15">
                  <c:v>31.3</c:v>
                </c:pt>
                <c:pt idx="16">
                  <c:v>30.5</c:v>
                </c:pt>
                <c:pt idx="17">
                  <c:v>30.4</c:v>
                </c:pt>
                <c:pt idx="18">
                  <c:v>29.4</c:v>
                </c:pt>
                <c:pt idx="19">
                  <c:v>29.2</c:v>
                </c:pt>
                <c:pt idx="20">
                  <c:v>28.5</c:v>
                </c:pt>
                <c:pt idx="21">
                  <c:v>27.9</c:v>
                </c:pt>
                <c:pt idx="22">
                  <c:v>27.5</c:v>
                </c:pt>
                <c:pt idx="23">
                  <c:v>27.4</c:v>
                </c:pt>
                <c:pt idx="24">
                  <c:v>27.2</c:v>
                </c:pt>
                <c:pt idx="25">
                  <c:v>27</c:v>
                </c:pt>
                <c:pt idx="26">
                  <c:v>26.1</c:v>
                </c:pt>
                <c:pt idx="27">
                  <c:v>25.6</c:v>
                </c:pt>
                <c:pt idx="28">
                  <c:v>25</c:v>
                </c:pt>
                <c:pt idx="29">
                  <c:v>24.9</c:v>
                </c:pt>
                <c:pt idx="30">
                  <c:v>24.5</c:v>
                </c:pt>
                <c:pt idx="31">
                  <c:v>24.4</c:v>
                </c:pt>
                <c:pt idx="32">
                  <c:v>24.1</c:v>
                </c:pt>
                <c:pt idx="33">
                  <c:v>24</c:v>
                </c:pt>
                <c:pt idx="34">
                  <c:v>23.8</c:v>
                </c:pt>
                <c:pt idx="35">
                  <c:v>23.6</c:v>
                </c:pt>
                <c:pt idx="36">
                  <c:v>23.5</c:v>
                </c:pt>
                <c:pt idx="37">
                  <c:v>22.9</c:v>
                </c:pt>
                <c:pt idx="38">
                  <c:v>22.9</c:v>
                </c:pt>
                <c:pt idx="39">
                  <c:v>22.7</c:v>
                </c:pt>
                <c:pt idx="40">
                  <c:v>22</c:v>
                </c:pt>
                <c:pt idx="41">
                  <c:v>20.8</c:v>
                </c:pt>
                <c:pt idx="42">
                  <c:v>20.6</c:v>
                </c:pt>
                <c:pt idx="43">
                  <c:v>20.399999999999999</c:v>
                </c:pt>
                <c:pt idx="44">
                  <c:v>20.3</c:v>
                </c:pt>
                <c:pt idx="45">
                  <c:v>19.7</c:v>
                </c:pt>
                <c:pt idx="46">
                  <c:v>19.399999999999999</c:v>
                </c:pt>
                <c:pt idx="47">
                  <c:v>18.8</c:v>
                </c:pt>
                <c:pt idx="48">
                  <c:v>18.7</c:v>
                </c:pt>
                <c:pt idx="49">
                  <c:v>18.100000000000001</c:v>
                </c:pt>
                <c:pt idx="50">
                  <c:v>17.899999999999999</c:v>
                </c:pt>
                <c:pt idx="51">
                  <c:v>17.399999999999999</c:v>
                </c:pt>
                <c:pt idx="52">
                  <c:v>17.2</c:v>
                </c:pt>
                <c:pt idx="53">
                  <c:v>16.899999999999999</c:v>
                </c:pt>
                <c:pt idx="54">
                  <c:v>16.8</c:v>
                </c:pt>
                <c:pt idx="55">
                  <c:v>16.3</c:v>
                </c:pt>
                <c:pt idx="56">
                  <c:v>15.9</c:v>
                </c:pt>
                <c:pt idx="57">
                  <c:v>15.6</c:v>
                </c:pt>
                <c:pt idx="58">
                  <c:v>15.6</c:v>
                </c:pt>
                <c:pt idx="59">
                  <c:v>15.5</c:v>
                </c:pt>
                <c:pt idx="60">
                  <c:v>15.5</c:v>
                </c:pt>
                <c:pt idx="61">
                  <c:v>15.4</c:v>
                </c:pt>
                <c:pt idx="62">
                  <c:v>15</c:v>
                </c:pt>
                <c:pt idx="63">
                  <c:v>14.9</c:v>
                </c:pt>
                <c:pt idx="64">
                  <c:v>14.7</c:v>
                </c:pt>
                <c:pt idx="65">
                  <c:v>14.5</c:v>
                </c:pt>
                <c:pt idx="66">
                  <c:v>14.3</c:v>
                </c:pt>
                <c:pt idx="67">
                  <c:v>14.1</c:v>
                </c:pt>
                <c:pt idx="68">
                  <c:v>13.5</c:v>
                </c:pt>
                <c:pt idx="69">
                  <c:v>13.4</c:v>
                </c:pt>
                <c:pt idx="70">
                  <c:v>12.9</c:v>
                </c:pt>
                <c:pt idx="71">
                  <c:v>12.8</c:v>
                </c:pt>
                <c:pt idx="72">
                  <c:v>12.4</c:v>
                </c:pt>
                <c:pt idx="73">
                  <c:v>12.4</c:v>
                </c:pt>
                <c:pt idx="74">
                  <c:v>12.3</c:v>
                </c:pt>
                <c:pt idx="75">
                  <c:v>11.5</c:v>
                </c:pt>
                <c:pt idx="76">
                  <c:v>10.9</c:v>
                </c:pt>
                <c:pt idx="77">
                  <c:v>9.6999999999999993</c:v>
                </c:pt>
                <c:pt idx="78">
                  <c:v>9.5</c:v>
                </c:pt>
                <c:pt idx="79">
                  <c:v>9.4</c:v>
                </c:pt>
                <c:pt idx="80">
                  <c:v>8.9</c:v>
                </c:pt>
                <c:pt idx="81">
                  <c:v>7.1</c:v>
                </c:pt>
                <c:pt idx="82">
                  <c:v>5.5</c:v>
                </c:pt>
                <c:pt idx="83">
                  <c:v>3.7</c:v>
                </c:pt>
                <c:pt idx="84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A1-42DB-82D9-41D1F965C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4815144"/>
        <c:axId val="1"/>
      </c:lineChart>
      <c:catAx>
        <c:axId val="284815144"/>
        <c:scaling>
          <c:orientation val="maxMin"/>
        </c:scaling>
        <c:delete val="0"/>
        <c:axPos val="b"/>
        <c:numFmt formatCode="\О\с\н\о\в\н\о\й" sourceLinked="0"/>
        <c:majorTickMark val="none"/>
        <c:minorTickMark val="none"/>
        <c:tickLblPos val="nextTo"/>
        <c:spPr>
          <a:noFill/>
        </c:spPr>
        <c:txPr>
          <a:bodyPr/>
          <a:lstStyle/>
          <a:p>
            <a:pPr>
              <a:defRPr sz="640" baseline="0">
                <a:solidFill>
                  <a:srgbClr val="0070C0"/>
                </a:solidFill>
              </a:defRPr>
            </a:pPr>
            <a:endParaRPr lang="ru-RU"/>
          </a:p>
        </c:txPr>
        <c:crossAx val="1"/>
        <c:crossesAt val="40"/>
        <c:auto val="0"/>
        <c:lblAlgn val="ctr"/>
        <c:lblOffset val="100"/>
        <c:noMultiLvlLbl val="0"/>
      </c:catAx>
      <c:valAx>
        <c:axId val="1"/>
        <c:scaling>
          <c:orientation val="minMax"/>
          <c:max val="40"/>
          <c:min val="0.5"/>
        </c:scaling>
        <c:delete val="0"/>
        <c:axPos val="r"/>
        <c:majorGridlines>
          <c:spPr>
            <a:ln>
              <a:solidFill>
                <a:srgbClr val="A5B592"/>
              </a:solidFill>
            </a:ln>
          </c:spPr>
        </c:majorGridlines>
        <c:numFmt formatCode="_-* #,##0.0_р_._-;\-* #,##0.0_р_._-;_-* &quot;-&quot;??_р_._-;_-@_-" sourceLinked="1"/>
        <c:majorTickMark val="none"/>
        <c:minorTickMark val="none"/>
        <c:tickLblPos val="nextTo"/>
        <c:txPr>
          <a:bodyPr/>
          <a:lstStyle/>
          <a:p>
            <a:pPr>
              <a:defRPr sz="1182"/>
            </a:pPr>
            <a:endParaRPr lang="ru-RU"/>
          </a:p>
        </c:txPr>
        <c:crossAx val="284815144"/>
        <c:crosses val="autoZero"/>
        <c:crossBetween val="between"/>
        <c:majorUnit val="2.8"/>
      </c:valAx>
      <c:spPr>
        <a:gradFill flip="none" rotWithShape="1">
          <a:gsLst>
            <a:gs pos="0">
              <a:srgbClr val="00B050">
                <a:alpha val="35000"/>
              </a:srgb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ln w="25040">
          <a:noFill/>
        </a:ln>
      </c:spPr>
    </c:plotArea>
    <c:plotVisOnly val="1"/>
    <c:dispBlanksAs val="gap"/>
    <c:showDLblsOverMax val="0"/>
  </c:chart>
  <c:txPr>
    <a:bodyPr/>
    <a:lstStyle/>
    <a:p>
      <a:pPr>
        <a:defRPr sz="1776"/>
      </a:pPr>
      <a:endParaRPr lang="ru-RU"/>
    </a:p>
  </c:txPr>
  <c:externalData r:id="rId1">
    <c:autoUpdate val="0"/>
  </c:externalData>
</c:chartSpace>
</file>

<file path=ppt/charts/chart1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84E-2"/>
          <c:y val="0.49912814841774278"/>
          <c:w val="0.96685522256824996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Чукотский АО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31-48C1-8375-A137EB7D54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Ненецкий АО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0.55400000000000005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1-48C1-8375-A137EB7D548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Владимирская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31-48C1-8375-A137EB7D548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Кировская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31-48C1-8375-A137EB7D548D}"/>
                </c:ext>
              </c:extLst>
            </c:dLbl>
            <c:spPr>
              <a:noFill/>
              <a:ln w="25310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31-48C1-8375-A137EB7D548D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Камчатский край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0.39500000000000002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831-48C1-8375-A137EB7D548D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Кемеровская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0.39300000000000002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31-48C1-8375-A137EB7D548D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РСО-Алания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0.38300000000000001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831-48C1-8375-A137EB7D548D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Еврейская АО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0.38200000000000001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31-48C1-8375-A137EB7D548D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Алтайский край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831-48C1-8375-A137EB7D548D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Саратовская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831-48C1-8375-A137EB7D548D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Красноярский край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0.35899999999999999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831-48C1-8375-A137EB7D548D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Хабаровский край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0.34899999999999998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831-48C1-8375-A137EB7D548D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Свердловская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0.33900000000000002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831-48C1-8375-A137EB7D548D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Пермский край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831-48C1-8375-A137EB7D548D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Республика Тыва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0.316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B831-48C1-8375-A137EB7D548D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Новгородская область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 rot="-5400000" vert="horz" wrap="square" lIns="90000" tIns="46800" rIns="90000" bIns="46800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ru-RU" dirty="0"/>
                      <a:t>Новгородская  область 31,3%[</a:t>
                    </a:r>
                  </a:p>
                </c:rich>
              </c:tx>
              <c:spPr>
                <a:noFill/>
                <a:ln w="25355">
                  <a:noFill/>
                </a:ln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B831-48C1-8375-A137EB7D548D}"/>
                </c:ext>
              </c:extLst>
            </c:dLbl>
            <c:spPr>
              <a:noFill/>
              <a:ln w="25355">
                <a:noFill/>
              </a:ln>
            </c:spPr>
            <c:txPr>
              <a:bodyPr rot="-5400000" vert="horz" wrap="square" lIns="90000" tIns="46800" rIns="90000" bIns="4680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0.313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B831-48C1-8375-A137EB7D548D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Вологодская область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 rot="-5400000" vert="horz" wrap="square" lIns="90000" tIns="46800" rIns="90000" bIns="4680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ru-RU" dirty="0"/>
                      <a:t>Вологодская область 30,5%</a:t>
                    </a:r>
                  </a:p>
                </c:rich>
              </c:tx>
              <c:spPr>
                <a:noFill/>
                <a:ln w="25355">
                  <a:noFill/>
                </a:ln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B831-48C1-8375-A137EB7D548D}"/>
                </c:ext>
              </c:extLst>
            </c:dLbl>
            <c:spPr>
              <a:noFill/>
              <a:ln w="25355">
                <a:noFill/>
              </a:ln>
            </c:spPr>
            <c:txPr>
              <a:bodyPr rot="-5400000" vert="horz" wrap="squar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0.0%</c:formatCode>
                <c:ptCount val="1"/>
                <c:pt idx="0">
                  <c:v>0.30499999999999999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B831-48C1-8375-A137EB7D548D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Республика Коми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 rot="-5400000" vert="horz" wrap="square" lIns="90000" tIns="46800" rIns="90000" bIns="4680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ru-RU" dirty="0"/>
                      <a:t>Республика </a:t>
                    </a:r>
                    <a:r>
                      <a:rPr lang="ru-RU" dirty="0" err="1"/>
                      <a:t>Коми</a:t>
                    </a:r>
                    <a:r>
                      <a:rPr lang="ru-RU" dirty="0"/>
                      <a:t> 30,4%</a:t>
                    </a:r>
                  </a:p>
                  <a:p>
                    <a:pPr>
                      <a:defRPr/>
                    </a:pPr>
                    <a:endParaRPr lang="ru-RU" dirty="0"/>
                  </a:p>
                </c:rich>
              </c:tx>
              <c:spPr>
                <a:noFill/>
                <a:ln w="25355">
                  <a:noFill/>
                </a:ln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EB4A-41C6-BA0F-C2A610058124}"/>
                </c:ext>
              </c:extLst>
            </c:dLbl>
            <c:spPr>
              <a:noFill/>
              <a:ln w="25355">
                <a:noFill/>
              </a:ln>
            </c:spPr>
            <c:txPr>
              <a:bodyPr rot="-5400000" vert="horz" wrap="squar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0.0%</c:formatCode>
                <c:ptCount val="1"/>
                <c:pt idx="0">
                  <c:v>0.30399999999999999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DFA-42ED-B3CB-A30BF7FD9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95271536"/>
        <c:axId val="1"/>
      </c:barChart>
      <c:catAx>
        <c:axId val="19527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95271536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6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РФ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2936</c:v>
                </c:pt>
                <c:pt idx="1">
                  <c:v>3727</c:v>
                </c:pt>
                <c:pt idx="2">
                  <c:v>4752</c:v>
                </c:pt>
                <c:pt idx="3">
                  <c:v>5753</c:v>
                </c:pt>
                <c:pt idx="4">
                  <c:v>4684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1B-4529-ACE5-A50426F228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8616272"/>
        <c:axId val="408617584"/>
      </c:barChart>
      <c:catAx>
        <c:axId val="40861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617584"/>
        <c:crosses val="autoZero"/>
        <c:auto val="1"/>
        <c:lblAlgn val="ctr"/>
        <c:lblOffset val="100"/>
        <c:noMultiLvlLbl val="0"/>
      </c:catAx>
      <c:valAx>
        <c:axId val="40861758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61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8E-2"/>
          <c:y val="0.499128148417743"/>
          <c:w val="0.96685522256825074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Алтай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0.29399999999999998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9-4F91-A51A-A57ED7571A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Томская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0.29199999999999998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9-4F91-A51A-A57ED7571A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Республика Бурятия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0.28499999999999998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C9-4F91-A51A-A57ED7571AE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Сахалинская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9-4F91-A51A-A57ED7571AE1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0.27900000000000003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9-4F91-A51A-A57ED7571AE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Иркутская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0.27500000000000002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C9-4F91-A51A-A57ED7571AE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Амурская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0.27400000000000002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C9-4F91-A51A-A57ED7571AE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Омская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0.27200000000000002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C9-4F91-A51A-A57ED7571AE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ХМАО-Югра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C9-4F91-A51A-A57ED7571AE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Магаданская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0.26100000000000001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EC9-4F91-A51A-A57ED7571AE1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Марий Эл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0.25600000000000001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C9-4F91-A51A-A57ED7571AE1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EC9-4F91-A51A-A57ED7571AE1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Приморский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C9-4F91-A51A-A57ED7571AE1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EC9-4F91-A51A-A57ED7571AE1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Удмуртская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0.24399999999999999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EC9-4F91-A51A-A57ED7571AE1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Новосибирская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0.24099999999999999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EC9-4F91-A51A-A57ED7571AE1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EC9-4F91-A51A-A57ED7571AE1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Архангельская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0.0%</c:formatCode>
                <c:ptCount val="1"/>
                <c:pt idx="0">
                  <c:v>0.23799999999999999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EC9-4F91-A51A-A57ED7571AE1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Брянская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0.0%</c:formatCode>
                <c:ptCount val="1"/>
                <c:pt idx="0">
                  <c:v>0.23599999999999999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EC9-4F91-A51A-A57ED7571AE1}"/>
            </c:ext>
          </c:extLst>
        </c:ser>
        <c:ser>
          <c:idx val="18"/>
          <c:order val="18"/>
          <c:tx>
            <c:strRef>
              <c:f>Лист1!$T$1</c:f>
              <c:strCache>
                <c:ptCount val="1"/>
                <c:pt idx="0">
                  <c:v>Курганская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Лист1!$T$2</c:f>
              <c:numCache>
                <c:formatCode>0.0%</c:formatCode>
                <c:ptCount val="1"/>
                <c:pt idx="0">
                  <c:v>0.23499999999999999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EC9-4F91-A51A-A57ED7571AE1}"/>
            </c:ext>
          </c:extLst>
        </c:ser>
        <c:ser>
          <c:idx val="19"/>
          <c:order val="19"/>
          <c:tx>
            <c:strRef>
              <c:f>Лист1!$U$1</c:f>
              <c:strCache>
                <c:ptCount val="1"/>
                <c:pt idx="0">
                  <c:v>Мурманская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Лист1!$U$2</c:f>
              <c:numCache>
                <c:formatCode>0.0%</c:formatCode>
                <c:ptCount val="1"/>
                <c:pt idx="0">
                  <c:v>0.22900000000000001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EC9-4F91-A51A-A57ED7571AE1}"/>
            </c:ext>
          </c:extLst>
        </c:ser>
        <c:ser>
          <c:idx val="20"/>
          <c:order val="20"/>
          <c:tx>
            <c:strRef>
              <c:f>Лист1!$V$1</c:f>
              <c:strCache>
                <c:ptCount val="1"/>
                <c:pt idx="0">
                  <c:v>Псковская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Лист1!$V$2</c:f>
              <c:numCache>
                <c:formatCode>0.0%</c:formatCode>
                <c:ptCount val="1"/>
                <c:pt idx="0">
                  <c:v>0.22900000000000001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EC9-4F91-A51A-A57ED7571AE1}"/>
            </c:ext>
          </c:extLst>
        </c:ser>
        <c:ser>
          <c:idx val="21"/>
          <c:order val="21"/>
          <c:tx>
            <c:strRef>
              <c:f>Лист1!$W$1</c:f>
              <c:strCache>
                <c:ptCount val="1"/>
                <c:pt idx="0">
                  <c:v>Республика Мордовия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Лист1!$W$2</c:f>
              <c:numCache>
                <c:formatCode>0.0%</c:formatCode>
                <c:ptCount val="1"/>
                <c:pt idx="0">
                  <c:v>0.22700000000000001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EC9-4F91-A51A-A57ED7571AE1}"/>
            </c:ext>
          </c:extLst>
        </c:ser>
        <c:ser>
          <c:idx val="22"/>
          <c:order val="22"/>
          <c:tx>
            <c:strRef>
              <c:f>Лист1!$X$1</c:f>
              <c:strCache>
                <c:ptCount val="1"/>
                <c:pt idx="0">
                  <c:v>Республика Крым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Лист1!$X$2</c:f>
              <c:numCache>
                <c:formatCode>0.0%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5EC9-4F91-A51A-A57ED7571AE1}"/>
            </c:ext>
          </c:extLst>
        </c:ser>
        <c:ser>
          <c:idx val="23"/>
          <c:order val="23"/>
          <c:tx>
            <c:strRef>
              <c:f>Лист1!$Y$1</c:f>
              <c:strCache>
                <c:ptCount val="1"/>
                <c:pt idx="0">
                  <c:v>Астраханская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Лист1!$Y$2</c:f>
              <c:numCache>
                <c:formatCode>0.0%</c:formatCode>
                <c:ptCount val="1"/>
                <c:pt idx="0">
                  <c:v>0.20799999999999999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5EC9-4F91-A51A-A57ED7571AE1}"/>
            </c:ext>
          </c:extLst>
        </c:ser>
        <c:ser>
          <c:idx val="24"/>
          <c:order val="24"/>
          <c:tx>
            <c:strRef>
              <c:f>Лист1!$Z$1</c:f>
              <c:strCache>
                <c:ptCount val="1"/>
                <c:pt idx="0">
                  <c:v>Калужская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Лист1!$Z$2</c:f>
              <c:numCache>
                <c:formatCode>0.0%</c:formatCode>
                <c:ptCount val="1"/>
                <c:pt idx="0">
                  <c:v>0.20599999999999999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5EC9-4F91-A51A-A57ED7571AE1}"/>
            </c:ext>
          </c:extLst>
        </c:ser>
        <c:ser>
          <c:idx val="25"/>
          <c:order val="25"/>
          <c:tx>
            <c:strRef>
              <c:f>Лист1!$AA$1</c:f>
              <c:strCache>
                <c:ptCount val="1"/>
                <c:pt idx="0">
                  <c:v>Республика Карелия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Лист1!$AA$2</c:f>
              <c:numCache>
                <c:formatCode>0.0%</c:formatCode>
                <c:ptCount val="1"/>
                <c:pt idx="0">
                  <c:v>0.20399999999999999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5EC9-4F91-A51A-A57ED7571AE1}"/>
            </c:ext>
          </c:extLst>
        </c:ser>
        <c:ser>
          <c:idx val="26"/>
          <c:order val="26"/>
          <c:tx>
            <c:strRef>
              <c:f>Лист1!$AB$1</c:f>
              <c:strCache>
                <c:ptCount val="1"/>
                <c:pt idx="0">
                  <c:v>Ивановская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Лист1!$AB$2</c:f>
              <c:numCache>
                <c:formatCode>0.0%</c:formatCode>
                <c:ptCount val="1"/>
                <c:pt idx="0">
                  <c:v>0.20300000000000001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5EC9-4F91-A51A-A57ED7571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8853688"/>
        <c:axId val="1"/>
      </c:barChart>
      <c:catAx>
        <c:axId val="1885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536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8E-2"/>
          <c:y val="0.499128148417743"/>
          <c:w val="0.96685522256825074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г. Севастополь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0.19700000000000001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9-4F91-A51A-A57ED7571A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Калмыкия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0.19400000000000001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9-4F91-A51A-A57ED7571A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C9-4F91-A51A-A57ED7571AE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Московская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9-4F91-A51A-A57ED7571AE1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9-4F91-A51A-A57ED7571AE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Тюменская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0.18099999999999999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C9-4F91-A51A-A57ED7571AE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Чувашская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0.17899999999999999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C9-4F91-A51A-A57ED7571AE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Тверская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0.17399999999999999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C9-4F91-A51A-A57ED7571AE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Хакасия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0.17199999999999999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C9-4F91-A51A-A57ED7571AE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Ямало-Ненецкий АО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0.16900000000000001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EC9-4F91-A51A-A57ED7571AE1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Орловская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0.16800000000000001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C9-4F91-A51A-A57ED7571AE1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Саха (Якутия)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0.16300000000000001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EC9-4F91-A51A-A57ED7571AE1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Костромская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C9-4F91-A51A-A57ED7571AE1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Республика Дагестан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EC9-4F91-A51A-A57ED7571AE1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Ставропольский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EC9-4F91-A51A-A57ED7571AE1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Оренбургская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0.155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EC9-4F91-A51A-A57ED7571AE1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Ульяновская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0.155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EC9-4F91-A51A-A57ED7571AE1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Челябинская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0.0%</c:formatCode>
                <c:ptCount val="1"/>
                <c:pt idx="0">
                  <c:v>0.154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EC9-4F91-A51A-A57ED7571AE1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Волгоградская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0.0%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EC9-4F91-A51A-A57ED7571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8853688"/>
        <c:axId val="1"/>
      </c:barChart>
      <c:catAx>
        <c:axId val="1885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536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8E-2"/>
          <c:y val="0.499128148417743"/>
          <c:w val="0.96685522256825074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Смоленская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0.14899999999999999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9-4F91-A51A-A57ED7571A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г. Москва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0.14699999999999999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9-4F91-A51A-A57ED7571A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Ярославская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0.14499999999999999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C9-4F91-A51A-A57ED7571AE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Самарская 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9-4F91-A51A-A57ED7571AE1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0.14299999999999999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9-4F91-A51A-A57ED7571AE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Башкортостан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0.14099999999999999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C9-4F91-A51A-A57ED7571AE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Ростовская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0.13500000000000001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C9-4F91-A51A-A57ED7571AE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Липецкая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0.13400000000000001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C9-4F91-A51A-A57ED7571AE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Краснодарский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C9-4F91-A51A-A57ED7571AE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EC9-4F91-A51A-A57ED7571AE1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Белгородская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C9-4F91-A51A-A57ED7571AE1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Курская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EC9-4F91-A51A-A57ED7571AE1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Тульская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C9-4F91-A51A-A57ED7571AE1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Пензенская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EC9-4F91-A51A-A57ED7571AE1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г. Санкт-Петербург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EC9-4F91-A51A-A57ED7571AE1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Рязанская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9.7000000000000003E-2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EC9-4F91-A51A-A57ED7571AE1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Республика Адыгея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9.5000000000000001E-2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EC9-4F91-A51A-A57ED7571AE1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Воронежская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0.0%</c:formatCode>
                <c:ptCount val="1"/>
                <c:pt idx="0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EC9-4F91-A51A-A57ED7571AE1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Тамбовская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0.0%</c:formatCode>
                <c:ptCount val="1"/>
                <c:pt idx="0">
                  <c:v>8.8999999999999996E-2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EC9-4F91-A51A-A57ED7571AE1}"/>
            </c:ext>
          </c:extLst>
        </c:ser>
        <c:ser>
          <c:idx val="18"/>
          <c:order val="18"/>
          <c:tx>
            <c:strRef>
              <c:f>Лист1!$T$1</c:f>
              <c:strCache>
                <c:ptCount val="1"/>
                <c:pt idx="0">
                  <c:v>Забайкальский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Лист1!$T$2</c:f>
              <c:numCache>
                <c:formatCode>0.0%</c:formatCode>
                <c:ptCount val="1"/>
                <c:pt idx="0">
                  <c:v>7.0999999999999994E-2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EC9-4F91-A51A-A57ED7571AE1}"/>
            </c:ext>
          </c:extLst>
        </c:ser>
        <c:ser>
          <c:idx val="19"/>
          <c:order val="19"/>
          <c:tx>
            <c:strRef>
              <c:f>Лист1!$U$1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Лист1!$U$2</c:f>
              <c:numCache>
                <c:formatCode>0.0%</c:formatCode>
                <c:ptCount val="1"/>
                <c:pt idx="0">
                  <c:v>5.5E-2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EC9-4F91-A51A-A57ED7571AE1}"/>
            </c:ext>
          </c:extLst>
        </c:ser>
        <c:ser>
          <c:idx val="20"/>
          <c:order val="20"/>
          <c:tx>
            <c:strRef>
              <c:f>Лист1!$V$1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Лист1!$V$2</c:f>
              <c:numCache>
                <c:formatCode>0.0%</c:formatCode>
                <c:ptCount val="1"/>
                <c:pt idx="0">
                  <c:v>3.6999999999999998E-2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EC9-4F91-A51A-A57ED7571AE1}"/>
            </c:ext>
          </c:extLst>
        </c:ser>
        <c:ser>
          <c:idx val="21"/>
          <c:order val="21"/>
          <c:tx>
            <c:strRef>
              <c:f>Лист1!$W$1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Лист1!$W$2</c:f>
              <c:numCache>
                <c:formatCode>0.0%</c:formatCode>
                <c:ptCount val="1"/>
                <c:pt idx="0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EC9-4F91-A51A-A57ED7571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8853688"/>
        <c:axId val="1"/>
      </c:barChart>
      <c:catAx>
        <c:axId val="1885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536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817685241986499E-2"/>
          <c:y val="7.7071873280282671E-2"/>
          <c:w val="0.91430627535274656"/>
          <c:h val="0.8723237092175725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ln w="75119">
              <a:solidFill>
                <a:schemeClr val="tx1"/>
              </a:solidFill>
            </a:ln>
          </c:spPr>
          <c:marker>
            <c:symbol val="none"/>
          </c:marker>
          <c:cat>
            <c:strRef>
              <c:f>Лист1!$A$2:$A$86</c:f>
              <c:strCache>
                <c:ptCount val="85"/>
                <c:pt idx="0">
                  <c:v>Чукотский АО</c:v>
                </c:pt>
                <c:pt idx="1">
                  <c:v>Ненецкий АО</c:v>
                </c:pt>
                <c:pt idx="2">
                  <c:v>Республика Крым</c:v>
                </c:pt>
                <c:pt idx="3">
                  <c:v>Республика Мордовия</c:v>
                </c:pt>
                <c:pt idx="4">
                  <c:v>Магаданская область</c:v>
                </c:pt>
                <c:pt idx="5">
                  <c:v>Карачаево-Черкесская Р-ка</c:v>
                </c:pt>
                <c:pt idx="6">
                  <c:v>Республика Тыва</c:v>
                </c:pt>
                <c:pt idx="7">
                  <c:v>Тульская обл.</c:v>
                </c:pt>
                <c:pt idx="8">
                  <c:v>Камчатский кр.</c:v>
                </c:pt>
                <c:pt idx="9">
                  <c:v>РСО-Алания</c:v>
                </c:pt>
                <c:pt idx="10">
                  <c:v>Белгородская обл.</c:v>
                </c:pt>
                <c:pt idx="11">
                  <c:v>Рязанская обл.</c:v>
                </c:pt>
                <c:pt idx="12">
                  <c:v>Ивановская обл.</c:v>
                </c:pt>
                <c:pt idx="13">
                  <c:v>Архангельская обл.</c:v>
                </c:pt>
                <c:pt idx="14">
                  <c:v>Республика Саха (Якутия)</c:v>
                </c:pt>
                <c:pt idx="15">
                  <c:v>Чувашская Республика</c:v>
                </c:pt>
                <c:pt idx="16">
                  <c:v>Республика Дагестан</c:v>
                </c:pt>
                <c:pt idx="17">
                  <c:v>Республика Бурятия</c:v>
                </c:pt>
                <c:pt idx="18">
                  <c:v>Севастополь</c:v>
                </c:pt>
                <c:pt idx="19">
                  <c:v>Ленинградская  обл.</c:v>
                </c:pt>
                <c:pt idx="20">
                  <c:v>Челябинская обл.</c:v>
                </c:pt>
                <c:pt idx="21">
                  <c:v>Самарская обл.</c:v>
                </c:pt>
                <c:pt idx="22">
                  <c:v>Алтайский кр.</c:v>
                </c:pt>
                <c:pt idx="23">
                  <c:v>Омская область</c:v>
                </c:pt>
                <c:pt idx="24">
                  <c:v>Ямало-Ненецкий АО</c:v>
                </c:pt>
                <c:pt idx="25">
                  <c:v>Пермский кр.</c:v>
                </c:pt>
                <c:pt idx="26">
                  <c:v>Воронежская обл.</c:v>
                </c:pt>
                <c:pt idx="27">
                  <c:v>Тамбовская обл.</c:v>
                </c:pt>
                <c:pt idx="28">
                  <c:v>Республика Адыгея</c:v>
                </c:pt>
                <c:pt idx="29">
                  <c:v>Тюменская обл.</c:v>
                </c:pt>
                <c:pt idx="30">
                  <c:v>Новгородская обл.</c:v>
                </c:pt>
                <c:pt idx="31">
                  <c:v>Новосибирская обл.</c:v>
                </c:pt>
                <c:pt idx="32">
                  <c:v>Москва</c:v>
                </c:pt>
                <c:pt idx="33">
                  <c:v>Липецкая обл.</c:v>
                </c:pt>
                <c:pt idx="34">
                  <c:v>Мурманская обл.</c:v>
                </c:pt>
                <c:pt idx="35">
                  <c:v>Московская обл.</c:v>
                </c:pt>
                <c:pt idx="36">
                  <c:v>Ставропольский кр.</c:v>
                </c:pt>
                <c:pt idx="37">
                  <c:v>Санкт-Петербург</c:v>
                </c:pt>
                <c:pt idx="38">
                  <c:v>Красноярский кр.</c:v>
                </c:pt>
                <c:pt idx="39">
                  <c:v>Удмуртская Республика</c:v>
                </c:pt>
                <c:pt idx="40">
                  <c:v>Краснодарский кр.</c:v>
                </c:pt>
                <c:pt idx="41">
                  <c:v>Ростовская обл.</c:v>
                </c:pt>
                <c:pt idx="42">
                  <c:v>Хабаровский кр.</c:v>
                </c:pt>
                <c:pt idx="43">
                  <c:v>Чеченская Р-ка</c:v>
                </c:pt>
                <c:pt idx="44">
                  <c:v>Республика Татарстан</c:v>
                </c:pt>
                <c:pt idx="45">
                  <c:v>Оренбургская обл.</c:v>
                </c:pt>
                <c:pt idx="46">
                  <c:v>Ульяновская обл.</c:v>
                </c:pt>
                <c:pt idx="47">
                  <c:v>Республика Башкортостан</c:v>
                </c:pt>
                <c:pt idx="48">
                  <c:v>Кемеровская обл.</c:v>
                </c:pt>
                <c:pt idx="49">
                  <c:v>Республика Карелия</c:v>
                </c:pt>
                <c:pt idx="50">
                  <c:v>Волгоградская  обл.</c:v>
                </c:pt>
                <c:pt idx="51">
                  <c:v>Калининградская обл.</c:v>
                </c:pt>
                <c:pt idx="52">
                  <c:v>Сахалинская обл.</c:v>
                </c:pt>
                <c:pt idx="53">
                  <c:v>Еврейская АО</c:v>
                </c:pt>
                <c:pt idx="54">
                  <c:v>Нижегородская обл.</c:v>
                </c:pt>
                <c:pt idx="55">
                  <c:v>Свердловская обл.</c:v>
                </c:pt>
                <c:pt idx="56">
                  <c:v>Брянская обл.</c:v>
                </c:pt>
                <c:pt idx="57">
                  <c:v>Томская обл.</c:v>
                </c:pt>
                <c:pt idx="58">
                  <c:v>Республика Калмыкия</c:v>
                </c:pt>
                <c:pt idx="59">
                  <c:v>Ярославская обл.</c:v>
                </c:pt>
                <c:pt idx="60">
                  <c:v>Республика Коми</c:v>
                </c:pt>
                <c:pt idx="61">
                  <c:v>Кировская обл.</c:v>
                </c:pt>
                <c:pt idx="62">
                  <c:v>ХМАО-Югра</c:v>
                </c:pt>
                <c:pt idx="63">
                  <c:v>Приморский кр.</c:v>
                </c:pt>
                <c:pt idx="64">
                  <c:v>Вологодская обл.</c:v>
                </c:pt>
                <c:pt idx="65">
                  <c:v>Тверская обл.</c:v>
                </c:pt>
                <c:pt idx="66">
                  <c:v>Амурская обл.</c:v>
                </c:pt>
                <c:pt idx="67">
                  <c:v>Смоленская обл.</c:v>
                </c:pt>
                <c:pt idx="68">
                  <c:v>Астраханская обл.</c:v>
                </c:pt>
                <c:pt idx="69">
                  <c:v>Псковская обл.</c:v>
                </c:pt>
                <c:pt idx="70">
                  <c:v>Республика Хакасия</c:v>
                </c:pt>
                <c:pt idx="71">
                  <c:v>Владимирская обл.</c:v>
                </c:pt>
                <c:pt idx="72">
                  <c:v>Пензенская обл.</c:v>
                </c:pt>
                <c:pt idx="73">
                  <c:v>Республика Марий Эл</c:v>
                </c:pt>
                <c:pt idx="74">
                  <c:v>Курганская обл.</c:v>
                </c:pt>
                <c:pt idx="75">
                  <c:v>Орловская обл.</c:v>
                </c:pt>
                <c:pt idx="76">
                  <c:v>Республика Алтай</c:v>
                </c:pt>
                <c:pt idx="77">
                  <c:v>Саратовская обл.</c:v>
                </c:pt>
                <c:pt idx="78">
                  <c:v>Курская обл.</c:v>
                </c:pt>
                <c:pt idx="79">
                  <c:v>Калужская обл.</c:v>
                </c:pt>
                <c:pt idx="80">
                  <c:v>Иркутская обл.</c:v>
                </c:pt>
                <c:pt idx="81">
                  <c:v>Забайкальский кр.</c:v>
                </c:pt>
                <c:pt idx="82">
                  <c:v>Костромская обл.</c:v>
                </c:pt>
                <c:pt idx="83">
                  <c:v>Кабардино-Балкарская Р-ка</c:v>
                </c:pt>
                <c:pt idx="84">
                  <c:v>Республика Ингушетия</c:v>
                </c:pt>
              </c:strCache>
            </c:strRef>
          </c:cat>
          <c:val>
            <c:numRef>
              <c:f>Лист1!$B$2:$B$86</c:f>
              <c:numCache>
                <c:formatCode>_-* #,##0.0_р_._-;\-* #,##0.0_р_._-;_-* "-"??_р_._-;_-@_-</c:formatCode>
                <c:ptCount val="85"/>
                <c:pt idx="0">
                  <c:v>54.8</c:v>
                </c:pt>
                <c:pt idx="1">
                  <c:v>54.8</c:v>
                </c:pt>
                <c:pt idx="2">
                  <c:v>54.8</c:v>
                </c:pt>
                <c:pt idx="3">
                  <c:v>54.8</c:v>
                </c:pt>
                <c:pt idx="4">
                  <c:v>54.8</c:v>
                </c:pt>
                <c:pt idx="5">
                  <c:v>54.8</c:v>
                </c:pt>
                <c:pt idx="6">
                  <c:v>54.8</c:v>
                </c:pt>
                <c:pt idx="7">
                  <c:v>54.8</c:v>
                </c:pt>
                <c:pt idx="8">
                  <c:v>54.8</c:v>
                </c:pt>
                <c:pt idx="9">
                  <c:v>54.8</c:v>
                </c:pt>
                <c:pt idx="10">
                  <c:v>54.8</c:v>
                </c:pt>
                <c:pt idx="11">
                  <c:v>54.8</c:v>
                </c:pt>
                <c:pt idx="12">
                  <c:v>54.8</c:v>
                </c:pt>
                <c:pt idx="13">
                  <c:v>54.8</c:v>
                </c:pt>
                <c:pt idx="14">
                  <c:v>54.8</c:v>
                </c:pt>
                <c:pt idx="15">
                  <c:v>54.8</c:v>
                </c:pt>
                <c:pt idx="16">
                  <c:v>54.8</c:v>
                </c:pt>
                <c:pt idx="17">
                  <c:v>54.8</c:v>
                </c:pt>
                <c:pt idx="18">
                  <c:v>54.8</c:v>
                </c:pt>
                <c:pt idx="19">
                  <c:v>54.8</c:v>
                </c:pt>
                <c:pt idx="20">
                  <c:v>54.8</c:v>
                </c:pt>
                <c:pt idx="21">
                  <c:v>54.8</c:v>
                </c:pt>
                <c:pt idx="22">
                  <c:v>54.8</c:v>
                </c:pt>
                <c:pt idx="23">
                  <c:v>54.8</c:v>
                </c:pt>
                <c:pt idx="24">
                  <c:v>54.8</c:v>
                </c:pt>
                <c:pt idx="25">
                  <c:v>54.8</c:v>
                </c:pt>
                <c:pt idx="26">
                  <c:v>54.8</c:v>
                </c:pt>
                <c:pt idx="27">
                  <c:v>54.8</c:v>
                </c:pt>
                <c:pt idx="28">
                  <c:v>54.8</c:v>
                </c:pt>
                <c:pt idx="29">
                  <c:v>54.8</c:v>
                </c:pt>
                <c:pt idx="30">
                  <c:v>54.8</c:v>
                </c:pt>
                <c:pt idx="31">
                  <c:v>54.8</c:v>
                </c:pt>
                <c:pt idx="32">
                  <c:v>54.8</c:v>
                </c:pt>
                <c:pt idx="33">
                  <c:v>54.8</c:v>
                </c:pt>
                <c:pt idx="34">
                  <c:v>54.8</c:v>
                </c:pt>
                <c:pt idx="35">
                  <c:v>54.8</c:v>
                </c:pt>
                <c:pt idx="36">
                  <c:v>54.8</c:v>
                </c:pt>
                <c:pt idx="37">
                  <c:v>54.8</c:v>
                </c:pt>
                <c:pt idx="38">
                  <c:v>54.8</c:v>
                </c:pt>
                <c:pt idx="39">
                  <c:v>54.8</c:v>
                </c:pt>
                <c:pt idx="40">
                  <c:v>54.8</c:v>
                </c:pt>
                <c:pt idx="41">
                  <c:v>54.8</c:v>
                </c:pt>
                <c:pt idx="42">
                  <c:v>54.8</c:v>
                </c:pt>
                <c:pt idx="43">
                  <c:v>54.8</c:v>
                </c:pt>
                <c:pt idx="44">
                  <c:v>54.8</c:v>
                </c:pt>
                <c:pt idx="45">
                  <c:v>54.8</c:v>
                </c:pt>
                <c:pt idx="46">
                  <c:v>54.8</c:v>
                </c:pt>
                <c:pt idx="47">
                  <c:v>54.8</c:v>
                </c:pt>
                <c:pt idx="48">
                  <c:v>54.8</c:v>
                </c:pt>
                <c:pt idx="49">
                  <c:v>54.8</c:v>
                </c:pt>
                <c:pt idx="50">
                  <c:v>54.8</c:v>
                </c:pt>
                <c:pt idx="51">
                  <c:v>54.8</c:v>
                </c:pt>
                <c:pt idx="52">
                  <c:v>54.8</c:v>
                </c:pt>
                <c:pt idx="53">
                  <c:v>54.8</c:v>
                </c:pt>
                <c:pt idx="54">
                  <c:v>54.8</c:v>
                </c:pt>
                <c:pt idx="55">
                  <c:v>54.8</c:v>
                </c:pt>
                <c:pt idx="56">
                  <c:v>54.8</c:v>
                </c:pt>
                <c:pt idx="57">
                  <c:v>54.8</c:v>
                </c:pt>
                <c:pt idx="58">
                  <c:v>54.8</c:v>
                </c:pt>
                <c:pt idx="59">
                  <c:v>54.8</c:v>
                </c:pt>
                <c:pt idx="60">
                  <c:v>54.8</c:v>
                </c:pt>
                <c:pt idx="61">
                  <c:v>54.8</c:v>
                </c:pt>
                <c:pt idx="62">
                  <c:v>54.8</c:v>
                </c:pt>
                <c:pt idx="63">
                  <c:v>54.8</c:v>
                </c:pt>
                <c:pt idx="64">
                  <c:v>54.8</c:v>
                </c:pt>
                <c:pt idx="65">
                  <c:v>54.8</c:v>
                </c:pt>
                <c:pt idx="66">
                  <c:v>54.8</c:v>
                </c:pt>
                <c:pt idx="67">
                  <c:v>54.8</c:v>
                </c:pt>
                <c:pt idx="68">
                  <c:v>54.8</c:v>
                </c:pt>
                <c:pt idx="69">
                  <c:v>54.8</c:v>
                </c:pt>
                <c:pt idx="70">
                  <c:v>54.8</c:v>
                </c:pt>
                <c:pt idx="71">
                  <c:v>54.8</c:v>
                </c:pt>
                <c:pt idx="72">
                  <c:v>54.8</c:v>
                </c:pt>
                <c:pt idx="73">
                  <c:v>54.8</c:v>
                </c:pt>
                <c:pt idx="74">
                  <c:v>54.8</c:v>
                </c:pt>
                <c:pt idx="75">
                  <c:v>54.8</c:v>
                </c:pt>
                <c:pt idx="76">
                  <c:v>54.8</c:v>
                </c:pt>
                <c:pt idx="77">
                  <c:v>54.8</c:v>
                </c:pt>
                <c:pt idx="78">
                  <c:v>54.8</c:v>
                </c:pt>
                <c:pt idx="79">
                  <c:v>54.8</c:v>
                </c:pt>
                <c:pt idx="80">
                  <c:v>54.8</c:v>
                </c:pt>
                <c:pt idx="81">
                  <c:v>54.8</c:v>
                </c:pt>
                <c:pt idx="82">
                  <c:v>54.8</c:v>
                </c:pt>
                <c:pt idx="83">
                  <c:v>54.8</c:v>
                </c:pt>
                <c:pt idx="84">
                  <c:v>54.8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A1-42DB-82D9-41D1F965CB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128530">
              <a:solidFill>
                <a:srgbClr val="0070C0"/>
              </a:solidFill>
            </a:ln>
          </c:spPr>
          <c:marker>
            <c:symbol val="none"/>
          </c:marker>
          <c:dLbls>
            <c:dLbl>
              <c:idx val="76"/>
              <c:layout>
                <c:manualLayout>
                  <c:x val="-3.9813893849199561E-2"/>
                  <c:y val="-0.2251150315576744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ru-RU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rPr>
                      <a:t> Значение показателя за 2016 год по России – 18,8%   </a:t>
                    </a:r>
                  </a:p>
                </c:rich>
              </c:tx>
              <c:spPr>
                <a:noFill/>
                <a:ln w="25040">
                  <a:noFill/>
                </a:ln>
              </c:spPr>
              <c:dLblPos val="r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A1-42DB-82D9-41D1F965CB1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34483">
                <a:solidFill>
                  <a:schemeClr val="tx1"/>
                </a:solidFill>
              </a:ln>
            </c:spPr>
            <c:trendlineType val="linear"/>
            <c:dispRSqr val="0"/>
            <c:dispEq val="0"/>
          </c:trendline>
          <c:cat>
            <c:strRef>
              <c:f>Лист1!$A$2:$A$86</c:f>
              <c:strCache>
                <c:ptCount val="85"/>
                <c:pt idx="0">
                  <c:v>Чукотский АО</c:v>
                </c:pt>
                <c:pt idx="1">
                  <c:v>Ненецкий АО</c:v>
                </c:pt>
                <c:pt idx="2">
                  <c:v>Республика Крым</c:v>
                </c:pt>
                <c:pt idx="3">
                  <c:v>Республика Мордовия</c:v>
                </c:pt>
                <c:pt idx="4">
                  <c:v>Магаданская область</c:v>
                </c:pt>
                <c:pt idx="5">
                  <c:v>Карачаево-Черкесская Р-ка</c:v>
                </c:pt>
                <c:pt idx="6">
                  <c:v>Республика Тыва</c:v>
                </c:pt>
                <c:pt idx="7">
                  <c:v>Тульская обл.</c:v>
                </c:pt>
                <c:pt idx="8">
                  <c:v>Камчатский кр.</c:v>
                </c:pt>
                <c:pt idx="9">
                  <c:v>РСО-Алания</c:v>
                </c:pt>
                <c:pt idx="10">
                  <c:v>Белгородская обл.</c:v>
                </c:pt>
                <c:pt idx="11">
                  <c:v>Рязанская обл.</c:v>
                </c:pt>
                <c:pt idx="12">
                  <c:v>Ивановская обл.</c:v>
                </c:pt>
                <c:pt idx="13">
                  <c:v>Архангельская обл.</c:v>
                </c:pt>
                <c:pt idx="14">
                  <c:v>Республика Саха (Якутия)</c:v>
                </c:pt>
                <c:pt idx="15">
                  <c:v>Чувашская Республика</c:v>
                </c:pt>
                <c:pt idx="16">
                  <c:v>Республика Дагестан</c:v>
                </c:pt>
                <c:pt idx="17">
                  <c:v>Республика Бурятия</c:v>
                </c:pt>
                <c:pt idx="18">
                  <c:v>Севастополь</c:v>
                </c:pt>
                <c:pt idx="19">
                  <c:v>Ленинградская  обл.</c:v>
                </c:pt>
                <c:pt idx="20">
                  <c:v>Челябинская обл.</c:v>
                </c:pt>
                <c:pt idx="21">
                  <c:v>Самарская обл.</c:v>
                </c:pt>
                <c:pt idx="22">
                  <c:v>Алтайский кр.</c:v>
                </c:pt>
                <c:pt idx="23">
                  <c:v>Омская область</c:v>
                </c:pt>
                <c:pt idx="24">
                  <c:v>Ямало-Ненецкий АО</c:v>
                </c:pt>
                <c:pt idx="25">
                  <c:v>Пермский кр.</c:v>
                </c:pt>
                <c:pt idx="26">
                  <c:v>Воронежская обл.</c:v>
                </c:pt>
                <c:pt idx="27">
                  <c:v>Тамбовская обл.</c:v>
                </c:pt>
                <c:pt idx="28">
                  <c:v>Республика Адыгея</c:v>
                </c:pt>
                <c:pt idx="29">
                  <c:v>Тюменская обл.</c:v>
                </c:pt>
                <c:pt idx="30">
                  <c:v>Новгородская обл.</c:v>
                </c:pt>
                <c:pt idx="31">
                  <c:v>Новосибирская обл.</c:v>
                </c:pt>
                <c:pt idx="32">
                  <c:v>Москва</c:v>
                </c:pt>
                <c:pt idx="33">
                  <c:v>Липецкая обл.</c:v>
                </c:pt>
                <c:pt idx="34">
                  <c:v>Мурманская обл.</c:v>
                </c:pt>
                <c:pt idx="35">
                  <c:v>Московская обл.</c:v>
                </c:pt>
                <c:pt idx="36">
                  <c:v>Ставропольский кр.</c:v>
                </c:pt>
                <c:pt idx="37">
                  <c:v>Санкт-Петербург</c:v>
                </c:pt>
                <c:pt idx="38">
                  <c:v>Красноярский кр.</c:v>
                </c:pt>
                <c:pt idx="39">
                  <c:v>Удмуртская Республика</c:v>
                </c:pt>
                <c:pt idx="40">
                  <c:v>Краснодарский кр.</c:v>
                </c:pt>
                <c:pt idx="41">
                  <c:v>Ростовская обл.</c:v>
                </c:pt>
                <c:pt idx="42">
                  <c:v>Хабаровский кр.</c:v>
                </c:pt>
                <c:pt idx="43">
                  <c:v>Чеченская Р-ка</c:v>
                </c:pt>
                <c:pt idx="44">
                  <c:v>Республика Татарстан</c:v>
                </c:pt>
                <c:pt idx="45">
                  <c:v>Оренбургская обл.</c:v>
                </c:pt>
                <c:pt idx="46">
                  <c:v>Ульяновская обл.</c:v>
                </c:pt>
                <c:pt idx="47">
                  <c:v>Республика Башкортостан</c:v>
                </c:pt>
                <c:pt idx="48">
                  <c:v>Кемеровская обл.</c:v>
                </c:pt>
                <c:pt idx="49">
                  <c:v>Республика Карелия</c:v>
                </c:pt>
                <c:pt idx="50">
                  <c:v>Волгоградская  обл.</c:v>
                </c:pt>
                <c:pt idx="51">
                  <c:v>Калининградская обл.</c:v>
                </c:pt>
                <c:pt idx="52">
                  <c:v>Сахалинская обл.</c:v>
                </c:pt>
                <c:pt idx="53">
                  <c:v>Еврейская АО</c:v>
                </c:pt>
                <c:pt idx="54">
                  <c:v>Нижегородская обл.</c:v>
                </c:pt>
                <c:pt idx="55">
                  <c:v>Свердловская обл.</c:v>
                </c:pt>
                <c:pt idx="56">
                  <c:v>Брянская обл.</c:v>
                </c:pt>
                <c:pt idx="57">
                  <c:v>Томская обл.</c:v>
                </c:pt>
                <c:pt idx="58">
                  <c:v>Республика Калмыкия</c:v>
                </c:pt>
                <c:pt idx="59">
                  <c:v>Ярославская обл.</c:v>
                </c:pt>
                <c:pt idx="60">
                  <c:v>Республика Коми</c:v>
                </c:pt>
                <c:pt idx="61">
                  <c:v>Кировская обл.</c:v>
                </c:pt>
                <c:pt idx="62">
                  <c:v>ХМАО-Югра</c:v>
                </c:pt>
                <c:pt idx="63">
                  <c:v>Приморский кр.</c:v>
                </c:pt>
                <c:pt idx="64">
                  <c:v>Вологодская обл.</c:v>
                </c:pt>
                <c:pt idx="65">
                  <c:v>Тверская обл.</c:v>
                </c:pt>
                <c:pt idx="66">
                  <c:v>Амурская обл.</c:v>
                </c:pt>
                <c:pt idx="67">
                  <c:v>Смоленская обл.</c:v>
                </c:pt>
                <c:pt idx="68">
                  <c:v>Астраханская обл.</c:v>
                </c:pt>
                <c:pt idx="69">
                  <c:v>Псковская обл.</c:v>
                </c:pt>
                <c:pt idx="70">
                  <c:v>Республика Хакасия</c:v>
                </c:pt>
                <c:pt idx="71">
                  <c:v>Владимирская обл.</c:v>
                </c:pt>
                <c:pt idx="72">
                  <c:v>Пензенская обл.</c:v>
                </c:pt>
                <c:pt idx="73">
                  <c:v>Республика Марий Эл</c:v>
                </c:pt>
                <c:pt idx="74">
                  <c:v>Курганская обл.</c:v>
                </c:pt>
                <c:pt idx="75">
                  <c:v>Орловская обл.</c:v>
                </c:pt>
                <c:pt idx="76">
                  <c:v>Республика Алтай</c:v>
                </c:pt>
                <c:pt idx="77">
                  <c:v>Саратовская обл.</c:v>
                </c:pt>
                <c:pt idx="78">
                  <c:v>Курская обл.</c:v>
                </c:pt>
                <c:pt idx="79">
                  <c:v>Калужская обл.</c:v>
                </c:pt>
                <c:pt idx="80">
                  <c:v>Иркутская обл.</c:v>
                </c:pt>
                <c:pt idx="81">
                  <c:v>Забайкальский кр.</c:v>
                </c:pt>
                <c:pt idx="82">
                  <c:v>Костромская обл.</c:v>
                </c:pt>
                <c:pt idx="83">
                  <c:v>Кабардино-Балкарская Р-ка</c:v>
                </c:pt>
                <c:pt idx="84">
                  <c:v>Республика Ингушетия</c:v>
                </c:pt>
              </c:strCache>
            </c:strRef>
          </c:cat>
          <c:val>
            <c:numRef>
              <c:f>Лист1!$C$2:$C$86</c:f>
              <c:numCache>
                <c:formatCode>General</c:formatCode>
                <c:ptCount val="8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CA1-42DB-82D9-41D1F965CB1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5197">
              <a:solidFill>
                <a:schemeClr val="accent6">
                  <a:lumMod val="20000"/>
                  <a:lumOff val="80000"/>
                </a:schemeClr>
              </a:solidFill>
            </a:ln>
          </c:spPr>
          <c:marker>
            <c:symbol val="none"/>
          </c:marker>
          <c:cat>
            <c:strRef>
              <c:f>Лист1!$A$2:$A$86</c:f>
              <c:strCache>
                <c:ptCount val="85"/>
                <c:pt idx="0">
                  <c:v>Чукотский АО</c:v>
                </c:pt>
                <c:pt idx="1">
                  <c:v>Ненецкий АО</c:v>
                </c:pt>
                <c:pt idx="2">
                  <c:v>Республика Крым</c:v>
                </c:pt>
                <c:pt idx="3">
                  <c:v>Республика Мордовия</c:v>
                </c:pt>
                <c:pt idx="4">
                  <c:v>Магаданская область</c:v>
                </c:pt>
                <c:pt idx="5">
                  <c:v>Карачаево-Черкесская Р-ка</c:v>
                </c:pt>
                <c:pt idx="6">
                  <c:v>Республика Тыва</c:v>
                </c:pt>
                <c:pt idx="7">
                  <c:v>Тульская обл.</c:v>
                </c:pt>
                <c:pt idx="8">
                  <c:v>Камчатский кр.</c:v>
                </c:pt>
                <c:pt idx="9">
                  <c:v>РСО-Алания</c:v>
                </c:pt>
                <c:pt idx="10">
                  <c:v>Белгородская обл.</c:v>
                </c:pt>
                <c:pt idx="11">
                  <c:v>Рязанская обл.</c:v>
                </c:pt>
                <c:pt idx="12">
                  <c:v>Ивановская обл.</c:v>
                </c:pt>
                <c:pt idx="13">
                  <c:v>Архангельская обл.</c:v>
                </c:pt>
                <c:pt idx="14">
                  <c:v>Республика Саха (Якутия)</c:v>
                </c:pt>
                <c:pt idx="15">
                  <c:v>Чувашская Республика</c:v>
                </c:pt>
                <c:pt idx="16">
                  <c:v>Республика Дагестан</c:v>
                </c:pt>
                <c:pt idx="17">
                  <c:v>Республика Бурятия</c:v>
                </c:pt>
                <c:pt idx="18">
                  <c:v>Севастополь</c:v>
                </c:pt>
                <c:pt idx="19">
                  <c:v>Ленинградская  обл.</c:v>
                </c:pt>
                <c:pt idx="20">
                  <c:v>Челябинская обл.</c:v>
                </c:pt>
                <c:pt idx="21">
                  <c:v>Самарская обл.</c:v>
                </c:pt>
                <c:pt idx="22">
                  <c:v>Алтайский кр.</c:v>
                </c:pt>
                <c:pt idx="23">
                  <c:v>Омская область</c:v>
                </c:pt>
                <c:pt idx="24">
                  <c:v>Ямало-Ненецкий АО</c:v>
                </c:pt>
                <c:pt idx="25">
                  <c:v>Пермский кр.</c:v>
                </c:pt>
                <c:pt idx="26">
                  <c:v>Воронежская обл.</c:v>
                </c:pt>
                <c:pt idx="27">
                  <c:v>Тамбовская обл.</c:v>
                </c:pt>
                <c:pt idx="28">
                  <c:v>Республика Адыгея</c:v>
                </c:pt>
                <c:pt idx="29">
                  <c:v>Тюменская обл.</c:v>
                </c:pt>
                <c:pt idx="30">
                  <c:v>Новгородская обл.</c:v>
                </c:pt>
                <c:pt idx="31">
                  <c:v>Новосибирская обл.</c:v>
                </c:pt>
                <c:pt idx="32">
                  <c:v>Москва</c:v>
                </c:pt>
                <c:pt idx="33">
                  <c:v>Липецкая обл.</c:v>
                </c:pt>
                <c:pt idx="34">
                  <c:v>Мурманская обл.</c:v>
                </c:pt>
                <c:pt idx="35">
                  <c:v>Московская обл.</c:v>
                </c:pt>
                <c:pt idx="36">
                  <c:v>Ставропольский кр.</c:v>
                </c:pt>
                <c:pt idx="37">
                  <c:v>Санкт-Петербург</c:v>
                </c:pt>
                <c:pt idx="38">
                  <c:v>Красноярский кр.</c:v>
                </c:pt>
                <c:pt idx="39">
                  <c:v>Удмуртская Республика</c:v>
                </c:pt>
                <c:pt idx="40">
                  <c:v>Краснодарский кр.</c:v>
                </c:pt>
                <c:pt idx="41">
                  <c:v>Ростовская обл.</c:v>
                </c:pt>
                <c:pt idx="42">
                  <c:v>Хабаровский кр.</c:v>
                </c:pt>
                <c:pt idx="43">
                  <c:v>Чеченская Р-ка</c:v>
                </c:pt>
                <c:pt idx="44">
                  <c:v>Республика Татарстан</c:v>
                </c:pt>
                <c:pt idx="45">
                  <c:v>Оренбургская обл.</c:v>
                </c:pt>
                <c:pt idx="46">
                  <c:v>Ульяновская обл.</c:v>
                </c:pt>
                <c:pt idx="47">
                  <c:v>Республика Башкортостан</c:v>
                </c:pt>
                <c:pt idx="48">
                  <c:v>Кемеровская обл.</c:v>
                </c:pt>
                <c:pt idx="49">
                  <c:v>Республика Карелия</c:v>
                </c:pt>
                <c:pt idx="50">
                  <c:v>Волгоградская  обл.</c:v>
                </c:pt>
                <c:pt idx="51">
                  <c:v>Калининградская обл.</c:v>
                </c:pt>
                <c:pt idx="52">
                  <c:v>Сахалинская обл.</c:v>
                </c:pt>
                <c:pt idx="53">
                  <c:v>Еврейская АО</c:v>
                </c:pt>
                <c:pt idx="54">
                  <c:v>Нижегородская обл.</c:v>
                </c:pt>
                <c:pt idx="55">
                  <c:v>Свердловская обл.</c:v>
                </c:pt>
                <c:pt idx="56">
                  <c:v>Брянская обл.</c:v>
                </c:pt>
                <c:pt idx="57">
                  <c:v>Томская обл.</c:v>
                </c:pt>
                <c:pt idx="58">
                  <c:v>Республика Калмыкия</c:v>
                </c:pt>
                <c:pt idx="59">
                  <c:v>Ярославская обл.</c:v>
                </c:pt>
                <c:pt idx="60">
                  <c:v>Республика Коми</c:v>
                </c:pt>
                <c:pt idx="61">
                  <c:v>Кировская обл.</c:v>
                </c:pt>
                <c:pt idx="62">
                  <c:v>ХМАО-Югра</c:v>
                </c:pt>
                <c:pt idx="63">
                  <c:v>Приморский кр.</c:v>
                </c:pt>
                <c:pt idx="64">
                  <c:v>Вологодская обл.</c:v>
                </c:pt>
                <c:pt idx="65">
                  <c:v>Тверская обл.</c:v>
                </c:pt>
                <c:pt idx="66">
                  <c:v>Амурская обл.</c:v>
                </c:pt>
                <c:pt idx="67">
                  <c:v>Смоленская обл.</c:v>
                </c:pt>
                <c:pt idx="68">
                  <c:v>Астраханская обл.</c:v>
                </c:pt>
                <c:pt idx="69">
                  <c:v>Псковская обл.</c:v>
                </c:pt>
                <c:pt idx="70">
                  <c:v>Республика Хакасия</c:v>
                </c:pt>
                <c:pt idx="71">
                  <c:v>Владимирская обл.</c:v>
                </c:pt>
                <c:pt idx="72">
                  <c:v>Пензенская обл.</c:v>
                </c:pt>
                <c:pt idx="73">
                  <c:v>Республика Марий Эл</c:v>
                </c:pt>
                <c:pt idx="74">
                  <c:v>Курганская обл.</c:v>
                </c:pt>
                <c:pt idx="75">
                  <c:v>Орловская обл.</c:v>
                </c:pt>
                <c:pt idx="76">
                  <c:v>Республика Алтай</c:v>
                </c:pt>
                <c:pt idx="77">
                  <c:v>Саратовская обл.</c:v>
                </c:pt>
                <c:pt idx="78">
                  <c:v>Курская обл.</c:v>
                </c:pt>
                <c:pt idx="79">
                  <c:v>Калужская обл.</c:v>
                </c:pt>
                <c:pt idx="80">
                  <c:v>Иркутская обл.</c:v>
                </c:pt>
                <c:pt idx="81">
                  <c:v>Забайкальский кр.</c:v>
                </c:pt>
                <c:pt idx="82">
                  <c:v>Костромская обл.</c:v>
                </c:pt>
                <c:pt idx="83">
                  <c:v>Кабардино-Балкарская Р-ка</c:v>
                </c:pt>
                <c:pt idx="84">
                  <c:v>Республика Ингушетия</c:v>
                </c:pt>
              </c:strCache>
            </c:strRef>
          </c:cat>
          <c:val>
            <c:numRef>
              <c:f>Лист1!$D$2:$D$86</c:f>
              <c:numCache>
                <c:formatCode>_-* #,##0.0_р_._-;\-* #,##0.0_р_._-;_-* "-"??_р_._-;_-@_-</c:formatCode>
                <c:ptCount val="85"/>
                <c:pt idx="0">
                  <c:v>100</c:v>
                </c:pt>
                <c:pt idx="1">
                  <c:v>100</c:v>
                </c:pt>
                <c:pt idx="2">
                  <c:v>99.5</c:v>
                </c:pt>
                <c:pt idx="3">
                  <c:v>99.5</c:v>
                </c:pt>
                <c:pt idx="4">
                  <c:v>98.4</c:v>
                </c:pt>
                <c:pt idx="5">
                  <c:v>97</c:v>
                </c:pt>
                <c:pt idx="6">
                  <c:v>96.2</c:v>
                </c:pt>
                <c:pt idx="7">
                  <c:v>94.6</c:v>
                </c:pt>
                <c:pt idx="8">
                  <c:v>93.6</c:v>
                </c:pt>
                <c:pt idx="9">
                  <c:v>91.8</c:v>
                </c:pt>
                <c:pt idx="10">
                  <c:v>87.9</c:v>
                </c:pt>
                <c:pt idx="11">
                  <c:v>86.8</c:v>
                </c:pt>
                <c:pt idx="12">
                  <c:v>83.1</c:v>
                </c:pt>
                <c:pt idx="13">
                  <c:v>82.1</c:v>
                </c:pt>
                <c:pt idx="14">
                  <c:v>81.8</c:v>
                </c:pt>
                <c:pt idx="15">
                  <c:v>81</c:v>
                </c:pt>
                <c:pt idx="16">
                  <c:v>76.599999999999994</c:v>
                </c:pt>
                <c:pt idx="17">
                  <c:v>76.5</c:v>
                </c:pt>
                <c:pt idx="18">
                  <c:v>75</c:v>
                </c:pt>
                <c:pt idx="19">
                  <c:v>74.400000000000006</c:v>
                </c:pt>
                <c:pt idx="20">
                  <c:v>72.2</c:v>
                </c:pt>
                <c:pt idx="21">
                  <c:v>71.5</c:v>
                </c:pt>
                <c:pt idx="22">
                  <c:v>71</c:v>
                </c:pt>
                <c:pt idx="23">
                  <c:v>70.400000000000006</c:v>
                </c:pt>
                <c:pt idx="24">
                  <c:v>70.3</c:v>
                </c:pt>
                <c:pt idx="25">
                  <c:v>70.099999999999994</c:v>
                </c:pt>
                <c:pt idx="26">
                  <c:v>69.5</c:v>
                </c:pt>
                <c:pt idx="27">
                  <c:v>67.5</c:v>
                </c:pt>
                <c:pt idx="28">
                  <c:v>66.900000000000006</c:v>
                </c:pt>
                <c:pt idx="29">
                  <c:v>66.5</c:v>
                </c:pt>
                <c:pt idx="30">
                  <c:v>65.400000000000006</c:v>
                </c:pt>
                <c:pt idx="31">
                  <c:v>64.8</c:v>
                </c:pt>
                <c:pt idx="32">
                  <c:v>63.9</c:v>
                </c:pt>
                <c:pt idx="33">
                  <c:v>62.6</c:v>
                </c:pt>
                <c:pt idx="34">
                  <c:v>61.8</c:v>
                </c:pt>
                <c:pt idx="35">
                  <c:v>61.1</c:v>
                </c:pt>
                <c:pt idx="36">
                  <c:v>60</c:v>
                </c:pt>
                <c:pt idx="37">
                  <c:v>59.7</c:v>
                </c:pt>
                <c:pt idx="38">
                  <c:v>59.4</c:v>
                </c:pt>
                <c:pt idx="39">
                  <c:v>58.5</c:v>
                </c:pt>
                <c:pt idx="40">
                  <c:v>57.3</c:v>
                </c:pt>
                <c:pt idx="41">
                  <c:v>57.1</c:v>
                </c:pt>
                <c:pt idx="42">
                  <c:v>56.8</c:v>
                </c:pt>
                <c:pt idx="43">
                  <c:v>56.1</c:v>
                </c:pt>
                <c:pt idx="44">
                  <c:v>55.1</c:v>
                </c:pt>
                <c:pt idx="45">
                  <c:v>55</c:v>
                </c:pt>
                <c:pt idx="46">
                  <c:v>54.6</c:v>
                </c:pt>
                <c:pt idx="47">
                  <c:v>54.5</c:v>
                </c:pt>
                <c:pt idx="48">
                  <c:v>54.1</c:v>
                </c:pt>
                <c:pt idx="49">
                  <c:v>52.9</c:v>
                </c:pt>
                <c:pt idx="50">
                  <c:v>52.6</c:v>
                </c:pt>
                <c:pt idx="51">
                  <c:v>51.4</c:v>
                </c:pt>
                <c:pt idx="52">
                  <c:v>50.5</c:v>
                </c:pt>
                <c:pt idx="53">
                  <c:v>50.4</c:v>
                </c:pt>
                <c:pt idx="54">
                  <c:v>50.3</c:v>
                </c:pt>
                <c:pt idx="55">
                  <c:v>49.6</c:v>
                </c:pt>
                <c:pt idx="56">
                  <c:v>48.6</c:v>
                </c:pt>
                <c:pt idx="57">
                  <c:v>47.4</c:v>
                </c:pt>
                <c:pt idx="58">
                  <c:v>46.7</c:v>
                </c:pt>
                <c:pt idx="59">
                  <c:v>46.4</c:v>
                </c:pt>
                <c:pt idx="60">
                  <c:v>44.6</c:v>
                </c:pt>
                <c:pt idx="61">
                  <c:v>43.7</c:v>
                </c:pt>
                <c:pt idx="62">
                  <c:v>43.1</c:v>
                </c:pt>
                <c:pt idx="63">
                  <c:v>41.5</c:v>
                </c:pt>
                <c:pt idx="64">
                  <c:v>41.3</c:v>
                </c:pt>
                <c:pt idx="65">
                  <c:v>38.799999999999997</c:v>
                </c:pt>
                <c:pt idx="66">
                  <c:v>38.700000000000003</c:v>
                </c:pt>
                <c:pt idx="67">
                  <c:v>38.5</c:v>
                </c:pt>
                <c:pt idx="68">
                  <c:v>35.299999999999997</c:v>
                </c:pt>
                <c:pt idx="69">
                  <c:v>29</c:v>
                </c:pt>
                <c:pt idx="70">
                  <c:v>28.6</c:v>
                </c:pt>
                <c:pt idx="71">
                  <c:v>26.4</c:v>
                </c:pt>
                <c:pt idx="72">
                  <c:v>26.2</c:v>
                </c:pt>
                <c:pt idx="73">
                  <c:v>23.7</c:v>
                </c:pt>
                <c:pt idx="74">
                  <c:v>22.5</c:v>
                </c:pt>
                <c:pt idx="75">
                  <c:v>9.8000000000000007</c:v>
                </c:pt>
                <c:pt idx="76">
                  <c:v>8.4</c:v>
                </c:pt>
                <c:pt idx="77">
                  <c:v>-2.4</c:v>
                </c:pt>
                <c:pt idx="78">
                  <c:v>-3.3</c:v>
                </c:pt>
                <c:pt idx="79">
                  <c:v>-4.9000000000000004</c:v>
                </c:pt>
                <c:pt idx="80">
                  <c:v>-10.8</c:v>
                </c:pt>
                <c:pt idx="81">
                  <c:v>-20.6</c:v>
                </c:pt>
                <c:pt idx="82">
                  <c:v>-42.3</c:v>
                </c:pt>
                <c:pt idx="83">
                  <c:v>-150</c:v>
                </c:pt>
                <c:pt idx="84">
                  <c:v>-333.3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A1-42DB-82D9-41D1F965C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4815144"/>
        <c:axId val="1"/>
      </c:lineChart>
      <c:catAx>
        <c:axId val="284815144"/>
        <c:scaling>
          <c:orientation val="maxMin"/>
        </c:scaling>
        <c:delete val="0"/>
        <c:axPos val="b"/>
        <c:numFmt formatCode="\О\с\н\о\в\н\о\й" sourceLinked="0"/>
        <c:majorTickMark val="none"/>
        <c:minorTickMark val="none"/>
        <c:tickLblPos val="nextTo"/>
        <c:spPr>
          <a:noFill/>
        </c:spPr>
        <c:txPr>
          <a:bodyPr/>
          <a:lstStyle/>
          <a:p>
            <a:pPr>
              <a:defRPr sz="640" baseline="0">
                <a:solidFill>
                  <a:srgbClr val="0070C0"/>
                </a:solidFill>
              </a:defRPr>
            </a:pPr>
            <a:endParaRPr lang="ru-RU"/>
          </a:p>
        </c:txPr>
        <c:crossAx val="1"/>
        <c:crossesAt val="40"/>
        <c:auto val="0"/>
        <c:lblAlgn val="ctr"/>
        <c:lblOffset val="100"/>
        <c:noMultiLvlLbl val="0"/>
      </c:catAx>
      <c:valAx>
        <c:axId val="1"/>
        <c:scaling>
          <c:orientation val="minMax"/>
          <c:max val="105"/>
          <c:min val="-150"/>
        </c:scaling>
        <c:delete val="0"/>
        <c:axPos val="r"/>
        <c:majorGridlines>
          <c:spPr>
            <a:ln>
              <a:solidFill>
                <a:srgbClr val="A5B592"/>
              </a:solidFill>
            </a:ln>
          </c:spPr>
        </c:majorGridlines>
        <c:numFmt formatCode="_-* #,##0.0_р_._-;\-* #,##0.0_р_._-;_-* &quot;-&quot;??_р_._-;_-@_-" sourceLinked="1"/>
        <c:majorTickMark val="none"/>
        <c:minorTickMark val="none"/>
        <c:tickLblPos val="nextTo"/>
        <c:txPr>
          <a:bodyPr/>
          <a:lstStyle/>
          <a:p>
            <a:pPr>
              <a:defRPr sz="1182"/>
            </a:pPr>
            <a:endParaRPr lang="ru-RU"/>
          </a:p>
        </c:txPr>
        <c:crossAx val="284815144"/>
        <c:crosses val="autoZero"/>
        <c:crossBetween val="between"/>
        <c:majorUnit val="15.8"/>
      </c:valAx>
      <c:spPr>
        <a:gradFill flip="none" rotWithShape="1">
          <a:gsLst>
            <a:gs pos="0">
              <a:srgbClr val="00B050">
                <a:alpha val="35000"/>
              </a:srgb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ln w="25040">
          <a:noFill/>
        </a:ln>
      </c:spPr>
    </c:plotArea>
    <c:plotVisOnly val="1"/>
    <c:dispBlanksAs val="gap"/>
    <c:showDLblsOverMax val="0"/>
  </c:chart>
  <c:txPr>
    <a:bodyPr/>
    <a:lstStyle/>
    <a:p>
      <a:pPr>
        <a:defRPr sz="1776"/>
      </a:pPr>
      <a:endParaRPr lang="ru-RU"/>
    </a:p>
  </c:txPr>
  <c:externalData r:id="rId1">
    <c:autoUpdate val="0"/>
  </c:externalData>
</c:chartSpace>
</file>

<file path=ppt/charts/chart1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84E-2"/>
          <c:y val="0.49912814841774278"/>
          <c:w val="0.96685522256824996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Чукотский АО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31-48C1-8375-A137EB7D54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Ненецкий АО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1-48C1-8375-A137EB7D548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Республика Крым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31-48C1-8375-A137EB7D548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Мордовия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31-48C1-8375-A137EB7D548D}"/>
                </c:ext>
              </c:extLst>
            </c:dLbl>
            <c:spPr>
              <a:noFill/>
              <a:ln w="25310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31-48C1-8375-A137EB7D548D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Магаданская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0.98399999999999999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831-48C1-8375-A137EB7D548D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31-48C1-8375-A137EB7D548D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Республика Тыва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0.96199999999999997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831-48C1-8375-A137EB7D548D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Тульская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0.94599999999999995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31-48C1-8375-A137EB7D548D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Камчатский край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0.93600000000000005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831-48C1-8375-A137EB7D548D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РСО-Алания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0.91800000000000004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831-48C1-8375-A137EB7D548D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Белгородская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831-48C1-8375-A137EB7D548D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Рязанская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0.86799999999999999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831-48C1-8375-A137EB7D548D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Ивановская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0.83099999999999996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831-48C1-8375-A137EB7D548D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Архангельская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0.82099999999999995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831-48C1-8375-A137EB7D548D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Республика Саха (Якутия)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0.81799999999999995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B831-48C1-8375-A137EB7D548D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Чувашская Республика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 rot="-5400000" vert="horz" wrap="square" lIns="90000" tIns="46800" rIns="90000" bIns="46800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ru-RU" dirty="0"/>
                      <a:t>Чувашская Республика 81,0%</a:t>
                    </a:r>
                  </a:p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endParaRPr lang="ru-RU" dirty="0"/>
                  </a:p>
                </c:rich>
              </c:tx>
              <c:spPr>
                <a:noFill/>
                <a:ln w="25355">
                  <a:noFill/>
                </a:ln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B831-48C1-8375-A137EB7D548D}"/>
                </c:ext>
              </c:extLst>
            </c:dLbl>
            <c:spPr>
              <a:noFill/>
              <a:ln w="25355">
                <a:noFill/>
              </a:ln>
            </c:spPr>
            <c:txPr>
              <a:bodyPr rot="-5400000" vert="horz" wrap="square" lIns="90000" tIns="46800" rIns="90000" bIns="4680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B831-48C1-8375-A137EB7D5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95271536"/>
        <c:axId val="1"/>
      </c:barChart>
      <c:catAx>
        <c:axId val="19527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95271536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6"/>
      </a:pPr>
      <a:endParaRPr lang="ru-RU"/>
    </a:p>
  </c:txPr>
  <c:externalData r:id="rId1">
    <c:autoUpdate val="0"/>
  </c:externalData>
</c:chartSpace>
</file>

<file path=ppt/charts/chart1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8E-2"/>
          <c:y val="0.499128148417743"/>
          <c:w val="0.96685522256825074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Дагестан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0.76600000000000001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9-4F91-A51A-A57ED7571A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Бурятия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0.76500000000000001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9-4F91-A51A-A57ED7571A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г. Севастополь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C9-4F91-A51A-A57ED7571AE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9-4F91-A51A-A57ED7571AE1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0.74399999999999999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9-4F91-A51A-A57ED7571AE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Челябинская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0.72199999999999998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C9-4F91-A51A-A57ED7571AE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Самарская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0.71499999999999997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C9-4F91-A51A-A57ED7571AE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Алтайский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C9-4F91-A51A-A57ED7571AE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Омская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0.70399999999999996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C9-4F91-A51A-A57ED7571AE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Ямало-Ненецкий АО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0.70299999999999996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EC9-4F91-A51A-A57ED7571AE1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Пермский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0.70099999999999996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C9-4F91-A51A-A57ED7571AE1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Воронежская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0.69499999999999995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EC9-4F91-A51A-A57ED7571AE1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Тамбовская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0.67500000000000004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C9-4F91-A51A-A57ED7571AE1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Республика Адыгея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0.66900000000000004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EC9-4F91-A51A-A57ED7571AE1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Тюменская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0.66500000000000004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EC9-4F91-A51A-A57ED7571AE1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Новгородская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0.65400000000000003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EC9-4F91-A51A-A57ED7571AE1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Новосибирская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0.64800000000000002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EC9-4F91-A51A-A57ED7571AE1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г. Москва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0.0%</c:formatCode>
                <c:ptCount val="1"/>
                <c:pt idx="0">
                  <c:v>0.63900000000000001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EC9-4F91-A51A-A57ED7571AE1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Липецкая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0.0%</c:formatCode>
                <c:ptCount val="1"/>
                <c:pt idx="0">
                  <c:v>0.626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EC9-4F91-A51A-A57ED7571AE1}"/>
            </c:ext>
          </c:extLst>
        </c:ser>
        <c:ser>
          <c:idx val="18"/>
          <c:order val="18"/>
          <c:tx>
            <c:strRef>
              <c:f>Лист1!$T$1</c:f>
              <c:strCache>
                <c:ptCount val="1"/>
                <c:pt idx="0">
                  <c:v>Мурманская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Лист1!$T$2</c:f>
              <c:numCache>
                <c:formatCode>0.0%</c:formatCode>
                <c:ptCount val="1"/>
                <c:pt idx="0">
                  <c:v>0.61799999999999999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EC9-4F91-A51A-A57ED7571AE1}"/>
            </c:ext>
          </c:extLst>
        </c:ser>
        <c:ser>
          <c:idx val="19"/>
          <c:order val="19"/>
          <c:tx>
            <c:strRef>
              <c:f>Лист1!$U$1</c:f>
              <c:strCache>
                <c:ptCount val="1"/>
                <c:pt idx="0">
                  <c:v>Московская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Лист1!$U$2</c:f>
              <c:numCache>
                <c:formatCode>0.0%</c:formatCode>
                <c:ptCount val="1"/>
                <c:pt idx="0">
                  <c:v>0.61099999999999999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EC9-4F91-A51A-A57ED7571AE1}"/>
            </c:ext>
          </c:extLst>
        </c:ser>
        <c:ser>
          <c:idx val="20"/>
          <c:order val="20"/>
          <c:tx>
            <c:strRef>
              <c:f>Лист1!$V$1</c:f>
              <c:strCache>
                <c:ptCount val="1"/>
                <c:pt idx="0">
                  <c:v>Ставропольский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Лист1!$V$2</c:f>
              <c:numCache>
                <c:formatCode>0.0%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EC9-4F91-A51A-A57ED7571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8853688"/>
        <c:axId val="1"/>
      </c:barChart>
      <c:catAx>
        <c:axId val="1885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536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8E-2"/>
          <c:y val="0.499128148417743"/>
          <c:w val="0.96685522256825074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г. Санкт-Петербург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0.59699999999999998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9-4F91-A51A-A57ED7571A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Красноярский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0.59399999999999997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9-4F91-A51A-A57ED7571A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Удмуртская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0.58499999999999996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C9-4F91-A51A-A57ED7571AE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Краснодарский край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9-4F91-A51A-A57ED7571AE1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0.57299999999999995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9-4F91-A51A-A57ED7571AE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Ростовская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C9-4F91-A51A-A57ED7571AE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Хабаровский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0.56799999999999995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C9-4F91-A51A-A57ED7571AE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0.56100000000000005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C9-4F91-A51A-A57ED7571AE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0.55100000000000005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C9-4F91-A51A-A57ED7571AE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Оренбургская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EC9-4F91-A51A-A57ED7571AE1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Ульяновская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0.54600000000000004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C9-4F91-A51A-A57ED7571AE1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Башкортостан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0.54500000000000004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EC9-4F91-A51A-A57ED7571AE1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Кемеровская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0.54100000000000004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C9-4F91-A51A-A57ED7571AE1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Республика Карелия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0.52900000000000003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EC9-4F91-A51A-A57ED7571AE1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Волгоградская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0.52600000000000002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EC9-4F91-A51A-A57ED7571AE1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0.51400000000000001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EC9-4F91-A51A-A57ED7571AE1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Сахалинская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0.505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EC9-4F91-A51A-A57ED7571AE1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Еврейская АО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0.0%</c:formatCode>
                <c:ptCount val="1"/>
                <c:pt idx="0">
                  <c:v>0.504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EC9-4F91-A51A-A57ED7571AE1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0.0%</c:formatCode>
                <c:ptCount val="1"/>
                <c:pt idx="0">
                  <c:v>0.503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EC9-4F91-A51A-A57ED7571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8853688"/>
        <c:axId val="1"/>
      </c:barChart>
      <c:catAx>
        <c:axId val="1885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536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8E-2"/>
          <c:y val="0.499128148417743"/>
          <c:w val="0.96685522256825074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Свердловская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9-4F91-A51A-A57ED7571A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Брянская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0.48599999999999999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9-4F91-A51A-A57ED7571A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Томская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0.47399999999999998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C9-4F91-A51A-A57ED7571AE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Калмыкия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9-4F91-A51A-A57ED7571AE1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0.46700000000000003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9-4F91-A51A-A57ED7571AE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Ярославская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0.46400000000000002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C9-4F91-A51A-A57ED7571AE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Республика Коми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0.44600000000000001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C9-4F91-A51A-A57ED7571AE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Кировская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0.437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C9-4F91-A51A-A57ED7571AE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ХМАО-Югра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0.43099999999999999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C9-4F91-A51A-A57ED7571AE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Приморский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0.41499999999999998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EC9-4F91-A51A-A57ED7571AE1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Вологодская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0.41299999999999998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C9-4F91-A51A-A57ED7571AE1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Тверская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0.38800000000000001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EC9-4F91-A51A-A57ED7571AE1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Амурская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0.38700000000000001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C9-4F91-A51A-A57ED7571AE1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Смоленская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0.38500000000000001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EC9-4F91-A51A-A57ED7571AE1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Астраханская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0.35299999999999998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EC9-4F91-A51A-A57ED7571AE1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Псковская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EC9-4F91-A51A-A57ED7571AE1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Республика Хакасия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0.28599999999999998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EC9-4F91-A51A-A57ED7571AE1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Владимирская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0.0%</c:formatCode>
                <c:ptCount val="1"/>
                <c:pt idx="0">
                  <c:v>0.26400000000000001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EC9-4F91-A51A-A57ED7571AE1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Пензенская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0.0%</c:formatCode>
                <c:ptCount val="1"/>
                <c:pt idx="0">
                  <c:v>0.26200000000000001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EC9-4F91-A51A-A57ED7571AE1}"/>
            </c:ext>
          </c:extLst>
        </c:ser>
        <c:ser>
          <c:idx val="18"/>
          <c:order val="18"/>
          <c:tx>
            <c:strRef>
              <c:f>Лист1!$T$1</c:f>
              <c:strCache>
                <c:ptCount val="1"/>
                <c:pt idx="0">
                  <c:v>Республика Марий Эл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Лист1!$T$2</c:f>
              <c:numCache>
                <c:formatCode>0.0%</c:formatCode>
                <c:ptCount val="1"/>
                <c:pt idx="0">
                  <c:v>0.23699999999999999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EC9-4F91-A51A-A57ED7571AE1}"/>
            </c:ext>
          </c:extLst>
        </c:ser>
        <c:ser>
          <c:idx val="19"/>
          <c:order val="19"/>
          <c:tx>
            <c:strRef>
              <c:f>Лист1!$U$1</c:f>
              <c:strCache>
                <c:ptCount val="1"/>
                <c:pt idx="0">
                  <c:v>Курганская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Лист1!$U$2</c:f>
              <c:numCache>
                <c:formatCode>0.0%</c:formatCode>
                <c:ptCount val="1"/>
                <c:pt idx="0">
                  <c:v>0.22500000000000001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EC9-4F91-A51A-A57ED7571AE1}"/>
            </c:ext>
          </c:extLst>
        </c:ser>
        <c:ser>
          <c:idx val="20"/>
          <c:order val="20"/>
          <c:tx>
            <c:strRef>
              <c:f>Лист1!$V$1</c:f>
              <c:strCache>
                <c:ptCount val="1"/>
                <c:pt idx="0">
                  <c:v>Орловская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Лист1!$V$2</c:f>
              <c:numCache>
                <c:formatCode>0.0%</c:formatCode>
                <c:ptCount val="1"/>
                <c:pt idx="0">
                  <c:v>9.8000000000000004E-2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EC9-4F91-A51A-A57ED7571AE1}"/>
            </c:ext>
          </c:extLst>
        </c:ser>
        <c:ser>
          <c:idx val="21"/>
          <c:order val="21"/>
          <c:tx>
            <c:strRef>
              <c:f>Лист1!$W$1</c:f>
              <c:strCache>
                <c:ptCount val="1"/>
                <c:pt idx="0">
                  <c:v>Республика Алтай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Лист1!$W$2</c:f>
              <c:numCache>
                <c:formatCode>0.0%</c:formatCode>
                <c:ptCount val="1"/>
                <c:pt idx="0">
                  <c:v>8.4000000000000005E-2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EC9-4F91-A51A-A57ED7571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8853688"/>
        <c:axId val="1"/>
      </c:barChart>
      <c:catAx>
        <c:axId val="1885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536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8E-2"/>
          <c:y val="0.499128148417743"/>
          <c:w val="0.96685522256825074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Саратовская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2.4E-2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9-4F91-A51A-A57ED7571A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Курская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3.3000000000000002E-2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9-4F91-A51A-A57ED7571A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Калужская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4.9000000000000002E-2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C9-4F91-A51A-A57ED7571AE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Иркутская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9-4F91-A51A-A57ED7571AE1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9-4F91-A51A-A57ED7571AE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Забайкальский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0.20599999999999999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C9-4F91-A51A-A57ED7571AE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Костромская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0.42299999999999999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C9-4F91-A51A-A57ED7571AE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C9-4F91-A51A-A57ED7571AE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3.3330000000000002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C9-4F91-A51A-A57ED7571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8853688"/>
        <c:axId val="1"/>
      </c:barChart>
      <c:catAx>
        <c:axId val="1885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536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63E-2"/>
          <c:y val="0.61764666083406239"/>
          <c:w val="0.96685522256824896"/>
          <c:h val="0.24998145231846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Свердловская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3408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64-438A-BF56-C1B0EB0E76A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Ростовская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64-438A-BF56-C1B0EB0E76A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г. Санкт-Петербург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64-438A-BF56-C1B0EB0E76A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Московская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64-438A-BF56-C1B0EB0E76A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Пермский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64-438A-BF56-C1B0EB0E76A3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64-438A-BF56-C1B0EB0E76A3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Калужская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64-438A-BF56-C1B0EB0E76A3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Самарская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064-438A-BF56-C1B0EB0E76A3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1162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64-438A-BF56-C1B0EB0E76A3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Хакасия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1049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064-438A-BF56-C1B0EB0E76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92365488"/>
        <c:axId val="1"/>
      </c:barChart>
      <c:catAx>
        <c:axId val="19236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92365488"/>
        <c:crosses val="autoZero"/>
        <c:crossBetween val="between"/>
      </c:valAx>
      <c:spPr>
        <a:noFill/>
        <a:ln w="25355">
          <a:noFill/>
        </a:ln>
      </c:spPr>
    </c:plotArea>
    <c:legend>
      <c:legendPos val="t"/>
      <c:layout>
        <c:manualLayout>
          <c:xMode val="edge"/>
          <c:yMode val="edge"/>
          <c:x val="2.9397453137906633E-3"/>
          <c:y val="0"/>
          <c:w val="0.98408450823346327"/>
          <c:h val="0.5679473436108735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796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РФ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931</c:v>
                </c:pt>
                <c:pt idx="1">
                  <c:v>1484</c:v>
                </c:pt>
                <c:pt idx="2">
                  <c:v>1611</c:v>
                </c:pt>
                <c:pt idx="3">
                  <c:v>1605</c:v>
                </c:pt>
                <c:pt idx="4">
                  <c:v>1498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1B-4529-ACE5-A50426F228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8616272"/>
        <c:axId val="408617584"/>
      </c:barChart>
      <c:catAx>
        <c:axId val="40861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617584"/>
        <c:crosses val="autoZero"/>
        <c:auto val="1"/>
        <c:lblAlgn val="ctr"/>
        <c:lblOffset val="100"/>
        <c:noMultiLvlLbl val="0"/>
      </c:catAx>
      <c:valAx>
        <c:axId val="40861758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61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63E-2"/>
          <c:y val="0.61764666083406239"/>
          <c:w val="0.96685522256824896"/>
          <c:h val="0.24998145231846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64-438A-BF56-C1B0EB0E76A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64-438A-BF56-C1B0EB0E76A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Магаданская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64-438A-BF56-C1B0EB0E76A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г. Севастополь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64-438A-BF56-C1B0EB0E76A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Костромская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64-438A-BF56-C1B0EB0E76A3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64-438A-BF56-C1B0EB0E76A3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Республика Крым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64-438A-BF56-C1B0EB0E76A3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Алтайский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064-438A-BF56-C1B0EB0E76A3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Астраханская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64-438A-BF56-C1B0EB0E76A3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Чукотский АО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064-438A-BF56-C1B0EB0E76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92365488"/>
        <c:axId val="1"/>
      </c:barChart>
      <c:catAx>
        <c:axId val="19236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92365488"/>
        <c:crosses val="autoZero"/>
        <c:crossBetween val="between"/>
      </c:valAx>
      <c:spPr>
        <a:noFill/>
        <a:ln w="25355">
          <a:noFill/>
        </a:ln>
      </c:spPr>
    </c:plotArea>
    <c:legend>
      <c:legendPos val="t"/>
      <c:layout>
        <c:manualLayout>
          <c:xMode val="edge"/>
          <c:yMode val="edge"/>
          <c:x val="2.9397453137906633E-3"/>
          <c:y val="0"/>
          <c:w val="0.98408450823346327"/>
          <c:h val="0.5679473436108735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796"/>
      </a:pPr>
      <a:endParaRPr lang="ru-RU"/>
    </a:p>
  </c:txPr>
  <c:externalData r:id="rId1">
    <c:autoUpdate val="0"/>
  </c:externalData>
</c:chartSpace>
</file>

<file path=ppt/charts/chart1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648708083310181E-2"/>
          <c:y val="7.707194860293301E-2"/>
          <c:w val="0.91430627535274656"/>
          <c:h val="0.8723237092175725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ln w="75119">
              <a:solidFill>
                <a:schemeClr val="tx1"/>
              </a:solidFill>
            </a:ln>
          </c:spPr>
          <c:marker>
            <c:symbol val="none"/>
          </c:marker>
          <c:cat>
            <c:strRef>
              <c:f>Лист1!$A$2:$A$86</c:f>
              <c:strCache>
                <c:ptCount val="85"/>
                <c:pt idx="0">
                  <c:v>Новгородская обл.</c:v>
                </c:pt>
                <c:pt idx="1">
                  <c:v>Мурманская обл.</c:v>
                </c:pt>
                <c:pt idx="2">
                  <c:v>Камчатский кр.</c:v>
                </c:pt>
                <c:pt idx="3">
                  <c:v>Еврейская АО</c:v>
                </c:pt>
                <c:pt idx="4">
                  <c:v>Республика Коми</c:v>
                </c:pt>
                <c:pt idx="5">
                  <c:v>Омская область</c:v>
                </c:pt>
                <c:pt idx="6">
                  <c:v>Вологодская обл.</c:v>
                </c:pt>
                <c:pt idx="7">
                  <c:v>Магаданская обл.</c:v>
                </c:pt>
                <c:pt idx="8">
                  <c:v>Свердловская обл.</c:v>
                </c:pt>
                <c:pt idx="9">
                  <c:v>Псковская обл.</c:v>
                </c:pt>
                <c:pt idx="10">
                  <c:v>Республика Тыва</c:v>
                </c:pt>
                <c:pt idx="11">
                  <c:v>Ленинградская  обл.</c:v>
                </c:pt>
                <c:pt idx="12">
                  <c:v>Калининградская обл.</c:v>
                </c:pt>
                <c:pt idx="13">
                  <c:v>Сахалинская обл.</c:v>
                </c:pt>
                <c:pt idx="14">
                  <c:v>Республика Мордовия</c:v>
                </c:pt>
                <c:pt idx="15">
                  <c:v>Кировская обл.</c:v>
                </c:pt>
                <c:pt idx="16">
                  <c:v>Пермский кр.</c:v>
                </c:pt>
                <c:pt idx="17">
                  <c:v>Республика Марий Эл</c:v>
                </c:pt>
                <c:pt idx="18">
                  <c:v>Брянская обл.</c:v>
                </c:pt>
                <c:pt idx="19">
                  <c:v>Костромская обл.</c:v>
                </c:pt>
                <c:pt idx="20">
                  <c:v>Красноярский кр.</c:v>
                </c:pt>
                <c:pt idx="21">
                  <c:v>Нижегородская обл.</c:v>
                </c:pt>
                <c:pt idx="22">
                  <c:v>Владимирская обл.</c:v>
                </c:pt>
                <c:pt idx="23">
                  <c:v>Кемеровская обл.</c:v>
                </c:pt>
                <c:pt idx="24">
                  <c:v>Воронежская обл.</c:v>
                </c:pt>
                <c:pt idx="25">
                  <c:v>Калужская обл.</c:v>
                </c:pt>
                <c:pt idx="26">
                  <c:v>Ненецкий АО</c:v>
                </c:pt>
                <c:pt idx="27">
                  <c:v>Республика Карелия</c:v>
                </c:pt>
                <c:pt idx="28">
                  <c:v>Республика Татарстан</c:v>
                </c:pt>
                <c:pt idx="29">
                  <c:v>Республика Хакасия</c:v>
                </c:pt>
                <c:pt idx="30">
                  <c:v>Ямало-Ненецкий АО</c:v>
                </c:pt>
                <c:pt idx="31">
                  <c:v>Курганская обл.</c:v>
                </c:pt>
                <c:pt idx="32">
                  <c:v>Краснодарский кр.</c:v>
                </c:pt>
                <c:pt idx="33">
                  <c:v>Архангельская обл.</c:v>
                </c:pt>
                <c:pt idx="34">
                  <c:v>Московская обл.</c:v>
                </c:pt>
                <c:pt idx="35">
                  <c:v>Санкт-Петербург</c:v>
                </c:pt>
                <c:pt idx="36">
                  <c:v>Орловская обл.</c:v>
                </c:pt>
                <c:pt idx="37">
                  <c:v>Ростовская обл.</c:v>
                </c:pt>
                <c:pt idx="38">
                  <c:v>Республика Бурятия</c:v>
                </c:pt>
                <c:pt idx="39">
                  <c:v>Удмуртская Республика</c:v>
                </c:pt>
                <c:pt idx="40">
                  <c:v>Липецкая обл.</c:v>
                </c:pt>
                <c:pt idx="41">
                  <c:v>Ярославская обл.</c:v>
                </c:pt>
                <c:pt idx="42">
                  <c:v>Чеченская Р-ка</c:v>
                </c:pt>
                <c:pt idx="43">
                  <c:v>Карачаево-Черкесская Р-ка</c:v>
                </c:pt>
                <c:pt idx="44">
                  <c:v>Саратовская обл.</c:v>
                </c:pt>
                <c:pt idx="45">
                  <c:v>Томская обл.</c:v>
                </c:pt>
                <c:pt idx="46">
                  <c:v>ХМАО-Югра</c:v>
                </c:pt>
                <c:pt idx="47">
                  <c:v>Новосибирская обл.</c:v>
                </c:pt>
                <c:pt idx="48">
                  <c:v>Тюменская обл.</c:v>
                </c:pt>
                <c:pt idx="49">
                  <c:v>Пензенская обл.</c:v>
                </c:pt>
                <c:pt idx="50">
                  <c:v>Республика Алтай</c:v>
                </c:pt>
                <c:pt idx="51">
                  <c:v>Белгородская обл.</c:v>
                </c:pt>
                <c:pt idx="52">
                  <c:v>Тамбовская обл.</c:v>
                </c:pt>
                <c:pt idx="53">
                  <c:v>Амурская обл.</c:v>
                </c:pt>
                <c:pt idx="54">
                  <c:v>Иркутская обл.</c:v>
                </c:pt>
                <c:pt idx="55">
                  <c:v>Смоленская обл.</c:v>
                </c:pt>
                <c:pt idx="56">
                  <c:v>Курская обл.</c:v>
                </c:pt>
                <c:pt idx="57">
                  <c:v>Приморский кр.</c:v>
                </c:pt>
                <c:pt idx="58">
                  <c:v>Самарская обл.</c:v>
                </c:pt>
                <c:pt idx="59">
                  <c:v>Республика Дагестан</c:v>
                </c:pt>
                <c:pt idx="60">
                  <c:v>Рязанская обл.</c:v>
                </c:pt>
                <c:pt idx="61">
                  <c:v>Тульская обл.</c:v>
                </c:pt>
                <c:pt idx="62">
                  <c:v>Ставропольский кр.</c:v>
                </c:pt>
                <c:pt idx="63">
                  <c:v>Челябинская обл.</c:v>
                </c:pt>
                <c:pt idx="64">
                  <c:v>Тверская обл.</c:v>
                </c:pt>
                <c:pt idx="65">
                  <c:v>Оренбургская обл.</c:v>
                </c:pt>
                <c:pt idx="66">
                  <c:v>Ульяновская обл.</c:v>
                </c:pt>
                <c:pt idx="67">
                  <c:v>Хабаровский кр.</c:v>
                </c:pt>
                <c:pt idx="68">
                  <c:v>РСО-Алания</c:v>
                </c:pt>
                <c:pt idx="69">
                  <c:v>Чувашская Республика</c:v>
                </c:pt>
                <c:pt idx="70">
                  <c:v>Республика Калмыкия</c:v>
                </c:pt>
                <c:pt idx="71">
                  <c:v>Волгоградская обл.</c:v>
                </c:pt>
                <c:pt idx="72">
                  <c:v>Р-ка Башкортостан</c:v>
                </c:pt>
                <c:pt idx="73">
                  <c:v>Ивановская обл.</c:v>
                </c:pt>
                <c:pt idx="74">
                  <c:v>Забайкальский кр.</c:v>
                </c:pt>
                <c:pt idx="75">
                  <c:v>Республика Саха (Якутия)</c:v>
                </c:pt>
                <c:pt idx="76">
                  <c:v>Севастополь</c:v>
                </c:pt>
                <c:pt idx="77">
                  <c:v>Республика Адыгея</c:v>
                </c:pt>
                <c:pt idx="78">
                  <c:v>Республика Ингушетия</c:v>
                </c:pt>
                <c:pt idx="79">
                  <c:v>Москва</c:v>
                </c:pt>
                <c:pt idx="80">
                  <c:v>Республика Крым</c:v>
                </c:pt>
                <c:pt idx="81">
                  <c:v>Кабардино-Балкарская Р-ка</c:v>
                </c:pt>
                <c:pt idx="82">
                  <c:v>Алтайский кр.</c:v>
                </c:pt>
                <c:pt idx="83">
                  <c:v>Астраханская обл.</c:v>
                </c:pt>
                <c:pt idx="84">
                  <c:v>Чукотский АО</c:v>
                </c:pt>
              </c:strCache>
            </c:strRef>
          </c:cat>
          <c:val>
            <c:numRef>
              <c:f>Лист1!$B$2:$B$86</c:f>
              <c:numCache>
                <c:formatCode>_-* #,##0.0_р_._-;\-* #,##0.0_р_._-;_-* "-"??_р_._-;_-@_-</c:formatCode>
                <c:ptCount val="85"/>
                <c:pt idx="0">
                  <c:v>25.3</c:v>
                </c:pt>
                <c:pt idx="1">
                  <c:v>25.3</c:v>
                </c:pt>
                <c:pt idx="2">
                  <c:v>25.3</c:v>
                </c:pt>
                <c:pt idx="3">
                  <c:v>25.3</c:v>
                </c:pt>
                <c:pt idx="4">
                  <c:v>25.3</c:v>
                </c:pt>
                <c:pt idx="5">
                  <c:v>25.3</c:v>
                </c:pt>
                <c:pt idx="6">
                  <c:v>25.3</c:v>
                </c:pt>
                <c:pt idx="7">
                  <c:v>25.3</c:v>
                </c:pt>
                <c:pt idx="8">
                  <c:v>25.3</c:v>
                </c:pt>
                <c:pt idx="9">
                  <c:v>25.3</c:v>
                </c:pt>
                <c:pt idx="10">
                  <c:v>25.3</c:v>
                </c:pt>
                <c:pt idx="11">
                  <c:v>25.3</c:v>
                </c:pt>
                <c:pt idx="12">
                  <c:v>25.3</c:v>
                </c:pt>
                <c:pt idx="13">
                  <c:v>25.3</c:v>
                </c:pt>
                <c:pt idx="14">
                  <c:v>25.3</c:v>
                </c:pt>
                <c:pt idx="15">
                  <c:v>25.3</c:v>
                </c:pt>
                <c:pt idx="16">
                  <c:v>25.3</c:v>
                </c:pt>
                <c:pt idx="17">
                  <c:v>25.3</c:v>
                </c:pt>
                <c:pt idx="18">
                  <c:v>25.3</c:v>
                </c:pt>
                <c:pt idx="19">
                  <c:v>25.3</c:v>
                </c:pt>
                <c:pt idx="20">
                  <c:v>25.3</c:v>
                </c:pt>
                <c:pt idx="21">
                  <c:v>25.3</c:v>
                </c:pt>
                <c:pt idx="22">
                  <c:v>25.3</c:v>
                </c:pt>
                <c:pt idx="23">
                  <c:v>25.3</c:v>
                </c:pt>
                <c:pt idx="24">
                  <c:v>25.3</c:v>
                </c:pt>
                <c:pt idx="25">
                  <c:v>25.3</c:v>
                </c:pt>
                <c:pt idx="26">
                  <c:v>25.3</c:v>
                </c:pt>
                <c:pt idx="27">
                  <c:v>25.3</c:v>
                </c:pt>
                <c:pt idx="28">
                  <c:v>25.3</c:v>
                </c:pt>
                <c:pt idx="29">
                  <c:v>25.3</c:v>
                </c:pt>
                <c:pt idx="30">
                  <c:v>25.3</c:v>
                </c:pt>
                <c:pt idx="31">
                  <c:v>25.3</c:v>
                </c:pt>
                <c:pt idx="32">
                  <c:v>25.3</c:v>
                </c:pt>
                <c:pt idx="33">
                  <c:v>25.3</c:v>
                </c:pt>
                <c:pt idx="34">
                  <c:v>25.3</c:v>
                </c:pt>
                <c:pt idx="35">
                  <c:v>25.3</c:v>
                </c:pt>
                <c:pt idx="36">
                  <c:v>25.3</c:v>
                </c:pt>
                <c:pt idx="37">
                  <c:v>25.3</c:v>
                </c:pt>
                <c:pt idx="38">
                  <c:v>25.3</c:v>
                </c:pt>
                <c:pt idx="39">
                  <c:v>25.3</c:v>
                </c:pt>
                <c:pt idx="40">
                  <c:v>25.3</c:v>
                </c:pt>
                <c:pt idx="41">
                  <c:v>25.3</c:v>
                </c:pt>
                <c:pt idx="42">
                  <c:v>25.3</c:v>
                </c:pt>
                <c:pt idx="43">
                  <c:v>25.3</c:v>
                </c:pt>
                <c:pt idx="44">
                  <c:v>25.3</c:v>
                </c:pt>
                <c:pt idx="45">
                  <c:v>25.3</c:v>
                </c:pt>
                <c:pt idx="46">
                  <c:v>25.3</c:v>
                </c:pt>
                <c:pt idx="47">
                  <c:v>25.3</c:v>
                </c:pt>
                <c:pt idx="48">
                  <c:v>25.3</c:v>
                </c:pt>
                <c:pt idx="49">
                  <c:v>25.3</c:v>
                </c:pt>
                <c:pt idx="50">
                  <c:v>25.3</c:v>
                </c:pt>
                <c:pt idx="51">
                  <c:v>25.3</c:v>
                </c:pt>
                <c:pt idx="52">
                  <c:v>25.3</c:v>
                </c:pt>
                <c:pt idx="53">
                  <c:v>25.3</c:v>
                </c:pt>
                <c:pt idx="54">
                  <c:v>25.3</c:v>
                </c:pt>
                <c:pt idx="55">
                  <c:v>25.3</c:v>
                </c:pt>
                <c:pt idx="56">
                  <c:v>25.3</c:v>
                </c:pt>
                <c:pt idx="57">
                  <c:v>25.3</c:v>
                </c:pt>
                <c:pt idx="58">
                  <c:v>25.3</c:v>
                </c:pt>
                <c:pt idx="59">
                  <c:v>25.3</c:v>
                </c:pt>
                <c:pt idx="60">
                  <c:v>25.3</c:v>
                </c:pt>
                <c:pt idx="61">
                  <c:v>25.3</c:v>
                </c:pt>
                <c:pt idx="62">
                  <c:v>25.3</c:v>
                </c:pt>
                <c:pt idx="63">
                  <c:v>25.3</c:v>
                </c:pt>
                <c:pt idx="64">
                  <c:v>25.3</c:v>
                </c:pt>
                <c:pt idx="65">
                  <c:v>25.3</c:v>
                </c:pt>
                <c:pt idx="66">
                  <c:v>25.3</c:v>
                </c:pt>
                <c:pt idx="67">
                  <c:v>25</c:v>
                </c:pt>
                <c:pt idx="68">
                  <c:v>25.3</c:v>
                </c:pt>
                <c:pt idx="69">
                  <c:v>25.3</c:v>
                </c:pt>
                <c:pt idx="70">
                  <c:v>25.3</c:v>
                </c:pt>
                <c:pt idx="71">
                  <c:v>25.3</c:v>
                </c:pt>
                <c:pt idx="72">
                  <c:v>25.3</c:v>
                </c:pt>
                <c:pt idx="73">
                  <c:v>25.3</c:v>
                </c:pt>
                <c:pt idx="74">
                  <c:v>25.3</c:v>
                </c:pt>
                <c:pt idx="75">
                  <c:v>25.3</c:v>
                </c:pt>
                <c:pt idx="76">
                  <c:v>25.3</c:v>
                </c:pt>
                <c:pt idx="77">
                  <c:v>25.3</c:v>
                </c:pt>
                <c:pt idx="78">
                  <c:v>25.3</c:v>
                </c:pt>
                <c:pt idx="79">
                  <c:v>25.3</c:v>
                </c:pt>
                <c:pt idx="80">
                  <c:v>25.3</c:v>
                </c:pt>
                <c:pt idx="81">
                  <c:v>25.3</c:v>
                </c:pt>
                <c:pt idx="82">
                  <c:v>25.3</c:v>
                </c:pt>
                <c:pt idx="83">
                  <c:v>25.3</c:v>
                </c:pt>
                <c:pt idx="84">
                  <c:v>25.3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A1-42DB-82D9-41D1F965CB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128530">
              <a:solidFill>
                <a:srgbClr val="0070C0"/>
              </a:solidFill>
            </a:ln>
          </c:spPr>
          <c:marker>
            <c:symbol val="none"/>
          </c:marker>
          <c:dLbls>
            <c:dLbl>
              <c:idx val="76"/>
              <c:layout>
                <c:manualLayout>
                  <c:x val="-3.9813893849199561E-2"/>
                  <c:y val="-0.2251150315576744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ru-RU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rPr>
                      <a:t> Значение показателя за 2016 год по России – 18,8%   </a:t>
                    </a:r>
                  </a:p>
                </c:rich>
              </c:tx>
              <c:spPr>
                <a:noFill/>
                <a:ln w="25040">
                  <a:noFill/>
                </a:ln>
              </c:spPr>
              <c:dLblPos val="r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A1-42DB-82D9-41D1F965CB1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34483">
                <a:solidFill>
                  <a:schemeClr val="tx1"/>
                </a:solidFill>
              </a:ln>
            </c:spPr>
            <c:trendlineType val="linear"/>
            <c:dispRSqr val="0"/>
            <c:dispEq val="0"/>
          </c:trendline>
          <c:cat>
            <c:strRef>
              <c:f>Лист1!$A$2:$A$86</c:f>
              <c:strCache>
                <c:ptCount val="85"/>
                <c:pt idx="0">
                  <c:v>Новгородская обл.</c:v>
                </c:pt>
                <c:pt idx="1">
                  <c:v>Мурманская обл.</c:v>
                </c:pt>
                <c:pt idx="2">
                  <c:v>Камчатский кр.</c:v>
                </c:pt>
                <c:pt idx="3">
                  <c:v>Еврейская АО</c:v>
                </c:pt>
                <c:pt idx="4">
                  <c:v>Республика Коми</c:v>
                </c:pt>
                <c:pt idx="5">
                  <c:v>Омская область</c:v>
                </c:pt>
                <c:pt idx="6">
                  <c:v>Вологодская обл.</c:v>
                </c:pt>
                <c:pt idx="7">
                  <c:v>Магаданская обл.</c:v>
                </c:pt>
                <c:pt idx="8">
                  <c:v>Свердловская обл.</c:v>
                </c:pt>
                <c:pt idx="9">
                  <c:v>Псковская обл.</c:v>
                </c:pt>
                <c:pt idx="10">
                  <c:v>Республика Тыва</c:v>
                </c:pt>
                <c:pt idx="11">
                  <c:v>Ленинградская  обл.</c:v>
                </c:pt>
                <c:pt idx="12">
                  <c:v>Калининградская обл.</c:v>
                </c:pt>
                <c:pt idx="13">
                  <c:v>Сахалинская обл.</c:v>
                </c:pt>
                <c:pt idx="14">
                  <c:v>Республика Мордовия</c:v>
                </c:pt>
                <c:pt idx="15">
                  <c:v>Кировская обл.</c:v>
                </c:pt>
                <c:pt idx="16">
                  <c:v>Пермский кр.</c:v>
                </c:pt>
                <c:pt idx="17">
                  <c:v>Республика Марий Эл</c:v>
                </c:pt>
                <c:pt idx="18">
                  <c:v>Брянская обл.</c:v>
                </c:pt>
                <c:pt idx="19">
                  <c:v>Костромская обл.</c:v>
                </c:pt>
                <c:pt idx="20">
                  <c:v>Красноярский кр.</c:v>
                </c:pt>
                <c:pt idx="21">
                  <c:v>Нижегородская обл.</c:v>
                </c:pt>
                <c:pt idx="22">
                  <c:v>Владимирская обл.</c:v>
                </c:pt>
                <c:pt idx="23">
                  <c:v>Кемеровская обл.</c:v>
                </c:pt>
                <c:pt idx="24">
                  <c:v>Воронежская обл.</c:v>
                </c:pt>
                <c:pt idx="25">
                  <c:v>Калужская обл.</c:v>
                </c:pt>
                <c:pt idx="26">
                  <c:v>Ненецкий АО</c:v>
                </c:pt>
                <c:pt idx="27">
                  <c:v>Республика Карелия</c:v>
                </c:pt>
                <c:pt idx="28">
                  <c:v>Республика Татарстан</c:v>
                </c:pt>
                <c:pt idx="29">
                  <c:v>Республика Хакасия</c:v>
                </c:pt>
                <c:pt idx="30">
                  <c:v>Ямало-Ненецкий АО</c:v>
                </c:pt>
                <c:pt idx="31">
                  <c:v>Курганская обл.</c:v>
                </c:pt>
                <c:pt idx="32">
                  <c:v>Краснодарский кр.</c:v>
                </c:pt>
                <c:pt idx="33">
                  <c:v>Архангельская обл.</c:v>
                </c:pt>
                <c:pt idx="34">
                  <c:v>Московская обл.</c:v>
                </c:pt>
                <c:pt idx="35">
                  <c:v>Санкт-Петербург</c:v>
                </c:pt>
                <c:pt idx="36">
                  <c:v>Орловская обл.</c:v>
                </c:pt>
                <c:pt idx="37">
                  <c:v>Ростовская обл.</c:v>
                </c:pt>
                <c:pt idx="38">
                  <c:v>Республика Бурятия</c:v>
                </c:pt>
                <c:pt idx="39">
                  <c:v>Удмуртская Республика</c:v>
                </c:pt>
                <c:pt idx="40">
                  <c:v>Липецкая обл.</c:v>
                </c:pt>
                <c:pt idx="41">
                  <c:v>Ярославская обл.</c:v>
                </c:pt>
                <c:pt idx="42">
                  <c:v>Чеченская Р-ка</c:v>
                </c:pt>
                <c:pt idx="43">
                  <c:v>Карачаево-Черкесская Р-ка</c:v>
                </c:pt>
                <c:pt idx="44">
                  <c:v>Саратовская обл.</c:v>
                </c:pt>
                <c:pt idx="45">
                  <c:v>Томская обл.</c:v>
                </c:pt>
                <c:pt idx="46">
                  <c:v>ХМАО-Югра</c:v>
                </c:pt>
                <c:pt idx="47">
                  <c:v>Новосибирская обл.</c:v>
                </c:pt>
                <c:pt idx="48">
                  <c:v>Тюменская обл.</c:v>
                </c:pt>
                <c:pt idx="49">
                  <c:v>Пензенская обл.</c:v>
                </c:pt>
                <c:pt idx="50">
                  <c:v>Республика Алтай</c:v>
                </c:pt>
                <c:pt idx="51">
                  <c:v>Белгородская обл.</c:v>
                </c:pt>
                <c:pt idx="52">
                  <c:v>Тамбовская обл.</c:v>
                </c:pt>
                <c:pt idx="53">
                  <c:v>Амурская обл.</c:v>
                </c:pt>
                <c:pt idx="54">
                  <c:v>Иркутская обл.</c:v>
                </c:pt>
                <c:pt idx="55">
                  <c:v>Смоленская обл.</c:v>
                </c:pt>
                <c:pt idx="56">
                  <c:v>Курская обл.</c:v>
                </c:pt>
                <c:pt idx="57">
                  <c:v>Приморский кр.</c:v>
                </c:pt>
                <c:pt idx="58">
                  <c:v>Самарская обл.</c:v>
                </c:pt>
                <c:pt idx="59">
                  <c:v>Республика Дагестан</c:v>
                </c:pt>
                <c:pt idx="60">
                  <c:v>Рязанская обл.</c:v>
                </c:pt>
                <c:pt idx="61">
                  <c:v>Тульская обл.</c:v>
                </c:pt>
                <c:pt idx="62">
                  <c:v>Ставропольский кр.</c:v>
                </c:pt>
                <c:pt idx="63">
                  <c:v>Челябинская обл.</c:v>
                </c:pt>
                <c:pt idx="64">
                  <c:v>Тверская обл.</c:v>
                </c:pt>
                <c:pt idx="65">
                  <c:v>Оренбургская обл.</c:v>
                </c:pt>
                <c:pt idx="66">
                  <c:v>Ульяновская обл.</c:v>
                </c:pt>
                <c:pt idx="67">
                  <c:v>Хабаровский кр.</c:v>
                </c:pt>
                <c:pt idx="68">
                  <c:v>РСО-Алания</c:v>
                </c:pt>
                <c:pt idx="69">
                  <c:v>Чувашская Республика</c:v>
                </c:pt>
                <c:pt idx="70">
                  <c:v>Республика Калмыкия</c:v>
                </c:pt>
                <c:pt idx="71">
                  <c:v>Волгоградская обл.</c:v>
                </c:pt>
                <c:pt idx="72">
                  <c:v>Р-ка Башкортостан</c:v>
                </c:pt>
                <c:pt idx="73">
                  <c:v>Ивановская обл.</c:v>
                </c:pt>
                <c:pt idx="74">
                  <c:v>Забайкальский кр.</c:v>
                </c:pt>
                <c:pt idx="75">
                  <c:v>Республика Саха (Якутия)</c:v>
                </c:pt>
                <c:pt idx="76">
                  <c:v>Севастополь</c:v>
                </c:pt>
                <c:pt idx="77">
                  <c:v>Республика Адыгея</c:v>
                </c:pt>
                <c:pt idx="78">
                  <c:v>Республика Ингушетия</c:v>
                </c:pt>
                <c:pt idx="79">
                  <c:v>Москва</c:v>
                </c:pt>
                <c:pt idx="80">
                  <c:v>Республика Крым</c:v>
                </c:pt>
                <c:pt idx="81">
                  <c:v>Кабардино-Балкарская Р-ка</c:v>
                </c:pt>
                <c:pt idx="82">
                  <c:v>Алтайский кр.</c:v>
                </c:pt>
                <c:pt idx="83">
                  <c:v>Астраханская обл.</c:v>
                </c:pt>
                <c:pt idx="84">
                  <c:v>Чукотский АО</c:v>
                </c:pt>
              </c:strCache>
            </c:strRef>
          </c:cat>
          <c:val>
            <c:numRef>
              <c:f>Лист1!$C$2:$C$86</c:f>
              <c:numCache>
                <c:formatCode>General</c:formatCode>
                <c:ptCount val="8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CA1-42DB-82D9-41D1F965CB1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5197">
              <a:solidFill>
                <a:schemeClr val="accent6">
                  <a:lumMod val="20000"/>
                  <a:lumOff val="80000"/>
                </a:schemeClr>
              </a:solidFill>
            </a:ln>
          </c:spPr>
          <c:marker>
            <c:symbol val="none"/>
          </c:marker>
          <c:cat>
            <c:strRef>
              <c:f>Лист1!$A$2:$A$86</c:f>
              <c:strCache>
                <c:ptCount val="85"/>
                <c:pt idx="0">
                  <c:v>Новгородская обл.</c:v>
                </c:pt>
                <c:pt idx="1">
                  <c:v>Мурманская обл.</c:v>
                </c:pt>
                <c:pt idx="2">
                  <c:v>Камчатский кр.</c:v>
                </c:pt>
                <c:pt idx="3">
                  <c:v>Еврейская АО</c:v>
                </c:pt>
                <c:pt idx="4">
                  <c:v>Республика Коми</c:v>
                </c:pt>
                <c:pt idx="5">
                  <c:v>Омская область</c:v>
                </c:pt>
                <c:pt idx="6">
                  <c:v>Вологодская обл.</c:v>
                </c:pt>
                <c:pt idx="7">
                  <c:v>Магаданская обл.</c:v>
                </c:pt>
                <c:pt idx="8">
                  <c:v>Свердловская обл.</c:v>
                </c:pt>
                <c:pt idx="9">
                  <c:v>Псковская обл.</c:v>
                </c:pt>
                <c:pt idx="10">
                  <c:v>Республика Тыва</c:v>
                </c:pt>
                <c:pt idx="11">
                  <c:v>Ленинградская  обл.</c:v>
                </c:pt>
                <c:pt idx="12">
                  <c:v>Калининградская обл.</c:v>
                </c:pt>
                <c:pt idx="13">
                  <c:v>Сахалинская обл.</c:v>
                </c:pt>
                <c:pt idx="14">
                  <c:v>Республика Мордовия</c:v>
                </c:pt>
                <c:pt idx="15">
                  <c:v>Кировская обл.</c:v>
                </c:pt>
                <c:pt idx="16">
                  <c:v>Пермский кр.</c:v>
                </c:pt>
                <c:pt idx="17">
                  <c:v>Республика Марий Эл</c:v>
                </c:pt>
                <c:pt idx="18">
                  <c:v>Брянская обл.</c:v>
                </c:pt>
                <c:pt idx="19">
                  <c:v>Костромская обл.</c:v>
                </c:pt>
                <c:pt idx="20">
                  <c:v>Красноярский кр.</c:v>
                </c:pt>
                <c:pt idx="21">
                  <c:v>Нижегородская обл.</c:v>
                </c:pt>
                <c:pt idx="22">
                  <c:v>Владимирская обл.</c:v>
                </c:pt>
                <c:pt idx="23">
                  <c:v>Кемеровская обл.</c:v>
                </c:pt>
                <c:pt idx="24">
                  <c:v>Воронежская обл.</c:v>
                </c:pt>
                <c:pt idx="25">
                  <c:v>Калужская обл.</c:v>
                </c:pt>
                <c:pt idx="26">
                  <c:v>Ненецкий АО</c:v>
                </c:pt>
                <c:pt idx="27">
                  <c:v>Республика Карелия</c:v>
                </c:pt>
                <c:pt idx="28">
                  <c:v>Республика Татарстан</c:v>
                </c:pt>
                <c:pt idx="29">
                  <c:v>Республика Хакасия</c:v>
                </c:pt>
                <c:pt idx="30">
                  <c:v>Ямало-Ненецкий АО</c:v>
                </c:pt>
                <c:pt idx="31">
                  <c:v>Курганская обл.</c:v>
                </c:pt>
                <c:pt idx="32">
                  <c:v>Краснодарский кр.</c:v>
                </c:pt>
                <c:pt idx="33">
                  <c:v>Архангельская обл.</c:v>
                </c:pt>
                <c:pt idx="34">
                  <c:v>Московская обл.</c:v>
                </c:pt>
                <c:pt idx="35">
                  <c:v>Санкт-Петербург</c:v>
                </c:pt>
                <c:pt idx="36">
                  <c:v>Орловская обл.</c:v>
                </c:pt>
                <c:pt idx="37">
                  <c:v>Ростовская обл.</c:v>
                </c:pt>
                <c:pt idx="38">
                  <c:v>Республика Бурятия</c:v>
                </c:pt>
                <c:pt idx="39">
                  <c:v>Удмуртская Республика</c:v>
                </c:pt>
                <c:pt idx="40">
                  <c:v>Липецкая обл.</c:v>
                </c:pt>
                <c:pt idx="41">
                  <c:v>Ярославская обл.</c:v>
                </c:pt>
                <c:pt idx="42">
                  <c:v>Чеченская Р-ка</c:v>
                </c:pt>
                <c:pt idx="43">
                  <c:v>Карачаево-Черкесская Р-ка</c:v>
                </c:pt>
                <c:pt idx="44">
                  <c:v>Саратовская обл.</c:v>
                </c:pt>
                <c:pt idx="45">
                  <c:v>Томская обл.</c:v>
                </c:pt>
                <c:pt idx="46">
                  <c:v>ХМАО-Югра</c:v>
                </c:pt>
                <c:pt idx="47">
                  <c:v>Новосибирская обл.</c:v>
                </c:pt>
                <c:pt idx="48">
                  <c:v>Тюменская обл.</c:v>
                </c:pt>
                <c:pt idx="49">
                  <c:v>Пензенская обл.</c:v>
                </c:pt>
                <c:pt idx="50">
                  <c:v>Республика Алтай</c:v>
                </c:pt>
                <c:pt idx="51">
                  <c:v>Белгородская обл.</c:v>
                </c:pt>
                <c:pt idx="52">
                  <c:v>Тамбовская обл.</c:v>
                </c:pt>
                <c:pt idx="53">
                  <c:v>Амурская обл.</c:v>
                </c:pt>
                <c:pt idx="54">
                  <c:v>Иркутская обл.</c:v>
                </c:pt>
                <c:pt idx="55">
                  <c:v>Смоленская обл.</c:v>
                </c:pt>
                <c:pt idx="56">
                  <c:v>Курская обл.</c:v>
                </c:pt>
                <c:pt idx="57">
                  <c:v>Приморский кр.</c:v>
                </c:pt>
                <c:pt idx="58">
                  <c:v>Самарская обл.</c:v>
                </c:pt>
                <c:pt idx="59">
                  <c:v>Республика Дагестан</c:v>
                </c:pt>
                <c:pt idx="60">
                  <c:v>Рязанская обл.</c:v>
                </c:pt>
                <c:pt idx="61">
                  <c:v>Тульская обл.</c:v>
                </c:pt>
                <c:pt idx="62">
                  <c:v>Ставропольский кр.</c:v>
                </c:pt>
                <c:pt idx="63">
                  <c:v>Челябинская обл.</c:v>
                </c:pt>
                <c:pt idx="64">
                  <c:v>Тверская обл.</c:v>
                </c:pt>
                <c:pt idx="65">
                  <c:v>Оренбургская обл.</c:v>
                </c:pt>
                <c:pt idx="66">
                  <c:v>Ульяновская обл.</c:v>
                </c:pt>
                <c:pt idx="67">
                  <c:v>Хабаровский кр.</c:v>
                </c:pt>
                <c:pt idx="68">
                  <c:v>РСО-Алания</c:v>
                </c:pt>
                <c:pt idx="69">
                  <c:v>Чувашская Республика</c:v>
                </c:pt>
                <c:pt idx="70">
                  <c:v>Республика Калмыкия</c:v>
                </c:pt>
                <c:pt idx="71">
                  <c:v>Волгоградская обл.</c:v>
                </c:pt>
                <c:pt idx="72">
                  <c:v>Р-ка Башкортостан</c:v>
                </c:pt>
                <c:pt idx="73">
                  <c:v>Ивановская обл.</c:v>
                </c:pt>
                <c:pt idx="74">
                  <c:v>Забайкальский кр.</c:v>
                </c:pt>
                <c:pt idx="75">
                  <c:v>Республика Саха (Якутия)</c:v>
                </c:pt>
                <c:pt idx="76">
                  <c:v>Севастополь</c:v>
                </c:pt>
                <c:pt idx="77">
                  <c:v>Республика Адыгея</c:v>
                </c:pt>
                <c:pt idx="78">
                  <c:v>Республика Ингушетия</c:v>
                </c:pt>
                <c:pt idx="79">
                  <c:v>Москва</c:v>
                </c:pt>
                <c:pt idx="80">
                  <c:v>Республика Крым</c:v>
                </c:pt>
                <c:pt idx="81">
                  <c:v>Кабардино-Балкарская Р-ка</c:v>
                </c:pt>
                <c:pt idx="82">
                  <c:v>Алтайский кр.</c:v>
                </c:pt>
                <c:pt idx="83">
                  <c:v>Астраханская обл.</c:v>
                </c:pt>
                <c:pt idx="84">
                  <c:v>Чукотский АО</c:v>
                </c:pt>
              </c:strCache>
            </c:strRef>
          </c:cat>
          <c:val>
            <c:numRef>
              <c:f>Лист1!$D$2:$D$86</c:f>
              <c:numCache>
                <c:formatCode>_-* #,##0.0_р_._-;\-* #,##0.0_р_._-;_-* "-"??_р_._-;_-@_-</c:formatCode>
                <c:ptCount val="85"/>
                <c:pt idx="0">
                  <c:v>65.099999999999994</c:v>
                </c:pt>
                <c:pt idx="1">
                  <c:v>60.7</c:v>
                </c:pt>
                <c:pt idx="2">
                  <c:v>55.3</c:v>
                </c:pt>
                <c:pt idx="3">
                  <c:v>53.1</c:v>
                </c:pt>
                <c:pt idx="4">
                  <c:v>51.5</c:v>
                </c:pt>
                <c:pt idx="5">
                  <c:v>51.4</c:v>
                </c:pt>
                <c:pt idx="6">
                  <c:v>49.4</c:v>
                </c:pt>
                <c:pt idx="7">
                  <c:v>48.3</c:v>
                </c:pt>
                <c:pt idx="8">
                  <c:v>46.9</c:v>
                </c:pt>
                <c:pt idx="9">
                  <c:v>46.5</c:v>
                </c:pt>
                <c:pt idx="10">
                  <c:v>45.8</c:v>
                </c:pt>
                <c:pt idx="11">
                  <c:v>44.4</c:v>
                </c:pt>
                <c:pt idx="12">
                  <c:v>43.2</c:v>
                </c:pt>
                <c:pt idx="13">
                  <c:v>42</c:v>
                </c:pt>
                <c:pt idx="14">
                  <c:v>41.5</c:v>
                </c:pt>
                <c:pt idx="15">
                  <c:v>40.299999999999997</c:v>
                </c:pt>
                <c:pt idx="16">
                  <c:v>39.700000000000003</c:v>
                </c:pt>
                <c:pt idx="17">
                  <c:v>37.799999999999997</c:v>
                </c:pt>
                <c:pt idx="18">
                  <c:v>37.700000000000003</c:v>
                </c:pt>
                <c:pt idx="19">
                  <c:v>37.5</c:v>
                </c:pt>
                <c:pt idx="20">
                  <c:v>36.799999999999997</c:v>
                </c:pt>
                <c:pt idx="21">
                  <c:v>35.5</c:v>
                </c:pt>
                <c:pt idx="22">
                  <c:v>34.299999999999997</c:v>
                </c:pt>
                <c:pt idx="23">
                  <c:v>34.299999999999997</c:v>
                </c:pt>
                <c:pt idx="24">
                  <c:v>34.200000000000003</c:v>
                </c:pt>
                <c:pt idx="25">
                  <c:v>33.9</c:v>
                </c:pt>
                <c:pt idx="26">
                  <c:v>31.6</c:v>
                </c:pt>
                <c:pt idx="27">
                  <c:v>31.5</c:v>
                </c:pt>
                <c:pt idx="28">
                  <c:v>30.9</c:v>
                </c:pt>
                <c:pt idx="29">
                  <c:v>30.3</c:v>
                </c:pt>
                <c:pt idx="30">
                  <c:v>30</c:v>
                </c:pt>
                <c:pt idx="31">
                  <c:v>29.9</c:v>
                </c:pt>
                <c:pt idx="32">
                  <c:v>29.7</c:v>
                </c:pt>
                <c:pt idx="33">
                  <c:v>29.5</c:v>
                </c:pt>
                <c:pt idx="34">
                  <c:v>29</c:v>
                </c:pt>
                <c:pt idx="35">
                  <c:v>28.9</c:v>
                </c:pt>
                <c:pt idx="36">
                  <c:v>27.5</c:v>
                </c:pt>
                <c:pt idx="37">
                  <c:v>27.5</c:v>
                </c:pt>
                <c:pt idx="38">
                  <c:v>27.2</c:v>
                </c:pt>
                <c:pt idx="39">
                  <c:v>27.1</c:v>
                </c:pt>
                <c:pt idx="40">
                  <c:v>27</c:v>
                </c:pt>
                <c:pt idx="41">
                  <c:v>26.9</c:v>
                </c:pt>
                <c:pt idx="42">
                  <c:v>26.7</c:v>
                </c:pt>
                <c:pt idx="43">
                  <c:v>26.2</c:v>
                </c:pt>
                <c:pt idx="44">
                  <c:v>23.9</c:v>
                </c:pt>
                <c:pt idx="45">
                  <c:v>23.9</c:v>
                </c:pt>
                <c:pt idx="46">
                  <c:v>23.9</c:v>
                </c:pt>
                <c:pt idx="47">
                  <c:v>22.6</c:v>
                </c:pt>
                <c:pt idx="48">
                  <c:v>22.6</c:v>
                </c:pt>
                <c:pt idx="49">
                  <c:v>22</c:v>
                </c:pt>
                <c:pt idx="50">
                  <c:v>21.7</c:v>
                </c:pt>
                <c:pt idx="51">
                  <c:v>20.7</c:v>
                </c:pt>
                <c:pt idx="52">
                  <c:v>20.5</c:v>
                </c:pt>
                <c:pt idx="53">
                  <c:v>19.899999999999999</c:v>
                </c:pt>
                <c:pt idx="54">
                  <c:v>18.899999999999999</c:v>
                </c:pt>
                <c:pt idx="55">
                  <c:v>18.399999999999999</c:v>
                </c:pt>
                <c:pt idx="56">
                  <c:v>17.899999999999999</c:v>
                </c:pt>
                <c:pt idx="57">
                  <c:v>17.600000000000001</c:v>
                </c:pt>
                <c:pt idx="58">
                  <c:v>17.399999999999999</c:v>
                </c:pt>
                <c:pt idx="59">
                  <c:v>16.600000000000001</c:v>
                </c:pt>
                <c:pt idx="60">
                  <c:v>16.3</c:v>
                </c:pt>
                <c:pt idx="61">
                  <c:v>16.100000000000001</c:v>
                </c:pt>
                <c:pt idx="62">
                  <c:v>16</c:v>
                </c:pt>
                <c:pt idx="63">
                  <c:v>15.9</c:v>
                </c:pt>
                <c:pt idx="64">
                  <c:v>15.2</c:v>
                </c:pt>
                <c:pt idx="65">
                  <c:v>14.9</c:v>
                </c:pt>
                <c:pt idx="66">
                  <c:v>14.9</c:v>
                </c:pt>
                <c:pt idx="67">
                  <c:v>14.1</c:v>
                </c:pt>
                <c:pt idx="68">
                  <c:v>13.3</c:v>
                </c:pt>
                <c:pt idx="69">
                  <c:v>13.2</c:v>
                </c:pt>
                <c:pt idx="70">
                  <c:v>12</c:v>
                </c:pt>
                <c:pt idx="71">
                  <c:v>10.1</c:v>
                </c:pt>
                <c:pt idx="72">
                  <c:v>10</c:v>
                </c:pt>
                <c:pt idx="73">
                  <c:v>9.8000000000000007</c:v>
                </c:pt>
                <c:pt idx="74">
                  <c:v>8.4</c:v>
                </c:pt>
                <c:pt idx="75">
                  <c:v>8.1999999999999993</c:v>
                </c:pt>
                <c:pt idx="76">
                  <c:v>7.3</c:v>
                </c:pt>
                <c:pt idx="77">
                  <c:v>5.2</c:v>
                </c:pt>
                <c:pt idx="78">
                  <c:v>3.8</c:v>
                </c:pt>
                <c:pt idx="79">
                  <c:v>1.9</c:v>
                </c:pt>
                <c:pt idx="80">
                  <c:v>0.6</c:v>
                </c:pt>
                <c:pt idx="81">
                  <c:v>0.4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A1-42DB-82D9-41D1F965C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4815144"/>
        <c:axId val="1"/>
      </c:lineChart>
      <c:catAx>
        <c:axId val="284815144"/>
        <c:scaling>
          <c:orientation val="maxMin"/>
        </c:scaling>
        <c:delete val="0"/>
        <c:axPos val="b"/>
        <c:numFmt formatCode="\О\с\н\о\в\н\о\й" sourceLinked="0"/>
        <c:majorTickMark val="none"/>
        <c:minorTickMark val="none"/>
        <c:tickLblPos val="nextTo"/>
        <c:spPr>
          <a:noFill/>
        </c:spPr>
        <c:txPr>
          <a:bodyPr/>
          <a:lstStyle/>
          <a:p>
            <a:pPr>
              <a:defRPr sz="640" baseline="0">
                <a:solidFill>
                  <a:srgbClr val="0070C0"/>
                </a:solidFill>
              </a:defRPr>
            </a:pPr>
            <a:endParaRPr lang="ru-RU"/>
          </a:p>
        </c:txPr>
        <c:crossAx val="1"/>
        <c:crossesAt val="40"/>
        <c:auto val="0"/>
        <c:lblAlgn val="ctr"/>
        <c:lblOffset val="100"/>
        <c:noMultiLvlLbl val="0"/>
      </c:catAx>
      <c:valAx>
        <c:axId val="1"/>
        <c:scaling>
          <c:orientation val="minMax"/>
          <c:max val="70"/>
          <c:min val="0.5"/>
        </c:scaling>
        <c:delete val="0"/>
        <c:axPos val="r"/>
        <c:majorGridlines>
          <c:spPr>
            <a:ln>
              <a:solidFill>
                <a:srgbClr val="A5B592"/>
              </a:solidFill>
            </a:ln>
          </c:spPr>
        </c:majorGridlines>
        <c:numFmt formatCode="_-* #,##0.0_р_._-;\-* #,##0.0_р_._-;_-* &quot;-&quot;??_р_._-;_-@_-" sourceLinked="1"/>
        <c:majorTickMark val="none"/>
        <c:minorTickMark val="none"/>
        <c:tickLblPos val="nextTo"/>
        <c:txPr>
          <a:bodyPr/>
          <a:lstStyle/>
          <a:p>
            <a:pPr>
              <a:defRPr sz="1182"/>
            </a:pPr>
            <a:endParaRPr lang="ru-RU"/>
          </a:p>
        </c:txPr>
        <c:crossAx val="284815144"/>
        <c:crosses val="autoZero"/>
        <c:crossBetween val="between"/>
        <c:majorUnit val="2.8"/>
      </c:valAx>
      <c:spPr>
        <a:gradFill flip="none" rotWithShape="1">
          <a:gsLst>
            <a:gs pos="0">
              <a:srgbClr val="00B050">
                <a:alpha val="35000"/>
              </a:srgb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ln w="25040">
          <a:noFill/>
        </a:ln>
      </c:spPr>
    </c:plotArea>
    <c:plotVisOnly val="1"/>
    <c:dispBlanksAs val="gap"/>
    <c:showDLblsOverMax val="0"/>
  </c:chart>
  <c:txPr>
    <a:bodyPr/>
    <a:lstStyle/>
    <a:p>
      <a:pPr>
        <a:defRPr sz="1776"/>
      </a:pPr>
      <a:endParaRPr lang="ru-RU"/>
    </a:p>
  </c:txPr>
  <c:externalData r:id="rId1">
    <c:autoUpdate val="0"/>
  </c:externalData>
</c:chartSpace>
</file>

<file path=ppt/charts/chart1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84E-2"/>
          <c:y val="0.49912814841774278"/>
          <c:w val="0.96685522256824996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Новгородская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0.65100000000000002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31-48C1-8375-A137EB7D54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Мурманская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0.60699999999999998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1-48C1-8375-A137EB7D548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Камчатский край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0.55300000000000005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31-48C1-8375-A137EB7D548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Еврейская АО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31-48C1-8375-A137EB7D548D}"/>
                </c:ext>
              </c:extLst>
            </c:dLbl>
            <c:spPr>
              <a:noFill/>
              <a:ln w="25310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0.53100000000000003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31-48C1-8375-A137EB7D548D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Коми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0.51500000000000001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831-48C1-8375-A137EB7D548D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Омская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0.51400000000000001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31-48C1-8375-A137EB7D548D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Вологодская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0.49399999999999999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831-48C1-8375-A137EB7D548D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Магаданская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0.48299999999999998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31-48C1-8375-A137EB7D548D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Свердловская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0.46899999999999997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831-48C1-8375-A137EB7D548D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Псковская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0.46500000000000002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831-48C1-8375-A137EB7D548D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Тыва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0.45800000000000002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831-48C1-8375-A137EB7D548D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0.44400000000000001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831-48C1-8375-A137EB7D548D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831-48C1-8375-A137EB7D548D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Сахалинская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831-48C1-8375-A137EB7D548D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Республика Мордовия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0.41499999999999998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B831-48C1-8375-A137EB7D548D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Кировская область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 rot="-5400000" vert="horz" wrap="square" lIns="90000" tIns="46800" rIns="90000" bIns="46800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ru-RU" dirty="0"/>
                      <a:t>Кировская область 40,3%</a:t>
                    </a:r>
                  </a:p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endParaRPr lang="ru-RU" dirty="0"/>
                  </a:p>
                </c:rich>
              </c:tx>
              <c:spPr>
                <a:noFill/>
                <a:ln w="25355">
                  <a:noFill/>
                </a:ln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B831-48C1-8375-A137EB7D548D}"/>
                </c:ext>
              </c:extLst>
            </c:dLbl>
            <c:spPr>
              <a:noFill/>
              <a:ln w="25355">
                <a:noFill/>
              </a:ln>
            </c:spPr>
            <c:txPr>
              <a:bodyPr rot="-5400000" vert="horz" wrap="square" lIns="90000" tIns="46800" rIns="90000" bIns="4680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0.40300000000000002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B831-48C1-8375-A137EB7D5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95271536"/>
        <c:axId val="1"/>
      </c:barChart>
      <c:catAx>
        <c:axId val="19527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95271536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6"/>
      </a:pPr>
      <a:endParaRPr lang="ru-RU"/>
    </a:p>
  </c:txPr>
  <c:externalData r:id="rId1">
    <c:autoUpdate val="0"/>
  </c:externalData>
</c:chartSpace>
</file>

<file path=ppt/charts/chart1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84E-2"/>
          <c:y val="0.49912814841774278"/>
          <c:w val="0.96685522256824996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Пермский край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0.39700000000000002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31-48C1-8375-A137EB7D54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Марий Эл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1-48C1-8375-A137EB7D548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Брянская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31-48C1-8375-A137EB7D548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Костромская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31-48C1-8375-A137EB7D548D}"/>
                </c:ext>
              </c:extLst>
            </c:dLbl>
            <c:spPr>
              <a:noFill/>
              <a:ln w="25310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31-48C1-8375-A137EB7D548D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Красноярский край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0.36799999999999999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831-48C1-8375-A137EB7D548D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0.35499999999999998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31-48C1-8375-A137EB7D548D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Владимирская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0.34300000000000003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831-48C1-8375-A137EB7D548D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Кемеровская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0.34300000000000003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31-48C1-8375-A137EB7D548D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Воронежская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0.34200000000000003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831-48C1-8375-A137EB7D548D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Калужская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0.33900000000000002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831-48C1-8375-A137EB7D548D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Ненецкий АО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831-48C1-8375-A137EB7D548D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Республика Карелия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831-48C1-8375-A137EB7D548D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831-48C1-8375-A137EB7D548D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Республика Хакасия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0.30299999999999999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831-48C1-8375-A137EB7D548D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Ямало-Ненецкий АО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B831-48C1-8375-A137EB7D5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95271536"/>
        <c:axId val="1"/>
      </c:barChart>
      <c:catAx>
        <c:axId val="19527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95271536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6"/>
      </a:pPr>
      <a:endParaRPr lang="ru-RU"/>
    </a:p>
  </c:txPr>
  <c:externalData r:id="rId1">
    <c:autoUpdate val="0"/>
  </c:externalData>
</c:chartSpace>
</file>

<file path=ppt/charts/chart1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8E-2"/>
          <c:y val="0.499128148417743"/>
          <c:w val="0.96685522256825074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Курганская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0.29899999999999999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9-4F91-A51A-A57ED7571A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Краснодарский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0.29699999999999999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9-4F91-A51A-A57ED7571A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Архангельская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0.29499999999999998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C9-4F91-A51A-A57ED7571AE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Московская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9-4F91-A51A-A57ED7571AE1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9-4F91-A51A-A57ED7571AE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г. Санкт-Петербург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0.28899999999999998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C9-4F91-A51A-A57ED7571AE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Орловская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0.27500000000000002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C9-4F91-A51A-A57ED7571AE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Ростовская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0.27500000000000002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C9-4F91-A51A-A57ED7571AE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Бурятия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0.27200000000000002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C9-4F91-A51A-A57ED7571AE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Удмуртская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0.27100000000000002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EC9-4F91-A51A-A57ED7571AE1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Липецкая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C9-4F91-A51A-A57ED7571AE1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Ярославская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0.26900000000000002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EC9-4F91-A51A-A57ED7571AE1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0.26700000000000002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C9-4F91-A51A-A57ED7571AE1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0.26200000000000001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EC9-4F91-A51A-A57ED7571AE1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Саратовская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0.23899999999999999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EC9-4F91-A51A-A57ED7571AE1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Томская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0.23899999999999999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EC9-4F91-A51A-A57ED7571AE1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ХМАО-Югра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0.23899999999999999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EC9-4F91-A51A-A57ED7571AE1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0.0%</c:formatCode>
                <c:ptCount val="1"/>
                <c:pt idx="0">
                  <c:v>0.22600000000000001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EC9-4F91-A51A-A57ED7571AE1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Тюменская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0.0%</c:formatCode>
                <c:ptCount val="1"/>
                <c:pt idx="0">
                  <c:v>0.22600000000000001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EC9-4F91-A51A-A57ED7571AE1}"/>
            </c:ext>
          </c:extLst>
        </c:ser>
        <c:ser>
          <c:idx val="18"/>
          <c:order val="18"/>
          <c:tx>
            <c:strRef>
              <c:f>Лист1!$T$1</c:f>
              <c:strCache>
                <c:ptCount val="1"/>
                <c:pt idx="0">
                  <c:v>Пензенская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Лист1!$T$2</c:f>
              <c:numCache>
                <c:formatCode>0.0%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EC9-4F91-A51A-A57ED7571AE1}"/>
            </c:ext>
          </c:extLst>
        </c:ser>
        <c:ser>
          <c:idx val="19"/>
          <c:order val="19"/>
          <c:tx>
            <c:strRef>
              <c:f>Лист1!$U$1</c:f>
              <c:strCache>
                <c:ptCount val="1"/>
                <c:pt idx="0">
                  <c:v>Республика Алтай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Лист1!$U$2</c:f>
              <c:numCache>
                <c:formatCode>0.0%</c:formatCode>
                <c:ptCount val="1"/>
                <c:pt idx="0">
                  <c:v>0.217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EC9-4F91-A51A-A57ED7571AE1}"/>
            </c:ext>
          </c:extLst>
        </c:ser>
        <c:ser>
          <c:idx val="20"/>
          <c:order val="20"/>
          <c:tx>
            <c:strRef>
              <c:f>Лист1!$V$1</c:f>
              <c:strCache>
                <c:ptCount val="1"/>
                <c:pt idx="0">
                  <c:v>Белгородская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Лист1!$V$2</c:f>
              <c:numCache>
                <c:formatCode>0.0%</c:formatCode>
                <c:ptCount val="1"/>
                <c:pt idx="0">
                  <c:v>0.20699999999999999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EC9-4F91-A51A-A57ED7571AE1}"/>
            </c:ext>
          </c:extLst>
        </c:ser>
        <c:ser>
          <c:idx val="21"/>
          <c:order val="21"/>
          <c:tx>
            <c:strRef>
              <c:f>Лист1!$W$1</c:f>
              <c:strCache>
                <c:ptCount val="1"/>
                <c:pt idx="0">
                  <c:v>Тамбовская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Лист1!$W$2</c:f>
              <c:numCache>
                <c:formatCode>0.0%</c:formatCode>
                <c:ptCount val="1"/>
                <c:pt idx="0">
                  <c:v>0.20499999999999999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EC9-4F91-A51A-A57ED7571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8853688"/>
        <c:axId val="1"/>
      </c:barChart>
      <c:catAx>
        <c:axId val="1885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536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8E-2"/>
          <c:y val="0.499128148417743"/>
          <c:w val="0.96685522256825074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Амурская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0.19900000000000001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9-4F91-A51A-A57ED7571A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Иркутская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9-4F91-A51A-A57ED7571A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Смоленская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C9-4F91-A51A-A57ED7571AE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Курская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9-4F91-A51A-A57ED7571AE1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0.17899999999999999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9-4F91-A51A-A57ED7571AE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Приморский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0.17599999999999999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C9-4F91-A51A-A57ED7571AE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Самарская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0.17399999999999999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C9-4F91-A51A-A57ED7571AE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Республика Дагестан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0.16600000000000001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C9-4F91-A51A-A57ED7571AE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Рязанская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0.16300000000000001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C9-4F91-A51A-A57ED7571AE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Тульская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EC9-4F91-A51A-A57ED7571AE1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Ставропольский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C9-4F91-A51A-A57ED7571AE1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Челябинская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EC9-4F91-A51A-A57ED7571AE1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Тверская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C9-4F91-A51A-A57ED7571AE1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Оренбургская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0.14899999999999999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EC9-4F91-A51A-A57ED7571AE1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Ульяновская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0.14899999999999999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EC9-4F91-A51A-A57ED7571AE1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Хабаровский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0.14099999999999999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EC9-4F91-A51A-A57ED7571AE1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РСО-Алания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0.13300000000000001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EC9-4F91-A51A-A57ED7571AE1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Чувашская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0.0%</c:formatCode>
                <c:ptCount val="1"/>
                <c:pt idx="0">
                  <c:v>0.13200000000000001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EC9-4F91-A51A-A57ED7571AE1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Республика Калмыкия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0.0%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EC9-4F91-A51A-A57ED7571AE1}"/>
            </c:ext>
          </c:extLst>
        </c:ser>
        <c:ser>
          <c:idx val="18"/>
          <c:order val="18"/>
          <c:tx>
            <c:strRef>
              <c:f>Лист1!$T$1</c:f>
              <c:strCache>
                <c:ptCount val="1"/>
                <c:pt idx="0">
                  <c:v>Волгоградская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Лист1!$T$2</c:f>
              <c:numCache>
                <c:formatCode>0.0%</c:formatCode>
                <c:ptCount val="1"/>
                <c:pt idx="0">
                  <c:v>0.10100000000000001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EC9-4F91-A51A-A57ED7571AE1}"/>
            </c:ext>
          </c:extLst>
        </c:ser>
        <c:ser>
          <c:idx val="19"/>
          <c:order val="19"/>
          <c:tx>
            <c:strRef>
              <c:f>Лист1!$U$1</c:f>
              <c:strCache>
                <c:ptCount val="1"/>
                <c:pt idx="0">
                  <c:v>Республика Башкортостан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Лист1!$U$2</c:f>
              <c:numCache>
                <c:formatCode>0.0%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EC9-4F91-A51A-A57ED7571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8853688"/>
        <c:axId val="1"/>
      </c:barChart>
      <c:catAx>
        <c:axId val="1885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536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8E-2"/>
          <c:y val="0.499128148417743"/>
          <c:w val="0.96685522256825074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Ивановская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9.8000000000000004E-2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9-4F91-A51A-A57ED7571A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Забайкальский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8.4000000000000005E-2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9-4F91-A51A-A57ED7571A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Республика Саха (Якутия)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8.2000000000000003E-2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C9-4F91-A51A-A57ED7571AE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г. Севастополь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9-4F91-A51A-A57ED7571AE1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7.2999999999999995E-2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9-4F91-A51A-A57ED7571AE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Адыгея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5.1999999999999998E-2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C9-4F91-A51A-A57ED7571AE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3.7999999999999999E-2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C9-4F91-A51A-A57ED7571AE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г. Москва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1.9E-2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C9-4F91-A51A-A57ED7571AE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Крым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C9-4F91-A51A-A57ED7571AE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4.0000000000000001E-3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EC9-4F91-A51A-A57ED7571AE1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Алтайский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C9-4F91-A51A-A57ED7571AE1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Астраханская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EC9-4F91-A51A-A57ED7571AE1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Чукотский АО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C9-4F91-A51A-A57ED7571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8853688"/>
        <c:axId val="1"/>
      </c:barChart>
      <c:catAx>
        <c:axId val="1885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536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817685241986499E-2"/>
          <c:y val="7.7071873280282671E-2"/>
          <c:w val="0.91430627535274656"/>
          <c:h val="0.8723237092175725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ln w="75119">
              <a:solidFill>
                <a:schemeClr val="tx1"/>
              </a:solidFill>
            </a:ln>
          </c:spPr>
          <c:marker>
            <c:symbol val="none"/>
          </c:marker>
          <c:cat>
            <c:strRef>
              <c:f>Лист1!$A$2:$A$86</c:f>
              <c:strCache>
                <c:ptCount val="85"/>
                <c:pt idx="0">
                  <c:v>Кировская обл.</c:v>
                </c:pt>
                <c:pt idx="1">
                  <c:v>Ненецкий АО</c:v>
                </c:pt>
                <c:pt idx="2">
                  <c:v>Пензенская обл.</c:v>
                </c:pt>
                <c:pt idx="3">
                  <c:v>Республика Ингушетия</c:v>
                </c:pt>
                <c:pt idx="4">
                  <c:v>Ульяновская обл.</c:v>
                </c:pt>
                <c:pt idx="5">
                  <c:v>Камчатский кр.</c:v>
                </c:pt>
                <c:pt idx="6">
                  <c:v>Пермский кр.</c:v>
                </c:pt>
                <c:pt idx="7">
                  <c:v>Челябинская обл.</c:v>
                </c:pt>
                <c:pt idx="8">
                  <c:v>Республика Мордовия</c:v>
                </c:pt>
                <c:pt idx="9">
                  <c:v>Республика Марий Эл</c:v>
                </c:pt>
                <c:pt idx="10">
                  <c:v>Чувашская Республика</c:v>
                </c:pt>
                <c:pt idx="11">
                  <c:v>Республика Башкортостан</c:v>
                </c:pt>
                <c:pt idx="12">
                  <c:v>Карачаево-Черкесская Р-ка</c:v>
                </c:pt>
                <c:pt idx="13">
                  <c:v>Белгородская обл.</c:v>
                </c:pt>
                <c:pt idx="14">
                  <c:v>Магаданская обл.</c:v>
                </c:pt>
                <c:pt idx="15">
                  <c:v>Ленинградская  обл.</c:v>
                </c:pt>
                <c:pt idx="16">
                  <c:v>Новгородская обл.</c:v>
                </c:pt>
                <c:pt idx="17">
                  <c:v>Республика Карелия</c:v>
                </c:pt>
                <c:pt idx="18">
                  <c:v>Республика Дагестан</c:v>
                </c:pt>
                <c:pt idx="19">
                  <c:v>Орловская обл.</c:v>
                </c:pt>
                <c:pt idx="20">
                  <c:v>Липецкая обл.</c:v>
                </c:pt>
                <c:pt idx="21">
                  <c:v>Самарская обл.</c:v>
                </c:pt>
                <c:pt idx="22">
                  <c:v>Республика Алтай</c:v>
                </c:pt>
                <c:pt idx="23">
                  <c:v>Сахалинская обл.</c:v>
                </c:pt>
                <c:pt idx="24">
                  <c:v>Республика Бурятия</c:v>
                </c:pt>
                <c:pt idx="25">
                  <c:v>Тульская обл.</c:v>
                </c:pt>
                <c:pt idx="26">
                  <c:v>Ивановская обл.</c:v>
                </c:pt>
                <c:pt idx="27">
                  <c:v>Республика Тыва</c:v>
                </c:pt>
                <c:pt idx="28">
                  <c:v>Рязанская обл.</c:v>
                </c:pt>
                <c:pt idx="29">
                  <c:v>Московская обл.</c:v>
                </c:pt>
                <c:pt idx="30">
                  <c:v>Чеченская Р-ка</c:v>
                </c:pt>
                <c:pt idx="31">
                  <c:v>Удмуртская Республика</c:v>
                </c:pt>
                <c:pt idx="32">
                  <c:v>Нижегородская обл.</c:v>
                </c:pt>
                <c:pt idx="33">
                  <c:v>Тюменская обл.</c:v>
                </c:pt>
                <c:pt idx="34">
                  <c:v>Ростовская обл.</c:v>
                </c:pt>
                <c:pt idx="35">
                  <c:v>Архангельская обл.</c:v>
                </c:pt>
                <c:pt idx="36">
                  <c:v>Воронежская обл.</c:v>
                </c:pt>
                <c:pt idx="37">
                  <c:v>Омская обл.</c:v>
                </c:pt>
                <c:pt idx="38">
                  <c:v>Вологодская обл.</c:v>
                </c:pt>
                <c:pt idx="39">
                  <c:v>Свердловская обл.</c:v>
                </c:pt>
                <c:pt idx="40">
                  <c:v>Республика Адыгея</c:v>
                </c:pt>
                <c:pt idx="41">
                  <c:v>Оренбургская обл.</c:v>
                </c:pt>
                <c:pt idx="42">
                  <c:v>Брянская обл.</c:v>
                </c:pt>
                <c:pt idx="43">
                  <c:v>Санкт-Петербург</c:v>
                </c:pt>
                <c:pt idx="44">
                  <c:v>Калининградская обл.</c:v>
                </c:pt>
                <c:pt idx="45">
                  <c:v>Республика Коми</c:v>
                </c:pt>
                <c:pt idx="46">
                  <c:v>Ямало-Ненецкий АО</c:v>
                </c:pt>
                <c:pt idx="47">
                  <c:v>Новосибирская обл.</c:v>
                </c:pt>
                <c:pt idx="48">
                  <c:v>Хабаровский кр.</c:v>
                </c:pt>
                <c:pt idx="49">
                  <c:v>ХМАО-Югра</c:v>
                </c:pt>
                <c:pt idx="50">
                  <c:v>Республика Хакасия</c:v>
                </c:pt>
                <c:pt idx="51">
                  <c:v>Тамбовская обл.</c:v>
                </c:pt>
                <c:pt idx="52">
                  <c:v>Ярославская обл.</c:v>
                </c:pt>
                <c:pt idx="53">
                  <c:v>Еврейская АО</c:v>
                </c:pt>
                <c:pt idx="54">
                  <c:v>Кемеровская обл.</c:v>
                </c:pt>
                <c:pt idx="55">
                  <c:v>Тверская обл.</c:v>
                </c:pt>
                <c:pt idx="56">
                  <c:v>Саратовская обл.</c:v>
                </c:pt>
                <c:pt idx="57">
                  <c:v>Мурманская обл.</c:v>
                </c:pt>
                <c:pt idx="58">
                  <c:v>Курганская обл.</c:v>
                </c:pt>
                <c:pt idx="59">
                  <c:v>Краснодарский кр.</c:v>
                </c:pt>
                <c:pt idx="60">
                  <c:v>Республика Крым</c:v>
                </c:pt>
                <c:pt idx="61">
                  <c:v>Чукотский АО</c:v>
                </c:pt>
                <c:pt idx="62">
                  <c:v>Калужская обл.</c:v>
                </c:pt>
                <c:pt idx="63">
                  <c:v>Курская обл.</c:v>
                </c:pt>
                <c:pt idx="64">
                  <c:v>Томская обл.</c:v>
                </c:pt>
                <c:pt idx="65">
                  <c:v>Красноярский кр.</c:v>
                </c:pt>
                <c:pt idx="66">
                  <c:v>Псковская обл.</c:v>
                </c:pt>
                <c:pt idx="67">
                  <c:v>Приморский кр.</c:v>
                </c:pt>
                <c:pt idx="68">
                  <c:v>РСО-Алания</c:v>
                </c:pt>
                <c:pt idx="69">
                  <c:v>Забайкальский кр.</c:v>
                </c:pt>
                <c:pt idx="70">
                  <c:v>Смоленская обл.</c:v>
                </c:pt>
                <c:pt idx="71">
                  <c:v>Кабардино-Балкарская Р-ка</c:v>
                </c:pt>
                <c:pt idx="72">
                  <c:v>Республика Саха (Якутия)</c:v>
                </c:pt>
                <c:pt idx="73">
                  <c:v>Алтайский край</c:v>
                </c:pt>
                <c:pt idx="74">
                  <c:v>Астраханская обл.</c:v>
                </c:pt>
                <c:pt idx="75">
                  <c:v>Владимирская обл.</c:v>
                </c:pt>
                <c:pt idx="76">
                  <c:v>Амурская обл.</c:v>
                </c:pt>
                <c:pt idx="77">
                  <c:v>Волгоградская  обл.</c:v>
                </c:pt>
                <c:pt idx="78">
                  <c:v>Ставропольский кр.</c:v>
                </c:pt>
                <c:pt idx="79">
                  <c:v>Москва</c:v>
                </c:pt>
                <c:pt idx="80">
                  <c:v>Республика Калмыкия</c:v>
                </c:pt>
                <c:pt idx="81">
                  <c:v>Севастополь</c:v>
                </c:pt>
                <c:pt idx="82">
                  <c:v>Иркутская обл.</c:v>
                </c:pt>
                <c:pt idx="83">
                  <c:v>Республика Татарстан</c:v>
                </c:pt>
                <c:pt idx="84">
                  <c:v>Костромская обл.</c:v>
                </c:pt>
              </c:strCache>
            </c:strRef>
          </c:cat>
          <c:val>
            <c:numRef>
              <c:f>Лист1!$B$2:$B$86</c:f>
              <c:numCache>
                <c:formatCode>_-* #,##0.0_р_._-;\-* #,##0.0_р_._-;_-* "-"??_р_._-;_-@_-</c:formatCode>
                <c:ptCount val="85"/>
                <c:pt idx="0">
                  <c:v>63.4</c:v>
                </c:pt>
                <c:pt idx="1">
                  <c:v>63.4</c:v>
                </c:pt>
                <c:pt idx="2">
                  <c:v>63.4</c:v>
                </c:pt>
                <c:pt idx="3">
                  <c:v>63.4</c:v>
                </c:pt>
                <c:pt idx="4">
                  <c:v>63.4</c:v>
                </c:pt>
                <c:pt idx="5">
                  <c:v>63.4</c:v>
                </c:pt>
                <c:pt idx="6">
                  <c:v>63.4</c:v>
                </c:pt>
                <c:pt idx="7">
                  <c:v>63.4</c:v>
                </c:pt>
                <c:pt idx="8">
                  <c:v>63.4</c:v>
                </c:pt>
                <c:pt idx="9">
                  <c:v>63.4</c:v>
                </c:pt>
                <c:pt idx="10">
                  <c:v>63.4</c:v>
                </c:pt>
                <c:pt idx="11">
                  <c:v>63.4</c:v>
                </c:pt>
                <c:pt idx="12">
                  <c:v>63.4</c:v>
                </c:pt>
                <c:pt idx="13">
                  <c:v>63.4</c:v>
                </c:pt>
                <c:pt idx="14">
                  <c:v>63.4</c:v>
                </c:pt>
                <c:pt idx="15">
                  <c:v>63.4</c:v>
                </c:pt>
                <c:pt idx="16">
                  <c:v>63.4</c:v>
                </c:pt>
                <c:pt idx="17">
                  <c:v>63.4</c:v>
                </c:pt>
                <c:pt idx="18">
                  <c:v>63.4</c:v>
                </c:pt>
                <c:pt idx="19">
                  <c:v>63.4</c:v>
                </c:pt>
                <c:pt idx="20">
                  <c:v>63.4</c:v>
                </c:pt>
                <c:pt idx="21">
                  <c:v>63.4</c:v>
                </c:pt>
                <c:pt idx="22">
                  <c:v>63.4</c:v>
                </c:pt>
                <c:pt idx="23">
                  <c:v>63.4</c:v>
                </c:pt>
                <c:pt idx="24">
                  <c:v>63.4</c:v>
                </c:pt>
                <c:pt idx="25">
                  <c:v>63.4</c:v>
                </c:pt>
                <c:pt idx="26">
                  <c:v>63.4</c:v>
                </c:pt>
                <c:pt idx="27">
                  <c:v>63.4</c:v>
                </c:pt>
                <c:pt idx="28">
                  <c:v>63.4</c:v>
                </c:pt>
                <c:pt idx="29">
                  <c:v>63.4</c:v>
                </c:pt>
                <c:pt idx="30">
                  <c:v>63.4</c:v>
                </c:pt>
                <c:pt idx="31">
                  <c:v>63.4</c:v>
                </c:pt>
                <c:pt idx="32">
                  <c:v>63.4</c:v>
                </c:pt>
                <c:pt idx="33">
                  <c:v>63.4</c:v>
                </c:pt>
                <c:pt idx="34">
                  <c:v>63.4</c:v>
                </c:pt>
                <c:pt idx="35">
                  <c:v>63.4</c:v>
                </c:pt>
                <c:pt idx="36">
                  <c:v>63.4</c:v>
                </c:pt>
                <c:pt idx="37">
                  <c:v>63.4</c:v>
                </c:pt>
                <c:pt idx="38">
                  <c:v>63.4</c:v>
                </c:pt>
                <c:pt idx="39">
                  <c:v>63.4</c:v>
                </c:pt>
                <c:pt idx="40">
                  <c:v>63.4</c:v>
                </c:pt>
                <c:pt idx="41">
                  <c:v>63.4</c:v>
                </c:pt>
                <c:pt idx="42">
                  <c:v>63.4</c:v>
                </c:pt>
                <c:pt idx="43">
                  <c:v>63.4</c:v>
                </c:pt>
                <c:pt idx="44">
                  <c:v>63.4</c:v>
                </c:pt>
                <c:pt idx="45">
                  <c:v>63.4</c:v>
                </c:pt>
                <c:pt idx="46">
                  <c:v>63.4</c:v>
                </c:pt>
                <c:pt idx="47">
                  <c:v>63.4</c:v>
                </c:pt>
                <c:pt idx="48">
                  <c:v>63.4</c:v>
                </c:pt>
                <c:pt idx="49">
                  <c:v>63.4</c:v>
                </c:pt>
                <c:pt idx="50">
                  <c:v>63.4</c:v>
                </c:pt>
                <c:pt idx="51">
                  <c:v>63.4</c:v>
                </c:pt>
                <c:pt idx="52">
                  <c:v>63.4</c:v>
                </c:pt>
                <c:pt idx="53">
                  <c:v>63.4</c:v>
                </c:pt>
                <c:pt idx="54">
                  <c:v>63.4</c:v>
                </c:pt>
                <c:pt idx="55">
                  <c:v>63.4</c:v>
                </c:pt>
                <c:pt idx="56">
                  <c:v>63.4</c:v>
                </c:pt>
                <c:pt idx="57">
                  <c:v>63.4</c:v>
                </c:pt>
                <c:pt idx="58">
                  <c:v>63.4</c:v>
                </c:pt>
                <c:pt idx="59">
                  <c:v>63.4</c:v>
                </c:pt>
                <c:pt idx="60">
                  <c:v>63.4</c:v>
                </c:pt>
                <c:pt idx="61">
                  <c:v>63.4</c:v>
                </c:pt>
                <c:pt idx="62">
                  <c:v>63.4</c:v>
                </c:pt>
                <c:pt idx="63">
                  <c:v>63.4</c:v>
                </c:pt>
                <c:pt idx="64">
                  <c:v>63.4</c:v>
                </c:pt>
                <c:pt idx="65">
                  <c:v>63.4</c:v>
                </c:pt>
                <c:pt idx="66">
                  <c:v>63.4</c:v>
                </c:pt>
                <c:pt idx="67">
                  <c:v>63.4</c:v>
                </c:pt>
                <c:pt idx="68">
                  <c:v>63.4</c:v>
                </c:pt>
                <c:pt idx="69">
                  <c:v>63.4</c:v>
                </c:pt>
                <c:pt idx="70">
                  <c:v>63.4</c:v>
                </c:pt>
                <c:pt idx="71">
                  <c:v>63.4</c:v>
                </c:pt>
                <c:pt idx="72">
                  <c:v>63.4</c:v>
                </c:pt>
                <c:pt idx="73">
                  <c:v>63.4</c:v>
                </c:pt>
                <c:pt idx="74">
                  <c:v>63.4</c:v>
                </c:pt>
                <c:pt idx="75">
                  <c:v>63.4</c:v>
                </c:pt>
                <c:pt idx="76">
                  <c:v>63.4</c:v>
                </c:pt>
                <c:pt idx="77">
                  <c:v>63.4</c:v>
                </c:pt>
                <c:pt idx="78">
                  <c:v>63.4</c:v>
                </c:pt>
                <c:pt idx="79">
                  <c:v>63.4</c:v>
                </c:pt>
                <c:pt idx="80">
                  <c:v>63.4</c:v>
                </c:pt>
                <c:pt idx="81">
                  <c:v>63.4</c:v>
                </c:pt>
                <c:pt idx="82">
                  <c:v>63.4</c:v>
                </c:pt>
                <c:pt idx="83">
                  <c:v>63.4</c:v>
                </c:pt>
                <c:pt idx="84">
                  <c:v>63.4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A1-42DB-82D9-41D1F965CB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128530">
              <a:solidFill>
                <a:srgbClr val="0070C0"/>
              </a:solidFill>
            </a:ln>
          </c:spPr>
          <c:marker>
            <c:symbol val="none"/>
          </c:marker>
          <c:dLbls>
            <c:dLbl>
              <c:idx val="76"/>
              <c:layout>
                <c:manualLayout>
                  <c:x val="-3.9813893849199561E-2"/>
                  <c:y val="-0.2251150315576744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ru-RU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rPr>
                      <a:t> Значение показателя за 2016 год по России – 18,8%   </a:t>
                    </a:r>
                  </a:p>
                </c:rich>
              </c:tx>
              <c:spPr>
                <a:noFill/>
                <a:ln w="25040">
                  <a:noFill/>
                </a:ln>
              </c:spPr>
              <c:dLblPos val="r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A1-42DB-82D9-41D1F965CB1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34483">
                <a:solidFill>
                  <a:schemeClr val="tx1"/>
                </a:solidFill>
              </a:ln>
            </c:spPr>
            <c:trendlineType val="linear"/>
            <c:dispRSqr val="0"/>
            <c:dispEq val="0"/>
          </c:trendline>
          <c:cat>
            <c:strRef>
              <c:f>Лист1!$A$2:$A$86</c:f>
              <c:strCache>
                <c:ptCount val="85"/>
                <c:pt idx="0">
                  <c:v>Кировская обл.</c:v>
                </c:pt>
                <c:pt idx="1">
                  <c:v>Ненецкий АО</c:v>
                </c:pt>
                <c:pt idx="2">
                  <c:v>Пензенская обл.</c:v>
                </c:pt>
                <c:pt idx="3">
                  <c:v>Республика Ингушетия</c:v>
                </c:pt>
                <c:pt idx="4">
                  <c:v>Ульяновская обл.</c:v>
                </c:pt>
                <c:pt idx="5">
                  <c:v>Камчатский кр.</c:v>
                </c:pt>
                <c:pt idx="6">
                  <c:v>Пермский кр.</c:v>
                </c:pt>
                <c:pt idx="7">
                  <c:v>Челябинская обл.</c:v>
                </c:pt>
                <c:pt idx="8">
                  <c:v>Республика Мордовия</c:v>
                </c:pt>
                <c:pt idx="9">
                  <c:v>Республика Марий Эл</c:v>
                </c:pt>
                <c:pt idx="10">
                  <c:v>Чувашская Республика</c:v>
                </c:pt>
                <c:pt idx="11">
                  <c:v>Республика Башкортостан</c:v>
                </c:pt>
                <c:pt idx="12">
                  <c:v>Карачаево-Черкесская Р-ка</c:v>
                </c:pt>
                <c:pt idx="13">
                  <c:v>Белгородская обл.</c:v>
                </c:pt>
                <c:pt idx="14">
                  <c:v>Магаданская обл.</c:v>
                </c:pt>
                <c:pt idx="15">
                  <c:v>Ленинградская  обл.</c:v>
                </c:pt>
                <c:pt idx="16">
                  <c:v>Новгородская обл.</c:v>
                </c:pt>
                <c:pt idx="17">
                  <c:v>Республика Карелия</c:v>
                </c:pt>
                <c:pt idx="18">
                  <c:v>Республика Дагестан</c:v>
                </c:pt>
                <c:pt idx="19">
                  <c:v>Орловская обл.</c:v>
                </c:pt>
                <c:pt idx="20">
                  <c:v>Липецкая обл.</c:v>
                </c:pt>
                <c:pt idx="21">
                  <c:v>Самарская обл.</c:v>
                </c:pt>
                <c:pt idx="22">
                  <c:v>Республика Алтай</c:v>
                </c:pt>
                <c:pt idx="23">
                  <c:v>Сахалинская обл.</c:v>
                </c:pt>
                <c:pt idx="24">
                  <c:v>Республика Бурятия</c:v>
                </c:pt>
                <c:pt idx="25">
                  <c:v>Тульская обл.</c:v>
                </c:pt>
                <c:pt idx="26">
                  <c:v>Ивановская обл.</c:v>
                </c:pt>
                <c:pt idx="27">
                  <c:v>Республика Тыва</c:v>
                </c:pt>
                <c:pt idx="28">
                  <c:v>Рязанская обл.</c:v>
                </c:pt>
                <c:pt idx="29">
                  <c:v>Московская обл.</c:v>
                </c:pt>
                <c:pt idx="30">
                  <c:v>Чеченская Р-ка</c:v>
                </c:pt>
                <c:pt idx="31">
                  <c:v>Удмуртская Республика</c:v>
                </c:pt>
                <c:pt idx="32">
                  <c:v>Нижегородская обл.</c:v>
                </c:pt>
                <c:pt idx="33">
                  <c:v>Тюменская обл.</c:v>
                </c:pt>
                <c:pt idx="34">
                  <c:v>Ростовская обл.</c:v>
                </c:pt>
                <c:pt idx="35">
                  <c:v>Архангельская обл.</c:v>
                </c:pt>
                <c:pt idx="36">
                  <c:v>Воронежская обл.</c:v>
                </c:pt>
                <c:pt idx="37">
                  <c:v>Омская обл.</c:v>
                </c:pt>
                <c:pt idx="38">
                  <c:v>Вологодская обл.</c:v>
                </c:pt>
                <c:pt idx="39">
                  <c:v>Свердловская обл.</c:v>
                </c:pt>
                <c:pt idx="40">
                  <c:v>Республика Адыгея</c:v>
                </c:pt>
                <c:pt idx="41">
                  <c:v>Оренбургская обл.</c:v>
                </c:pt>
                <c:pt idx="42">
                  <c:v>Брянская обл.</c:v>
                </c:pt>
                <c:pt idx="43">
                  <c:v>Санкт-Петербург</c:v>
                </c:pt>
                <c:pt idx="44">
                  <c:v>Калининградская обл.</c:v>
                </c:pt>
                <c:pt idx="45">
                  <c:v>Республика Коми</c:v>
                </c:pt>
                <c:pt idx="46">
                  <c:v>Ямало-Ненецкий АО</c:v>
                </c:pt>
                <c:pt idx="47">
                  <c:v>Новосибирская обл.</c:v>
                </c:pt>
                <c:pt idx="48">
                  <c:v>Хабаровский кр.</c:v>
                </c:pt>
                <c:pt idx="49">
                  <c:v>ХМАО-Югра</c:v>
                </c:pt>
                <c:pt idx="50">
                  <c:v>Республика Хакасия</c:v>
                </c:pt>
                <c:pt idx="51">
                  <c:v>Тамбовская обл.</c:v>
                </c:pt>
                <c:pt idx="52">
                  <c:v>Ярославская обл.</c:v>
                </c:pt>
                <c:pt idx="53">
                  <c:v>Еврейская АО</c:v>
                </c:pt>
                <c:pt idx="54">
                  <c:v>Кемеровская обл.</c:v>
                </c:pt>
                <c:pt idx="55">
                  <c:v>Тверская обл.</c:v>
                </c:pt>
                <c:pt idx="56">
                  <c:v>Саратовская обл.</c:v>
                </c:pt>
                <c:pt idx="57">
                  <c:v>Мурманская обл.</c:v>
                </c:pt>
                <c:pt idx="58">
                  <c:v>Курганская обл.</c:v>
                </c:pt>
                <c:pt idx="59">
                  <c:v>Краснодарский кр.</c:v>
                </c:pt>
                <c:pt idx="60">
                  <c:v>Республика Крым</c:v>
                </c:pt>
                <c:pt idx="61">
                  <c:v>Чукотский АО</c:v>
                </c:pt>
                <c:pt idx="62">
                  <c:v>Калужская обл.</c:v>
                </c:pt>
                <c:pt idx="63">
                  <c:v>Курская обл.</c:v>
                </c:pt>
                <c:pt idx="64">
                  <c:v>Томская обл.</c:v>
                </c:pt>
                <c:pt idx="65">
                  <c:v>Красноярский кр.</c:v>
                </c:pt>
                <c:pt idx="66">
                  <c:v>Псковская обл.</c:v>
                </c:pt>
                <c:pt idx="67">
                  <c:v>Приморский кр.</c:v>
                </c:pt>
                <c:pt idx="68">
                  <c:v>РСО-Алания</c:v>
                </c:pt>
                <c:pt idx="69">
                  <c:v>Забайкальский кр.</c:v>
                </c:pt>
                <c:pt idx="70">
                  <c:v>Смоленская обл.</c:v>
                </c:pt>
                <c:pt idx="71">
                  <c:v>Кабардино-Балкарская Р-ка</c:v>
                </c:pt>
                <c:pt idx="72">
                  <c:v>Республика Саха (Якутия)</c:v>
                </c:pt>
                <c:pt idx="73">
                  <c:v>Алтайский край</c:v>
                </c:pt>
                <c:pt idx="74">
                  <c:v>Астраханская обл.</c:v>
                </c:pt>
                <c:pt idx="75">
                  <c:v>Владимирская обл.</c:v>
                </c:pt>
                <c:pt idx="76">
                  <c:v>Амурская обл.</c:v>
                </c:pt>
                <c:pt idx="77">
                  <c:v>Волгоградская  обл.</c:v>
                </c:pt>
                <c:pt idx="78">
                  <c:v>Ставропольский кр.</c:v>
                </c:pt>
                <c:pt idx="79">
                  <c:v>Москва</c:v>
                </c:pt>
                <c:pt idx="80">
                  <c:v>Республика Калмыкия</c:v>
                </c:pt>
                <c:pt idx="81">
                  <c:v>Севастополь</c:v>
                </c:pt>
                <c:pt idx="82">
                  <c:v>Иркутская обл.</c:v>
                </c:pt>
                <c:pt idx="83">
                  <c:v>Республика Татарстан</c:v>
                </c:pt>
                <c:pt idx="84">
                  <c:v>Костромская обл.</c:v>
                </c:pt>
              </c:strCache>
            </c:strRef>
          </c:cat>
          <c:val>
            <c:numRef>
              <c:f>Лист1!$C$2:$C$86</c:f>
              <c:numCache>
                <c:formatCode>General</c:formatCode>
                <c:ptCount val="8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CA1-42DB-82D9-41D1F965CB1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5197">
              <a:solidFill>
                <a:schemeClr val="accent6">
                  <a:lumMod val="20000"/>
                  <a:lumOff val="80000"/>
                </a:schemeClr>
              </a:solidFill>
            </a:ln>
          </c:spPr>
          <c:marker>
            <c:symbol val="none"/>
          </c:marker>
          <c:cat>
            <c:strRef>
              <c:f>Лист1!$A$2:$A$86</c:f>
              <c:strCache>
                <c:ptCount val="85"/>
                <c:pt idx="0">
                  <c:v>Кировская обл.</c:v>
                </c:pt>
                <c:pt idx="1">
                  <c:v>Ненецкий АО</c:v>
                </c:pt>
                <c:pt idx="2">
                  <c:v>Пензенская обл.</c:v>
                </c:pt>
                <c:pt idx="3">
                  <c:v>Республика Ингушетия</c:v>
                </c:pt>
                <c:pt idx="4">
                  <c:v>Ульяновская обл.</c:v>
                </c:pt>
                <c:pt idx="5">
                  <c:v>Камчатский кр.</c:v>
                </c:pt>
                <c:pt idx="6">
                  <c:v>Пермский кр.</c:v>
                </c:pt>
                <c:pt idx="7">
                  <c:v>Челябинская обл.</c:v>
                </c:pt>
                <c:pt idx="8">
                  <c:v>Республика Мордовия</c:v>
                </c:pt>
                <c:pt idx="9">
                  <c:v>Республика Марий Эл</c:v>
                </c:pt>
                <c:pt idx="10">
                  <c:v>Чувашская Республика</c:v>
                </c:pt>
                <c:pt idx="11">
                  <c:v>Республика Башкортостан</c:v>
                </c:pt>
                <c:pt idx="12">
                  <c:v>Карачаево-Черкесская Р-ка</c:v>
                </c:pt>
                <c:pt idx="13">
                  <c:v>Белгородская обл.</c:v>
                </c:pt>
                <c:pt idx="14">
                  <c:v>Магаданская обл.</c:v>
                </c:pt>
                <c:pt idx="15">
                  <c:v>Ленинградская  обл.</c:v>
                </c:pt>
                <c:pt idx="16">
                  <c:v>Новгородская обл.</c:v>
                </c:pt>
                <c:pt idx="17">
                  <c:v>Республика Карелия</c:v>
                </c:pt>
                <c:pt idx="18">
                  <c:v>Республика Дагестан</c:v>
                </c:pt>
                <c:pt idx="19">
                  <c:v>Орловская обл.</c:v>
                </c:pt>
                <c:pt idx="20">
                  <c:v>Липецкая обл.</c:v>
                </c:pt>
                <c:pt idx="21">
                  <c:v>Самарская обл.</c:v>
                </c:pt>
                <c:pt idx="22">
                  <c:v>Республика Алтай</c:v>
                </c:pt>
                <c:pt idx="23">
                  <c:v>Сахалинская обл.</c:v>
                </c:pt>
                <c:pt idx="24">
                  <c:v>Республика Бурятия</c:v>
                </c:pt>
                <c:pt idx="25">
                  <c:v>Тульская обл.</c:v>
                </c:pt>
                <c:pt idx="26">
                  <c:v>Ивановская обл.</c:v>
                </c:pt>
                <c:pt idx="27">
                  <c:v>Республика Тыва</c:v>
                </c:pt>
                <c:pt idx="28">
                  <c:v>Рязанская обл.</c:v>
                </c:pt>
                <c:pt idx="29">
                  <c:v>Московская обл.</c:v>
                </c:pt>
                <c:pt idx="30">
                  <c:v>Чеченская Р-ка</c:v>
                </c:pt>
                <c:pt idx="31">
                  <c:v>Удмуртская Республика</c:v>
                </c:pt>
                <c:pt idx="32">
                  <c:v>Нижегородская обл.</c:v>
                </c:pt>
                <c:pt idx="33">
                  <c:v>Тюменская обл.</c:v>
                </c:pt>
                <c:pt idx="34">
                  <c:v>Ростовская обл.</c:v>
                </c:pt>
                <c:pt idx="35">
                  <c:v>Архангельская обл.</c:v>
                </c:pt>
                <c:pt idx="36">
                  <c:v>Воронежская обл.</c:v>
                </c:pt>
                <c:pt idx="37">
                  <c:v>Омская обл.</c:v>
                </c:pt>
                <c:pt idx="38">
                  <c:v>Вологодская обл.</c:v>
                </c:pt>
                <c:pt idx="39">
                  <c:v>Свердловская обл.</c:v>
                </c:pt>
                <c:pt idx="40">
                  <c:v>Республика Адыгея</c:v>
                </c:pt>
                <c:pt idx="41">
                  <c:v>Оренбургская обл.</c:v>
                </c:pt>
                <c:pt idx="42">
                  <c:v>Брянская обл.</c:v>
                </c:pt>
                <c:pt idx="43">
                  <c:v>Санкт-Петербург</c:v>
                </c:pt>
                <c:pt idx="44">
                  <c:v>Калининградская обл.</c:v>
                </c:pt>
                <c:pt idx="45">
                  <c:v>Республика Коми</c:v>
                </c:pt>
                <c:pt idx="46">
                  <c:v>Ямало-Ненецкий АО</c:v>
                </c:pt>
                <c:pt idx="47">
                  <c:v>Новосибирская обл.</c:v>
                </c:pt>
                <c:pt idx="48">
                  <c:v>Хабаровский кр.</c:v>
                </c:pt>
                <c:pt idx="49">
                  <c:v>ХМАО-Югра</c:v>
                </c:pt>
                <c:pt idx="50">
                  <c:v>Республика Хакасия</c:v>
                </c:pt>
                <c:pt idx="51">
                  <c:v>Тамбовская обл.</c:v>
                </c:pt>
                <c:pt idx="52">
                  <c:v>Ярославская обл.</c:v>
                </c:pt>
                <c:pt idx="53">
                  <c:v>Еврейская АО</c:v>
                </c:pt>
                <c:pt idx="54">
                  <c:v>Кемеровская обл.</c:v>
                </c:pt>
                <c:pt idx="55">
                  <c:v>Тверская обл.</c:v>
                </c:pt>
                <c:pt idx="56">
                  <c:v>Саратовская обл.</c:v>
                </c:pt>
                <c:pt idx="57">
                  <c:v>Мурманская обл.</c:v>
                </c:pt>
                <c:pt idx="58">
                  <c:v>Курганская обл.</c:v>
                </c:pt>
                <c:pt idx="59">
                  <c:v>Краснодарский кр.</c:v>
                </c:pt>
                <c:pt idx="60">
                  <c:v>Республика Крым</c:v>
                </c:pt>
                <c:pt idx="61">
                  <c:v>Чукотский АО</c:v>
                </c:pt>
                <c:pt idx="62">
                  <c:v>Калужская обл.</c:v>
                </c:pt>
                <c:pt idx="63">
                  <c:v>Курская обл.</c:v>
                </c:pt>
                <c:pt idx="64">
                  <c:v>Томская обл.</c:v>
                </c:pt>
                <c:pt idx="65">
                  <c:v>Красноярский кр.</c:v>
                </c:pt>
                <c:pt idx="66">
                  <c:v>Псковская обл.</c:v>
                </c:pt>
                <c:pt idx="67">
                  <c:v>Приморский кр.</c:v>
                </c:pt>
                <c:pt idx="68">
                  <c:v>РСО-Алания</c:v>
                </c:pt>
                <c:pt idx="69">
                  <c:v>Забайкальский кр.</c:v>
                </c:pt>
                <c:pt idx="70">
                  <c:v>Смоленская обл.</c:v>
                </c:pt>
                <c:pt idx="71">
                  <c:v>Кабардино-Балкарская Р-ка</c:v>
                </c:pt>
                <c:pt idx="72">
                  <c:v>Республика Саха (Якутия)</c:v>
                </c:pt>
                <c:pt idx="73">
                  <c:v>Алтайский край</c:v>
                </c:pt>
                <c:pt idx="74">
                  <c:v>Астраханская обл.</c:v>
                </c:pt>
                <c:pt idx="75">
                  <c:v>Владимирская обл.</c:v>
                </c:pt>
                <c:pt idx="76">
                  <c:v>Амурская обл.</c:v>
                </c:pt>
                <c:pt idx="77">
                  <c:v>Волгоградская  обл.</c:v>
                </c:pt>
                <c:pt idx="78">
                  <c:v>Ставропольский кр.</c:v>
                </c:pt>
                <c:pt idx="79">
                  <c:v>Москва</c:v>
                </c:pt>
                <c:pt idx="80">
                  <c:v>Республика Калмыкия</c:v>
                </c:pt>
                <c:pt idx="81">
                  <c:v>Севастополь</c:v>
                </c:pt>
                <c:pt idx="82">
                  <c:v>Иркутская обл.</c:v>
                </c:pt>
                <c:pt idx="83">
                  <c:v>Республика Татарстан</c:v>
                </c:pt>
                <c:pt idx="84">
                  <c:v>Костромская обл.</c:v>
                </c:pt>
              </c:strCache>
            </c:strRef>
          </c:cat>
          <c:val>
            <c:numRef>
              <c:f>Лист1!$D$2:$D$86</c:f>
              <c:numCache>
                <c:formatCode>_-* #,##0.0_р_._-;\-* #,##0.0_р_._-;_-* "-"??_р_._-;_-@_-</c:formatCode>
                <c:ptCount val="8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99.4</c:v>
                </c:pt>
                <c:pt idx="5">
                  <c:v>99.1</c:v>
                </c:pt>
                <c:pt idx="6">
                  <c:v>96.6</c:v>
                </c:pt>
                <c:pt idx="7">
                  <c:v>95.9</c:v>
                </c:pt>
                <c:pt idx="8">
                  <c:v>95.7</c:v>
                </c:pt>
                <c:pt idx="9">
                  <c:v>94.6</c:v>
                </c:pt>
                <c:pt idx="10">
                  <c:v>92.5</c:v>
                </c:pt>
                <c:pt idx="11">
                  <c:v>92</c:v>
                </c:pt>
                <c:pt idx="12">
                  <c:v>89.8</c:v>
                </c:pt>
                <c:pt idx="13">
                  <c:v>85.7</c:v>
                </c:pt>
                <c:pt idx="14">
                  <c:v>85.7</c:v>
                </c:pt>
                <c:pt idx="15">
                  <c:v>85.6</c:v>
                </c:pt>
                <c:pt idx="16">
                  <c:v>85.1</c:v>
                </c:pt>
                <c:pt idx="17">
                  <c:v>84.4</c:v>
                </c:pt>
                <c:pt idx="18">
                  <c:v>79.2</c:v>
                </c:pt>
                <c:pt idx="19">
                  <c:v>77.7</c:v>
                </c:pt>
                <c:pt idx="20">
                  <c:v>72.599999999999994</c:v>
                </c:pt>
                <c:pt idx="21">
                  <c:v>72</c:v>
                </c:pt>
                <c:pt idx="22">
                  <c:v>70.2</c:v>
                </c:pt>
                <c:pt idx="23">
                  <c:v>66.7</c:v>
                </c:pt>
                <c:pt idx="24">
                  <c:v>63.2</c:v>
                </c:pt>
                <c:pt idx="25">
                  <c:v>62.6</c:v>
                </c:pt>
                <c:pt idx="26">
                  <c:v>61.6</c:v>
                </c:pt>
                <c:pt idx="27">
                  <c:v>61.4</c:v>
                </c:pt>
                <c:pt idx="28">
                  <c:v>60.9</c:v>
                </c:pt>
                <c:pt idx="29">
                  <c:v>59.5</c:v>
                </c:pt>
                <c:pt idx="30">
                  <c:v>58.6</c:v>
                </c:pt>
                <c:pt idx="31">
                  <c:v>53.3</c:v>
                </c:pt>
                <c:pt idx="32">
                  <c:v>52.1</c:v>
                </c:pt>
                <c:pt idx="33">
                  <c:v>52</c:v>
                </c:pt>
                <c:pt idx="34">
                  <c:v>50.3</c:v>
                </c:pt>
                <c:pt idx="35">
                  <c:v>50</c:v>
                </c:pt>
                <c:pt idx="36">
                  <c:v>48.4</c:v>
                </c:pt>
                <c:pt idx="37">
                  <c:v>47.3</c:v>
                </c:pt>
                <c:pt idx="38">
                  <c:v>41.1</c:v>
                </c:pt>
                <c:pt idx="39">
                  <c:v>41</c:v>
                </c:pt>
                <c:pt idx="40">
                  <c:v>40.1</c:v>
                </c:pt>
                <c:pt idx="41">
                  <c:v>39.700000000000003</c:v>
                </c:pt>
                <c:pt idx="42">
                  <c:v>38.200000000000003</c:v>
                </c:pt>
                <c:pt idx="43">
                  <c:v>37.799999999999997</c:v>
                </c:pt>
                <c:pt idx="44">
                  <c:v>36.9</c:v>
                </c:pt>
                <c:pt idx="45">
                  <c:v>35.6</c:v>
                </c:pt>
                <c:pt idx="46">
                  <c:v>33.299999999999997</c:v>
                </c:pt>
                <c:pt idx="47">
                  <c:v>32.799999999999997</c:v>
                </c:pt>
                <c:pt idx="48">
                  <c:v>29.3</c:v>
                </c:pt>
                <c:pt idx="49">
                  <c:v>26.6</c:v>
                </c:pt>
                <c:pt idx="50">
                  <c:v>26.3</c:v>
                </c:pt>
                <c:pt idx="51">
                  <c:v>24.1</c:v>
                </c:pt>
                <c:pt idx="52">
                  <c:v>19.3</c:v>
                </c:pt>
                <c:pt idx="53">
                  <c:v>14</c:v>
                </c:pt>
                <c:pt idx="54">
                  <c:v>11.5</c:v>
                </c:pt>
                <c:pt idx="55">
                  <c:v>8.5</c:v>
                </c:pt>
                <c:pt idx="56">
                  <c:v>6.1</c:v>
                </c:pt>
                <c:pt idx="57">
                  <c:v>5.9</c:v>
                </c:pt>
                <c:pt idx="58">
                  <c:v>5.7</c:v>
                </c:pt>
                <c:pt idx="59">
                  <c:v>1.9</c:v>
                </c:pt>
                <c:pt idx="60">
                  <c:v>0</c:v>
                </c:pt>
                <c:pt idx="61">
                  <c:v>0</c:v>
                </c:pt>
                <c:pt idx="62">
                  <c:v>-3.4</c:v>
                </c:pt>
                <c:pt idx="63">
                  <c:v>-9.1</c:v>
                </c:pt>
                <c:pt idx="64">
                  <c:v>-11.1</c:v>
                </c:pt>
                <c:pt idx="65">
                  <c:v>-14</c:v>
                </c:pt>
                <c:pt idx="66">
                  <c:v>-14.9</c:v>
                </c:pt>
                <c:pt idx="67">
                  <c:v>-17.399999999999999</c:v>
                </c:pt>
                <c:pt idx="68">
                  <c:v>-21.1</c:v>
                </c:pt>
                <c:pt idx="69">
                  <c:v>-43.1</c:v>
                </c:pt>
                <c:pt idx="70">
                  <c:v>-49.3</c:v>
                </c:pt>
                <c:pt idx="71">
                  <c:v>-66.599999999999994</c:v>
                </c:pt>
                <c:pt idx="72">
                  <c:v>-97.7</c:v>
                </c:pt>
                <c:pt idx="73">
                  <c:v>-100</c:v>
                </c:pt>
                <c:pt idx="74">
                  <c:v>-100</c:v>
                </c:pt>
                <c:pt idx="75">
                  <c:v>-109.9</c:v>
                </c:pt>
                <c:pt idx="76">
                  <c:v>-132.9</c:v>
                </c:pt>
                <c:pt idx="77">
                  <c:v>-145.19999999999999</c:v>
                </c:pt>
                <c:pt idx="78">
                  <c:v>-145.69999999999999</c:v>
                </c:pt>
                <c:pt idx="79">
                  <c:v>-270.8</c:v>
                </c:pt>
                <c:pt idx="80">
                  <c:v>-300</c:v>
                </c:pt>
                <c:pt idx="81">
                  <c:v>-300</c:v>
                </c:pt>
                <c:pt idx="82">
                  <c:v>-421.1</c:v>
                </c:pt>
                <c:pt idx="83">
                  <c:v>-2376</c:v>
                </c:pt>
                <c:pt idx="84">
                  <c:v>-4422.2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A1-42DB-82D9-41D1F965C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4815144"/>
        <c:axId val="1"/>
      </c:lineChart>
      <c:catAx>
        <c:axId val="284815144"/>
        <c:scaling>
          <c:orientation val="maxMin"/>
        </c:scaling>
        <c:delete val="0"/>
        <c:axPos val="b"/>
        <c:numFmt formatCode="\О\с\н\о\в\н\о\й" sourceLinked="0"/>
        <c:majorTickMark val="none"/>
        <c:minorTickMark val="none"/>
        <c:tickLblPos val="nextTo"/>
        <c:spPr>
          <a:noFill/>
        </c:spPr>
        <c:txPr>
          <a:bodyPr/>
          <a:lstStyle/>
          <a:p>
            <a:pPr>
              <a:defRPr sz="640" baseline="0">
                <a:solidFill>
                  <a:srgbClr val="0070C0"/>
                </a:solidFill>
              </a:defRPr>
            </a:pPr>
            <a:endParaRPr lang="ru-RU"/>
          </a:p>
        </c:txPr>
        <c:crossAx val="1"/>
        <c:crossesAt val="40"/>
        <c:auto val="0"/>
        <c:lblAlgn val="ctr"/>
        <c:lblOffset val="100"/>
        <c:noMultiLvlLbl val="0"/>
      </c:catAx>
      <c:valAx>
        <c:axId val="1"/>
        <c:scaling>
          <c:orientation val="minMax"/>
          <c:max val="105"/>
          <c:min val="-150"/>
        </c:scaling>
        <c:delete val="0"/>
        <c:axPos val="r"/>
        <c:majorGridlines>
          <c:spPr>
            <a:ln>
              <a:solidFill>
                <a:srgbClr val="A5B592"/>
              </a:solidFill>
            </a:ln>
          </c:spPr>
        </c:majorGridlines>
        <c:numFmt formatCode="_-* #,##0.0_р_._-;\-* #,##0.0_р_._-;_-* &quot;-&quot;??_р_._-;_-@_-" sourceLinked="1"/>
        <c:majorTickMark val="none"/>
        <c:minorTickMark val="none"/>
        <c:tickLblPos val="nextTo"/>
        <c:txPr>
          <a:bodyPr/>
          <a:lstStyle/>
          <a:p>
            <a:pPr>
              <a:defRPr sz="1182"/>
            </a:pPr>
            <a:endParaRPr lang="ru-RU"/>
          </a:p>
        </c:txPr>
        <c:crossAx val="284815144"/>
        <c:crosses val="autoZero"/>
        <c:crossBetween val="between"/>
        <c:majorUnit val="15.8"/>
      </c:valAx>
      <c:spPr>
        <a:gradFill flip="none" rotWithShape="1">
          <a:gsLst>
            <a:gs pos="0">
              <a:srgbClr val="00B050">
                <a:alpha val="35000"/>
              </a:srgb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ln w="25040">
          <a:noFill/>
        </a:ln>
      </c:spPr>
    </c:plotArea>
    <c:plotVisOnly val="1"/>
    <c:dispBlanksAs val="gap"/>
    <c:showDLblsOverMax val="0"/>
  </c:chart>
  <c:txPr>
    <a:bodyPr/>
    <a:lstStyle/>
    <a:p>
      <a:pPr>
        <a:defRPr sz="1776"/>
      </a:pPr>
      <a:endParaRPr lang="ru-RU"/>
    </a:p>
  </c:txPr>
  <c:externalData r:id="rId1">
    <c:autoUpdate val="0"/>
  </c:externalData>
</c:chartSpace>
</file>

<file path=ppt/charts/chart1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84E-2"/>
          <c:y val="0.49912814841774278"/>
          <c:w val="0.96685522256824996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Кировская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31-48C1-8375-A137EB7D54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Ненецкий АО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1-48C1-8375-A137EB7D548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Пензенская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31-48C1-8375-A137EB7D548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31-48C1-8375-A137EB7D548D}"/>
                </c:ext>
              </c:extLst>
            </c:dLbl>
            <c:spPr>
              <a:noFill/>
              <a:ln w="25310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31-48C1-8375-A137EB7D548D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Ульяновская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0.99399999999999999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831-48C1-8375-A137EB7D548D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Камчатский край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0.99099999999999999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31-48C1-8375-A137EB7D548D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Пермский край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0.96599999999999997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831-48C1-8375-A137EB7D548D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Челябинская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0.95899999999999996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31-48C1-8375-A137EB7D548D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Мордовия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0.95699999999999996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831-48C1-8375-A137EB7D548D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Марий Эл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0.94599999999999995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831-48C1-8375-A137EB7D548D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Чувашская Республика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0.92500000000000004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831-48C1-8375-A137EB7D548D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Республика Башкортостан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831-48C1-8375-A137EB7D5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95271536"/>
        <c:axId val="1"/>
      </c:barChart>
      <c:catAx>
        <c:axId val="19527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95271536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6"/>
      </a:pPr>
      <a:endParaRPr lang="ru-RU"/>
    </a:p>
  </c:txPr>
  <c:externalData r:id="rId1">
    <c:autoUpdate val="0"/>
  </c:externalData>
</c:chartSpace>
</file>

<file path=ppt/charts/chart1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8E-2"/>
          <c:y val="0.499128148417743"/>
          <c:w val="0.96685522256825074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0.89800000000000002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9-4F91-A51A-A57ED7571A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Белгородская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0.85699999999999998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9-4F91-A51A-A57ED7571A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Магаданская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0.85699999999999998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C9-4F91-A51A-A57ED7571AE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9-4F91-A51A-A57ED7571AE1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0.85599999999999998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9-4F91-A51A-A57ED7571AE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Новгородская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0.85099999999999998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C9-4F91-A51A-A57ED7571AE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Республика Карелия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0.84399999999999997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C9-4F91-A51A-A57ED7571AE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Республика Дагестан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0.79200000000000004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C9-4F91-A51A-A57ED7571AE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Орловская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0.77700000000000002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C9-4F91-A51A-A57ED7571AE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Липецкая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0.72599999999999998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EC9-4F91-A51A-A57ED7571AE1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Самарская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C9-4F91-A51A-A57ED7571AE1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Алтай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0.70199999999999996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EC9-4F91-A51A-A57ED7571AE1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Сахалинская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0.66700000000000004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C9-4F91-A51A-A57ED7571AE1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Республика Бурятия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0.63200000000000001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EC9-4F91-A51A-A57ED7571AE1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Тульская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EC9-4F91-A51A-A57ED7571AE1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Ивановская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0.61599999999999999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EC9-4F91-A51A-A57ED7571AE1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Республика Тыва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0.61399999999999999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EC9-4F91-A51A-A57ED7571AE1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Рязанская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0.0%</c:formatCode>
                <c:ptCount val="1"/>
                <c:pt idx="0">
                  <c:v>0.60899999999999999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EC9-4F91-A51A-A57ED7571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8853688"/>
        <c:axId val="1"/>
      </c:barChart>
      <c:catAx>
        <c:axId val="1885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536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РФ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19</c:v>
                </c:pt>
                <c:pt idx="1">
                  <c:v>24</c:v>
                </c:pt>
                <c:pt idx="2">
                  <c:v>38</c:v>
                </c:pt>
                <c:pt idx="3">
                  <c:v>110</c:v>
                </c:pt>
                <c:pt idx="4">
                  <c:v>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1B-4529-ACE5-A50426F228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8616272"/>
        <c:axId val="408617584"/>
      </c:barChart>
      <c:catAx>
        <c:axId val="40861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617584"/>
        <c:crosses val="autoZero"/>
        <c:auto val="1"/>
        <c:lblAlgn val="ctr"/>
        <c:lblOffset val="100"/>
        <c:noMultiLvlLbl val="0"/>
      </c:catAx>
      <c:valAx>
        <c:axId val="40861758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61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8E-2"/>
          <c:y val="0.499128148417743"/>
          <c:w val="0.96685522256825074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Московская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0.59499999999999997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9-4F91-A51A-A57ED7571A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0.58599999999999997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9-4F91-A51A-A57ED7571A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Удмуртская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0.53300000000000003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C9-4F91-A51A-A57ED7571AE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Нижегородская 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9-4F91-A51A-A57ED7571AE1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0.52100000000000002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9-4F91-A51A-A57ED7571AE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Тюменская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C9-4F91-A51A-A57ED7571AE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Ростовская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C9-4F91-A51A-A57ED7571AE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Архангельская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C9-4F91-A51A-A57ED7571AE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Воронежская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0.48399999999999999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C9-4F91-A51A-A57ED7571AE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Омская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0.47299999999999998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EC9-4F91-A51A-A57ED7571AE1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Вологодская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0.41099999999999998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C9-4F91-A51A-A57ED7571AE1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Свердловская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EC9-4F91-A51A-A57ED7571AE1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Республика Адыгея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0.40100000000000002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C9-4F91-A51A-A57ED7571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8853688"/>
        <c:axId val="1"/>
      </c:barChart>
      <c:catAx>
        <c:axId val="1885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536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8E-2"/>
          <c:y val="0.499128148417743"/>
          <c:w val="0.96685522256825074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Оренбургская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0.39700000000000002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9-4F91-A51A-A57ED7571A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Брянская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0.38200000000000001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9-4F91-A51A-A57ED7571A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г. Санкт-Петербург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C9-4F91-A51A-A57ED7571AE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Калининградская 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9-4F91-A51A-A57ED7571AE1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0.36899999999999999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9-4F91-A51A-A57ED7571AE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Коми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0.35599999999999998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C9-4F91-A51A-A57ED7571AE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Ямало-Ненецкий АО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0.33300000000000002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C9-4F91-A51A-A57ED7571AE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0.32800000000000001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C9-4F91-A51A-A57ED7571AE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Хабаровский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0.29299999999999998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C9-4F91-A51A-A57ED7571AE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ХМАО-Югра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0.26600000000000001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EC9-4F91-A51A-A57ED7571AE1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Хакасия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0.26300000000000001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C9-4F91-A51A-A57ED7571AE1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Тамбовская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0.24099999999999999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EC9-4F91-A51A-A57ED7571AE1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Ярославская 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C9-4F91-A51A-A57ED7571AE1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Еврейская АО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EC9-4F91-A51A-A57ED7571AE1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Кемеровская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EC9-4F91-A51A-A57ED7571AE1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Тверская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8.5000000000000006E-2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EC9-4F91-A51A-A57ED7571AE1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Саратовская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6.0999999999999999E-2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EC9-4F91-A51A-A57ED7571AE1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Мурманская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0.0%</c:formatCode>
                <c:ptCount val="1"/>
                <c:pt idx="0">
                  <c:v>5.8999999999999997E-2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EC9-4F91-A51A-A57ED7571AE1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Курганская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0.0%</c:formatCode>
                <c:ptCount val="1"/>
                <c:pt idx="0">
                  <c:v>5.7000000000000002E-2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EC9-4F91-A51A-A57ED7571AE1}"/>
            </c:ext>
          </c:extLst>
        </c:ser>
        <c:ser>
          <c:idx val="18"/>
          <c:order val="18"/>
          <c:tx>
            <c:strRef>
              <c:f>Лист1!$T$1</c:f>
              <c:strCache>
                <c:ptCount val="1"/>
                <c:pt idx="0">
                  <c:v>Краснодарский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Лист1!$T$2</c:f>
              <c:numCache>
                <c:formatCode>0.0%</c:formatCode>
                <c:ptCount val="1"/>
                <c:pt idx="0">
                  <c:v>1.9E-2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EC9-4F91-A51A-A57ED7571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8853688"/>
        <c:axId val="1"/>
      </c:barChart>
      <c:catAx>
        <c:axId val="1885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536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53958674912711424"/>
          <c:w val="1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Крым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3-4C85-B0F4-E91D29C19F5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Чукотский АО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3-4C85-B0F4-E91D29C19F5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Калужская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-3.4000000000000002E-2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63-4C85-B0F4-E91D29C19F5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Курская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63-4C85-B0F4-E91D29C19F5B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-9.0999999999999998E-2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63-4C85-B0F4-E91D29C19F5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Томская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-0.111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263-4C85-B0F4-E91D29C19F5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Красноярский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-0.14000000000000001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63-4C85-B0F4-E91D29C19F5B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Псковская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-0.14899999999999999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263-4C85-B0F4-E91D29C19F5B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Приморский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-0.17399999999999999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263-4C85-B0F4-E91D29C19F5B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РСО-Алания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-0.21099999999999999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263-4C85-B0F4-E91D29C19F5B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Забайкальский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-0.43099999999999999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263-4C85-B0F4-E91D29C19F5B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Смоленская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-0.49299999999999999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263-4C85-B0F4-E91D29C19F5B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-0.66600000000000004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263-4C85-B0F4-E91D29C19F5B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Республика Саха (Якутия)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-0.97699999999999998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263-4C85-B0F4-E91D29C19F5B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Алтайский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-1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263-4C85-B0F4-E91D29C19F5B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Астраханская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-1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263-4C85-B0F4-E91D29C19F5B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Владимирская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-1.099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263-4C85-B0F4-E91D29C19F5B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Амурская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0.0%</c:formatCode>
                <c:ptCount val="1"/>
                <c:pt idx="0">
                  <c:v>-1.329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263-4C85-B0F4-E91D29C19F5B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Волгоградская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0.0%</c:formatCode>
                <c:ptCount val="1"/>
                <c:pt idx="0">
                  <c:v>-1.452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263-4C85-B0F4-E91D29C19F5B}"/>
            </c:ext>
          </c:extLst>
        </c:ser>
        <c:ser>
          <c:idx val="18"/>
          <c:order val="18"/>
          <c:tx>
            <c:strRef>
              <c:f>Лист1!$T$1</c:f>
              <c:strCache>
                <c:ptCount val="1"/>
                <c:pt idx="0">
                  <c:v>Ставропольский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Лист1!$T$2</c:f>
              <c:numCache>
                <c:formatCode>0.0%</c:formatCode>
                <c:ptCount val="1"/>
                <c:pt idx="0">
                  <c:v>-1.4570000000000001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263-4C85-B0F4-E91D29C19F5B}"/>
            </c:ext>
          </c:extLst>
        </c:ser>
        <c:ser>
          <c:idx val="19"/>
          <c:order val="19"/>
          <c:tx>
            <c:strRef>
              <c:f>Лист1!$U$1</c:f>
              <c:strCache>
                <c:ptCount val="1"/>
                <c:pt idx="0">
                  <c:v>г. Москва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Лист1!$U$2</c:f>
              <c:numCache>
                <c:formatCode>0.0%</c:formatCode>
                <c:ptCount val="1"/>
                <c:pt idx="0">
                  <c:v>-2.7080000000000002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263-4C85-B0F4-E91D29C19F5B}"/>
            </c:ext>
          </c:extLst>
        </c:ser>
        <c:ser>
          <c:idx val="20"/>
          <c:order val="20"/>
          <c:tx>
            <c:strRef>
              <c:f>Лист1!$V$1</c:f>
              <c:strCache>
                <c:ptCount val="1"/>
                <c:pt idx="0">
                  <c:v>Республика Калмыкия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Лист1!$V$2</c:f>
              <c:numCache>
                <c:formatCode>0.0%</c:formatCode>
                <c:ptCount val="1"/>
                <c:pt idx="0">
                  <c:v>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263-4C85-B0F4-E91D29C19F5B}"/>
            </c:ext>
          </c:extLst>
        </c:ser>
        <c:ser>
          <c:idx val="21"/>
          <c:order val="21"/>
          <c:tx>
            <c:strRef>
              <c:f>Лист1!$W$1</c:f>
              <c:strCache>
                <c:ptCount val="1"/>
                <c:pt idx="0">
                  <c:v>г. Севастополь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Лист1!$W$2</c:f>
              <c:numCache>
                <c:formatCode>0.0%</c:formatCode>
                <c:ptCount val="1"/>
                <c:pt idx="0">
                  <c:v>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263-4C85-B0F4-E91D29C19F5B}"/>
            </c:ext>
          </c:extLst>
        </c:ser>
        <c:ser>
          <c:idx val="22"/>
          <c:order val="22"/>
          <c:tx>
            <c:strRef>
              <c:f>Лист1!$X$1</c:f>
              <c:strCache>
                <c:ptCount val="1"/>
                <c:pt idx="0">
                  <c:v>Иркутская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Лист1!$X$2</c:f>
              <c:numCache>
                <c:formatCode>0.0%</c:formatCode>
                <c:ptCount val="1"/>
                <c:pt idx="0">
                  <c:v>-4.2110000000000003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5263-4C85-B0F4-E91D29C19F5B}"/>
            </c:ext>
          </c:extLst>
        </c:ser>
        <c:ser>
          <c:idx val="23"/>
          <c:order val="23"/>
          <c:tx>
            <c:strRef>
              <c:f>Лист1!$Y$1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Лист1!$Y$2</c:f>
              <c:numCache>
                <c:formatCode>0.0%</c:formatCode>
                <c:ptCount val="1"/>
                <c:pt idx="0">
                  <c:v>-23.76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5263-4C85-B0F4-E91D29C19F5B}"/>
            </c:ext>
          </c:extLst>
        </c:ser>
        <c:ser>
          <c:idx val="24"/>
          <c:order val="24"/>
          <c:tx>
            <c:strRef>
              <c:f>Лист1!$Z$1</c:f>
              <c:strCache>
                <c:ptCount val="1"/>
                <c:pt idx="0">
                  <c:v>Костромская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Лист1!$Z$2</c:f>
              <c:numCache>
                <c:formatCode>0.0%</c:formatCode>
                <c:ptCount val="1"/>
                <c:pt idx="0">
                  <c:v>-44.222000000000001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5263-4C85-B0F4-E91D29C19F5B}"/>
            </c:ext>
          </c:extLst>
        </c:ser>
        <c:ser>
          <c:idx val="25"/>
          <c:order val="25"/>
          <c:tx>
            <c:strRef>
              <c:f>Лист1!$AA$1</c:f>
              <c:strCache>
                <c:ptCount val="1"/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Лист1!$AA$2</c:f>
              <c:numCache>
                <c:formatCode>0.0%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1A-5263-4C85-B0F4-E91D29C19F5B}"/>
            </c:ext>
          </c:extLst>
        </c:ser>
        <c:ser>
          <c:idx val="26"/>
          <c:order val="26"/>
          <c:tx>
            <c:strRef>
              <c:f>Лист1!$AB$1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Лист1!$AB$2</c:f>
              <c:numCache>
                <c:formatCode>0.0%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1B-5263-4C85-B0F4-E91D29C19F5B}"/>
            </c:ext>
          </c:extLst>
        </c:ser>
        <c:ser>
          <c:idx val="27"/>
          <c:order val="27"/>
          <c:tx>
            <c:strRef>
              <c:f>Лист1!$AC$1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 rot="-5400000" vertOverflow="overflow" horzOverflow="overflow" vert="horz" wrap="square" lIns="90000" tIns="46800" rIns="90000" bIns="4680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ru-RU" dirty="0"/>
                      <a:t>Ленинградская  область </a:t>
                    </a:r>
                    <a:r>
                      <a:rPr lang="ru-RU"/>
                      <a:t>[]</a:t>
                    </a:r>
                  </a:p>
                </c:rich>
              </c:tx>
              <c:spPr>
                <a:noFill/>
                <a:ln w="25355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C-5263-4C85-B0F4-E91D29C19F5B}"/>
                </c:ext>
              </c:extLst>
            </c:dLbl>
            <c:spPr>
              <a:noFill/>
              <a:ln w="25355">
                <a:noFill/>
              </a:ln>
            </c:spPr>
            <c:txPr>
              <a:bodyPr rot="-5400000" vertOverflow="overflow" horzOverflow="overflow" vert="horz" wrap="squar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Лист1!$AC$2</c:f>
              <c:numCache>
                <c:formatCode>0.0%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1D-5263-4C85-B0F4-E91D29C19F5B}"/>
            </c:ext>
          </c:extLst>
        </c:ser>
        <c:ser>
          <c:idx val="28"/>
          <c:order val="28"/>
          <c:tx>
            <c:strRef>
              <c:f>Лист1!$AD$1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 rot="-5400000" vert="horz" wrap="square" lIns="90000" tIns="46800" rIns="90000" bIns="4680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ru-RU" dirty="0"/>
                      <a:t>Нижегородская область</a:t>
                    </a:r>
                    <a:r>
                      <a:rPr lang="ru-RU" baseline="0" dirty="0"/>
                      <a:t> </a:t>
                    </a:r>
                    <a:r>
                      <a:rPr lang="ru-RU"/>
                      <a:t>[]</a:t>
                    </a:r>
                  </a:p>
                </c:rich>
              </c:tx>
              <c:spPr>
                <a:noFill/>
                <a:ln w="25355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E-5263-4C85-B0F4-E91D29C19F5B}"/>
                </c:ext>
              </c:extLst>
            </c:dLbl>
            <c:spPr>
              <a:noFill/>
              <a:ln w="25355">
                <a:noFill/>
              </a:ln>
            </c:spPr>
            <c:txPr>
              <a:bodyPr rot="-5400000" vert="horz" wrap="squar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Лист1!$AD$2</c:f>
              <c:numCache>
                <c:formatCode>0.0%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1F-5263-4C85-B0F4-E91D29C19F5B}"/>
            </c:ext>
          </c:extLst>
        </c:ser>
        <c:ser>
          <c:idx val="29"/>
          <c:order val="29"/>
          <c:tx>
            <c:strRef>
              <c:f>Лист1!$AE$1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 rot="-5400000" vert="horz" wrap="square" lIns="90000" tIns="46800" rIns="90000" bIns="4680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ru-RU" dirty="0"/>
                      <a:t>Республика Мордовия </a:t>
                    </a:r>
                    <a:r>
                      <a:rPr lang="ru-RU"/>
                      <a:t>[]</a:t>
                    </a:r>
                  </a:p>
                </c:rich>
              </c:tx>
              <c:spPr>
                <a:noFill/>
                <a:ln w="25355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0-5263-4C85-B0F4-E91D29C19F5B}"/>
                </c:ext>
              </c:extLst>
            </c:dLbl>
            <c:spPr>
              <a:noFill/>
              <a:ln w="25355">
                <a:noFill/>
              </a:ln>
            </c:spPr>
            <c:txPr>
              <a:bodyPr rot="-5400000" vert="horz" wrap="squar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Лист1!$AE$2</c:f>
              <c:numCache>
                <c:formatCode>0.0%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21-5263-4C85-B0F4-E91D29C19F5B}"/>
            </c:ext>
          </c:extLst>
        </c:ser>
        <c:ser>
          <c:idx val="30"/>
          <c:order val="30"/>
          <c:tx>
            <c:strRef>
              <c:f>Лист1!$AF$1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 rot="-5400000" vert="horz" wrap="square" lIns="90000" tIns="46800" rIns="90000" bIns="4680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ru-RU"/>
                      <a:t>Вологодская  область []</a:t>
                    </a:r>
                  </a:p>
                </c:rich>
              </c:tx>
              <c:spPr>
                <a:noFill/>
                <a:ln w="25355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2-5263-4C85-B0F4-E91D29C19F5B}"/>
                </c:ext>
              </c:extLst>
            </c:dLbl>
            <c:spPr>
              <a:noFill/>
              <a:ln w="25355">
                <a:noFill/>
              </a:ln>
            </c:spPr>
            <c:txPr>
              <a:bodyPr rot="-5400000" vert="horz" wrap="squar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Лист1!$AF$2</c:f>
              <c:numCache>
                <c:formatCode>0.0%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23-5263-4C85-B0F4-E91D29C19F5B}"/>
            </c:ext>
          </c:extLst>
        </c:ser>
        <c:ser>
          <c:idx val="32"/>
          <c:order val="31"/>
          <c:tx>
            <c:strRef>
              <c:f>Лист1!$AH$1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 rot="-5400000" vert="horz" wrap="square" lIns="90000" tIns="46800" rIns="90000" bIns="4680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ru-RU"/>
                      <a:t>Магаданская область []</a:t>
                    </a:r>
                  </a:p>
                </c:rich>
              </c:tx>
              <c:spPr>
                <a:noFill/>
                <a:ln w="25355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6-5263-4C85-B0F4-E91D29C19F5B}"/>
                </c:ext>
              </c:extLst>
            </c:dLbl>
            <c:spPr>
              <a:noFill/>
              <a:ln w="25355">
                <a:noFill/>
              </a:ln>
            </c:spPr>
            <c:txPr>
              <a:bodyPr rot="-5400000" vert="horz" wrap="squar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Лист1!$AH$2</c:f>
              <c:numCache>
                <c:formatCode>0.0%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27-5263-4C85-B0F4-E91D29C19F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90042264"/>
        <c:axId val="1"/>
      </c:barChart>
      <c:catAx>
        <c:axId val="19004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90042264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648708083310181E-2"/>
          <c:y val="7.707194860293301E-2"/>
          <c:w val="0.91430627535274656"/>
          <c:h val="0.8723237092175725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ln w="75119">
              <a:solidFill>
                <a:schemeClr val="tx1"/>
              </a:solidFill>
            </a:ln>
          </c:spPr>
          <c:marker>
            <c:symbol val="none"/>
          </c:marker>
          <c:cat>
            <c:strRef>
              <c:f>Лист1!$A$2:$A$86</c:f>
              <c:strCache>
                <c:ptCount val="85"/>
                <c:pt idx="0">
                  <c:v>Кабардино-Балкарская Р-ка</c:v>
                </c:pt>
                <c:pt idx="1">
                  <c:v>Карачаево-Черкесская Р-ка</c:v>
                </c:pt>
                <c:pt idx="2">
                  <c:v>Псковская обл.</c:v>
                </c:pt>
                <c:pt idx="3">
                  <c:v>Республика Ингушетия</c:v>
                </c:pt>
                <c:pt idx="4">
                  <c:v>Орловская обл.</c:v>
                </c:pt>
                <c:pt idx="5">
                  <c:v>Ростовская обл.</c:v>
                </c:pt>
                <c:pt idx="6">
                  <c:v>Республика Дагестан</c:v>
                </c:pt>
                <c:pt idx="7">
                  <c:v>Калининградская обл.</c:v>
                </c:pt>
                <c:pt idx="8">
                  <c:v>Калужская обл.</c:v>
                </c:pt>
                <c:pt idx="9">
                  <c:v>Чеченская Р-ка</c:v>
                </c:pt>
                <c:pt idx="10">
                  <c:v>Республика Калмыкия</c:v>
                </c:pt>
                <c:pt idx="11">
                  <c:v>Еврейская АО</c:v>
                </c:pt>
                <c:pt idx="12">
                  <c:v>Тамбовская обл.</c:v>
                </c:pt>
                <c:pt idx="13">
                  <c:v>Забайкальский кр.</c:v>
                </c:pt>
                <c:pt idx="14">
                  <c:v>Новгородская обл.</c:v>
                </c:pt>
                <c:pt idx="15">
                  <c:v>Республика Марий Эл</c:v>
                </c:pt>
                <c:pt idx="16">
                  <c:v>Ненецкий АО</c:v>
                </c:pt>
                <c:pt idx="17">
                  <c:v>Республика Адыгея</c:v>
                </c:pt>
                <c:pt idx="18">
                  <c:v>Брянская обл.</c:v>
                </c:pt>
                <c:pt idx="19">
                  <c:v>Смоленская обл.</c:v>
                </c:pt>
                <c:pt idx="20">
                  <c:v>Республика Бурятия</c:v>
                </c:pt>
                <c:pt idx="21">
                  <c:v>Свердловская обл.</c:v>
                </c:pt>
                <c:pt idx="22">
                  <c:v>Камчатский кр.</c:v>
                </c:pt>
                <c:pt idx="23">
                  <c:v>Вологодская обл.</c:v>
                </c:pt>
                <c:pt idx="24">
                  <c:v>Курская обл.</c:v>
                </c:pt>
                <c:pt idx="25">
                  <c:v>Тюменская обл.</c:v>
                </c:pt>
                <c:pt idx="26">
                  <c:v>Воронежская обл.</c:v>
                </c:pt>
                <c:pt idx="27">
                  <c:v>Мурманская обл.</c:v>
                </c:pt>
                <c:pt idx="28">
                  <c:v>Самарская обл.</c:v>
                </c:pt>
                <c:pt idx="29">
                  <c:v>Пермский кр.</c:v>
                </c:pt>
                <c:pt idx="30">
                  <c:v>Приморский кр.</c:v>
                </c:pt>
                <c:pt idx="31">
                  <c:v>Ленинградская обл.</c:v>
                </c:pt>
                <c:pt idx="32">
                  <c:v>Московская обл.</c:v>
                </c:pt>
                <c:pt idx="33">
                  <c:v>Архангельская обл.</c:v>
                </c:pt>
                <c:pt idx="34">
                  <c:v>Удмуртская Р-ка</c:v>
                </c:pt>
                <c:pt idx="35">
                  <c:v>Ивановская обл.</c:v>
                </c:pt>
                <c:pt idx="36">
                  <c:v>Сахалинская обл.</c:v>
                </c:pt>
                <c:pt idx="37">
                  <c:v>ХМАО-Югра</c:v>
                </c:pt>
                <c:pt idx="38">
                  <c:v>Пензенская обл.</c:v>
                </c:pt>
                <c:pt idx="39">
                  <c:v>Республика Алтай</c:v>
                </c:pt>
                <c:pt idx="40">
                  <c:v>Томская обл.</c:v>
                </c:pt>
                <c:pt idx="41">
                  <c:v>Чувашская Республика</c:v>
                </c:pt>
                <c:pt idx="42">
                  <c:v>Белгородская обл.</c:v>
                </c:pt>
                <c:pt idx="43">
                  <c:v>Челябинская обл.</c:v>
                </c:pt>
                <c:pt idx="44">
                  <c:v>Нижегородская обл.</c:v>
                </c:pt>
                <c:pt idx="45">
                  <c:v>Оренбургская обл.</c:v>
                </c:pt>
                <c:pt idx="46">
                  <c:v>Ульяновская обл.</c:v>
                </c:pt>
                <c:pt idx="47">
                  <c:v>Амурская обл.</c:v>
                </c:pt>
                <c:pt idx="48">
                  <c:v>Омская обл.</c:v>
                </c:pt>
                <c:pt idx="49">
                  <c:v>Новосибирская обл.</c:v>
                </c:pt>
                <c:pt idx="50">
                  <c:v>Ярославская обл.</c:v>
                </c:pt>
                <c:pt idx="51">
                  <c:v>Республика Коми</c:v>
                </c:pt>
                <c:pt idx="52">
                  <c:v>Санкт-Петербург</c:v>
                </c:pt>
                <c:pt idx="53">
                  <c:v>Иркутская обл.</c:v>
                </c:pt>
                <c:pt idx="54">
                  <c:v>Саратовская обл.</c:v>
                </c:pt>
                <c:pt idx="55">
                  <c:v>Республика Тыва</c:v>
                </c:pt>
                <c:pt idx="56">
                  <c:v>Тульская обл.</c:v>
                </c:pt>
                <c:pt idx="57">
                  <c:v>Магаданская обл.</c:v>
                </c:pt>
                <c:pt idx="58">
                  <c:v>Ямало-Ненецкий АО</c:v>
                </c:pt>
                <c:pt idx="59">
                  <c:v>Ставропольский кр.</c:v>
                </c:pt>
                <c:pt idx="60">
                  <c:v>Волгоградская  обл.</c:v>
                </c:pt>
                <c:pt idx="61">
                  <c:v>РСО-Алания</c:v>
                </c:pt>
                <c:pt idx="62">
                  <c:v>Курганская обл.</c:v>
                </c:pt>
                <c:pt idx="63">
                  <c:v>Краснодарский кр.</c:v>
                </c:pt>
                <c:pt idx="64">
                  <c:v>Р-ка Башкортостан</c:v>
                </c:pt>
                <c:pt idx="65">
                  <c:v>Кемеровская обл.</c:v>
                </c:pt>
                <c:pt idx="66">
                  <c:v>Кировская обл.</c:v>
                </c:pt>
                <c:pt idx="67">
                  <c:v>Рязанская обл.</c:v>
                </c:pt>
                <c:pt idx="68">
                  <c:v>Красноярский кр.</c:v>
                </c:pt>
                <c:pt idx="69">
                  <c:v>Севастополь</c:v>
                </c:pt>
                <c:pt idx="70">
                  <c:v>Республика Мордовия</c:v>
                </c:pt>
                <c:pt idx="71">
                  <c:v>Липецкая обл.</c:v>
                </c:pt>
                <c:pt idx="72">
                  <c:v>Р-ка Саха (Якутия)</c:v>
                </c:pt>
                <c:pt idx="73">
                  <c:v>Республика Карелия</c:v>
                </c:pt>
                <c:pt idx="74">
                  <c:v>Тверская обл.</c:v>
                </c:pt>
                <c:pt idx="75">
                  <c:v>Хабаровский кр.</c:v>
                </c:pt>
                <c:pt idx="76">
                  <c:v>Владимирская обл.</c:v>
                </c:pt>
                <c:pt idx="77">
                  <c:v>Костромская обл.</c:v>
                </c:pt>
                <c:pt idx="78">
                  <c:v>Москва</c:v>
                </c:pt>
                <c:pt idx="79">
                  <c:v>Р-ка Татарстан</c:v>
                </c:pt>
                <c:pt idx="80">
                  <c:v>Республика Крым</c:v>
                </c:pt>
                <c:pt idx="81">
                  <c:v>Алтайский кр.</c:v>
                </c:pt>
                <c:pt idx="82">
                  <c:v>Астраханская обл.</c:v>
                </c:pt>
                <c:pt idx="83">
                  <c:v>Чукотский АО</c:v>
                </c:pt>
                <c:pt idx="84">
                  <c:v>Республика Хакасия</c:v>
                </c:pt>
              </c:strCache>
            </c:strRef>
          </c:cat>
          <c:val>
            <c:numRef>
              <c:f>Лист1!$B$2:$B$86</c:f>
              <c:numCache>
                <c:formatCode>_-* #,##0.0_р_._-;\-* #,##0.0_р_._-;_-* "-"??_р_._-;_-@_-</c:formatCode>
                <c:ptCount val="85"/>
                <c:pt idx="0">
                  <c:v>22.1</c:v>
                </c:pt>
                <c:pt idx="1">
                  <c:v>22.1</c:v>
                </c:pt>
                <c:pt idx="2">
                  <c:v>22.1</c:v>
                </c:pt>
                <c:pt idx="3">
                  <c:v>22.1</c:v>
                </c:pt>
                <c:pt idx="4">
                  <c:v>22.1</c:v>
                </c:pt>
                <c:pt idx="5">
                  <c:v>22.1</c:v>
                </c:pt>
                <c:pt idx="6">
                  <c:v>22.1</c:v>
                </c:pt>
                <c:pt idx="7">
                  <c:v>22.1</c:v>
                </c:pt>
                <c:pt idx="8">
                  <c:v>22.1</c:v>
                </c:pt>
                <c:pt idx="9">
                  <c:v>22.1</c:v>
                </c:pt>
                <c:pt idx="10">
                  <c:v>22.1</c:v>
                </c:pt>
                <c:pt idx="11">
                  <c:v>22.1</c:v>
                </c:pt>
                <c:pt idx="12">
                  <c:v>22.1</c:v>
                </c:pt>
                <c:pt idx="13">
                  <c:v>22.1</c:v>
                </c:pt>
                <c:pt idx="14">
                  <c:v>22.1</c:v>
                </c:pt>
                <c:pt idx="15">
                  <c:v>22.1</c:v>
                </c:pt>
                <c:pt idx="16">
                  <c:v>22.1</c:v>
                </c:pt>
                <c:pt idx="17">
                  <c:v>22.1</c:v>
                </c:pt>
                <c:pt idx="18">
                  <c:v>22.1</c:v>
                </c:pt>
                <c:pt idx="19">
                  <c:v>22.1</c:v>
                </c:pt>
                <c:pt idx="20">
                  <c:v>22.1</c:v>
                </c:pt>
                <c:pt idx="21">
                  <c:v>22.1</c:v>
                </c:pt>
                <c:pt idx="22">
                  <c:v>22.1</c:v>
                </c:pt>
                <c:pt idx="23">
                  <c:v>22.1</c:v>
                </c:pt>
                <c:pt idx="24">
                  <c:v>22.1</c:v>
                </c:pt>
                <c:pt idx="25">
                  <c:v>22.1</c:v>
                </c:pt>
                <c:pt idx="26">
                  <c:v>22.1</c:v>
                </c:pt>
                <c:pt idx="27">
                  <c:v>22.1</c:v>
                </c:pt>
                <c:pt idx="28">
                  <c:v>22.1</c:v>
                </c:pt>
                <c:pt idx="29">
                  <c:v>22.1</c:v>
                </c:pt>
                <c:pt idx="30">
                  <c:v>22.1</c:v>
                </c:pt>
                <c:pt idx="31">
                  <c:v>22.1</c:v>
                </c:pt>
                <c:pt idx="32">
                  <c:v>22.1</c:v>
                </c:pt>
                <c:pt idx="33">
                  <c:v>22.1</c:v>
                </c:pt>
                <c:pt idx="34">
                  <c:v>22.1</c:v>
                </c:pt>
                <c:pt idx="35">
                  <c:v>22.1</c:v>
                </c:pt>
                <c:pt idx="36">
                  <c:v>22.1</c:v>
                </c:pt>
                <c:pt idx="37">
                  <c:v>22.1</c:v>
                </c:pt>
                <c:pt idx="38">
                  <c:v>22.1</c:v>
                </c:pt>
                <c:pt idx="39">
                  <c:v>22.1</c:v>
                </c:pt>
                <c:pt idx="40">
                  <c:v>22.1</c:v>
                </c:pt>
                <c:pt idx="41">
                  <c:v>22.1</c:v>
                </c:pt>
                <c:pt idx="42">
                  <c:v>22.1</c:v>
                </c:pt>
                <c:pt idx="43">
                  <c:v>22.1</c:v>
                </c:pt>
                <c:pt idx="44">
                  <c:v>22.1</c:v>
                </c:pt>
                <c:pt idx="45">
                  <c:v>22.1</c:v>
                </c:pt>
                <c:pt idx="46">
                  <c:v>22.1</c:v>
                </c:pt>
                <c:pt idx="47">
                  <c:v>22.1</c:v>
                </c:pt>
                <c:pt idx="48">
                  <c:v>22.1</c:v>
                </c:pt>
                <c:pt idx="49">
                  <c:v>22.1</c:v>
                </c:pt>
                <c:pt idx="50">
                  <c:v>22.1</c:v>
                </c:pt>
                <c:pt idx="51">
                  <c:v>22.1</c:v>
                </c:pt>
                <c:pt idx="52">
                  <c:v>22.1</c:v>
                </c:pt>
                <c:pt idx="53">
                  <c:v>22.1</c:v>
                </c:pt>
                <c:pt idx="54">
                  <c:v>22.1</c:v>
                </c:pt>
                <c:pt idx="55">
                  <c:v>22.1</c:v>
                </c:pt>
                <c:pt idx="56">
                  <c:v>22.1</c:v>
                </c:pt>
                <c:pt idx="57">
                  <c:v>22.1</c:v>
                </c:pt>
                <c:pt idx="58">
                  <c:v>22.1</c:v>
                </c:pt>
                <c:pt idx="59">
                  <c:v>22.1</c:v>
                </c:pt>
                <c:pt idx="60">
                  <c:v>22.1</c:v>
                </c:pt>
                <c:pt idx="61">
                  <c:v>22.1</c:v>
                </c:pt>
                <c:pt idx="62">
                  <c:v>22.1</c:v>
                </c:pt>
                <c:pt idx="63">
                  <c:v>22.1</c:v>
                </c:pt>
                <c:pt idx="64">
                  <c:v>22.1</c:v>
                </c:pt>
                <c:pt idx="65">
                  <c:v>22.1</c:v>
                </c:pt>
                <c:pt idx="66">
                  <c:v>22.1</c:v>
                </c:pt>
                <c:pt idx="67">
                  <c:v>22.1</c:v>
                </c:pt>
                <c:pt idx="68">
                  <c:v>22.1</c:v>
                </c:pt>
                <c:pt idx="69">
                  <c:v>22.1</c:v>
                </c:pt>
                <c:pt idx="70">
                  <c:v>22.1</c:v>
                </c:pt>
                <c:pt idx="71">
                  <c:v>22.1</c:v>
                </c:pt>
                <c:pt idx="72">
                  <c:v>22.1</c:v>
                </c:pt>
                <c:pt idx="73">
                  <c:v>22.1</c:v>
                </c:pt>
                <c:pt idx="74">
                  <c:v>22.1</c:v>
                </c:pt>
                <c:pt idx="75">
                  <c:v>22.1</c:v>
                </c:pt>
                <c:pt idx="76">
                  <c:v>22.1</c:v>
                </c:pt>
                <c:pt idx="77">
                  <c:v>22.1</c:v>
                </c:pt>
                <c:pt idx="78">
                  <c:v>22.1</c:v>
                </c:pt>
                <c:pt idx="79">
                  <c:v>22.1</c:v>
                </c:pt>
                <c:pt idx="80">
                  <c:v>22.1</c:v>
                </c:pt>
                <c:pt idx="81">
                  <c:v>22.1</c:v>
                </c:pt>
                <c:pt idx="82">
                  <c:v>22.1</c:v>
                </c:pt>
                <c:pt idx="83">
                  <c:v>22.1</c:v>
                </c:pt>
                <c:pt idx="84">
                  <c:v>22.1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A1-42DB-82D9-41D1F965CB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128530">
              <a:solidFill>
                <a:srgbClr val="0070C0"/>
              </a:solidFill>
            </a:ln>
          </c:spPr>
          <c:marker>
            <c:symbol val="none"/>
          </c:marker>
          <c:dLbls>
            <c:dLbl>
              <c:idx val="76"/>
              <c:layout>
                <c:manualLayout>
                  <c:x val="-3.9813893849199561E-2"/>
                  <c:y val="-0.2251150315576744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ru-RU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rPr>
                      <a:t> Значение показателя за 2016 год по России – 18,8%   </a:t>
                    </a:r>
                  </a:p>
                </c:rich>
              </c:tx>
              <c:spPr>
                <a:noFill/>
                <a:ln w="25040">
                  <a:noFill/>
                </a:ln>
              </c:spPr>
              <c:dLblPos val="r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A1-42DB-82D9-41D1F965CB1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34483">
                <a:solidFill>
                  <a:schemeClr val="tx1"/>
                </a:solidFill>
              </a:ln>
            </c:spPr>
            <c:trendlineType val="linear"/>
            <c:dispRSqr val="0"/>
            <c:dispEq val="0"/>
          </c:trendline>
          <c:cat>
            <c:strRef>
              <c:f>Лист1!$A$2:$A$86</c:f>
              <c:strCache>
                <c:ptCount val="85"/>
                <c:pt idx="0">
                  <c:v>Кабардино-Балкарская Р-ка</c:v>
                </c:pt>
                <c:pt idx="1">
                  <c:v>Карачаево-Черкесская Р-ка</c:v>
                </c:pt>
                <c:pt idx="2">
                  <c:v>Псковская обл.</c:v>
                </c:pt>
                <c:pt idx="3">
                  <c:v>Республика Ингушетия</c:v>
                </c:pt>
                <c:pt idx="4">
                  <c:v>Орловская обл.</c:v>
                </c:pt>
                <c:pt idx="5">
                  <c:v>Ростовская обл.</c:v>
                </c:pt>
                <c:pt idx="6">
                  <c:v>Республика Дагестан</c:v>
                </c:pt>
                <c:pt idx="7">
                  <c:v>Калининградская обл.</c:v>
                </c:pt>
                <c:pt idx="8">
                  <c:v>Калужская обл.</c:v>
                </c:pt>
                <c:pt idx="9">
                  <c:v>Чеченская Р-ка</c:v>
                </c:pt>
                <c:pt idx="10">
                  <c:v>Республика Калмыкия</c:v>
                </c:pt>
                <c:pt idx="11">
                  <c:v>Еврейская АО</c:v>
                </c:pt>
                <c:pt idx="12">
                  <c:v>Тамбовская обл.</c:v>
                </c:pt>
                <c:pt idx="13">
                  <c:v>Забайкальский кр.</c:v>
                </c:pt>
                <c:pt idx="14">
                  <c:v>Новгородская обл.</c:v>
                </c:pt>
                <c:pt idx="15">
                  <c:v>Республика Марий Эл</c:v>
                </c:pt>
                <c:pt idx="16">
                  <c:v>Ненецкий АО</c:v>
                </c:pt>
                <c:pt idx="17">
                  <c:v>Республика Адыгея</c:v>
                </c:pt>
                <c:pt idx="18">
                  <c:v>Брянская обл.</c:v>
                </c:pt>
                <c:pt idx="19">
                  <c:v>Смоленская обл.</c:v>
                </c:pt>
                <c:pt idx="20">
                  <c:v>Республика Бурятия</c:v>
                </c:pt>
                <c:pt idx="21">
                  <c:v>Свердловская обл.</c:v>
                </c:pt>
                <c:pt idx="22">
                  <c:v>Камчатский кр.</c:v>
                </c:pt>
                <c:pt idx="23">
                  <c:v>Вологодская обл.</c:v>
                </c:pt>
                <c:pt idx="24">
                  <c:v>Курская обл.</c:v>
                </c:pt>
                <c:pt idx="25">
                  <c:v>Тюменская обл.</c:v>
                </c:pt>
                <c:pt idx="26">
                  <c:v>Воронежская обл.</c:v>
                </c:pt>
                <c:pt idx="27">
                  <c:v>Мурманская обл.</c:v>
                </c:pt>
                <c:pt idx="28">
                  <c:v>Самарская обл.</c:v>
                </c:pt>
                <c:pt idx="29">
                  <c:v>Пермский кр.</c:v>
                </c:pt>
                <c:pt idx="30">
                  <c:v>Приморский кр.</c:v>
                </c:pt>
                <c:pt idx="31">
                  <c:v>Ленинградская обл.</c:v>
                </c:pt>
                <c:pt idx="32">
                  <c:v>Московская обл.</c:v>
                </c:pt>
                <c:pt idx="33">
                  <c:v>Архангельская обл.</c:v>
                </c:pt>
                <c:pt idx="34">
                  <c:v>Удмуртская Р-ка</c:v>
                </c:pt>
                <c:pt idx="35">
                  <c:v>Ивановская обл.</c:v>
                </c:pt>
                <c:pt idx="36">
                  <c:v>Сахалинская обл.</c:v>
                </c:pt>
                <c:pt idx="37">
                  <c:v>ХМАО-Югра</c:v>
                </c:pt>
                <c:pt idx="38">
                  <c:v>Пензенская обл.</c:v>
                </c:pt>
                <c:pt idx="39">
                  <c:v>Республика Алтай</c:v>
                </c:pt>
                <c:pt idx="40">
                  <c:v>Томская обл.</c:v>
                </c:pt>
                <c:pt idx="41">
                  <c:v>Чувашская Республика</c:v>
                </c:pt>
                <c:pt idx="42">
                  <c:v>Белгородская обл.</c:v>
                </c:pt>
                <c:pt idx="43">
                  <c:v>Челябинская обл.</c:v>
                </c:pt>
                <c:pt idx="44">
                  <c:v>Нижегородская обл.</c:v>
                </c:pt>
                <c:pt idx="45">
                  <c:v>Оренбургская обл.</c:v>
                </c:pt>
                <c:pt idx="46">
                  <c:v>Ульяновская обл.</c:v>
                </c:pt>
                <c:pt idx="47">
                  <c:v>Амурская обл.</c:v>
                </c:pt>
                <c:pt idx="48">
                  <c:v>Омская обл.</c:v>
                </c:pt>
                <c:pt idx="49">
                  <c:v>Новосибирская обл.</c:v>
                </c:pt>
                <c:pt idx="50">
                  <c:v>Ярославская обл.</c:v>
                </c:pt>
                <c:pt idx="51">
                  <c:v>Республика Коми</c:v>
                </c:pt>
                <c:pt idx="52">
                  <c:v>Санкт-Петербург</c:v>
                </c:pt>
                <c:pt idx="53">
                  <c:v>Иркутская обл.</c:v>
                </c:pt>
                <c:pt idx="54">
                  <c:v>Саратовская обл.</c:v>
                </c:pt>
                <c:pt idx="55">
                  <c:v>Республика Тыва</c:v>
                </c:pt>
                <c:pt idx="56">
                  <c:v>Тульская обл.</c:v>
                </c:pt>
                <c:pt idx="57">
                  <c:v>Магаданская обл.</c:v>
                </c:pt>
                <c:pt idx="58">
                  <c:v>Ямало-Ненецкий АО</c:v>
                </c:pt>
                <c:pt idx="59">
                  <c:v>Ставропольский кр.</c:v>
                </c:pt>
                <c:pt idx="60">
                  <c:v>Волгоградская  обл.</c:v>
                </c:pt>
                <c:pt idx="61">
                  <c:v>РСО-Алания</c:v>
                </c:pt>
                <c:pt idx="62">
                  <c:v>Курганская обл.</c:v>
                </c:pt>
                <c:pt idx="63">
                  <c:v>Краснодарский кр.</c:v>
                </c:pt>
                <c:pt idx="64">
                  <c:v>Р-ка Башкортостан</c:v>
                </c:pt>
                <c:pt idx="65">
                  <c:v>Кемеровская обл.</c:v>
                </c:pt>
                <c:pt idx="66">
                  <c:v>Кировская обл.</c:v>
                </c:pt>
                <c:pt idx="67">
                  <c:v>Рязанская обл.</c:v>
                </c:pt>
                <c:pt idx="68">
                  <c:v>Красноярский кр.</c:v>
                </c:pt>
                <c:pt idx="69">
                  <c:v>Севастополь</c:v>
                </c:pt>
                <c:pt idx="70">
                  <c:v>Республика Мордовия</c:v>
                </c:pt>
                <c:pt idx="71">
                  <c:v>Липецкая обл.</c:v>
                </c:pt>
                <c:pt idx="72">
                  <c:v>Р-ка Саха (Якутия)</c:v>
                </c:pt>
                <c:pt idx="73">
                  <c:v>Республика Карелия</c:v>
                </c:pt>
                <c:pt idx="74">
                  <c:v>Тверская обл.</c:v>
                </c:pt>
                <c:pt idx="75">
                  <c:v>Хабаровский кр.</c:v>
                </c:pt>
                <c:pt idx="76">
                  <c:v>Владимирская обл.</c:v>
                </c:pt>
                <c:pt idx="77">
                  <c:v>Костромская обл.</c:v>
                </c:pt>
                <c:pt idx="78">
                  <c:v>Москва</c:v>
                </c:pt>
                <c:pt idx="79">
                  <c:v>Р-ка Татарстан</c:v>
                </c:pt>
                <c:pt idx="80">
                  <c:v>Республика Крым</c:v>
                </c:pt>
                <c:pt idx="81">
                  <c:v>Алтайский кр.</c:v>
                </c:pt>
                <c:pt idx="82">
                  <c:v>Астраханская обл.</c:v>
                </c:pt>
                <c:pt idx="83">
                  <c:v>Чукотский АО</c:v>
                </c:pt>
                <c:pt idx="84">
                  <c:v>Республика Хакасия</c:v>
                </c:pt>
              </c:strCache>
            </c:strRef>
          </c:cat>
          <c:val>
            <c:numRef>
              <c:f>Лист1!$C$2:$C$86</c:f>
              <c:numCache>
                <c:formatCode>General</c:formatCode>
                <c:ptCount val="8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CA1-42DB-82D9-41D1F965CB1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5197">
              <a:solidFill>
                <a:schemeClr val="accent6">
                  <a:lumMod val="20000"/>
                  <a:lumOff val="80000"/>
                </a:schemeClr>
              </a:solidFill>
            </a:ln>
          </c:spPr>
          <c:marker>
            <c:symbol val="none"/>
          </c:marker>
          <c:cat>
            <c:strRef>
              <c:f>Лист1!$A$2:$A$86</c:f>
              <c:strCache>
                <c:ptCount val="85"/>
                <c:pt idx="0">
                  <c:v>Кабардино-Балкарская Р-ка</c:v>
                </c:pt>
                <c:pt idx="1">
                  <c:v>Карачаево-Черкесская Р-ка</c:v>
                </c:pt>
                <c:pt idx="2">
                  <c:v>Псковская обл.</c:v>
                </c:pt>
                <c:pt idx="3">
                  <c:v>Республика Ингушетия</c:v>
                </c:pt>
                <c:pt idx="4">
                  <c:v>Орловская обл.</c:v>
                </c:pt>
                <c:pt idx="5">
                  <c:v>Ростовская обл.</c:v>
                </c:pt>
                <c:pt idx="6">
                  <c:v>Республика Дагестан</c:v>
                </c:pt>
                <c:pt idx="7">
                  <c:v>Калининградская обл.</c:v>
                </c:pt>
                <c:pt idx="8">
                  <c:v>Калужская обл.</c:v>
                </c:pt>
                <c:pt idx="9">
                  <c:v>Чеченская Р-ка</c:v>
                </c:pt>
                <c:pt idx="10">
                  <c:v>Республика Калмыкия</c:v>
                </c:pt>
                <c:pt idx="11">
                  <c:v>Еврейская АО</c:v>
                </c:pt>
                <c:pt idx="12">
                  <c:v>Тамбовская обл.</c:v>
                </c:pt>
                <c:pt idx="13">
                  <c:v>Забайкальский кр.</c:v>
                </c:pt>
                <c:pt idx="14">
                  <c:v>Новгородская обл.</c:v>
                </c:pt>
                <c:pt idx="15">
                  <c:v>Республика Марий Эл</c:v>
                </c:pt>
                <c:pt idx="16">
                  <c:v>Ненецкий АО</c:v>
                </c:pt>
                <c:pt idx="17">
                  <c:v>Республика Адыгея</c:v>
                </c:pt>
                <c:pt idx="18">
                  <c:v>Брянская обл.</c:v>
                </c:pt>
                <c:pt idx="19">
                  <c:v>Смоленская обл.</c:v>
                </c:pt>
                <c:pt idx="20">
                  <c:v>Республика Бурятия</c:v>
                </c:pt>
                <c:pt idx="21">
                  <c:v>Свердловская обл.</c:v>
                </c:pt>
                <c:pt idx="22">
                  <c:v>Камчатский кр.</c:v>
                </c:pt>
                <c:pt idx="23">
                  <c:v>Вологодская обл.</c:v>
                </c:pt>
                <c:pt idx="24">
                  <c:v>Курская обл.</c:v>
                </c:pt>
                <c:pt idx="25">
                  <c:v>Тюменская обл.</c:v>
                </c:pt>
                <c:pt idx="26">
                  <c:v>Воронежская обл.</c:v>
                </c:pt>
                <c:pt idx="27">
                  <c:v>Мурманская обл.</c:v>
                </c:pt>
                <c:pt idx="28">
                  <c:v>Самарская обл.</c:v>
                </c:pt>
                <c:pt idx="29">
                  <c:v>Пермский кр.</c:v>
                </c:pt>
                <c:pt idx="30">
                  <c:v>Приморский кр.</c:v>
                </c:pt>
                <c:pt idx="31">
                  <c:v>Ленинградская обл.</c:v>
                </c:pt>
                <c:pt idx="32">
                  <c:v>Московская обл.</c:v>
                </c:pt>
                <c:pt idx="33">
                  <c:v>Архангельская обл.</c:v>
                </c:pt>
                <c:pt idx="34">
                  <c:v>Удмуртская Р-ка</c:v>
                </c:pt>
                <c:pt idx="35">
                  <c:v>Ивановская обл.</c:v>
                </c:pt>
                <c:pt idx="36">
                  <c:v>Сахалинская обл.</c:v>
                </c:pt>
                <c:pt idx="37">
                  <c:v>ХМАО-Югра</c:v>
                </c:pt>
                <c:pt idx="38">
                  <c:v>Пензенская обл.</c:v>
                </c:pt>
                <c:pt idx="39">
                  <c:v>Республика Алтай</c:v>
                </c:pt>
                <c:pt idx="40">
                  <c:v>Томская обл.</c:v>
                </c:pt>
                <c:pt idx="41">
                  <c:v>Чувашская Республика</c:v>
                </c:pt>
                <c:pt idx="42">
                  <c:v>Белгородская обл.</c:v>
                </c:pt>
                <c:pt idx="43">
                  <c:v>Челябинская обл.</c:v>
                </c:pt>
                <c:pt idx="44">
                  <c:v>Нижегородская обл.</c:v>
                </c:pt>
                <c:pt idx="45">
                  <c:v>Оренбургская обл.</c:v>
                </c:pt>
                <c:pt idx="46">
                  <c:v>Ульяновская обл.</c:v>
                </c:pt>
                <c:pt idx="47">
                  <c:v>Амурская обл.</c:v>
                </c:pt>
                <c:pt idx="48">
                  <c:v>Омская обл.</c:v>
                </c:pt>
                <c:pt idx="49">
                  <c:v>Новосибирская обл.</c:v>
                </c:pt>
                <c:pt idx="50">
                  <c:v>Ярославская обл.</c:v>
                </c:pt>
                <c:pt idx="51">
                  <c:v>Республика Коми</c:v>
                </c:pt>
                <c:pt idx="52">
                  <c:v>Санкт-Петербург</c:v>
                </c:pt>
                <c:pt idx="53">
                  <c:v>Иркутская обл.</c:v>
                </c:pt>
                <c:pt idx="54">
                  <c:v>Саратовская обл.</c:v>
                </c:pt>
                <c:pt idx="55">
                  <c:v>Республика Тыва</c:v>
                </c:pt>
                <c:pt idx="56">
                  <c:v>Тульская обл.</c:v>
                </c:pt>
                <c:pt idx="57">
                  <c:v>Магаданская обл.</c:v>
                </c:pt>
                <c:pt idx="58">
                  <c:v>Ямало-Ненецкий АО</c:v>
                </c:pt>
                <c:pt idx="59">
                  <c:v>Ставропольский кр.</c:v>
                </c:pt>
                <c:pt idx="60">
                  <c:v>Волгоградская  обл.</c:v>
                </c:pt>
                <c:pt idx="61">
                  <c:v>РСО-Алания</c:v>
                </c:pt>
                <c:pt idx="62">
                  <c:v>Курганская обл.</c:v>
                </c:pt>
                <c:pt idx="63">
                  <c:v>Краснодарский кр.</c:v>
                </c:pt>
                <c:pt idx="64">
                  <c:v>Р-ка Башкортостан</c:v>
                </c:pt>
                <c:pt idx="65">
                  <c:v>Кемеровская обл.</c:v>
                </c:pt>
                <c:pt idx="66">
                  <c:v>Кировская обл.</c:v>
                </c:pt>
                <c:pt idx="67">
                  <c:v>Рязанская обл.</c:v>
                </c:pt>
                <c:pt idx="68">
                  <c:v>Красноярский кр.</c:v>
                </c:pt>
                <c:pt idx="69">
                  <c:v>Севастополь</c:v>
                </c:pt>
                <c:pt idx="70">
                  <c:v>Республика Мордовия</c:v>
                </c:pt>
                <c:pt idx="71">
                  <c:v>Липецкая обл.</c:v>
                </c:pt>
                <c:pt idx="72">
                  <c:v>Р-ка Саха (Якутия)</c:v>
                </c:pt>
                <c:pt idx="73">
                  <c:v>Республика Карелия</c:v>
                </c:pt>
                <c:pt idx="74">
                  <c:v>Тверская обл.</c:v>
                </c:pt>
                <c:pt idx="75">
                  <c:v>Хабаровский кр.</c:v>
                </c:pt>
                <c:pt idx="76">
                  <c:v>Владимирская обл.</c:v>
                </c:pt>
                <c:pt idx="77">
                  <c:v>Костромская обл.</c:v>
                </c:pt>
                <c:pt idx="78">
                  <c:v>Москва</c:v>
                </c:pt>
                <c:pt idx="79">
                  <c:v>Р-ка Татарстан</c:v>
                </c:pt>
                <c:pt idx="80">
                  <c:v>Республика Крым</c:v>
                </c:pt>
                <c:pt idx="81">
                  <c:v>Алтайский кр.</c:v>
                </c:pt>
                <c:pt idx="82">
                  <c:v>Астраханская обл.</c:v>
                </c:pt>
                <c:pt idx="83">
                  <c:v>Чукотский АО</c:v>
                </c:pt>
                <c:pt idx="84">
                  <c:v>Республика Хакасия</c:v>
                </c:pt>
              </c:strCache>
            </c:strRef>
          </c:cat>
          <c:val>
            <c:numRef>
              <c:f>Лист1!$D$2:$D$86</c:f>
              <c:numCache>
                <c:formatCode>_-* #,##0.0_р_._-;\-* #,##0.0_р_._-;_-* "-"??_р_._-;_-@_-</c:formatCode>
                <c:ptCount val="8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96.3</c:v>
                </c:pt>
                <c:pt idx="5">
                  <c:v>84.5</c:v>
                </c:pt>
                <c:pt idx="6">
                  <c:v>79.400000000000006</c:v>
                </c:pt>
                <c:pt idx="7">
                  <c:v>76.900000000000006</c:v>
                </c:pt>
                <c:pt idx="8">
                  <c:v>76.099999999999994</c:v>
                </c:pt>
                <c:pt idx="9">
                  <c:v>70.7</c:v>
                </c:pt>
                <c:pt idx="10">
                  <c:v>62.8</c:v>
                </c:pt>
                <c:pt idx="11">
                  <c:v>62.4</c:v>
                </c:pt>
                <c:pt idx="12">
                  <c:v>62.4</c:v>
                </c:pt>
                <c:pt idx="13">
                  <c:v>61.7</c:v>
                </c:pt>
                <c:pt idx="14">
                  <c:v>59.3</c:v>
                </c:pt>
                <c:pt idx="15">
                  <c:v>57.4</c:v>
                </c:pt>
                <c:pt idx="16">
                  <c:v>57.1</c:v>
                </c:pt>
                <c:pt idx="17">
                  <c:v>55.2</c:v>
                </c:pt>
                <c:pt idx="18">
                  <c:v>52</c:v>
                </c:pt>
                <c:pt idx="19">
                  <c:v>50.6</c:v>
                </c:pt>
                <c:pt idx="20">
                  <c:v>48.9</c:v>
                </c:pt>
                <c:pt idx="21">
                  <c:v>47.7</c:v>
                </c:pt>
                <c:pt idx="22">
                  <c:v>44.2</c:v>
                </c:pt>
                <c:pt idx="23">
                  <c:v>43</c:v>
                </c:pt>
                <c:pt idx="24">
                  <c:v>42.5</c:v>
                </c:pt>
                <c:pt idx="25">
                  <c:v>41.5</c:v>
                </c:pt>
                <c:pt idx="26">
                  <c:v>40.799999999999997</c:v>
                </c:pt>
                <c:pt idx="27">
                  <c:v>40.6</c:v>
                </c:pt>
                <c:pt idx="28">
                  <c:v>38.5</c:v>
                </c:pt>
                <c:pt idx="29">
                  <c:v>35.5</c:v>
                </c:pt>
                <c:pt idx="30">
                  <c:v>34.700000000000003</c:v>
                </c:pt>
                <c:pt idx="31">
                  <c:v>33.6</c:v>
                </c:pt>
                <c:pt idx="32">
                  <c:v>32.4</c:v>
                </c:pt>
                <c:pt idx="33">
                  <c:v>31.4</c:v>
                </c:pt>
                <c:pt idx="34">
                  <c:v>29.9</c:v>
                </c:pt>
                <c:pt idx="35">
                  <c:v>29.8</c:v>
                </c:pt>
                <c:pt idx="36">
                  <c:v>27.4</c:v>
                </c:pt>
                <c:pt idx="37">
                  <c:v>27.1</c:v>
                </c:pt>
                <c:pt idx="38">
                  <c:v>26.7</c:v>
                </c:pt>
                <c:pt idx="39">
                  <c:v>26.6</c:v>
                </c:pt>
                <c:pt idx="40">
                  <c:v>26</c:v>
                </c:pt>
                <c:pt idx="41">
                  <c:v>25.5</c:v>
                </c:pt>
                <c:pt idx="42">
                  <c:v>24.2</c:v>
                </c:pt>
                <c:pt idx="43">
                  <c:v>22.7</c:v>
                </c:pt>
                <c:pt idx="44">
                  <c:v>22.1</c:v>
                </c:pt>
                <c:pt idx="45">
                  <c:v>22.1</c:v>
                </c:pt>
                <c:pt idx="46">
                  <c:v>22.1</c:v>
                </c:pt>
                <c:pt idx="47">
                  <c:v>19.399999999999999</c:v>
                </c:pt>
                <c:pt idx="48">
                  <c:v>18.5</c:v>
                </c:pt>
                <c:pt idx="49">
                  <c:v>18.399999999999999</c:v>
                </c:pt>
                <c:pt idx="50">
                  <c:v>18.2</c:v>
                </c:pt>
                <c:pt idx="51">
                  <c:v>16.2</c:v>
                </c:pt>
                <c:pt idx="52">
                  <c:v>15.9</c:v>
                </c:pt>
                <c:pt idx="53">
                  <c:v>15.6</c:v>
                </c:pt>
                <c:pt idx="54">
                  <c:v>14.1</c:v>
                </c:pt>
                <c:pt idx="55">
                  <c:v>12.2</c:v>
                </c:pt>
                <c:pt idx="56">
                  <c:v>11.3</c:v>
                </c:pt>
                <c:pt idx="57">
                  <c:v>11.1</c:v>
                </c:pt>
                <c:pt idx="58">
                  <c:v>11</c:v>
                </c:pt>
                <c:pt idx="59">
                  <c:v>10.9</c:v>
                </c:pt>
                <c:pt idx="60">
                  <c:v>8.9</c:v>
                </c:pt>
                <c:pt idx="61">
                  <c:v>8.1</c:v>
                </c:pt>
                <c:pt idx="62">
                  <c:v>7</c:v>
                </c:pt>
                <c:pt idx="63">
                  <c:v>6.5</c:v>
                </c:pt>
                <c:pt idx="64">
                  <c:v>6.4</c:v>
                </c:pt>
                <c:pt idx="65">
                  <c:v>6.2</c:v>
                </c:pt>
                <c:pt idx="66">
                  <c:v>5.2</c:v>
                </c:pt>
                <c:pt idx="67">
                  <c:v>5.0999999999999996</c:v>
                </c:pt>
                <c:pt idx="68">
                  <c:v>5</c:v>
                </c:pt>
                <c:pt idx="69">
                  <c:v>4.8</c:v>
                </c:pt>
                <c:pt idx="70">
                  <c:v>4.2</c:v>
                </c:pt>
                <c:pt idx="71">
                  <c:v>4.0999999999999996</c:v>
                </c:pt>
                <c:pt idx="72">
                  <c:v>4.0999999999999996</c:v>
                </c:pt>
                <c:pt idx="73">
                  <c:v>3.5</c:v>
                </c:pt>
                <c:pt idx="74">
                  <c:v>3.1</c:v>
                </c:pt>
                <c:pt idx="75">
                  <c:v>2.7</c:v>
                </c:pt>
                <c:pt idx="76">
                  <c:v>1</c:v>
                </c:pt>
                <c:pt idx="77">
                  <c:v>0.9</c:v>
                </c:pt>
                <c:pt idx="78">
                  <c:v>0.7</c:v>
                </c:pt>
                <c:pt idx="79">
                  <c:v>0.5</c:v>
                </c:pt>
                <c:pt idx="80">
                  <c:v>0.3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-129.19999999999999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A1-42DB-82D9-41D1F965C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4815144"/>
        <c:axId val="1"/>
      </c:lineChart>
      <c:catAx>
        <c:axId val="284815144"/>
        <c:scaling>
          <c:orientation val="maxMin"/>
        </c:scaling>
        <c:delete val="0"/>
        <c:axPos val="b"/>
        <c:numFmt formatCode="\О\с\н\о\в\н\о\й" sourceLinked="0"/>
        <c:majorTickMark val="none"/>
        <c:minorTickMark val="none"/>
        <c:tickLblPos val="nextTo"/>
        <c:spPr>
          <a:noFill/>
        </c:spPr>
        <c:txPr>
          <a:bodyPr/>
          <a:lstStyle/>
          <a:p>
            <a:pPr>
              <a:defRPr sz="640" baseline="0">
                <a:solidFill>
                  <a:srgbClr val="0070C0"/>
                </a:solidFill>
              </a:defRPr>
            </a:pPr>
            <a:endParaRPr lang="ru-RU"/>
          </a:p>
        </c:txPr>
        <c:crossAx val="1"/>
        <c:crossesAt val="40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-130"/>
        </c:scaling>
        <c:delete val="0"/>
        <c:axPos val="r"/>
        <c:majorGridlines>
          <c:spPr>
            <a:ln>
              <a:solidFill>
                <a:srgbClr val="A5B592"/>
              </a:solidFill>
            </a:ln>
          </c:spPr>
        </c:majorGridlines>
        <c:numFmt formatCode="_-* #,##0.0_р_._-;\-* #,##0.0_р_._-;_-* &quot;-&quot;??_р_._-;_-@_-" sourceLinked="1"/>
        <c:majorTickMark val="none"/>
        <c:minorTickMark val="none"/>
        <c:tickLblPos val="nextTo"/>
        <c:txPr>
          <a:bodyPr/>
          <a:lstStyle/>
          <a:p>
            <a:pPr>
              <a:defRPr sz="1182"/>
            </a:pPr>
            <a:endParaRPr lang="ru-RU"/>
          </a:p>
        </c:txPr>
        <c:crossAx val="284815144"/>
        <c:crosses val="autoZero"/>
        <c:crossBetween val="between"/>
        <c:majorUnit val="12.8"/>
      </c:valAx>
      <c:spPr>
        <a:gradFill flip="none" rotWithShape="1">
          <a:gsLst>
            <a:gs pos="0">
              <a:srgbClr val="00B050">
                <a:alpha val="35000"/>
              </a:srgb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ln w="25040">
          <a:noFill/>
        </a:ln>
      </c:spPr>
    </c:plotArea>
    <c:plotVisOnly val="1"/>
    <c:dispBlanksAs val="gap"/>
    <c:showDLblsOverMax val="0"/>
  </c:chart>
  <c:txPr>
    <a:bodyPr/>
    <a:lstStyle/>
    <a:p>
      <a:pPr>
        <a:defRPr sz="1776"/>
      </a:pPr>
      <a:endParaRPr lang="ru-RU"/>
    </a:p>
  </c:txPr>
  <c:externalData r:id="rId1">
    <c:autoUpdate val="0"/>
  </c:externalData>
</c:chartSpace>
</file>

<file path=ppt/charts/chart1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84E-2"/>
          <c:y val="0.49912814841774278"/>
          <c:w val="0.96685522256824996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Кабардино-Балкарская Республика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31-48C1-8375-A137EB7D54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Карачаево-Черкесская Республика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1-48C1-8375-A137EB7D548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Псковская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31-48C1-8375-A137EB7D548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Ингушетия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31-48C1-8375-A137EB7D548D}"/>
                </c:ext>
              </c:extLst>
            </c:dLbl>
            <c:spPr>
              <a:noFill/>
              <a:ln w="25310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31-48C1-8375-A137EB7D548D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Орловская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0.96299999999999997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831-48C1-8375-A137EB7D548D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Ростовская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0.84499999999999997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31-48C1-8375-A137EB7D548D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Республика Дагестан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0.79400000000000004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831-48C1-8375-A137EB7D548D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0.76900000000000002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31-48C1-8375-A137EB7D548D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Калужская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0.76100000000000001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831-48C1-8375-A137EB7D548D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Чеченская Республика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0.70699999999999996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831-48C1-8375-A137EB7D548D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Калмыкия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831-48C1-8375-A137EB7D548D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Еврейская АО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831-48C1-8375-A137EB7D548D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Тамбовская область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831-48C1-8375-A137EB7D548D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Забайкальский край</c:v>
                </c:pt>
              </c:strCache>
            </c:strRef>
          </c:tx>
          <c:invertIfNegative val="0"/>
          <c:dLbls>
            <c:spPr>
              <a:noFill/>
              <a:ln w="2531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0.61699999999999999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831-48C1-8375-A137EB7D5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95271536"/>
        <c:axId val="1"/>
      </c:barChart>
      <c:catAx>
        <c:axId val="19527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95271536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6"/>
      </a:pPr>
      <a:endParaRPr lang="ru-RU"/>
    </a:p>
  </c:txPr>
  <c:externalData r:id="rId1">
    <c:autoUpdate val="0"/>
  </c:externalData>
</c:chartSpace>
</file>

<file path=ppt/charts/chart1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8E-2"/>
          <c:y val="0.499128148417743"/>
          <c:w val="0.96685522256825074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Новгородская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0.59299999999999997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9-4F91-A51A-A57ED7571A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Марий Эл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0.57399999999999995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9-4F91-A51A-A57ED7571A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Ненецкий АО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C9-4F91-A51A-A57ED7571AE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Адыгея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9-4F91-A51A-A57ED7571AE1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0.55200000000000005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9-4F91-A51A-A57ED7571AE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Брянская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C9-4F91-A51A-A57ED7571AE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Смоленская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0.50600000000000001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C9-4F91-A51A-A57ED7571AE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Республика Бурятия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0.48899999999999999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C9-4F91-A51A-A57ED7571AE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Свердловская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0.47699999999999998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C9-4F91-A51A-A57ED7571AE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Камчатский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EC9-4F91-A51A-A57ED7571AE1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Вологодская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C9-4F91-A51A-A57ED7571AE1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Курская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0.42499999999999999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EC9-4F91-A51A-A57ED7571AE1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Тюменская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0.41499999999999998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C9-4F91-A51A-A57ED7571AE1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Воронежская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0.40799999999999997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EC9-4F91-A51A-A57ED7571AE1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Мурманская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0.40600000000000003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EC9-4F91-A51A-A57ED7571AE1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Самарская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0.38500000000000001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EC9-4F91-A51A-A57ED7571AE1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Пермский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0.35499999999999998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EC9-4F91-A51A-A57ED7571AE1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Приморский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0.0%</c:formatCode>
                <c:ptCount val="1"/>
                <c:pt idx="0">
                  <c:v>0.34699999999999998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EC9-4F91-A51A-A57ED7571AE1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0.0%</c:formatCode>
                <c:ptCount val="1"/>
                <c:pt idx="0">
                  <c:v>0.33600000000000002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EC9-4F91-A51A-A57ED7571AE1}"/>
            </c:ext>
          </c:extLst>
        </c:ser>
        <c:ser>
          <c:idx val="18"/>
          <c:order val="18"/>
          <c:tx>
            <c:strRef>
              <c:f>Лист1!$T$1</c:f>
              <c:strCache>
                <c:ptCount val="1"/>
                <c:pt idx="0">
                  <c:v>Московская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Лист1!$T$2</c:f>
              <c:numCache>
                <c:formatCode>0.0%</c:formatCode>
                <c:ptCount val="1"/>
                <c:pt idx="0">
                  <c:v>0.32400000000000001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EC9-4F91-A51A-A57ED7571AE1}"/>
            </c:ext>
          </c:extLst>
        </c:ser>
        <c:ser>
          <c:idx val="19"/>
          <c:order val="19"/>
          <c:tx>
            <c:strRef>
              <c:f>Лист1!$U$1</c:f>
              <c:strCache>
                <c:ptCount val="1"/>
                <c:pt idx="0">
                  <c:v>Архангельская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Лист1!$U$2</c:f>
              <c:numCache>
                <c:formatCode>0.0%</c:formatCode>
                <c:ptCount val="1"/>
                <c:pt idx="0">
                  <c:v>0.314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EC9-4F91-A51A-A57ED7571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8853688"/>
        <c:axId val="1"/>
      </c:barChart>
      <c:catAx>
        <c:axId val="1885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536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9912814841774289"/>
          <c:w val="0.96685522256825041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Удмуртская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0.29899999999999999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81-48BC-881F-17EA6636310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Ивановская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0.29799999999999999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81-48BC-881F-17EA6636310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Сахалинская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0.27400000000000002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81-48BC-881F-17EA6636310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ХМАО-Югра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81-48BC-881F-17EA66363107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0.27100000000000002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81-48BC-881F-17EA6636310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Пензенская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0.26700000000000002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B81-48BC-881F-17EA6636310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Республика Алтай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0.26600000000000001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81-48BC-881F-17EA6636310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Томская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B81-48BC-881F-17EA66363107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Чувашская Республика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0.255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B81-48BC-881F-17EA66363107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Белгородская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0.24199999999999999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B81-48BC-881F-17EA66363107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Челябинская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0.22700000000000001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B81-48BC-881F-17EA66363107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0.221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B81-48BC-881F-17EA66363107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Оренбургская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0.221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B81-48BC-881F-17EA66363107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Ульяновская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0.221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B81-48BC-881F-17EA66363107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Амурская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0.19400000000000001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B81-48BC-881F-17EA66363107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Омская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0.185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B81-48BC-881F-17EA66363107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0.184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B81-48BC-881F-17EA66363107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Ярославская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0.0%</c:formatCode>
                <c:ptCount val="1"/>
                <c:pt idx="0">
                  <c:v>0.182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B81-48BC-881F-17EA66363107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Республика Коми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0.0%</c:formatCode>
                <c:ptCount val="1"/>
                <c:pt idx="0">
                  <c:v>0.16200000000000001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B81-48BC-881F-17EA66363107}"/>
            </c:ext>
          </c:extLst>
        </c:ser>
        <c:ser>
          <c:idx val="18"/>
          <c:order val="18"/>
          <c:tx>
            <c:strRef>
              <c:f>Лист1!$T$1</c:f>
              <c:strCache>
                <c:ptCount val="1"/>
                <c:pt idx="0">
                  <c:v>г. Санкт-Петербург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Лист1!$T$2</c:f>
              <c:numCache>
                <c:formatCode>0.0%</c:formatCode>
                <c:ptCount val="1"/>
                <c:pt idx="0">
                  <c:v>0.159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CB81-48BC-881F-17EA66363107}"/>
            </c:ext>
          </c:extLst>
        </c:ser>
        <c:ser>
          <c:idx val="19"/>
          <c:order val="19"/>
          <c:tx>
            <c:strRef>
              <c:f>Лист1!$U$1</c:f>
              <c:strCache>
                <c:ptCount val="1"/>
                <c:pt idx="0">
                  <c:v>Иркутская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Лист1!$U$2</c:f>
              <c:numCache>
                <c:formatCode>0.0%</c:formatCode>
                <c:ptCount val="1"/>
                <c:pt idx="0">
                  <c:v>0.156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B81-48BC-881F-17EA66363107}"/>
            </c:ext>
          </c:extLst>
        </c:ser>
        <c:ser>
          <c:idx val="20"/>
          <c:order val="20"/>
          <c:tx>
            <c:strRef>
              <c:f>Лист1!$V$1</c:f>
              <c:strCache>
                <c:ptCount val="1"/>
                <c:pt idx="0">
                  <c:v>Саратовская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Лист1!$V$2</c:f>
              <c:numCache>
                <c:formatCode>0.0%</c:formatCode>
                <c:ptCount val="1"/>
                <c:pt idx="0">
                  <c:v>0.14099999999999999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CB81-48BC-881F-17EA66363107}"/>
            </c:ext>
          </c:extLst>
        </c:ser>
        <c:ser>
          <c:idx val="21"/>
          <c:order val="21"/>
          <c:tx>
            <c:strRef>
              <c:f>Лист1!$W$1</c:f>
              <c:strCache>
                <c:ptCount val="1"/>
                <c:pt idx="0">
                  <c:v>Республика Тыва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Лист1!$W$2</c:f>
              <c:numCache>
                <c:formatCode>0.0%</c:formatCode>
                <c:ptCount val="1"/>
                <c:pt idx="0">
                  <c:v>0.122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CB81-48BC-881F-17EA66363107}"/>
            </c:ext>
          </c:extLst>
        </c:ser>
        <c:ser>
          <c:idx val="22"/>
          <c:order val="22"/>
          <c:tx>
            <c:strRef>
              <c:f>Лист1!$X$1</c:f>
              <c:strCache>
                <c:ptCount val="1"/>
                <c:pt idx="0">
                  <c:v>Тульская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Лист1!$X$2</c:f>
              <c:numCache>
                <c:formatCode>0.0%</c:formatCode>
                <c:ptCount val="1"/>
                <c:pt idx="0">
                  <c:v>0.113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CB81-48BC-881F-17EA66363107}"/>
            </c:ext>
          </c:extLst>
        </c:ser>
        <c:ser>
          <c:idx val="23"/>
          <c:order val="23"/>
          <c:tx>
            <c:strRef>
              <c:f>Лист1!$Y$1</c:f>
              <c:strCache>
                <c:ptCount val="1"/>
                <c:pt idx="0">
                  <c:v>Магаданская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Лист1!$Y$2</c:f>
              <c:numCache>
                <c:formatCode>0.0%</c:formatCode>
                <c:ptCount val="1"/>
                <c:pt idx="0">
                  <c:v>0.111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CB81-48BC-881F-17EA66363107}"/>
            </c:ext>
          </c:extLst>
        </c:ser>
        <c:ser>
          <c:idx val="24"/>
          <c:order val="24"/>
          <c:tx>
            <c:strRef>
              <c:f>Лист1!$Z$1</c:f>
              <c:strCache>
                <c:ptCount val="1"/>
                <c:pt idx="0">
                  <c:v>Ямало-Ненецкий АО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Лист1!$Z$2</c:f>
              <c:numCache>
                <c:formatCode>0.0%</c:formatCode>
                <c:ptCount val="1"/>
                <c:pt idx="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CB81-48BC-881F-17EA66363107}"/>
            </c:ext>
          </c:extLst>
        </c:ser>
        <c:ser>
          <c:idx val="25"/>
          <c:order val="25"/>
          <c:tx>
            <c:strRef>
              <c:f>Лист1!$AA$1</c:f>
              <c:strCache>
                <c:ptCount val="1"/>
                <c:pt idx="0">
                  <c:v>Ставропольский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Лист1!$AA$2</c:f>
              <c:numCache>
                <c:formatCode>0.0%</c:formatCode>
                <c:ptCount val="1"/>
                <c:pt idx="0">
                  <c:v>0.109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CB81-48BC-881F-17EA66363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13898888"/>
        <c:axId val="1"/>
      </c:barChart>
      <c:catAx>
        <c:axId val="113898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138988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9912814841774289"/>
          <c:w val="0.96685522256825041"/>
          <c:h val="0.3684999580055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Волгоградская 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8.8999999999999996E-2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81-48BC-881F-17EA6636310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РСО-Алания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0.0%</c:formatCode>
                <c:ptCount val="1"/>
                <c:pt idx="0">
                  <c:v>8.1000000000000003E-2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81-48BC-881F-17EA6636310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Курганская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81-48BC-881F-17EA6636310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Краснодарский край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81-48BC-881F-17EA66363107}"/>
                </c:ext>
              </c:extLst>
            </c:dLbl>
            <c:spPr>
              <a:noFill/>
              <a:ln w="25355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0.0%</c:formatCode>
                <c:ptCount val="1"/>
                <c:pt idx="0">
                  <c:v>6.5000000000000002E-2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81-48BC-881F-17EA6636310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Башкортостан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0.0%</c:formatCode>
                <c:ptCount val="1"/>
                <c:pt idx="0">
                  <c:v>6.4000000000000001E-2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B81-48BC-881F-17EA6636310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Кемеровская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0.0%</c:formatCode>
                <c:ptCount val="1"/>
                <c:pt idx="0">
                  <c:v>6.2E-2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81-48BC-881F-17EA6636310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Кировская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0.0%</c:formatCode>
                <c:ptCount val="1"/>
                <c:pt idx="0">
                  <c:v>5.1999999999999998E-2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B81-48BC-881F-17EA66363107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Рязанская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0.0%</c:formatCode>
                <c:ptCount val="1"/>
                <c:pt idx="0">
                  <c:v>5.0999999999999997E-2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B81-48BC-881F-17EA66363107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Красноярский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0.0%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B81-48BC-881F-17EA66363107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г. Севастополь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0.0%</c:formatCode>
                <c:ptCount val="1"/>
                <c:pt idx="0">
                  <c:v>4.8000000000000001E-2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B81-48BC-881F-17EA66363107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Мордовия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0.0%</c:formatCode>
                <c:ptCount val="1"/>
                <c:pt idx="0">
                  <c:v>4.2000000000000003E-2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B81-48BC-881F-17EA66363107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Липецкая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0.0%</c:formatCode>
                <c:ptCount val="1"/>
                <c:pt idx="0">
                  <c:v>4.1000000000000002E-2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B81-48BC-881F-17EA66363107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Республика Саха (Якутия)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0.0%</c:formatCode>
                <c:ptCount val="1"/>
                <c:pt idx="0">
                  <c:v>4.1000000000000002E-2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B81-48BC-881F-17EA66363107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Республика Карелия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0.0%</c:formatCode>
                <c:ptCount val="1"/>
                <c:pt idx="0">
                  <c:v>3.5000000000000003E-2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B81-48BC-881F-17EA66363107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Тверская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0.0%</c:formatCode>
                <c:ptCount val="1"/>
                <c:pt idx="0">
                  <c:v>3.1E-2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B81-48BC-881F-17EA66363107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Хабаровский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0.0%</c:formatCode>
                <c:ptCount val="1"/>
                <c:pt idx="0">
                  <c:v>2.7E-2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B81-48BC-881F-17EA66363107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Владимирская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0.0%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B81-48BC-881F-17EA66363107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Костромская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0.0%</c:formatCode>
                <c:ptCount val="1"/>
                <c:pt idx="0">
                  <c:v>8.9999999999999993E-3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B81-48BC-881F-17EA66363107}"/>
            </c:ext>
          </c:extLst>
        </c:ser>
        <c:ser>
          <c:idx val="18"/>
          <c:order val="18"/>
          <c:tx>
            <c:strRef>
              <c:f>Лист1!$T$1</c:f>
              <c:strCache>
                <c:ptCount val="1"/>
                <c:pt idx="0">
                  <c:v>г. Москва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Лист1!$T$2</c:f>
              <c:numCache>
                <c:formatCode>0.0%</c:formatCode>
                <c:ptCount val="1"/>
                <c:pt idx="0">
                  <c:v>7.0000000000000001E-3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CB81-48BC-881F-17EA66363107}"/>
            </c:ext>
          </c:extLst>
        </c:ser>
        <c:ser>
          <c:idx val="19"/>
          <c:order val="19"/>
          <c:tx>
            <c:strRef>
              <c:f>Лист1!$U$1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Лист1!$U$2</c:f>
              <c:numCache>
                <c:formatCode>0.0%</c:formatCode>
                <c:ptCount val="1"/>
                <c:pt idx="0">
                  <c:v>5.0000000000000001E-3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B81-48BC-881F-17EA66363107}"/>
            </c:ext>
          </c:extLst>
        </c:ser>
        <c:ser>
          <c:idx val="20"/>
          <c:order val="20"/>
          <c:tx>
            <c:strRef>
              <c:f>Лист1!$V$1</c:f>
              <c:strCache>
                <c:ptCount val="1"/>
                <c:pt idx="0">
                  <c:v>Республика Крым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Лист1!$V$2</c:f>
              <c:numCache>
                <c:formatCode>0.0%</c:formatCode>
                <c:ptCount val="1"/>
                <c:pt idx="0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CB81-48BC-881F-17EA66363107}"/>
            </c:ext>
          </c:extLst>
        </c:ser>
        <c:ser>
          <c:idx val="21"/>
          <c:order val="21"/>
          <c:tx>
            <c:strRef>
              <c:f>Лист1!$W$1</c:f>
              <c:strCache>
                <c:ptCount val="1"/>
                <c:pt idx="0">
                  <c:v>Алтайский край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Лист1!$W$2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CB81-48BC-881F-17EA66363107}"/>
            </c:ext>
          </c:extLst>
        </c:ser>
        <c:ser>
          <c:idx val="22"/>
          <c:order val="22"/>
          <c:tx>
            <c:strRef>
              <c:f>Лист1!$X$1</c:f>
              <c:strCache>
                <c:ptCount val="1"/>
                <c:pt idx="0">
                  <c:v>Астраханская область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Лист1!$X$2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CB81-48BC-881F-17EA66363107}"/>
            </c:ext>
          </c:extLst>
        </c:ser>
        <c:ser>
          <c:idx val="23"/>
          <c:order val="23"/>
          <c:tx>
            <c:strRef>
              <c:f>Лист1!$Y$1</c:f>
              <c:strCache>
                <c:ptCount val="1"/>
                <c:pt idx="0">
                  <c:v>Чукотский АО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Лист1!$Y$2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CB81-48BC-881F-17EA66363107}"/>
            </c:ext>
          </c:extLst>
        </c:ser>
        <c:ser>
          <c:idx val="24"/>
          <c:order val="24"/>
          <c:tx>
            <c:strRef>
              <c:f>Лист1!$Z$1</c:f>
              <c:strCache>
                <c:ptCount val="1"/>
                <c:pt idx="0">
                  <c:v>Республика Хакасия</c:v>
                </c:pt>
              </c:strCache>
            </c:strRef>
          </c:tx>
          <c:invertIfNegative val="0"/>
          <c:dLbls>
            <c:spPr>
              <a:noFill/>
              <a:ln w="25355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Лист1!$Z$2</c:f>
              <c:numCache>
                <c:formatCode>0.0%</c:formatCode>
                <c:ptCount val="1"/>
                <c:pt idx="0">
                  <c:v>-1.292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CB81-48BC-881F-17EA66363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13898888"/>
        <c:axId val="1"/>
      </c:barChart>
      <c:catAx>
        <c:axId val="113898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13898888"/>
        <c:crosses val="autoZero"/>
        <c:crossBetween val="between"/>
      </c:valAx>
      <c:spPr>
        <a:noFill/>
        <a:ln w="25355">
          <a:noFill/>
        </a:ln>
      </c:spPr>
    </c:plotArea>
    <c:plotVisOnly val="1"/>
    <c:dispBlanksAs val="gap"/>
    <c:showDLblsOverMax val="0"/>
  </c:chart>
  <c:txPr>
    <a:bodyPr/>
    <a:lstStyle/>
    <a:p>
      <a:pPr>
        <a:defRPr sz="998"/>
      </a:pPr>
      <a:endParaRPr lang="ru-RU"/>
    </a:p>
  </c:txPr>
  <c:externalData r:id="rId1">
    <c:autoUpdate val="0"/>
  </c:externalData>
</c:chartSpace>
</file>

<file path=ppt/charts/chart1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69144802129415"/>
          <c:y val="2.7523497405644935E-2"/>
          <c:w val="0.70730855197870579"/>
          <c:h val="0.6825642695546841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882</c:v>
                </c:pt>
                <c:pt idx="1">
                  <c:v>2437</c:v>
                </c:pt>
                <c:pt idx="2">
                  <c:v>2840</c:v>
                </c:pt>
                <c:pt idx="3">
                  <c:v>2840</c:v>
                </c:pt>
                <c:pt idx="4">
                  <c:v>3046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526</c:v>
                </c:pt>
                <c:pt idx="1">
                  <c:v>36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24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50-4E09-9178-49D1BE9DDF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7203152"/>
        <c:axId val="397203544"/>
      </c:lineChart>
      <c:catAx>
        <c:axId val="39720315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7203544"/>
        <c:crosses val="autoZero"/>
        <c:auto val="1"/>
        <c:lblAlgn val="ctr"/>
        <c:lblOffset val="100"/>
        <c:noMultiLvlLbl val="0"/>
      </c:catAx>
      <c:valAx>
        <c:axId val="397203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72031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69144802129415"/>
          <c:y val="2.7523497405644935E-2"/>
          <c:w val="0.70730855197870579"/>
          <c:h val="0.6237900139818971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460</c:v>
                </c:pt>
                <c:pt idx="1">
                  <c:v>506</c:v>
                </c:pt>
                <c:pt idx="2">
                  <c:v>439</c:v>
                </c:pt>
                <c:pt idx="3">
                  <c:v>592</c:v>
                </c:pt>
                <c:pt idx="4">
                  <c:v>751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340</c:v>
                </c:pt>
                <c:pt idx="1">
                  <c:v>310</c:v>
                </c:pt>
                <c:pt idx="2">
                  <c:v>340</c:v>
                </c:pt>
                <c:pt idx="3">
                  <c:v>415</c:v>
                </c:pt>
                <c:pt idx="4">
                  <c:v>146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84-4DF8-ADB0-2E185FA642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9622784"/>
        <c:axId val="393573240"/>
      </c:lineChart>
      <c:catAx>
        <c:axId val="38962278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3573240"/>
        <c:crosses val="autoZero"/>
        <c:auto val="1"/>
        <c:lblAlgn val="ctr"/>
        <c:lblOffset val="100"/>
        <c:noMultiLvlLbl val="0"/>
      </c:catAx>
      <c:valAx>
        <c:axId val="393573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6227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lang="ru-RU"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 rtl="0">
        <a:defRPr lang="ru-RU" sz="1400" b="0" i="0" u="none" strike="noStrik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РФ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11</c:v>
                </c:pt>
                <c:pt idx="1">
                  <c:v>56</c:v>
                </c:pt>
                <c:pt idx="2">
                  <c:v>24</c:v>
                </c:pt>
                <c:pt idx="3">
                  <c:v>15</c:v>
                </c:pt>
                <c:pt idx="4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1B-4529-ACE5-A50426F228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8616272"/>
        <c:axId val="408617584"/>
      </c:barChart>
      <c:catAx>
        <c:axId val="40861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617584"/>
        <c:crosses val="autoZero"/>
        <c:auto val="1"/>
        <c:lblAlgn val="ctr"/>
        <c:lblOffset val="100"/>
        <c:noMultiLvlLbl val="0"/>
      </c:catAx>
      <c:valAx>
        <c:axId val="40861758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61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69144802129415"/>
          <c:y val="2.7523497405644935E-2"/>
          <c:w val="0.70730855197870579"/>
          <c:h val="0.7134123724283895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324</c:v>
                </c:pt>
                <c:pt idx="1">
                  <c:v>213</c:v>
                </c:pt>
                <c:pt idx="2">
                  <c:v>1668</c:v>
                </c:pt>
                <c:pt idx="3">
                  <c:v>1790</c:v>
                </c:pt>
                <c:pt idx="4">
                  <c:v>1813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285</c:v>
                </c:pt>
                <c:pt idx="1">
                  <c:v>0</c:v>
                </c:pt>
                <c:pt idx="2">
                  <c:v>650</c:v>
                </c:pt>
                <c:pt idx="3">
                  <c:v>500</c:v>
                </c:pt>
                <c:pt idx="4">
                  <c:v>377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102</c:v>
                </c:pt>
                <c:pt idx="3">
                  <c:v>133</c:v>
                </c:pt>
                <c:pt idx="4">
                  <c:v>147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168</c:v>
                </c:pt>
                <c:pt idx="3">
                  <c:v>25</c:v>
                </c:pt>
                <c:pt idx="4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FC-4BEB-9907-563A6E6549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2077176"/>
        <c:axId val="402078352"/>
      </c:lineChart>
      <c:catAx>
        <c:axId val="40207717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2078352"/>
        <c:crosses val="autoZero"/>
        <c:auto val="1"/>
        <c:lblAlgn val="ctr"/>
        <c:lblOffset val="100"/>
        <c:noMultiLvlLbl val="0"/>
      </c:catAx>
      <c:valAx>
        <c:axId val="402078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ru-RU"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0771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algn="ctr" rtl="0">
              <a:defRPr lang="ru-RU"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1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69144802129415"/>
          <c:y val="2.7523497405644935E-2"/>
          <c:w val="0.70730855197870579"/>
          <c:h val="0.6256280193148308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490</c:v>
                </c:pt>
                <c:pt idx="1">
                  <c:v>491</c:v>
                </c:pt>
                <c:pt idx="2">
                  <c:v>485</c:v>
                </c:pt>
                <c:pt idx="3">
                  <c:v>618</c:v>
                </c:pt>
                <c:pt idx="4">
                  <c:v>757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22</c:v>
                </c:pt>
                <c:pt idx="2">
                  <c:v>6</c:v>
                </c:pt>
                <c:pt idx="3">
                  <c:v>4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AF-4DE0-AC20-7861352F1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8078664"/>
        <c:axId val="402804160"/>
      </c:lineChart>
      <c:catAx>
        <c:axId val="30807866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804160"/>
        <c:crosses val="autoZero"/>
        <c:auto val="1"/>
        <c:lblAlgn val="ctr"/>
        <c:lblOffset val="100"/>
        <c:noMultiLvlLbl val="0"/>
      </c:catAx>
      <c:valAx>
        <c:axId val="40280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80786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69144802129415"/>
          <c:y val="1.759250507144515E-2"/>
          <c:w val="0.70730855197870579"/>
          <c:h val="0.6437477072851021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423</c:v>
                </c:pt>
                <c:pt idx="1">
                  <c:v>467</c:v>
                </c:pt>
                <c:pt idx="2">
                  <c:v>407</c:v>
                </c:pt>
                <c:pt idx="3">
                  <c:v>451</c:v>
                </c:pt>
                <c:pt idx="4">
                  <c:v>3498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121</c:v>
                </c:pt>
                <c:pt idx="1">
                  <c:v>143</c:v>
                </c:pt>
                <c:pt idx="2">
                  <c:v>242</c:v>
                </c:pt>
                <c:pt idx="3">
                  <c:v>367</c:v>
                </c:pt>
                <c:pt idx="4">
                  <c:v>725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8</c:v>
                </c:pt>
                <c:pt idx="3">
                  <c:v>51</c:v>
                </c:pt>
                <c:pt idx="4">
                  <c:v>122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40-4E35-B0D8-DB10CD8A10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6463640"/>
        <c:axId val="396464424"/>
      </c:lineChart>
      <c:catAx>
        <c:axId val="396463640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6464424"/>
        <c:crosses val="autoZero"/>
        <c:auto val="1"/>
        <c:lblAlgn val="ctr"/>
        <c:lblOffset val="100"/>
        <c:noMultiLvlLbl val="0"/>
      </c:catAx>
      <c:valAx>
        <c:axId val="396464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64636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69144802129415"/>
          <c:y val="2.7523497405644935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4063</c:v>
                </c:pt>
                <c:pt idx="1">
                  <c:v>1496</c:v>
                </c:pt>
                <c:pt idx="2">
                  <c:v>1074</c:v>
                </c:pt>
                <c:pt idx="3">
                  <c:v>868</c:v>
                </c:pt>
                <c:pt idx="4">
                  <c:v>880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268</c:v>
                </c:pt>
                <c:pt idx="1">
                  <c:v>545</c:v>
                </c:pt>
                <c:pt idx="2">
                  <c:v>316</c:v>
                </c:pt>
                <c:pt idx="3">
                  <c:v>295</c:v>
                </c:pt>
                <c:pt idx="4">
                  <c:v>434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55</c:v>
                </c:pt>
                <c:pt idx="2">
                  <c:v>37</c:v>
                </c:pt>
                <c:pt idx="3">
                  <c:v>0</c:v>
                </c:pt>
                <c:pt idx="4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15</c:v>
                </c:pt>
                <c:pt idx="1">
                  <c:v>217</c:v>
                </c:pt>
                <c:pt idx="2">
                  <c:v>64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545-43C6-AEFE-79A89BEEF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2072080"/>
        <c:axId val="402077568"/>
      </c:lineChart>
      <c:catAx>
        <c:axId val="402072080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077568"/>
        <c:crosses val="autoZero"/>
        <c:auto val="1"/>
        <c:lblAlgn val="ctr"/>
        <c:lblOffset val="100"/>
        <c:noMultiLvlLbl val="0"/>
      </c:catAx>
      <c:valAx>
        <c:axId val="402077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072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69144802129415"/>
          <c:y val="2.7523497405644935E-2"/>
          <c:w val="0.70730855197870579"/>
          <c:h val="0.6928921739392421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5994</c:v>
                </c:pt>
                <c:pt idx="1">
                  <c:v>6092</c:v>
                </c:pt>
                <c:pt idx="2">
                  <c:v>5330</c:v>
                </c:pt>
                <c:pt idx="3">
                  <c:v>5824</c:v>
                </c:pt>
                <c:pt idx="4">
                  <c:v>8142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20</c:v>
                </c:pt>
                <c:pt idx="1">
                  <c:v>7</c:v>
                </c:pt>
                <c:pt idx="2">
                  <c:v>9</c:v>
                </c:pt>
                <c:pt idx="3">
                  <c:v>30</c:v>
                </c:pt>
                <c:pt idx="4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120</c:v>
                </c:pt>
                <c:pt idx="1">
                  <c:v>114</c:v>
                </c:pt>
                <c:pt idx="2">
                  <c:v>64</c:v>
                </c:pt>
                <c:pt idx="3">
                  <c:v>42</c:v>
                </c:pt>
                <c:pt idx="4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30</c:v>
                </c:pt>
                <c:pt idx="1">
                  <c:v>8</c:v>
                </c:pt>
                <c:pt idx="2">
                  <c:v>8</c:v>
                </c:pt>
                <c:pt idx="3">
                  <c:v>21</c:v>
                </c:pt>
                <c:pt idx="4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B9-463B-97F0-574F3323E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8893712"/>
        <c:axId val="22543000"/>
      </c:lineChart>
      <c:catAx>
        <c:axId val="28889371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43000"/>
        <c:crosses val="autoZero"/>
        <c:auto val="1"/>
        <c:lblAlgn val="ctr"/>
        <c:lblOffset val="100"/>
        <c:noMultiLvlLbl val="0"/>
      </c:catAx>
      <c:valAx>
        <c:axId val="22543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88937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69144802129415"/>
          <c:y val="2.7523497405644935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1329</c:v>
                </c:pt>
                <c:pt idx="1">
                  <c:v>1508</c:v>
                </c:pt>
                <c:pt idx="2">
                  <c:v>1853</c:v>
                </c:pt>
                <c:pt idx="3">
                  <c:v>2988</c:v>
                </c:pt>
                <c:pt idx="4">
                  <c:v>2807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588</c:v>
                </c:pt>
                <c:pt idx="1">
                  <c:v>396</c:v>
                </c:pt>
                <c:pt idx="2">
                  <c:v>198</c:v>
                </c:pt>
                <c:pt idx="3">
                  <c:v>484</c:v>
                </c:pt>
                <c:pt idx="4">
                  <c:v>207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25</c:v>
                </c:pt>
                <c:pt idx="1">
                  <c:v>33</c:v>
                </c:pt>
                <c:pt idx="2">
                  <c:v>5</c:v>
                </c:pt>
                <c:pt idx="3">
                  <c:v>34</c:v>
                </c:pt>
                <c:pt idx="4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F8-4E33-BEB4-D945EEFF30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8077096"/>
        <c:axId val="306672208"/>
      </c:lineChart>
      <c:catAx>
        <c:axId val="30807709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672208"/>
        <c:crosses val="autoZero"/>
        <c:auto val="1"/>
        <c:lblAlgn val="ctr"/>
        <c:lblOffset val="100"/>
        <c:noMultiLvlLbl val="0"/>
      </c:catAx>
      <c:valAx>
        <c:axId val="30667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80770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69144802129415"/>
          <c:y val="2.7523497405644935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1415</c:v>
                </c:pt>
                <c:pt idx="1">
                  <c:v>1431</c:v>
                </c:pt>
                <c:pt idx="2">
                  <c:v>2896</c:v>
                </c:pt>
                <c:pt idx="3">
                  <c:v>3447</c:v>
                </c:pt>
                <c:pt idx="4">
                  <c:v>2411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538</c:v>
                </c:pt>
                <c:pt idx="1">
                  <c:v>554</c:v>
                </c:pt>
                <c:pt idx="2">
                  <c:v>595</c:v>
                </c:pt>
                <c:pt idx="3">
                  <c:v>931</c:v>
                </c:pt>
                <c:pt idx="4">
                  <c:v>979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37</c:v>
                </c:pt>
                <c:pt idx="1">
                  <c:v>44</c:v>
                </c:pt>
                <c:pt idx="2">
                  <c:v>0</c:v>
                </c:pt>
                <c:pt idx="3">
                  <c:v>2</c:v>
                </c:pt>
                <c:pt idx="4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35</c:v>
                </c:pt>
                <c:pt idx="1">
                  <c:v>25</c:v>
                </c:pt>
                <c:pt idx="2">
                  <c:v>19</c:v>
                </c:pt>
                <c:pt idx="3">
                  <c:v>344</c:v>
                </c:pt>
                <c:pt idx="4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12</c:v>
                </c:pt>
                <c:pt idx="3">
                  <c:v>43</c:v>
                </c:pt>
                <c:pt idx="4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D9-4034-A3FC-A45B6255B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7201976"/>
        <c:axId val="300321344"/>
      </c:lineChart>
      <c:catAx>
        <c:axId val="39720197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0321344"/>
        <c:crosses val="autoZero"/>
        <c:auto val="1"/>
        <c:lblAlgn val="ctr"/>
        <c:lblOffset val="100"/>
        <c:noMultiLvlLbl val="0"/>
      </c:catAx>
      <c:valAx>
        <c:axId val="300321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72019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69144802129415"/>
          <c:y val="2.7523497405644935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642</c:v>
                </c:pt>
                <c:pt idx="1">
                  <c:v>1645</c:v>
                </c:pt>
                <c:pt idx="2">
                  <c:v>1680</c:v>
                </c:pt>
                <c:pt idx="3">
                  <c:v>1732</c:v>
                </c:pt>
                <c:pt idx="4">
                  <c:v>2108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72</c:v>
                </c:pt>
                <c:pt idx="1">
                  <c:v>706</c:v>
                </c:pt>
                <c:pt idx="2">
                  <c:v>904</c:v>
                </c:pt>
                <c:pt idx="3">
                  <c:v>571</c:v>
                </c:pt>
                <c:pt idx="4">
                  <c:v>637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342</c:v>
                </c:pt>
                <c:pt idx="1">
                  <c:v>358</c:v>
                </c:pt>
                <c:pt idx="2">
                  <c:v>252</c:v>
                </c:pt>
                <c:pt idx="3">
                  <c:v>341</c:v>
                </c:pt>
                <c:pt idx="4">
                  <c:v>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27</c:v>
                </c:pt>
                <c:pt idx="1">
                  <c:v>10</c:v>
                </c:pt>
                <c:pt idx="2">
                  <c:v>13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123-4CD8-93CF-18A3AFEB38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48184"/>
        <c:axId val="423849360"/>
      </c:lineChart>
      <c:catAx>
        <c:axId val="42384818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49360"/>
        <c:crosses val="autoZero"/>
        <c:auto val="1"/>
        <c:lblAlgn val="ctr"/>
        <c:lblOffset val="100"/>
        <c:noMultiLvlLbl val="0"/>
      </c:catAx>
      <c:valAx>
        <c:axId val="42384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481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69144802129415"/>
          <c:y val="2.7523497405644935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2423</c:v>
                </c:pt>
                <c:pt idx="1">
                  <c:v>2637</c:v>
                </c:pt>
                <c:pt idx="2">
                  <c:v>3620</c:v>
                </c:pt>
                <c:pt idx="3">
                  <c:v>3832</c:v>
                </c:pt>
                <c:pt idx="4">
                  <c:v>6720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101</c:v>
                </c:pt>
                <c:pt idx="1">
                  <c:v>140</c:v>
                </c:pt>
                <c:pt idx="2">
                  <c:v>111</c:v>
                </c:pt>
                <c:pt idx="3">
                  <c:v>30</c:v>
                </c:pt>
                <c:pt idx="4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36</c:v>
                </c:pt>
                <c:pt idx="1">
                  <c:v>49</c:v>
                </c:pt>
                <c:pt idx="2">
                  <c:v>28</c:v>
                </c:pt>
                <c:pt idx="3">
                  <c:v>14</c:v>
                </c:pt>
                <c:pt idx="4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56-4BBB-B8F1-2DD514379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51320"/>
        <c:axId val="423847400"/>
      </c:lineChart>
      <c:catAx>
        <c:axId val="423851320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47400"/>
        <c:crosses val="autoZero"/>
        <c:auto val="1"/>
        <c:lblAlgn val="ctr"/>
        <c:lblOffset val="100"/>
        <c:noMultiLvlLbl val="0"/>
      </c:catAx>
      <c:valAx>
        <c:axId val="423847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513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69144802129415"/>
          <c:y val="2.7523497405644935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5035</c:v>
                </c:pt>
                <c:pt idx="1">
                  <c:v>6549</c:v>
                </c:pt>
                <c:pt idx="2">
                  <c:v>7839</c:v>
                </c:pt>
                <c:pt idx="3">
                  <c:v>11485</c:v>
                </c:pt>
                <c:pt idx="4">
                  <c:v>12511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1183</c:v>
                </c:pt>
                <c:pt idx="1">
                  <c:v>2941</c:v>
                </c:pt>
                <c:pt idx="2">
                  <c:v>2749</c:v>
                </c:pt>
                <c:pt idx="3">
                  <c:v>2772</c:v>
                </c:pt>
                <c:pt idx="4">
                  <c:v>1842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11</c:v>
                </c:pt>
                <c:pt idx="1">
                  <c:v>173</c:v>
                </c:pt>
                <c:pt idx="2">
                  <c:v>202</c:v>
                </c:pt>
                <c:pt idx="3">
                  <c:v>254</c:v>
                </c:pt>
                <c:pt idx="4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45</c:v>
                </c:pt>
                <c:pt idx="1">
                  <c:v>70</c:v>
                </c:pt>
                <c:pt idx="2">
                  <c:v>49</c:v>
                </c:pt>
                <c:pt idx="3">
                  <c:v>53</c:v>
                </c:pt>
                <c:pt idx="4">
                  <c:v>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14</c:v>
                </c:pt>
                <c:pt idx="4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96-4534-9495-D4B22B455F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25448"/>
        <c:axId val="423821528"/>
      </c:lineChart>
      <c:catAx>
        <c:axId val="42382544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21528"/>
        <c:crosses val="autoZero"/>
        <c:auto val="1"/>
        <c:lblAlgn val="ctr"/>
        <c:lblOffset val="100"/>
        <c:noMultiLvlLbl val="0"/>
      </c:catAx>
      <c:valAx>
        <c:axId val="423821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25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9E-3"/>
          <c:y val="1.0674650996370692E-2"/>
          <c:w val="0.99661710002077075"/>
          <c:h val="0.856953577292056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ЦФО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2070326-B1DB-4C67-808B-86434FF5B30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408B7E14-1466-4A09-A3B8-D0309AD0307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127528E-D162-415D-8DF4-31214CB2AAAC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0D2D1ACA-7533-4C41-9598-1E3E4BB5EAC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#,##0</c:formatCode>
                <c:ptCount val="2"/>
                <c:pt idx="0">
                  <c:v>6309</c:v>
                </c:pt>
                <c:pt idx="1">
                  <c:v>8448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14-40D7-8A10-BF6CF2F92D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ЮФО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81DB098-7176-4D3F-81A1-0531C451862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9EC7A8F8-35C7-4D85-9980-7CBB3126C3E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457B9DE-04E9-4456-8968-78EA9E60BD2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33730E04-D104-45B1-8065-A87A4BF47A43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Лист1!$C$2:$C$3</c:f>
              <c:numCache>
                <c:formatCode>#,##0</c:formatCode>
                <c:ptCount val="2"/>
                <c:pt idx="0">
                  <c:v>2691</c:v>
                </c:pt>
                <c:pt idx="1">
                  <c:v>3656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14-40D7-8A10-BF6CF2F92DC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СЗФО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4000"/>
                  </a:schemeClr>
                </a:gs>
                <a:gs pos="100000">
                  <a:schemeClr val="accent3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852318F-2EAA-4D2D-8DF7-2F84B8A11542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1CB51776-957C-4942-A97D-1D538EE24D4B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E9D86CE-113F-4744-ADCD-F14557469F8E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D73FE01F-4293-47DD-8034-2AC762B47CA1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Лист1!$D$2:$D$3</c:f>
              <c:numCache>
                <c:formatCode>#,##0</c:formatCode>
                <c:ptCount val="2"/>
                <c:pt idx="0">
                  <c:v>3412</c:v>
                </c:pt>
                <c:pt idx="1">
                  <c:v>7301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14-40D7-8A10-BF6CF2F92DC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ДВФО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ДВФО</a:t>
                    </a:r>
                  </a:p>
                  <a:p>
                    <a:fld id="{045158F1-7FE6-4986-BDDA-554FD9931B40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ДВФО</a:t>
                    </a:r>
                  </a:p>
                  <a:p>
                    <a:fld id="{EDC75528-7DF7-483E-8212-D9CA61460517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Лист1!$E$2:$E$3</c:f>
              <c:numCache>
                <c:formatCode>#,##0</c:formatCode>
                <c:ptCount val="2"/>
                <c:pt idx="0">
                  <c:v>930</c:v>
                </c:pt>
                <c:pt idx="1">
                  <c:v>1106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14-40D7-8A10-BF6CF2F92DC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4DFB520-FA18-4BD6-AA97-2DDBDA054279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AAFC629F-9784-4628-9187-205B449C4AE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CD0AE2C-7161-4E16-B982-6B3366E32474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1C932B63-9F80-4225-A7CE-9F1B8640198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Лист1!$F$2:$F$3</c:f>
              <c:numCache>
                <c:formatCode>#,##0</c:formatCode>
                <c:ptCount val="2"/>
                <c:pt idx="0">
                  <c:v>5811</c:v>
                </c:pt>
                <c:pt idx="1">
                  <c:v>4827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14-40D7-8A10-BF6CF2F92DC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5421B6A-A0A1-4942-833A-861ADD775F54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FBD843CE-B030-4D43-9012-A1A54B8C8C6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1FAE3AC-8F51-4390-AEE8-03EAF09B01F1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AEF8F47F-1264-458D-BDC1-8A72D99B554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Лист1!$G$2:$G$3</c:f>
              <c:numCache>
                <c:formatCode>#,##0</c:formatCode>
                <c:ptCount val="2"/>
                <c:pt idx="0">
                  <c:v>3122</c:v>
                </c:pt>
                <c:pt idx="1">
                  <c:v>5943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714-40D7-8A10-BF6CF2F92DC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ПФО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tint val="96000"/>
                    <a:lumMod val="104000"/>
                  </a:schemeClr>
                </a:gs>
                <a:gs pos="100000">
                  <a:schemeClr val="accent1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758E28B-BFD7-49E8-A516-7BBA9567CAA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CC931311-1FF2-4486-9F79-D65C11C3E45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205C4B5-3E56-4F6E-9AB2-142083160667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2D3F288B-6FDB-41BF-BD77-CC695BEF3DED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Лист1!$H$2:$H$3</c:f>
              <c:numCache>
                <c:formatCode>#,##0</c:formatCode>
                <c:ptCount val="2"/>
                <c:pt idx="0">
                  <c:v>2514</c:v>
                </c:pt>
                <c:pt idx="1">
                  <c:v>8923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14-40D7-8A10-BF6CF2F92DC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СКФО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tint val="96000"/>
                    <a:lumMod val="104000"/>
                  </a:schemeClr>
                </a:gs>
                <a:gs pos="100000">
                  <a:schemeClr val="accent2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7889D50-8EA4-4ED2-8B22-8A5A07B8806D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D42A543A-BD97-4677-AC16-861FC82E68AC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A0D58F8-0868-4E33-8B39-87ACC76C1DC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5FAE49D6-4778-4EC7-BE0A-B73D1025A293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Лист1!$I$2:$I$3</c:f>
              <c:numCache>
                <c:formatCode>#,##0</c:formatCode>
                <c:ptCount val="2"/>
                <c:pt idx="0">
                  <c:v>1122</c:v>
                </c:pt>
                <c:pt idx="1">
                  <c:v>1234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14-40D7-8A10-BF6CF2F92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28371328"/>
        <c:axId val="328368192"/>
      </c:barChart>
      <c:catAx>
        <c:axId val="32837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8368192"/>
        <c:crosses val="autoZero"/>
        <c:auto val="1"/>
        <c:lblAlgn val="ctr"/>
        <c:lblOffset val="100"/>
        <c:noMultiLvlLbl val="0"/>
      </c:catAx>
      <c:valAx>
        <c:axId val="32836819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2837132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69144802129415"/>
          <c:y val="2.7523497405644935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52</c:v>
                </c:pt>
                <c:pt idx="1">
                  <c:v>28</c:v>
                </c:pt>
                <c:pt idx="2">
                  <c:v>208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#,##0</c:formatCode>
                <c:ptCount val="3"/>
                <c:pt idx="0">
                  <c:v>6</c:v>
                </c:pt>
                <c:pt idx="1">
                  <c:v>6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Лист1!$D$2:$D$4</c:f>
              <c:numCache>
                <c:formatCode>#,##0</c:formatCode>
                <c:ptCount val="3"/>
                <c:pt idx="0">
                  <c:v>24</c:v>
                </c:pt>
                <c:pt idx="1">
                  <c:v>8</c:v>
                </c:pt>
                <c:pt idx="2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Лист1!$E$2:$E$4</c:f>
              <c:numCache>
                <c:formatCode>#,##0</c:formatCode>
                <c:ptCount val="3"/>
                <c:pt idx="0">
                  <c:v>10</c:v>
                </c:pt>
                <c:pt idx="1">
                  <c:v>8</c:v>
                </c:pt>
                <c:pt idx="2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Лист1!$F$2:$F$4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Лист1!$G$2:$G$4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88-4366-AEE4-43302E9F3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25056"/>
        <c:axId val="423825840"/>
      </c:lineChart>
      <c:catAx>
        <c:axId val="42382505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25840"/>
        <c:crosses val="autoZero"/>
        <c:auto val="1"/>
        <c:lblAlgn val="ctr"/>
        <c:lblOffset val="100"/>
        <c:noMultiLvlLbl val="0"/>
      </c:catAx>
      <c:valAx>
        <c:axId val="423825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250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108</c:v>
                </c:pt>
                <c:pt idx="1">
                  <c:v>110</c:v>
                </c:pt>
                <c:pt idx="2">
                  <c:v>116</c:v>
                </c:pt>
                <c:pt idx="3">
                  <c:v>195</c:v>
                </c:pt>
                <c:pt idx="4">
                  <c:v>218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117</c:v>
                </c:pt>
                <c:pt idx="2">
                  <c:v>106</c:v>
                </c:pt>
                <c:pt idx="3">
                  <c:v>106</c:v>
                </c:pt>
                <c:pt idx="4">
                  <c:v>136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06-4358-AEB3-0C48BE8D00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29368"/>
        <c:axId val="423829760"/>
      </c:lineChart>
      <c:catAx>
        <c:axId val="42382936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29760"/>
        <c:crosses val="autoZero"/>
        <c:auto val="1"/>
        <c:lblAlgn val="ctr"/>
        <c:lblOffset val="100"/>
        <c:noMultiLvlLbl val="0"/>
      </c:catAx>
      <c:valAx>
        <c:axId val="423829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293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539</c:v>
                </c:pt>
                <c:pt idx="1">
                  <c:v>509</c:v>
                </c:pt>
                <c:pt idx="2">
                  <c:v>380</c:v>
                </c:pt>
                <c:pt idx="3">
                  <c:v>432</c:v>
                </c:pt>
                <c:pt idx="4">
                  <c:v>447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395</c:v>
                </c:pt>
                <c:pt idx="1">
                  <c:v>406</c:v>
                </c:pt>
                <c:pt idx="2">
                  <c:v>509</c:v>
                </c:pt>
                <c:pt idx="3">
                  <c:v>556</c:v>
                </c:pt>
                <c:pt idx="4">
                  <c:v>254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D2-42FE-8391-CB6949CE8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50144"/>
        <c:axId val="423847008"/>
      </c:lineChart>
      <c:catAx>
        <c:axId val="42385014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47008"/>
        <c:crosses val="autoZero"/>
        <c:auto val="1"/>
        <c:lblAlgn val="ctr"/>
        <c:lblOffset val="100"/>
        <c:noMultiLvlLbl val="0"/>
      </c:catAx>
      <c:valAx>
        <c:axId val="42384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501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83</c:v>
                </c:pt>
                <c:pt idx="1">
                  <c:v>321</c:v>
                </c:pt>
                <c:pt idx="2">
                  <c:v>289</c:v>
                </c:pt>
                <c:pt idx="3">
                  <c:v>445</c:v>
                </c:pt>
                <c:pt idx="4">
                  <c:v>490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56</c:v>
                </c:pt>
                <c:pt idx="1">
                  <c:v>107</c:v>
                </c:pt>
                <c:pt idx="2">
                  <c:v>150</c:v>
                </c:pt>
                <c:pt idx="3">
                  <c:v>125</c:v>
                </c:pt>
                <c:pt idx="4">
                  <c:v>132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43</c:v>
                </c:pt>
                <c:pt idx="3">
                  <c:v>9</c:v>
                </c:pt>
                <c:pt idx="4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23</c:v>
                </c:pt>
                <c:pt idx="3">
                  <c:v>3</c:v>
                </c:pt>
                <c:pt idx="4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F8-4BAB-95B8-EA2752409B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28976"/>
        <c:axId val="423823488"/>
      </c:lineChart>
      <c:catAx>
        <c:axId val="42382897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23488"/>
        <c:crosses val="autoZero"/>
        <c:auto val="1"/>
        <c:lblAlgn val="ctr"/>
        <c:lblOffset val="100"/>
        <c:noMultiLvlLbl val="0"/>
      </c:catAx>
      <c:valAx>
        <c:axId val="42382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289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2823</c:v>
                </c:pt>
                <c:pt idx="1">
                  <c:v>3133</c:v>
                </c:pt>
                <c:pt idx="2">
                  <c:v>3029</c:v>
                </c:pt>
                <c:pt idx="3">
                  <c:v>2733</c:v>
                </c:pt>
                <c:pt idx="4">
                  <c:v>2548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2022</c:v>
                </c:pt>
                <c:pt idx="1">
                  <c:v>1187</c:v>
                </c:pt>
                <c:pt idx="2">
                  <c:v>1721</c:v>
                </c:pt>
                <c:pt idx="3">
                  <c:v>1233</c:v>
                </c:pt>
                <c:pt idx="4">
                  <c:v>330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47</c:v>
                </c:pt>
                <c:pt idx="1">
                  <c:v>132</c:v>
                </c:pt>
                <c:pt idx="2">
                  <c:v>72</c:v>
                </c:pt>
                <c:pt idx="3">
                  <c:v>116</c:v>
                </c:pt>
                <c:pt idx="4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5</c:v>
                </c:pt>
                <c:pt idx="1">
                  <c:v>47</c:v>
                </c:pt>
                <c:pt idx="2">
                  <c:v>37</c:v>
                </c:pt>
                <c:pt idx="3">
                  <c:v>39</c:v>
                </c:pt>
                <c:pt idx="4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C6-4CC5-A4C4-07C2D9749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34464"/>
        <c:axId val="423834856"/>
      </c:lineChart>
      <c:catAx>
        <c:axId val="42383446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34856"/>
        <c:crosses val="autoZero"/>
        <c:auto val="1"/>
        <c:lblAlgn val="ctr"/>
        <c:lblOffset val="100"/>
        <c:noMultiLvlLbl val="0"/>
      </c:catAx>
      <c:valAx>
        <c:axId val="423834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344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15</c:v>
                </c:pt>
                <c:pt idx="1">
                  <c:v>16</c:v>
                </c:pt>
                <c:pt idx="2">
                  <c:v>30</c:v>
                </c:pt>
                <c:pt idx="3">
                  <c:v>30</c:v>
                </c:pt>
                <c:pt idx="4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30</c:v>
                </c:pt>
                <c:pt idx="3">
                  <c:v>30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10</c:v>
                </c:pt>
                <c:pt idx="1">
                  <c:v>11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AC-49A8-9E17-AE8EAA795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42696"/>
        <c:axId val="423832112"/>
      </c:lineChart>
      <c:catAx>
        <c:axId val="42384269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32112"/>
        <c:crosses val="autoZero"/>
        <c:auto val="1"/>
        <c:lblAlgn val="ctr"/>
        <c:lblOffset val="100"/>
        <c:noMultiLvlLbl val="0"/>
      </c:catAx>
      <c:valAx>
        <c:axId val="42383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426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508</c:v>
                </c:pt>
                <c:pt idx="1">
                  <c:v>489</c:v>
                </c:pt>
                <c:pt idx="2">
                  <c:v>487</c:v>
                </c:pt>
                <c:pt idx="3">
                  <c:v>766</c:v>
                </c:pt>
                <c:pt idx="4">
                  <c:v>1046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354</c:v>
                </c:pt>
                <c:pt idx="1">
                  <c:v>193</c:v>
                </c:pt>
                <c:pt idx="2">
                  <c:v>197</c:v>
                </c:pt>
                <c:pt idx="3">
                  <c:v>493</c:v>
                </c:pt>
                <c:pt idx="4">
                  <c:v>614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122</c:v>
                </c:pt>
                <c:pt idx="1">
                  <c:v>108</c:v>
                </c:pt>
                <c:pt idx="2">
                  <c:v>137</c:v>
                </c:pt>
                <c:pt idx="3">
                  <c:v>139</c:v>
                </c:pt>
                <c:pt idx="4">
                  <c:v>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32</c:v>
                </c:pt>
                <c:pt idx="1">
                  <c:v>36</c:v>
                </c:pt>
                <c:pt idx="2">
                  <c:v>24</c:v>
                </c:pt>
                <c:pt idx="3">
                  <c:v>26</c:v>
                </c:pt>
                <c:pt idx="4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03-486E-A070-EBFF0A9FEC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36032"/>
        <c:axId val="423832896"/>
      </c:lineChart>
      <c:catAx>
        <c:axId val="42383603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32896"/>
        <c:crosses val="autoZero"/>
        <c:auto val="1"/>
        <c:lblAlgn val="ctr"/>
        <c:lblOffset val="100"/>
        <c:noMultiLvlLbl val="0"/>
      </c:catAx>
      <c:valAx>
        <c:axId val="423832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36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1786</c:v>
                </c:pt>
                <c:pt idx="1">
                  <c:v>2170</c:v>
                </c:pt>
                <c:pt idx="2">
                  <c:v>2125</c:v>
                </c:pt>
                <c:pt idx="3">
                  <c:v>1925</c:v>
                </c:pt>
                <c:pt idx="4">
                  <c:v>1702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1312</c:v>
                </c:pt>
                <c:pt idx="1">
                  <c:v>1659</c:v>
                </c:pt>
                <c:pt idx="2">
                  <c:v>1597</c:v>
                </c:pt>
                <c:pt idx="3">
                  <c:v>1355</c:v>
                </c:pt>
                <c:pt idx="4">
                  <c:v>1080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27</c:v>
                </c:pt>
                <c:pt idx="1">
                  <c:v>64</c:v>
                </c:pt>
                <c:pt idx="2">
                  <c:v>106</c:v>
                </c:pt>
                <c:pt idx="3">
                  <c:v>167</c:v>
                </c:pt>
                <c:pt idx="4">
                  <c:v>208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1</c:v>
                </c:pt>
                <c:pt idx="1">
                  <c:v>27</c:v>
                </c:pt>
                <c:pt idx="2">
                  <c:v>4</c:v>
                </c:pt>
                <c:pt idx="3">
                  <c:v>10</c:v>
                </c:pt>
                <c:pt idx="4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66-40F9-B288-E8A2E2C370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39560"/>
        <c:axId val="423842304"/>
      </c:lineChart>
      <c:catAx>
        <c:axId val="423839560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42304"/>
        <c:crosses val="autoZero"/>
        <c:auto val="1"/>
        <c:lblAlgn val="ctr"/>
        <c:lblOffset val="100"/>
        <c:noMultiLvlLbl val="0"/>
      </c:catAx>
      <c:valAx>
        <c:axId val="42384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395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16</c:v>
                </c:pt>
                <c:pt idx="1">
                  <c:v>14</c:v>
                </c:pt>
                <c:pt idx="2">
                  <c:v>42</c:v>
                </c:pt>
                <c:pt idx="3">
                  <c:v>214</c:v>
                </c:pt>
                <c:pt idx="4">
                  <c:v>249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</c:v>
                </c:pt>
                <c:pt idx="1">
                  <c:v>16</c:v>
                </c:pt>
                <c:pt idx="2">
                  <c:v>31</c:v>
                </c:pt>
                <c:pt idx="3">
                  <c:v>70</c:v>
                </c:pt>
                <c:pt idx="4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16</c:v>
                </c:pt>
                <c:pt idx="4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16</c:v>
                </c:pt>
                <c:pt idx="4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30-42B2-87B4-8F5CD15E3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6464032"/>
        <c:axId val="423849752"/>
      </c:lineChart>
      <c:catAx>
        <c:axId val="39646403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49752"/>
        <c:crosses val="autoZero"/>
        <c:auto val="1"/>
        <c:lblAlgn val="ctr"/>
        <c:lblOffset val="100"/>
        <c:noMultiLvlLbl val="0"/>
      </c:catAx>
      <c:valAx>
        <c:axId val="423849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6464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</c:v>
                </c:pt>
                <c:pt idx="1">
                  <c:v>20</c:v>
                </c:pt>
                <c:pt idx="2">
                  <c:v>60</c:v>
                </c:pt>
                <c:pt idx="3">
                  <c:v>61</c:v>
                </c:pt>
                <c:pt idx="4">
                  <c:v>166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17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46</c:v>
                </c:pt>
                <c:pt idx="3">
                  <c:v>61</c:v>
                </c:pt>
                <c:pt idx="4">
                  <c:v>166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A1-4AFA-B664-4C046FF5D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39168"/>
        <c:axId val="423835248"/>
      </c:lineChart>
      <c:catAx>
        <c:axId val="42383916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35248"/>
        <c:crosses val="autoZero"/>
        <c:auto val="1"/>
        <c:lblAlgn val="ctr"/>
        <c:lblOffset val="100"/>
        <c:noMultiLvlLbl val="0"/>
      </c:catAx>
      <c:valAx>
        <c:axId val="423835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391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1.0674650996370692E-2"/>
          <c:w val="1"/>
          <c:h val="0.856953577292056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ЦФО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2070326-B1DB-4C67-808B-86434FF5B30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408B7E14-1466-4A09-A3B8-D0309AD0307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127528E-D162-415D-8DF4-31214CB2AAAC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0D2D1ACA-7533-4C41-9598-1E3E4BB5EAC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0.26200000000000001</c:v>
                </c:pt>
                <c:pt idx="1">
                  <c:v>0.20699999999999999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14-40D7-8A10-BF6CF2F92D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ЮФО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81DB098-7176-4D3F-81A1-0531C451862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9EC7A8F8-35C7-4D85-9980-7CBB3126C3E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457B9DE-04E9-4456-8968-78EA9E60BD2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33730E04-D104-45B1-8065-A87A4BF47A43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Лист1!$C$2:$C$3</c:f>
              <c:numCache>
                <c:formatCode>0.00%</c:formatCode>
                <c:ptCount val="2"/>
                <c:pt idx="0">
                  <c:v>0.38100000000000001</c:v>
                </c:pt>
                <c:pt idx="1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14-40D7-8A10-BF6CF2F92DC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СЗФО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4000"/>
                  </a:schemeClr>
                </a:gs>
                <a:gs pos="100000">
                  <a:schemeClr val="accent3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852318F-2EAA-4D2D-8DF7-2F84B8A11542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1CB51776-957C-4942-A97D-1D538EE24D4B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E9D86CE-113F-4744-ADCD-F14557469F8E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D73FE01F-4293-47DD-8034-2AC762B47CA1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Лист1!$D$2:$D$3</c:f>
              <c:numCache>
                <c:formatCode>0.00%</c:formatCode>
                <c:ptCount val="2"/>
                <c:pt idx="0">
                  <c:v>0.32200000000000001</c:v>
                </c:pt>
                <c:pt idx="1">
                  <c:v>0.27100000000000002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14-40D7-8A10-BF6CF2F92DC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ДВФО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ДВФО</a:t>
                    </a:r>
                  </a:p>
                  <a:p>
                    <a:fld id="{045158F1-7FE6-4986-BDDA-554FD9931B40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ДВФО</a:t>
                    </a:r>
                  </a:p>
                  <a:p>
                    <a:fld id="{EDC75528-7DF7-483E-8212-D9CA61460517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Лист1!$E$2:$E$3</c:f>
              <c:numCache>
                <c:formatCode>0.00%</c:formatCode>
                <c:ptCount val="2"/>
                <c:pt idx="0">
                  <c:v>0.30299999999999999</c:v>
                </c:pt>
                <c:pt idx="1">
                  <c:v>0.154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14-40D7-8A10-BF6CF2F92DC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4DFB520-FA18-4BD6-AA97-2DDBDA054279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AAFC629F-9784-4628-9187-205B449C4AE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CD0AE2C-7161-4E16-B982-6B3366E32474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1C932B63-9F80-4225-A7CE-9F1B8640198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Лист1!$F$2:$F$3</c:f>
              <c:numCache>
                <c:formatCode>0.00%</c:formatCode>
                <c:ptCount val="2"/>
                <c:pt idx="0">
                  <c:v>0.441</c:v>
                </c:pt>
                <c:pt idx="1">
                  <c:v>0.16800000000000001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14-40D7-8A10-BF6CF2F92DC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5421B6A-A0A1-4942-833A-861ADD775F54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FBD843CE-B030-4D43-9012-A1A54B8C8C6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1FAE3AC-8F51-4390-AEE8-03EAF09B01F1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AEF8F47F-1264-458D-BDC1-8A72D99B554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Лист1!$G$2:$G$3</c:f>
              <c:numCache>
                <c:formatCode>0.00%</c:formatCode>
                <c:ptCount val="2"/>
                <c:pt idx="0">
                  <c:v>0.371</c:v>
                </c:pt>
                <c:pt idx="1">
                  <c:v>0.33600000000000002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714-40D7-8A10-BF6CF2F92DC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ПФО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tint val="96000"/>
                    <a:lumMod val="104000"/>
                  </a:schemeClr>
                </a:gs>
                <a:gs pos="100000">
                  <a:schemeClr val="accent1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758E28B-BFD7-49E8-A516-7BBA9567CAA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CC931311-1FF2-4486-9F79-D65C11C3E45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205C4B5-3E56-4F6E-9AB2-142083160667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2D3F288B-6FDB-41BF-BD77-CC695BEF3DED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Лист1!$H$2:$H$3</c:f>
              <c:numCache>
                <c:formatCode>0.00%</c:formatCode>
                <c:ptCount val="2"/>
                <c:pt idx="0">
                  <c:v>0.13200000000000001</c:v>
                </c:pt>
                <c:pt idx="1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14-40D7-8A10-BF6CF2F92DC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СКФО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tint val="96000"/>
                    <a:lumMod val="104000"/>
                  </a:schemeClr>
                </a:gs>
                <a:gs pos="100000">
                  <a:schemeClr val="accent2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7889D50-8EA4-4ED2-8B22-8A5A07B8806D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D42A543A-BD97-4677-AC16-861FC82E68AC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A0D58F8-0868-4E33-8B39-87ACC76C1DC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5FAE49D6-4778-4EC7-BE0A-B73D1025A293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Лист1!$I$2:$I$3</c:f>
              <c:numCache>
                <c:formatCode>0.00%</c:formatCode>
                <c:ptCount val="2"/>
                <c:pt idx="0">
                  <c:v>0.69</c:v>
                </c:pt>
                <c:pt idx="1">
                  <c:v>0.23200000000000001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14-40D7-8A10-BF6CF2F92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28371328"/>
        <c:axId val="328368192"/>
      </c:barChart>
      <c:catAx>
        <c:axId val="32837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8368192"/>
        <c:crosses val="autoZero"/>
        <c:auto val="1"/>
        <c:lblAlgn val="ctr"/>
        <c:lblOffset val="100"/>
        <c:noMultiLvlLbl val="0"/>
      </c:catAx>
      <c:valAx>
        <c:axId val="32836819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32837132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2635</c:v>
                </c:pt>
                <c:pt idx="1">
                  <c:v>3464</c:v>
                </c:pt>
                <c:pt idx="2">
                  <c:v>4435</c:v>
                </c:pt>
                <c:pt idx="3">
                  <c:v>5088</c:v>
                </c:pt>
                <c:pt idx="4">
                  <c:v>5744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236</c:v>
                </c:pt>
                <c:pt idx="1">
                  <c:v>112</c:v>
                </c:pt>
                <c:pt idx="2">
                  <c:v>263</c:v>
                </c:pt>
                <c:pt idx="3">
                  <c:v>378</c:v>
                </c:pt>
                <c:pt idx="4">
                  <c:v>298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73</c:v>
                </c:pt>
                <c:pt idx="1">
                  <c:v>52</c:v>
                </c:pt>
                <c:pt idx="2">
                  <c:v>51</c:v>
                </c:pt>
                <c:pt idx="3">
                  <c:v>39</c:v>
                </c:pt>
                <c:pt idx="4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6</c:v>
                </c:pt>
                <c:pt idx="1">
                  <c:v>6</c:v>
                </c:pt>
                <c:pt idx="2">
                  <c:v>2</c:v>
                </c:pt>
                <c:pt idx="3">
                  <c:v>8</c:v>
                </c:pt>
                <c:pt idx="4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7F-402C-9A12-2B506FC49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43872"/>
        <c:axId val="423843088"/>
      </c:lineChart>
      <c:catAx>
        <c:axId val="42384387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43088"/>
        <c:crosses val="autoZero"/>
        <c:auto val="1"/>
        <c:lblAlgn val="ctr"/>
        <c:lblOffset val="100"/>
        <c:noMultiLvlLbl val="0"/>
      </c:catAx>
      <c:valAx>
        <c:axId val="423843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438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1588</c:v>
                </c:pt>
                <c:pt idx="1">
                  <c:v>1289</c:v>
                </c:pt>
                <c:pt idx="2">
                  <c:v>2019</c:v>
                </c:pt>
                <c:pt idx="3">
                  <c:v>2212</c:v>
                </c:pt>
                <c:pt idx="4">
                  <c:v>2820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  <c:pt idx="4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7A-4F72-8072-4B3C18C9D6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1903008"/>
        <c:axId val="251908104"/>
      </c:lineChart>
      <c:catAx>
        <c:axId val="25190300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1908104"/>
        <c:crosses val="autoZero"/>
        <c:auto val="1"/>
        <c:lblAlgn val="ctr"/>
        <c:lblOffset val="100"/>
        <c:noMultiLvlLbl val="0"/>
      </c:catAx>
      <c:valAx>
        <c:axId val="251908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19030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1423</c:v>
                </c:pt>
                <c:pt idx="1">
                  <c:v>1735</c:v>
                </c:pt>
                <c:pt idx="2">
                  <c:v>1262</c:v>
                </c:pt>
                <c:pt idx="3">
                  <c:v>985</c:v>
                </c:pt>
                <c:pt idx="4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407</c:v>
                </c:pt>
                <c:pt idx="1">
                  <c:v>482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57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68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3</c:v>
                </c:pt>
                <c:pt idx="2">
                  <c:v>0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FD-436F-8EDE-3CBAD3BAA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8075920"/>
        <c:axId val="393559520"/>
      </c:lineChart>
      <c:catAx>
        <c:axId val="308075920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3559520"/>
        <c:crosses val="autoZero"/>
        <c:auto val="1"/>
        <c:lblAlgn val="ctr"/>
        <c:lblOffset val="100"/>
        <c:noMultiLvlLbl val="0"/>
      </c:catAx>
      <c:valAx>
        <c:axId val="39355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80759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3462</c:v>
                </c:pt>
                <c:pt idx="1">
                  <c:v>5089</c:v>
                </c:pt>
                <c:pt idx="2">
                  <c:v>6240</c:v>
                </c:pt>
                <c:pt idx="3">
                  <c:v>7184</c:v>
                </c:pt>
                <c:pt idx="4">
                  <c:v>8119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177</c:v>
                </c:pt>
                <c:pt idx="1">
                  <c:v>204</c:v>
                </c:pt>
                <c:pt idx="2">
                  <c:v>153</c:v>
                </c:pt>
                <c:pt idx="3">
                  <c:v>177</c:v>
                </c:pt>
                <c:pt idx="4">
                  <c:v>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323</c:v>
                </c:pt>
                <c:pt idx="1">
                  <c:v>110</c:v>
                </c:pt>
                <c:pt idx="2">
                  <c:v>167</c:v>
                </c:pt>
                <c:pt idx="3">
                  <c:v>207</c:v>
                </c:pt>
                <c:pt idx="4">
                  <c:v>339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17</c:v>
                </c:pt>
                <c:pt idx="1">
                  <c:v>5</c:v>
                </c:pt>
                <c:pt idx="2">
                  <c:v>2</c:v>
                </c:pt>
                <c:pt idx="3">
                  <c:v>15</c:v>
                </c:pt>
                <c:pt idx="4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CA-46B5-ADD0-55C399AA6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5311376"/>
        <c:axId val="395299224"/>
      </c:lineChart>
      <c:catAx>
        <c:axId val="39531137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5299224"/>
        <c:crosses val="autoZero"/>
        <c:auto val="1"/>
        <c:lblAlgn val="ctr"/>
        <c:lblOffset val="100"/>
        <c:noMultiLvlLbl val="0"/>
      </c:catAx>
      <c:valAx>
        <c:axId val="395299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53113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1846</c:v>
                </c:pt>
                <c:pt idx="1">
                  <c:v>2360</c:v>
                </c:pt>
                <c:pt idx="2">
                  <c:v>3389</c:v>
                </c:pt>
                <c:pt idx="3">
                  <c:v>4278</c:v>
                </c:pt>
                <c:pt idx="4">
                  <c:v>4553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253</c:v>
                </c:pt>
                <c:pt idx="1">
                  <c:v>89</c:v>
                </c:pt>
                <c:pt idx="2">
                  <c:v>48</c:v>
                </c:pt>
                <c:pt idx="3">
                  <c:v>83</c:v>
                </c:pt>
                <c:pt idx="4">
                  <c:v>128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3</c:v>
                </c:pt>
                <c:pt idx="2">
                  <c:v>98</c:v>
                </c:pt>
                <c:pt idx="3">
                  <c:v>126</c:v>
                </c:pt>
                <c:pt idx="4">
                  <c:v>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4</c:v>
                </c:pt>
                <c:pt idx="2">
                  <c:v>11</c:v>
                </c:pt>
                <c:pt idx="3">
                  <c:v>29</c:v>
                </c:pt>
                <c:pt idx="4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7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13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31-4855-BA09-B5AC9FDB13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45832"/>
        <c:axId val="423828192"/>
      </c:lineChart>
      <c:catAx>
        <c:axId val="42384583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28192"/>
        <c:crosses val="autoZero"/>
        <c:auto val="1"/>
        <c:lblAlgn val="ctr"/>
        <c:lblOffset val="100"/>
        <c:noMultiLvlLbl val="0"/>
      </c:catAx>
      <c:valAx>
        <c:axId val="42382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458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1755</c:v>
                </c:pt>
                <c:pt idx="1">
                  <c:v>1915</c:v>
                </c:pt>
                <c:pt idx="2">
                  <c:v>2372</c:v>
                </c:pt>
                <c:pt idx="3">
                  <c:v>2326</c:v>
                </c:pt>
                <c:pt idx="4">
                  <c:v>2264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104</c:v>
                </c:pt>
                <c:pt idx="1">
                  <c:v>113</c:v>
                </c:pt>
                <c:pt idx="2">
                  <c:v>129</c:v>
                </c:pt>
                <c:pt idx="3">
                  <c:v>116</c:v>
                </c:pt>
                <c:pt idx="4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33</c:v>
                </c:pt>
                <c:pt idx="1">
                  <c:v>56</c:v>
                </c:pt>
                <c:pt idx="2">
                  <c:v>22</c:v>
                </c:pt>
                <c:pt idx="3">
                  <c:v>54</c:v>
                </c:pt>
                <c:pt idx="4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10</c:v>
                </c:pt>
                <c:pt idx="1">
                  <c:v>8</c:v>
                </c:pt>
                <c:pt idx="2">
                  <c:v>20</c:v>
                </c:pt>
                <c:pt idx="3">
                  <c:v>20</c:v>
                </c:pt>
                <c:pt idx="4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D2-41ED-844F-177085710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9513304"/>
        <c:axId val="399491352"/>
      </c:lineChart>
      <c:catAx>
        <c:axId val="39951330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9491352"/>
        <c:crosses val="autoZero"/>
        <c:auto val="1"/>
        <c:lblAlgn val="ctr"/>
        <c:lblOffset val="100"/>
        <c:noMultiLvlLbl val="0"/>
      </c:catAx>
      <c:valAx>
        <c:axId val="399491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95133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1355</c:v>
                </c:pt>
                <c:pt idx="1">
                  <c:v>1368</c:v>
                </c:pt>
                <c:pt idx="2">
                  <c:v>1209</c:v>
                </c:pt>
                <c:pt idx="3">
                  <c:v>1290</c:v>
                </c:pt>
                <c:pt idx="4">
                  <c:v>1312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609</c:v>
                </c:pt>
                <c:pt idx="1">
                  <c:v>548</c:v>
                </c:pt>
                <c:pt idx="2">
                  <c:v>536</c:v>
                </c:pt>
                <c:pt idx="3">
                  <c:v>780</c:v>
                </c:pt>
                <c:pt idx="4">
                  <c:v>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19-4B79-A508-83A92B7B7E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7201584"/>
        <c:axId val="397191392"/>
      </c:lineChart>
      <c:catAx>
        <c:axId val="39720158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7191392"/>
        <c:crosses val="autoZero"/>
        <c:auto val="1"/>
        <c:lblAlgn val="ctr"/>
        <c:lblOffset val="100"/>
        <c:noMultiLvlLbl val="0"/>
      </c:catAx>
      <c:valAx>
        <c:axId val="39719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72015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996</c:v>
                </c:pt>
                <c:pt idx="1">
                  <c:v>2593</c:v>
                </c:pt>
                <c:pt idx="2">
                  <c:v>3092</c:v>
                </c:pt>
                <c:pt idx="3">
                  <c:v>3190</c:v>
                </c:pt>
                <c:pt idx="4">
                  <c:v>3889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188</c:v>
                </c:pt>
                <c:pt idx="1">
                  <c:v>1056</c:v>
                </c:pt>
                <c:pt idx="2">
                  <c:v>1429</c:v>
                </c:pt>
                <c:pt idx="3">
                  <c:v>1293</c:v>
                </c:pt>
                <c:pt idx="4">
                  <c:v>1289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74</c:v>
                </c:pt>
                <c:pt idx="2">
                  <c:v>0</c:v>
                </c:pt>
                <c:pt idx="3">
                  <c:v>31</c:v>
                </c:pt>
                <c:pt idx="4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14</c:v>
                </c:pt>
                <c:pt idx="2">
                  <c:v>14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CF-467A-A7AD-9EE97FDF7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44904"/>
        <c:axId val="433437848"/>
      </c:lineChart>
      <c:catAx>
        <c:axId val="43344490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37848"/>
        <c:crosses val="autoZero"/>
        <c:auto val="1"/>
        <c:lblAlgn val="ctr"/>
        <c:lblOffset val="100"/>
        <c:noMultiLvlLbl val="0"/>
      </c:catAx>
      <c:valAx>
        <c:axId val="433437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449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761</c:v>
                </c:pt>
                <c:pt idx="1">
                  <c:v>555</c:v>
                </c:pt>
                <c:pt idx="2">
                  <c:v>938</c:v>
                </c:pt>
                <c:pt idx="3">
                  <c:v>1009</c:v>
                </c:pt>
                <c:pt idx="4">
                  <c:v>2038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</c:v>
                </c:pt>
                <c:pt idx="1">
                  <c:v>56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21</c:v>
                </c:pt>
                <c:pt idx="1">
                  <c:v>72</c:v>
                </c:pt>
                <c:pt idx="2">
                  <c:v>38</c:v>
                </c:pt>
                <c:pt idx="3">
                  <c:v>58</c:v>
                </c:pt>
                <c:pt idx="4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BB-4B19-BB0E-E81D5B28C9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39416"/>
        <c:axId val="433442552"/>
      </c:lineChart>
      <c:catAx>
        <c:axId val="43343941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42552"/>
        <c:crosses val="autoZero"/>
        <c:auto val="1"/>
        <c:lblAlgn val="ctr"/>
        <c:lblOffset val="100"/>
        <c:noMultiLvlLbl val="0"/>
      </c:catAx>
      <c:valAx>
        <c:axId val="433442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394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</c:v>
                </c:pt>
                <c:pt idx="1">
                  <c:v>8</c:v>
                </c:pt>
                <c:pt idx="2">
                  <c:v>9</c:v>
                </c:pt>
                <c:pt idx="3">
                  <c:v>198</c:v>
                </c:pt>
                <c:pt idx="4">
                  <c:v>126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</c:v>
                </c:pt>
                <c:pt idx="1">
                  <c:v>8</c:v>
                </c:pt>
                <c:pt idx="2">
                  <c:v>0</c:v>
                </c:pt>
                <c:pt idx="3">
                  <c:v>134</c:v>
                </c:pt>
                <c:pt idx="4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9</c:v>
                </c:pt>
                <c:pt idx="3">
                  <c:v>25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23-40A0-BF86-2735629FE3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44512"/>
        <c:axId val="433438632"/>
      </c:lineChart>
      <c:catAx>
        <c:axId val="43344451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38632"/>
        <c:crosses val="autoZero"/>
        <c:auto val="1"/>
        <c:lblAlgn val="ctr"/>
        <c:lblOffset val="100"/>
        <c:noMultiLvlLbl val="0"/>
      </c:catAx>
      <c:valAx>
        <c:axId val="433438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445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9E-3"/>
          <c:y val="1.0674650996370692E-2"/>
          <c:w val="0.99661710002077075"/>
          <c:h val="0.856953577292056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Центральный 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6309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F-445C-82AE-50FA690B68E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Южный 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5.9952038369308954E-4"/>
                  <c:y val="-7.4009087652803516E-3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146877773371854"/>
                      <c:h val="0.136668321651317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C3F-445C-82AE-50FA690B68E8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3F-445C-82AE-50FA690B68E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Северо-Западный 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3F-445C-82AE-50FA690B68E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Дальневосточный 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6DA1B174-4C6E-4D0B-A0BB-EDFBACD003D6}" type="SERIESNAME">
                      <a:rPr lang="ru-RU"/>
                      <a:pPr>
                        <a:defRPr/>
                      </a:pPr>
                      <a:t>[ИМЯ РЯДА]</a:t>
                    </a:fld>
                    <a:r>
                      <a:rPr lang="ru-RU" baseline="0" dirty="0"/>
                      <a:t> </a:t>
                    </a:r>
                  </a:p>
                  <a:p>
                    <a:pPr>
                      <a:defRPr/>
                    </a:pPr>
                    <a:fld id="{96F05517-3EDF-4B0A-8C7C-1C6D3817133B}" type="VALUE">
                      <a:rPr lang="ru-RU" baseline="0" smtClean="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C3F-445C-82AE-50FA690B68E8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930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C3F-445C-82AE-50FA690B68E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Сибирский 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5811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C3F-445C-82AE-50FA690B68E8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Уральский 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C3F-445C-82AE-50FA690B68E8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Приволжский 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2514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3F-445C-82AE-50FA690B68E8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Северо-Кавказский 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7961630695443642E-3"/>
                  <c:y val="4.9338744278452987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306954436450839"/>
                      <c:h val="0.186993840815340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C3F-445C-82AE-50FA690B68E8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C3F-445C-82AE-50FA690B68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89628664"/>
        <c:axId val="389630624"/>
      </c:barChart>
      <c:catAx>
        <c:axId val="389628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630624"/>
        <c:crosses val="autoZero"/>
        <c:auto val="1"/>
        <c:lblAlgn val="ctr"/>
        <c:lblOffset val="100"/>
        <c:noMultiLvlLbl val="0"/>
      </c:catAx>
      <c:valAx>
        <c:axId val="38963062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89628664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2332</c:v>
                </c:pt>
                <c:pt idx="1">
                  <c:v>2222</c:v>
                </c:pt>
                <c:pt idx="2">
                  <c:v>3522</c:v>
                </c:pt>
                <c:pt idx="3">
                  <c:v>4280</c:v>
                </c:pt>
                <c:pt idx="4">
                  <c:v>5997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660</c:v>
                </c:pt>
                <c:pt idx="1">
                  <c:v>625</c:v>
                </c:pt>
                <c:pt idx="2">
                  <c:v>700</c:v>
                </c:pt>
                <c:pt idx="3">
                  <c:v>1228</c:v>
                </c:pt>
                <c:pt idx="4">
                  <c:v>1770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88</c:v>
                </c:pt>
                <c:pt idx="1">
                  <c:v>48</c:v>
                </c:pt>
                <c:pt idx="2">
                  <c:v>69</c:v>
                </c:pt>
                <c:pt idx="3">
                  <c:v>133</c:v>
                </c:pt>
                <c:pt idx="4">
                  <c:v>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34</c:v>
                </c:pt>
                <c:pt idx="1">
                  <c:v>28</c:v>
                </c:pt>
                <c:pt idx="2">
                  <c:v>59</c:v>
                </c:pt>
                <c:pt idx="3">
                  <c:v>43</c:v>
                </c:pt>
                <c:pt idx="4">
                  <c:v>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173-493D-A733-1E8300FA00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40592"/>
        <c:axId val="433442944"/>
      </c:lineChart>
      <c:catAx>
        <c:axId val="43344059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42944"/>
        <c:crosses val="autoZero"/>
        <c:auto val="1"/>
        <c:lblAlgn val="ctr"/>
        <c:lblOffset val="100"/>
        <c:noMultiLvlLbl val="0"/>
      </c:catAx>
      <c:valAx>
        <c:axId val="433442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405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271</c:v>
                </c:pt>
                <c:pt idx="1">
                  <c:v>253</c:v>
                </c:pt>
                <c:pt idx="2">
                  <c:v>299</c:v>
                </c:pt>
                <c:pt idx="3">
                  <c:v>959</c:v>
                </c:pt>
                <c:pt idx="4">
                  <c:v>710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185</c:v>
                </c:pt>
                <c:pt idx="1">
                  <c:v>141</c:v>
                </c:pt>
                <c:pt idx="2">
                  <c:v>166</c:v>
                </c:pt>
                <c:pt idx="3">
                  <c:v>219</c:v>
                </c:pt>
                <c:pt idx="4">
                  <c:v>162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61</c:v>
                </c:pt>
                <c:pt idx="1">
                  <c:v>103</c:v>
                </c:pt>
                <c:pt idx="2">
                  <c:v>87</c:v>
                </c:pt>
                <c:pt idx="3">
                  <c:v>109</c:v>
                </c:pt>
                <c:pt idx="4">
                  <c:v>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25</c:v>
                </c:pt>
                <c:pt idx="1">
                  <c:v>6</c:v>
                </c:pt>
                <c:pt idx="2">
                  <c:v>18</c:v>
                </c:pt>
                <c:pt idx="3">
                  <c:v>34</c:v>
                </c:pt>
                <c:pt idx="4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3B-4B58-A136-D5BF47C97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42160"/>
        <c:axId val="433443728"/>
      </c:lineChart>
      <c:catAx>
        <c:axId val="433442160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43728"/>
        <c:crosses val="autoZero"/>
        <c:auto val="1"/>
        <c:lblAlgn val="ctr"/>
        <c:lblOffset val="100"/>
        <c:noMultiLvlLbl val="0"/>
      </c:catAx>
      <c:valAx>
        <c:axId val="43344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421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2610</c:v>
                </c:pt>
                <c:pt idx="1">
                  <c:v>2606</c:v>
                </c:pt>
                <c:pt idx="2">
                  <c:v>3521</c:v>
                </c:pt>
                <c:pt idx="3">
                  <c:v>3538</c:v>
                </c:pt>
                <c:pt idx="4">
                  <c:v>5253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461</c:v>
                </c:pt>
                <c:pt idx="1">
                  <c:v>699</c:v>
                </c:pt>
                <c:pt idx="2">
                  <c:v>1082</c:v>
                </c:pt>
                <c:pt idx="3">
                  <c:v>1466</c:v>
                </c:pt>
                <c:pt idx="4">
                  <c:v>1075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80</c:v>
                </c:pt>
                <c:pt idx="1">
                  <c:v>200</c:v>
                </c:pt>
                <c:pt idx="2">
                  <c:v>53</c:v>
                </c:pt>
                <c:pt idx="3">
                  <c:v>73</c:v>
                </c:pt>
                <c:pt idx="4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15</c:v>
                </c:pt>
                <c:pt idx="1">
                  <c:v>80</c:v>
                </c:pt>
                <c:pt idx="2">
                  <c:v>3</c:v>
                </c:pt>
                <c:pt idx="3">
                  <c:v>27</c:v>
                </c:pt>
                <c:pt idx="4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B4-40DB-A74A-01E5254F3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56664"/>
        <c:axId val="433459016"/>
      </c:lineChart>
      <c:catAx>
        <c:axId val="43345666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59016"/>
        <c:crosses val="autoZero"/>
        <c:auto val="1"/>
        <c:lblAlgn val="ctr"/>
        <c:lblOffset val="100"/>
        <c:noMultiLvlLbl val="0"/>
      </c:catAx>
      <c:valAx>
        <c:axId val="433459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566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0</c:v>
                </c:pt>
                <c:pt idx="1">
                  <c:v>37</c:v>
                </c:pt>
                <c:pt idx="2">
                  <c:v>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Лист1!$D$2:$D$4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Лист1!$E$2:$E$4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Лист1!$F$2:$F$4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Лист1!$G$2:$G$4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42-49E6-82AE-422826773A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53136"/>
        <c:axId val="433452352"/>
      </c:lineChart>
      <c:catAx>
        <c:axId val="43345313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52352"/>
        <c:crosses val="autoZero"/>
        <c:auto val="1"/>
        <c:lblAlgn val="ctr"/>
        <c:lblOffset val="100"/>
        <c:noMultiLvlLbl val="0"/>
      </c:catAx>
      <c:valAx>
        <c:axId val="433452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531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483</c:v>
                </c:pt>
                <c:pt idx="1">
                  <c:v>633</c:v>
                </c:pt>
                <c:pt idx="2">
                  <c:v>1076</c:v>
                </c:pt>
                <c:pt idx="3">
                  <c:v>1238</c:v>
                </c:pt>
                <c:pt idx="4">
                  <c:v>1397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123</c:v>
                </c:pt>
                <c:pt idx="1">
                  <c:v>111</c:v>
                </c:pt>
                <c:pt idx="2">
                  <c:v>479</c:v>
                </c:pt>
                <c:pt idx="3">
                  <c:v>637</c:v>
                </c:pt>
                <c:pt idx="4">
                  <c:v>827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82-499A-8547-2BA20AE52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56272"/>
        <c:axId val="433457840"/>
      </c:lineChart>
      <c:catAx>
        <c:axId val="43345627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57840"/>
        <c:crosses val="autoZero"/>
        <c:auto val="1"/>
        <c:lblAlgn val="ctr"/>
        <c:lblOffset val="100"/>
        <c:noMultiLvlLbl val="0"/>
      </c:catAx>
      <c:valAx>
        <c:axId val="433457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562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1405</c:v>
                </c:pt>
                <c:pt idx="1">
                  <c:v>745</c:v>
                </c:pt>
                <c:pt idx="2">
                  <c:v>3535</c:v>
                </c:pt>
                <c:pt idx="3">
                  <c:v>3528</c:v>
                </c:pt>
                <c:pt idx="4">
                  <c:v>3992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375</c:v>
                </c:pt>
                <c:pt idx="1">
                  <c:v>449</c:v>
                </c:pt>
                <c:pt idx="2">
                  <c:v>1382</c:v>
                </c:pt>
                <c:pt idx="3">
                  <c:v>1533</c:v>
                </c:pt>
                <c:pt idx="4">
                  <c:v>674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32</c:v>
                </c:pt>
                <c:pt idx="1">
                  <c:v>28</c:v>
                </c:pt>
                <c:pt idx="2">
                  <c:v>35</c:v>
                </c:pt>
                <c:pt idx="3">
                  <c:v>132</c:v>
                </c:pt>
                <c:pt idx="4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86</c:v>
                </c:pt>
                <c:pt idx="1">
                  <c:v>71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CF-411A-AA3E-8C563D66A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48824"/>
        <c:axId val="433450000"/>
      </c:lineChart>
      <c:catAx>
        <c:axId val="43344882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50000"/>
        <c:crosses val="autoZero"/>
        <c:auto val="1"/>
        <c:lblAlgn val="ctr"/>
        <c:lblOffset val="100"/>
        <c:noMultiLvlLbl val="0"/>
      </c:catAx>
      <c:valAx>
        <c:axId val="43345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488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1266</c:v>
                </c:pt>
                <c:pt idx="1">
                  <c:v>1279</c:v>
                </c:pt>
                <c:pt idx="2">
                  <c:v>1759</c:v>
                </c:pt>
                <c:pt idx="3">
                  <c:v>3145</c:v>
                </c:pt>
                <c:pt idx="4">
                  <c:v>4274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48</c:v>
                </c:pt>
                <c:pt idx="1">
                  <c:v>67</c:v>
                </c:pt>
                <c:pt idx="2">
                  <c:v>262</c:v>
                </c:pt>
                <c:pt idx="3">
                  <c:v>295</c:v>
                </c:pt>
                <c:pt idx="4">
                  <c:v>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233</c:v>
                </c:pt>
                <c:pt idx="1">
                  <c:v>299</c:v>
                </c:pt>
                <c:pt idx="2">
                  <c:v>530</c:v>
                </c:pt>
                <c:pt idx="3">
                  <c:v>290</c:v>
                </c:pt>
                <c:pt idx="4">
                  <c:v>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136</c:v>
                </c:pt>
                <c:pt idx="1">
                  <c:v>207</c:v>
                </c:pt>
                <c:pt idx="2">
                  <c:v>423</c:v>
                </c:pt>
                <c:pt idx="3">
                  <c:v>172</c:v>
                </c:pt>
                <c:pt idx="4">
                  <c:v>269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01-4D6D-90DD-765041569E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37456"/>
        <c:axId val="433440200"/>
      </c:lineChart>
      <c:catAx>
        <c:axId val="43343745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40200"/>
        <c:crosses val="autoZero"/>
        <c:auto val="1"/>
        <c:lblAlgn val="ctr"/>
        <c:lblOffset val="100"/>
        <c:noMultiLvlLbl val="0"/>
      </c:catAx>
      <c:valAx>
        <c:axId val="433440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374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693</c:v>
                </c:pt>
                <c:pt idx="1">
                  <c:v>764</c:v>
                </c:pt>
                <c:pt idx="2">
                  <c:v>1549</c:v>
                </c:pt>
                <c:pt idx="3">
                  <c:v>1524</c:v>
                </c:pt>
                <c:pt idx="4">
                  <c:v>1539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205</c:v>
                </c:pt>
                <c:pt idx="2">
                  <c:v>201</c:v>
                </c:pt>
                <c:pt idx="3">
                  <c:v>206</c:v>
                </c:pt>
                <c:pt idx="4">
                  <c:v>338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30</c:v>
                </c:pt>
                <c:pt idx="3">
                  <c:v>32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0B-41AC-A2F0-BA5988D38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58624"/>
        <c:axId val="433457056"/>
      </c:lineChart>
      <c:catAx>
        <c:axId val="43345862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57056"/>
        <c:crosses val="autoZero"/>
        <c:auto val="1"/>
        <c:lblAlgn val="ctr"/>
        <c:lblOffset val="100"/>
        <c:noMultiLvlLbl val="0"/>
      </c:catAx>
      <c:valAx>
        <c:axId val="433457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586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193</c:v>
                </c:pt>
                <c:pt idx="1">
                  <c:v>197</c:v>
                </c:pt>
                <c:pt idx="2">
                  <c:v>223</c:v>
                </c:pt>
                <c:pt idx="3">
                  <c:v>217</c:v>
                </c:pt>
                <c:pt idx="4">
                  <c:v>214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46</c:v>
                </c:pt>
                <c:pt idx="1">
                  <c:v>59</c:v>
                </c:pt>
                <c:pt idx="2">
                  <c:v>60</c:v>
                </c:pt>
                <c:pt idx="3">
                  <c:v>82</c:v>
                </c:pt>
                <c:pt idx="4">
                  <c:v>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12</c:v>
                </c:pt>
                <c:pt idx="4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C3-4385-9AB4-9060264E4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52744"/>
        <c:axId val="433451960"/>
      </c:lineChart>
      <c:catAx>
        <c:axId val="43345274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51960"/>
        <c:crosses val="autoZero"/>
        <c:auto val="1"/>
        <c:lblAlgn val="ctr"/>
        <c:lblOffset val="100"/>
        <c:noMultiLvlLbl val="0"/>
      </c:catAx>
      <c:valAx>
        <c:axId val="433451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527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1009</c:v>
                </c:pt>
                <c:pt idx="1">
                  <c:v>928</c:v>
                </c:pt>
                <c:pt idx="2">
                  <c:v>1056</c:v>
                </c:pt>
                <c:pt idx="3">
                  <c:v>1317</c:v>
                </c:pt>
                <c:pt idx="4">
                  <c:v>1367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4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38-4C7A-A57B-ABB0A89A3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66464"/>
        <c:axId val="433460976"/>
      </c:lineChart>
      <c:catAx>
        <c:axId val="43346646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60976"/>
        <c:crosses val="autoZero"/>
        <c:auto val="1"/>
        <c:lblAlgn val="ctr"/>
        <c:lblOffset val="100"/>
        <c:noMultiLvlLbl val="0"/>
      </c:catAx>
      <c:valAx>
        <c:axId val="43346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664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9E-3"/>
          <c:y val="1.0674650996370692E-2"/>
          <c:w val="0.99661710002077075"/>
          <c:h val="0.856953577292056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ЦФО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2070326-B1DB-4C67-808B-86434FF5B30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408B7E14-1466-4A09-A3B8-D0309AD0307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127528E-D162-415D-8DF4-31214CB2AAAC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0D2D1ACA-7533-4C41-9598-1E3E4BB5EAC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0.00%</c:formatCode>
                <c:ptCount val="1"/>
                <c:pt idx="0">
                  <c:v>0.26200000000000001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14-40D7-8A10-BF6CF2F92D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ЮФО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81DB098-7176-4D3F-81A1-0531C451862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9EC7A8F8-35C7-4D85-9980-7CBB3126C3E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457B9DE-04E9-4456-8968-78EA9E60BD2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33730E04-D104-45B1-8065-A87A4BF47A43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0.00%</c:formatCode>
                <c:ptCount val="1"/>
                <c:pt idx="0">
                  <c:v>0.38100000000000001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14-40D7-8A10-BF6CF2F92DC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СЗФО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4000"/>
                  </a:schemeClr>
                </a:gs>
                <a:gs pos="100000">
                  <a:schemeClr val="accent3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852318F-2EAA-4D2D-8DF7-2F84B8A11542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1CB51776-957C-4942-A97D-1D538EE24D4B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E9D86CE-113F-4744-ADCD-F14557469F8E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D73FE01F-4293-47DD-8034-2AC762B47CA1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0.00%</c:formatCode>
                <c:ptCount val="1"/>
                <c:pt idx="0">
                  <c:v>0.32200000000000001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14-40D7-8A10-BF6CF2F92DC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ДВФО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ДВФО</a:t>
                    </a:r>
                  </a:p>
                  <a:p>
                    <a:fld id="{045158F1-7FE6-4986-BDDA-554FD9931B40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ДВФО</a:t>
                    </a:r>
                  </a:p>
                  <a:p>
                    <a:fld id="{EDC75528-7DF7-483E-8212-D9CA61460517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0.00%</c:formatCode>
                <c:ptCount val="1"/>
                <c:pt idx="0">
                  <c:v>0.30299999999999999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14-40D7-8A10-BF6CF2F92DC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4DFB520-FA18-4BD6-AA97-2DDBDA054279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AAFC629F-9784-4628-9187-205B449C4AE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CD0AE2C-7161-4E16-B982-6B3366E32474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1C932B63-9F80-4225-A7CE-9F1B8640198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0.00%</c:formatCode>
                <c:ptCount val="1"/>
                <c:pt idx="0">
                  <c:v>0.441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14-40D7-8A10-BF6CF2F92DC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5421B6A-A0A1-4942-833A-861ADD775F54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FBD843CE-B030-4D43-9012-A1A54B8C8C6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1FAE3AC-8F51-4390-AEE8-03EAF09B01F1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AEF8F47F-1264-458D-BDC1-8A72D99B554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0.00%</c:formatCode>
                <c:ptCount val="1"/>
                <c:pt idx="0">
                  <c:v>0.371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714-40D7-8A10-BF6CF2F92DC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ПФО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tint val="96000"/>
                    <a:lumMod val="104000"/>
                  </a:schemeClr>
                </a:gs>
                <a:gs pos="100000">
                  <a:schemeClr val="accent1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758E28B-BFD7-49E8-A516-7BBA9567CAA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CC931311-1FF2-4486-9F79-D65C11C3E45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205C4B5-3E56-4F6E-9AB2-142083160667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2D3F288B-6FDB-41BF-BD77-CC695BEF3DED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0.00%</c:formatCode>
                <c:ptCount val="1"/>
                <c:pt idx="0">
                  <c:v>0.13200000000000001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14-40D7-8A10-BF6CF2F92DC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СКФО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tint val="96000"/>
                    <a:lumMod val="104000"/>
                  </a:schemeClr>
                </a:gs>
                <a:gs pos="100000">
                  <a:schemeClr val="accent2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7889D50-8EA4-4ED2-8B22-8A5A07B8806D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D42A543A-BD97-4677-AC16-861FC82E68AC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A0D58F8-0868-4E33-8B39-87ACC76C1DC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5FAE49D6-4778-4EC7-BE0A-B73D1025A293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0.00%</c:formatCode>
                <c:ptCount val="1"/>
                <c:pt idx="0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14-40D7-8A10-BF6CF2F92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28371328"/>
        <c:axId val="328368192"/>
      </c:barChart>
      <c:catAx>
        <c:axId val="32837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8368192"/>
        <c:crosses val="autoZero"/>
        <c:auto val="1"/>
        <c:lblAlgn val="ctr"/>
        <c:lblOffset val="100"/>
        <c:noMultiLvlLbl val="0"/>
      </c:catAx>
      <c:valAx>
        <c:axId val="32836819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32837132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1446</c:v>
                </c:pt>
                <c:pt idx="1">
                  <c:v>1884</c:v>
                </c:pt>
                <c:pt idx="2">
                  <c:v>2501</c:v>
                </c:pt>
                <c:pt idx="3">
                  <c:v>3379</c:v>
                </c:pt>
                <c:pt idx="4">
                  <c:v>4836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58</c:v>
                </c:pt>
                <c:pt idx="1">
                  <c:v>624</c:v>
                </c:pt>
                <c:pt idx="2">
                  <c:v>593</c:v>
                </c:pt>
                <c:pt idx="3">
                  <c:v>1148</c:v>
                </c:pt>
                <c:pt idx="4">
                  <c:v>1188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682</c:v>
                </c:pt>
                <c:pt idx="3">
                  <c:v>353</c:v>
                </c:pt>
                <c:pt idx="4">
                  <c:v>455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56</c:v>
                </c:pt>
                <c:pt idx="2">
                  <c:v>37</c:v>
                </c:pt>
                <c:pt idx="3">
                  <c:v>47</c:v>
                </c:pt>
                <c:pt idx="4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DD-4FC9-8212-DE9B010B4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62152"/>
        <c:axId val="433462544"/>
      </c:lineChart>
      <c:catAx>
        <c:axId val="43346215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62544"/>
        <c:crosses val="autoZero"/>
        <c:auto val="1"/>
        <c:lblAlgn val="ctr"/>
        <c:lblOffset val="100"/>
        <c:noMultiLvlLbl val="0"/>
      </c:catAx>
      <c:valAx>
        <c:axId val="433462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621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676</c:v>
                </c:pt>
                <c:pt idx="1">
                  <c:v>1085</c:v>
                </c:pt>
                <c:pt idx="2">
                  <c:v>746</c:v>
                </c:pt>
                <c:pt idx="3">
                  <c:v>1722</c:v>
                </c:pt>
                <c:pt idx="4">
                  <c:v>1155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430</c:v>
                </c:pt>
                <c:pt idx="1">
                  <c:v>596</c:v>
                </c:pt>
                <c:pt idx="2">
                  <c:v>391</c:v>
                </c:pt>
                <c:pt idx="3">
                  <c:v>594</c:v>
                </c:pt>
                <c:pt idx="4">
                  <c:v>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41</c:v>
                </c:pt>
                <c:pt idx="1">
                  <c:v>5</c:v>
                </c:pt>
                <c:pt idx="2">
                  <c:v>101</c:v>
                </c:pt>
                <c:pt idx="3">
                  <c:v>55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42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25-4555-AD5C-101FFFB47B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2081880"/>
        <c:axId val="402082272"/>
      </c:lineChart>
      <c:catAx>
        <c:axId val="402081880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082272"/>
        <c:crosses val="autoZero"/>
        <c:auto val="1"/>
        <c:lblAlgn val="ctr"/>
        <c:lblOffset val="100"/>
        <c:noMultiLvlLbl val="0"/>
      </c:catAx>
      <c:valAx>
        <c:axId val="402082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0818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0</c:v>
                </c:pt>
                <c:pt idx="1">
                  <c:v>76</c:v>
                </c:pt>
                <c:pt idx="2">
                  <c:v>54</c:v>
                </c:pt>
                <c:pt idx="3">
                  <c:v>96</c:v>
                </c:pt>
                <c:pt idx="4">
                  <c:v>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123</c:v>
                </c:pt>
                <c:pt idx="2">
                  <c:v>95</c:v>
                </c:pt>
                <c:pt idx="3">
                  <c:v>115</c:v>
                </c:pt>
                <c:pt idx="4">
                  <c:v>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D3C-4CA2-A25E-B483E8C6D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57448"/>
        <c:axId val="433448040"/>
      </c:lineChart>
      <c:catAx>
        <c:axId val="43345744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48040"/>
        <c:crosses val="autoZero"/>
        <c:auto val="1"/>
        <c:lblAlgn val="ctr"/>
        <c:lblOffset val="100"/>
        <c:noMultiLvlLbl val="0"/>
      </c:catAx>
      <c:valAx>
        <c:axId val="433448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57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121</c:v>
                </c:pt>
                <c:pt idx="1">
                  <c:v>112</c:v>
                </c:pt>
                <c:pt idx="2">
                  <c:v>204</c:v>
                </c:pt>
                <c:pt idx="3">
                  <c:v>213</c:v>
                </c:pt>
                <c:pt idx="4">
                  <c:v>366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121</c:v>
                </c:pt>
                <c:pt idx="1">
                  <c:v>112</c:v>
                </c:pt>
                <c:pt idx="2">
                  <c:v>204</c:v>
                </c:pt>
                <c:pt idx="3">
                  <c:v>213</c:v>
                </c:pt>
                <c:pt idx="4">
                  <c:v>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08-4781-8C8C-CE7AABE9DC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51176"/>
        <c:axId val="433464504"/>
      </c:lineChart>
      <c:catAx>
        <c:axId val="43345117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64504"/>
        <c:crosses val="autoZero"/>
        <c:auto val="1"/>
        <c:lblAlgn val="ctr"/>
        <c:lblOffset val="100"/>
        <c:noMultiLvlLbl val="0"/>
      </c:catAx>
      <c:valAx>
        <c:axId val="433464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511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392</c:v>
                </c:pt>
                <c:pt idx="1">
                  <c:v>392</c:v>
                </c:pt>
                <c:pt idx="2">
                  <c:v>212</c:v>
                </c:pt>
                <c:pt idx="3">
                  <c:v>347</c:v>
                </c:pt>
                <c:pt idx="4">
                  <c:v>428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19</c:v>
                </c:pt>
                <c:pt idx="1">
                  <c:v>0</c:v>
                </c:pt>
                <c:pt idx="2">
                  <c:v>30</c:v>
                </c:pt>
                <c:pt idx="3">
                  <c:v>46</c:v>
                </c:pt>
                <c:pt idx="4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15</c:v>
                </c:pt>
                <c:pt idx="1">
                  <c:v>34</c:v>
                </c:pt>
                <c:pt idx="2">
                  <c:v>33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17-46F2-BFC5-5634219AD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47792"/>
        <c:axId val="423822704"/>
      </c:lineChart>
      <c:catAx>
        <c:axId val="42384779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22704"/>
        <c:crosses val="autoZero"/>
        <c:auto val="1"/>
        <c:lblAlgn val="ctr"/>
        <c:lblOffset val="100"/>
        <c:noMultiLvlLbl val="0"/>
      </c:catAx>
      <c:valAx>
        <c:axId val="42382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477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1671</c:v>
                </c:pt>
                <c:pt idx="1">
                  <c:v>2036</c:v>
                </c:pt>
                <c:pt idx="2">
                  <c:v>1979</c:v>
                </c:pt>
                <c:pt idx="3">
                  <c:v>4240</c:v>
                </c:pt>
                <c:pt idx="4">
                  <c:v>3677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14</c:v>
                </c:pt>
                <c:pt idx="1">
                  <c:v>4</c:v>
                </c:pt>
                <c:pt idx="2">
                  <c:v>11</c:v>
                </c:pt>
                <c:pt idx="3">
                  <c:v>341</c:v>
                </c:pt>
                <c:pt idx="4">
                  <c:v>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3</c:v>
                </c:pt>
                <c:pt idx="1">
                  <c:v>16</c:v>
                </c:pt>
                <c:pt idx="2">
                  <c:v>18</c:v>
                </c:pt>
                <c:pt idx="3">
                  <c:v>472</c:v>
                </c:pt>
                <c:pt idx="4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2</c:v>
                </c:pt>
                <c:pt idx="1">
                  <c:v>9</c:v>
                </c:pt>
                <c:pt idx="2">
                  <c:v>6</c:v>
                </c:pt>
                <c:pt idx="3">
                  <c:v>42</c:v>
                </c:pt>
                <c:pt idx="4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9F-4F3A-B7D2-3502ED43FB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8898808"/>
        <c:axId val="288897632"/>
      </c:lineChart>
      <c:catAx>
        <c:axId val="28889880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8897632"/>
        <c:crosses val="autoZero"/>
        <c:auto val="1"/>
        <c:lblAlgn val="ctr"/>
        <c:lblOffset val="100"/>
        <c:noMultiLvlLbl val="0"/>
      </c:catAx>
      <c:valAx>
        <c:axId val="28889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88988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262</c:v>
                </c:pt>
                <c:pt idx="1">
                  <c:v>342</c:v>
                </c:pt>
                <c:pt idx="2">
                  <c:v>1047</c:v>
                </c:pt>
                <c:pt idx="3">
                  <c:v>1127</c:v>
                </c:pt>
                <c:pt idx="4">
                  <c:v>1113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150</c:v>
                </c:pt>
                <c:pt idx="1">
                  <c:v>297</c:v>
                </c:pt>
                <c:pt idx="2">
                  <c:v>789</c:v>
                </c:pt>
                <c:pt idx="3">
                  <c:v>524</c:v>
                </c:pt>
                <c:pt idx="4">
                  <c:v>491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50</c:v>
                </c:pt>
                <c:pt idx="1">
                  <c:v>0</c:v>
                </c:pt>
                <c:pt idx="2">
                  <c:v>127</c:v>
                </c:pt>
                <c:pt idx="3">
                  <c:v>423</c:v>
                </c:pt>
                <c:pt idx="4">
                  <c:v>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12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F8-49CF-885A-35567BB1FB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2085408"/>
        <c:axId val="389631016"/>
      </c:lineChart>
      <c:catAx>
        <c:axId val="40208540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631016"/>
        <c:crosses val="autoZero"/>
        <c:auto val="1"/>
        <c:lblAlgn val="ctr"/>
        <c:lblOffset val="100"/>
        <c:noMultiLvlLbl val="0"/>
      </c:catAx>
      <c:valAx>
        <c:axId val="389631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0854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142</c:v>
                </c:pt>
                <c:pt idx="1">
                  <c:v>501</c:v>
                </c:pt>
                <c:pt idx="2">
                  <c:v>609</c:v>
                </c:pt>
                <c:pt idx="3">
                  <c:v>610</c:v>
                </c:pt>
                <c:pt idx="4">
                  <c:v>607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100</c:v>
                </c:pt>
                <c:pt idx="1">
                  <c:v>150</c:v>
                </c:pt>
                <c:pt idx="2">
                  <c:v>317</c:v>
                </c:pt>
                <c:pt idx="3">
                  <c:v>669</c:v>
                </c:pt>
                <c:pt idx="4">
                  <c:v>436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12</c:v>
                </c:pt>
                <c:pt idx="3">
                  <c:v>12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E1-4AE0-BD49-331F863242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462936"/>
        <c:axId val="433463328"/>
      </c:lineChart>
      <c:catAx>
        <c:axId val="43346293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63328"/>
        <c:crosses val="autoZero"/>
        <c:auto val="1"/>
        <c:lblAlgn val="ctr"/>
        <c:lblOffset val="100"/>
        <c:noMultiLvlLbl val="0"/>
      </c:catAx>
      <c:valAx>
        <c:axId val="43346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3462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78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21-4691-92D2-3AE283811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9499584"/>
        <c:axId val="308079448"/>
      </c:lineChart>
      <c:catAx>
        <c:axId val="39949958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8079448"/>
        <c:crosses val="autoZero"/>
        <c:auto val="1"/>
        <c:lblAlgn val="ctr"/>
        <c:lblOffset val="100"/>
        <c:noMultiLvlLbl val="0"/>
      </c:catAx>
      <c:valAx>
        <c:axId val="308079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94995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280</c:v>
                </c:pt>
                <c:pt idx="1">
                  <c:v>121</c:v>
                </c:pt>
                <c:pt idx="2">
                  <c:v>279</c:v>
                </c:pt>
                <c:pt idx="3">
                  <c:v>328</c:v>
                </c:pt>
                <c:pt idx="4">
                  <c:v>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132</c:v>
                </c:pt>
                <c:pt idx="1">
                  <c:v>63</c:v>
                </c:pt>
                <c:pt idx="2">
                  <c:v>85</c:v>
                </c:pt>
                <c:pt idx="3">
                  <c:v>27</c:v>
                </c:pt>
                <c:pt idx="4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81-4906-98F1-F4CB2FE404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64040"/>
        <c:axId val="436572664"/>
      </c:lineChart>
      <c:catAx>
        <c:axId val="436564040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72664"/>
        <c:crosses val="autoZero"/>
        <c:auto val="1"/>
        <c:lblAlgn val="ctr"/>
        <c:lblOffset val="100"/>
        <c:noMultiLvlLbl val="0"/>
      </c:catAx>
      <c:valAx>
        <c:axId val="436572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640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69144802129415"/>
          <c:y val="2.7523497405644935E-2"/>
          <c:w val="0.70730855197870579"/>
          <c:h val="0.705266908508055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РФ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83076</c:v>
                </c:pt>
                <c:pt idx="1">
                  <c:v>103220</c:v>
                </c:pt>
                <c:pt idx="2">
                  <c:v>127170</c:v>
                </c:pt>
                <c:pt idx="3">
                  <c:v>153875</c:v>
                </c:pt>
                <c:pt idx="4">
                  <c:v>183915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98-4C1B-9A28-9EF25E5594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21878</c:v>
                </c:pt>
                <c:pt idx="1">
                  <c:v>26423</c:v>
                </c:pt>
                <c:pt idx="2">
                  <c:v>29316</c:v>
                </c:pt>
                <c:pt idx="3">
                  <c:v>36906</c:v>
                </c:pt>
                <c:pt idx="4">
                  <c:v>33962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B98-4C1B-9A28-9EF25E5594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2936</c:v>
                </c:pt>
                <c:pt idx="1">
                  <c:v>3727</c:v>
                </c:pt>
                <c:pt idx="2">
                  <c:v>4752</c:v>
                </c:pt>
                <c:pt idx="3">
                  <c:v>5753</c:v>
                </c:pt>
                <c:pt idx="4">
                  <c:v>4684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B98-4C1B-9A28-9EF25E55942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931</c:v>
                </c:pt>
                <c:pt idx="1">
                  <c:v>1484</c:v>
                </c:pt>
                <c:pt idx="2">
                  <c:v>1611</c:v>
                </c:pt>
                <c:pt idx="3">
                  <c:v>1605</c:v>
                </c:pt>
                <c:pt idx="4">
                  <c:v>1498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B98-4C1B-9A28-9EF25E55942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19</c:v>
                </c:pt>
                <c:pt idx="1">
                  <c:v>24</c:v>
                </c:pt>
                <c:pt idx="2">
                  <c:v>38</c:v>
                </c:pt>
                <c:pt idx="3">
                  <c:v>110</c:v>
                </c:pt>
                <c:pt idx="4">
                  <c:v>439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B98-4C1B-9A28-9EF25E55942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11</c:v>
                </c:pt>
                <c:pt idx="1">
                  <c:v>56</c:v>
                </c:pt>
                <c:pt idx="2">
                  <c:v>24</c:v>
                </c:pt>
                <c:pt idx="3">
                  <c:v>15</c:v>
                </c:pt>
                <c:pt idx="4">
                  <c:v>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AE-4810-AA37-F2E6FD58A4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9623176"/>
        <c:axId val="389628272"/>
      </c:lineChart>
      <c:catAx>
        <c:axId val="38962317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628272"/>
        <c:crosses val="autoZero"/>
        <c:auto val="1"/>
        <c:lblAlgn val="ctr"/>
        <c:lblOffset val="100"/>
        <c:noMultiLvlLbl val="0"/>
      </c:catAx>
      <c:valAx>
        <c:axId val="389628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6231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9E-3"/>
          <c:y val="1.0674650996370692E-2"/>
          <c:w val="0.99661710002077075"/>
          <c:h val="0.856953577292056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Центральный 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8122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B1-47D8-BDAC-7D41217163F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Южный 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5.9952038369308954E-4"/>
                  <c:y val="-7.4009087652803516E-3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146877773371854"/>
                      <c:h val="0.136668321651317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FB1-47D8-BDAC-7D41217163F4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B1-47D8-BDAC-7D41217163F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Северо-Западный 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6067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B1-47D8-BDAC-7D41217163F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Дальневосточный 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6DA1B174-4C6E-4D0B-A0BB-EDFBACD003D6}" type="SERIESNAME">
                      <a:rPr lang="ru-RU"/>
                      <a:pPr>
                        <a:defRPr/>
                      </a:pPr>
                      <a:t>[ИМЯ РЯДА]</a:t>
                    </a:fld>
                    <a:r>
                      <a:rPr lang="ru-RU" baseline="0" dirty="0"/>
                      <a:t> </a:t>
                    </a:r>
                  </a:p>
                  <a:p>
                    <a:pPr>
                      <a:defRPr/>
                    </a:pPr>
                    <a:fld id="{96F05517-3EDF-4B0A-8C7C-1C6D3817133B}" type="VALUE">
                      <a:rPr lang="ru-RU" baseline="0" smtClean="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FB1-47D8-BDAC-7D41217163F4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B1-47D8-BDAC-7D41217163F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Сибирский 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4436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B1-47D8-BDAC-7D41217163F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Уральский 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5470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B1-47D8-BDAC-7D41217163F4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Приволжский 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3020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B1-47D8-BDAC-7D41217163F4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Северо-Кавказский 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7961630695443642E-3"/>
                  <c:y val="4.9338744278452987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306954436450839"/>
                      <c:h val="0.186993840815340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FB1-47D8-BDAC-7D41217163F4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FB1-47D8-BDAC-7D41217163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03047408"/>
        <c:axId val="303050544"/>
      </c:barChart>
      <c:catAx>
        <c:axId val="30304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050544"/>
        <c:crosses val="autoZero"/>
        <c:auto val="1"/>
        <c:lblAlgn val="ctr"/>
        <c:lblOffset val="100"/>
        <c:noMultiLvlLbl val="0"/>
      </c:catAx>
      <c:valAx>
        <c:axId val="30305054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0304740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596</c:v>
                </c:pt>
                <c:pt idx="1">
                  <c:v>651</c:v>
                </c:pt>
                <c:pt idx="2">
                  <c:v>1074</c:v>
                </c:pt>
                <c:pt idx="3">
                  <c:v>1425</c:v>
                </c:pt>
                <c:pt idx="4">
                  <c:v>1266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7</c:v>
                </c:pt>
                <c:pt idx="1">
                  <c:v>46</c:v>
                </c:pt>
                <c:pt idx="2">
                  <c:v>44</c:v>
                </c:pt>
                <c:pt idx="3">
                  <c:v>31</c:v>
                </c:pt>
                <c:pt idx="4">
                  <c:v>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5B-4790-B861-06FB1E847B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66000"/>
        <c:axId val="436573448"/>
      </c:lineChart>
      <c:catAx>
        <c:axId val="436566000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73448"/>
        <c:crosses val="autoZero"/>
        <c:auto val="1"/>
        <c:lblAlgn val="ctr"/>
        <c:lblOffset val="100"/>
        <c:noMultiLvlLbl val="0"/>
      </c:catAx>
      <c:valAx>
        <c:axId val="436573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660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960</c:v>
                </c:pt>
                <c:pt idx="1">
                  <c:v>1408</c:v>
                </c:pt>
                <c:pt idx="2">
                  <c:v>2015</c:v>
                </c:pt>
                <c:pt idx="3">
                  <c:v>1891</c:v>
                </c:pt>
                <c:pt idx="4">
                  <c:v>1732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97</c:v>
                </c:pt>
                <c:pt idx="1">
                  <c:v>114</c:v>
                </c:pt>
                <c:pt idx="2">
                  <c:v>115</c:v>
                </c:pt>
                <c:pt idx="3">
                  <c:v>108</c:v>
                </c:pt>
                <c:pt idx="4">
                  <c:v>248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69</c:v>
                </c:pt>
                <c:pt idx="1">
                  <c:v>107</c:v>
                </c:pt>
                <c:pt idx="2">
                  <c:v>137</c:v>
                </c:pt>
                <c:pt idx="3">
                  <c:v>112</c:v>
                </c:pt>
                <c:pt idx="4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13</c:v>
                </c:pt>
                <c:pt idx="1">
                  <c:v>25</c:v>
                </c:pt>
                <c:pt idx="2">
                  <c:v>26</c:v>
                </c:pt>
                <c:pt idx="3">
                  <c:v>24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D7-48AD-A043-26A58AB84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76192"/>
        <c:axId val="436573840"/>
      </c:lineChart>
      <c:catAx>
        <c:axId val="43657619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73840"/>
        <c:crosses val="autoZero"/>
        <c:auto val="1"/>
        <c:lblAlgn val="ctr"/>
        <c:lblOffset val="100"/>
        <c:noMultiLvlLbl val="0"/>
      </c:catAx>
      <c:valAx>
        <c:axId val="436573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761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4</c:v>
                </c:pt>
                <c:pt idx="1">
                  <c:v>55</c:v>
                </c:pt>
                <c:pt idx="2">
                  <c:v>753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#,##0</c:formatCode>
                <c:ptCount val="3"/>
                <c:pt idx="0">
                  <c:v>0</c:v>
                </c:pt>
                <c:pt idx="1">
                  <c:v>18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Лист1!$D$2:$D$4</c:f>
              <c:numCache>
                <c:formatCode>#,##0</c:formatCode>
                <c:ptCount val="3"/>
                <c:pt idx="0">
                  <c:v>0</c:v>
                </c:pt>
                <c:pt idx="1">
                  <c:v>4</c:v>
                </c:pt>
                <c:pt idx="2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Лист1!$E$2:$E$4</c:f>
              <c:numCache>
                <c:formatCode>#,##0</c:formatCode>
                <c:ptCount val="3"/>
                <c:pt idx="0">
                  <c:v>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Лист1!$F$2:$F$4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Лист1!$A$2:$A$4</c:f>
              <c:numCache>
                <c:formatCode>#,##0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Лист1!$G$2:$G$4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63-4E34-B56A-16754F299C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68744"/>
        <c:axId val="436574232"/>
      </c:lineChart>
      <c:catAx>
        <c:axId val="43656874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74232"/>
        <c:crosses val="autoZero"/>
        <c:auto val="1"/>
        <c:lblAlgn val="ctr"/>
        <c:lblOffset val="100"/>
        <c:noMultiLvlLbl val="0"/>
      </c:catAx>
      <c:valAx>
        <c:axId val="436574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687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1035</c:v>
                </c:pt>
                <c:pt idx="1">
                  <c:v>1042</c:v>
                </c:pt>
                <c:pt idx="2">
                  <c:v>988</c:v>
                </c:pt>
                <c:pt idx="3">
                  <c:v>922</c:v>
                </c:pt>
                <c:pt idx="4">
                  <c:v>1357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42</c:v>
                </c:pt>
                <c:pt idx="1">
                  <c:v>42</c:v>
                </c:pt>
                <c:pt idx="2">
                  <c:v>218</c:v>
                </c:pt>
                <c:pt idx="3">
                  <c:v>656</c:v>
                </c:pt>
                <c:pt idx="4">
                  <c:v>750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13</c:v>
                </c:pt>
                <c:pt idx="3">
                  <c:v>4</c:v>
                </c:pt>
                <c:pt idx="4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14</c:v>
                </c:pt>
                <c:pt idx="3">
                  <c:v>12</c:v>
                </c:pt>
                <c:pt idx="4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CB-4C0B-AE1D-11C7B5C56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75408"/>
        <c:axId val="436569920"/>
      </c:lineChart>
      <c:catAx>
        <c:axId val="43657540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69920"/>
        <c:crosses val="autoZero"/>
        <c:auto val="1"/>
        <c:lblAlgn val="ctr"/>
        <c:lblOffset val="100"/>
        <c:noMultiLvlLbl val="0"/>
      </c:catAx>
      <c:valAx>
        <c:axId val="43656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754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11</c:v>
                </c:pt>
                <c:pt idx="1">
                  <c:v>16</c:v>
                </c:pt>
                <c:pt idx="2">
                  <c:v>45</c:v>
                </c:pt>
                <c:pt idx="3">
                  <c:v>599</c:v>
                </c:pt>
                <c:pt idx="4">
                  <c:v>2225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39</c:v>
                </c:pt>
                <c:pt idx="3">
                  <c:v>72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1</c:v>
                </c:pt>
                <c:pt idx="4">
                  <c:v>887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4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76-45F6-9BC3-EF3A3B2130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81288"/>
        <c:axId val="436580112"/>
      </c:lineChart>
      <c:catAx>
        <c:axId val="43658128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80112"/>
        <c:crosses val="autoZero"/>
        <c:auto val="1"/>
        <c:lblAlgn val="ctr"/>
        <c:lblOffset val="100"/>
        <c:noMultiLvlLbl val="0"/>
      </c:catAx>
      <c:valAx>
        <c:axId val="43658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812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189</c:v>
                </c:pt>
                <c:pt idx="1">
                  <c:v>248</c:v>
                </c:pt>
                <c:pt idx="2">
                  <c:v>376</c:v>
                </c:pt>
                <c:pt idx="3">
                  <c:v>395</c:v>
                </c:pt>
                <c:pt idx="4">
                  <c:v>1037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85</c:v>
                </c:pt>
                <c:pt idx="2">
                  <c:v>0</c:v>
                </c:pt>
                <c:pt idx="3">
                  <c:v>0</c:v>
                </c:pt>
                <c:pt idx="4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</c:v>
                </c:pt>
                <c:pt idx="4">
                  <c:v>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08-4FC0-9243-E500F6C86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79328"/>
        <c:axId val="436583248"/>
      </c:lineChart>
      <c:catAx>
        <c:axId val="43657932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83248"/>
        <c:crosses val="autoZero"/>
        <c:auto val="1"/>
        <c:lblAlgn val="ctr"/>
        <c:lblOffset val="100"/>
        <c:noMultiLvlLbl val="0"/>
      </c:catAx>
      <c:valAx>
        <c:axId val="436583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793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72</c:v>
                </c:pt>
                <c:pt idx="1">
                  <c:v>515</c:v>
                </c:pt>
                <c:pt idx="2">
                  <c:v>659</c:v>
                </c:pt>
                <c:pt idx="3">
                  <c:v>933</c:v>
                </c:pt>
                <c:pt idx="4">
                  <c:v>874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86</c:v>
                </c:pt>
                <c:pt idx="1">
                  <c:v>109</c:v>
                </c:pt>
                <c:pt idx="2">
                  <c:v>0</c:v>
                </c:pt>
                <c:pt idx="3">
                  <c:v>29</c:v>
                </c:pt>
                <c:pt idx="4">
                  <c:v>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78</c:v>
                </c:pt>
                <c:pt idx="2">
                  <c:v>0</c:v>
                </c:pt>
                <c:pt idx="3">
                  <c:v>13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25</c:v>
                </c:pt>
                <c:pt idx="2">
                  <c:v>0</c:v>
                </c:pt>
                <c:pt idx="3">
                  <c:v>6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8D-4433-826F-7B4232C2AB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87560"/>
        <c:axId val="436582856"/>
      </c:lineChart>
      <c:catAx>
        <c:axId val="436587560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82856"/>
        <c:crosses val="autoZero"/>
        <c:auto val="1"/>
        <c:lblAlgn val="ctr"/>
        <c:lblOffset val="100"/>
        <c:noMultiLvlLbl val="0"/>
      </c:catAx>
      <c:valAx>
        <c:axId val="436582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875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2160</c:v>
                </c:pt>
                <c:pt idx="1">
                  <c:v>2528</c:v>
                </c:pt>
                <c:pt idx="2">
                  <c:v>4463</c:v>
                </c:pt>
                <c:pt idx="3">
                  <c:v>4156</c:v>
                </c:pt>
                <c:pt idx="4">
                  <c:v>4812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595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24</c:v>
                </c:pt>
                <c:pt idx="1">
                  <c:v>0</c:v>
                </c:pt>
                <c:pt idx="2">
                  <c:v>0</c:v>
                </c:pt>
                <c:pt idx="3">
                  <c:v>6</c:v>
                </c:pt>
                <c:pt idx="4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7F-4A79-87CB-CAB1627A20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66784"/>
        <c:axId val="436575800"/>
      </c:lineChart>
      <c:catAx>
        <c:axId val="43656678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75800"/>
        <c:crosses val="autoZero"/>
        <c:auto val="1"/>
        <c:lblAlgn val="ctr"/>
        <c:lblOffset val="100"/>
        <c:noMultiLvlLbl val="0"/>
      </c:catAx>
      <c:valAx>
        <c:axId val="436575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667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27</c:v>
                </c:pt>
                <c:pt idx="3">
                  <c:v>620</c:v>
                </c:pt>
                <c:pt idx="4">
                  <c:v>722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34</c:v>
                </c:pt>
                <c:pt idx="3">
                  <c:v>5</c:v>
                </c:pt>
                <c:pt idx="4">
                  <c:v>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D3-4F67-80F3-3A19A00012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88344"/>
        <c:axId val="436587168"/>
      </c:lineChart>
      <c:catAx>
        <c:axId val="43658834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87168"/>
        <c:crosses val="autoZero"/>
        <c:auto val="1"/>
        <c:lblAlgn val="ctr"/>
        <c:lblOffset val="100"/>
        <c:noMultiLvlLbl val="0"/>
      </c:catAx>
      <c:valAx>
        <c:axId val="43658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883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580</c:v>
                </c:pt>
                <c:pt idx="1">
                  <c:v>847</c:v>
                </c:pt>
                <c:pt idx="2">
                  <c:v>694</c:v>
                </c:pt>
                <c:pt idx="3">
                  <c:v>980</c:v>
                </c:pt>
                <c:pt idx="4">
                  <c:v>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708</c:v>
                </c:pt>
                <c:pt idx="1">
                  <c:v>586</c:v>
                </c:pt>
                <c:pt idx="2">
                  <c:v>772</c:v>
                </c:pt>
                <c:pt idx="3">
                  <c:v>1018</c:v>
                </c:pt>
                <c:pt idx="4">
                  <c:v>1045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33</c:v>
                </c:pt>
                <c:pt idx="1">
                  <c:v>45</c:v>
                </c:pt>
                <c:pt idx="2">
                  <c:v>21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32</c:v>
                </c:pt>
                <c:pt idx="1">
                  <c:v>18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A8-4D69-B3A1-74AEC9E299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84032"/>
        <c:axId val="436577368"/>
      </c:lineChart>
      <c:catAx>
        <c:axId val="43658403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77368"/>
        <c:crosses val="autoZero"/>
        <c:auto val="1"/>
        <c:lblAlgn val="ctr"/>
        <c:lblOffset val="100"/>
        <c:noMultiLvlLbl val="0"/>
      </c:catAx>
      <c:valAx>
        <c:axId val="436577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84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9E-3"/>
          <c:y val="1.0674650996370692E-2"/>
          <c:w val="0.99661710002077075"/>
          <c:h val="0.856953577292056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ЦФО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2070326-B1DB-4C67-808B-86434FF5B30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408B7E14-1466-4A09-A3B8-D0309AD0307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127528E-D162-415D-8DF4-31214CB2AAAC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0D2D1ACA-7533-4C41-9598-1E3E4BB5EAC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0.00%</c:formatCode>
                <c:ptCount val="1"/>
                <c:pt idx="0">
                  <c:v>0.33700000000000002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14-40D7-8A10-BF6CF2F92D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ЮФО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81DB098-7176-4D3F-81A1-0531C451862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9EC7A8F8-35C7-4D85-9980-7CBB3126C3E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457B9DE-04E9-4456-8968-78EA9E60BD2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33730E04-D104-45B1-8065-A87A4BF47A43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0.00%</c:formatCode>
                <c:ptCount val="1"/>
                <c:pt idx="0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14-40D7-8A10-BF6CF2F92DC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СЗФО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4000"/>
                  </a:schemeClr>
                </a:gs>
                <a:gs pos="100000">
                  <a:schemeClr val="accent3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852318F-2EAA-4D2D-8DF7-2F84B8A11542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1CB51776-957C-4942-A97D-1D538EE24D4B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E9D86CE-113F-4744-ADCD-F14557469F8E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D73FE01F-4293-47DD-8034-2AC762B47CA1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0.00%</c:formatCode>
                <c:ptCount val="1"/>
                <c:pt idx="0">
                  <c:v>0.42399999999999999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14-40D7-8A10-BF6CF2F92DC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ДВФО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ДВФО</a:t>
                    </a:r>
                  </a:p>
                  <a:p>
                    <a:fld id="{045158F1-7FE6-4986-BDDA-554FD9931B40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ДВФО</a:t>
                    </a:r>
                  </a:p>
                  <a:p>
                    <a:fld id="{EDC75528-7DF7-483E-8212-D9CA61460517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0.00%</c:formatCode>
                <c:ptCount val="1"/>
                <c:pt idx="0">
                  <c:v>0.33900000000000002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14-40D7-8A10-BF6CF2F92DC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4DFB520-FA18-4BD6-AA97-2DDBDA054279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AAFC629F-9784-4628-9187-205B449C4AE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CD0AE2C-7161-4E16-B982-6B3366E32474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1C932B63-9F80-4225-A7CE-9F1B8640198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0.00%</c:formatCode>
                <c:ptCount val="1"/>
                <c:pt idx="0">
                  <c:v>0.27500000000000002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14-40D7-8A10-BF6CF2F92DC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5421B6A-A0A1-4942-833A-861ADD775F54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FBD843CE-B030-4D43-9012-A1A54B8C8C6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1FAE3AC-8F51-4390-AEE8-03EAF09B01F1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AEF8F47F-1264-458D-BDC1-8A72D99B554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0.00%</c:formatCode>
                <c:ptCount val="1"/>
                <c:pt idx="0">
                  <c:v>0.48299999999999998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714-40D7-8A10-BF6CF2F92DC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ПФО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tint val="96000"/>
                    <a:lumMod val="104000"/>
                  </a:schemeClr>
                </a:gs>
                <a:gs pos="100000">
                  <a:schemeClr val="accent1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758E28B-BFD7-49E8-A516-7BBA9567CAA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CC931311-1FF2-4486-9F79-D65C11C3E45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205C4B5-3E56-4F6E-9AB2-142083160667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2D3F288B-6FDB-41BF-BD77-CC695BEF3DED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0.00%</c:formatCode>
                <c:ptCount val="1"/>
                <c:pt idx="0">
                  <c:v>0.13900000000000001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14-40D7-8A10-BF6CF2F92DC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СКФО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tint val="96000"/>
                    <a:lumMod val="104000"/>
                  </a:schemeClr>
                </a:gs>
                <a:gs pos="100000">
                  <a:schemeClr val="accent2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7889D50-8EA4-4ED2-8B22-8A5A07B8806D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D42A543A-BD97-4677-AC16-861FC82E68AC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A0D58F8-0868-4E33-8B39-87ACC76C1DC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5FAE49D6-4778-4EC7-BE0A-B73D1025A293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0.00%</c:formatCode>
                <c:ptCount val="1"/>
                <c:pt idx="0">
                  <c:v>0.32500000000000001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14-40D7-8A10-BF6CF2F92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28371328"/>
        <c:axId val="328368192"/>
      </c:barChart>
      <c:catAx>
        <c:axId val="32837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8368192"/>
        <c:crosses val="autoZero"/>
        <c:auto val="1"/>
        <c:lblAlgn val="ctr"/>
        <c:lblOffset val="100"/>
        <c:noMultiLvlLbl val="0"/>
      </c:catAx>
      <c:valAx>
        <c:axId val="32836819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32837132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1334</c:v>
                </c:pt>
                <c:pt idx="1">
                  <c:v>1992</c:v>
                </c:pt>
                <c:pt idx="2">
                  <c:v>2839</c:v>
                </c:pt>
                <c:pt idx="3">
                  <c:v>3463</c:v>
                </c:pt>
                <c:pt idx="4">
                  <c:v>3113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1235</c:v>
                </c:pt>
                <c:pt idx="1">
                  <c:v>1360</c:v>
                </c:pt>
                <c:pt idx="2">
                  <c:v>1375</c:v>
                </c:pt>
                <c:pt idx="3">
                  <c:v>1726</c:v>
                </c:pt>
                <c:pt idx="4">
                  <c:v>2569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39</c:v>
                </c:pt>
                <c:pt idx="1">
                  <c:v>62</c:v>
                </c:pt>
                <c:pt idx="2">
                  <c:v>91</c:v>
                </c:pt>
                <c:pt idx="3">
                  <c:v>61</c:v>
                </c:pt>
                <c:pt idx="4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33</c:v>
                </c:pt>
                <c:pt idx="1">
                  <c:v>46</c:v>
                </c:pt>
                <c:pt idx="2">
                  <c:v>112</c:v>
                </c:pt>
                <c:pt idx="3">
                  <c:v>48</c:v>
                </c:pt>
                <c:pt idx="4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6</c:v>
                </c:pt>
                <c:pt idx="2">
                  <c:v>9</c:v>
                </c:pt>
                <c:pt idx="3">
                  <c:v>9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DA-4624-8B72-37C49F95F4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89128"/>
        <c:axId val="436596968"/>
      </c:lineChart>
      <c:catAx>
        <c:axId val="43658912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96968"/>
        <c:crosses val="autoZero"/>
        <c:auto val="1"/>
        <c:lblAlgn val="ctr"/>
        <c:lblOffset val="100"/>
        <c:noMultiLvlLbl val="0"/>
      </c:catAx>
      <c:valAx>
        <c:axId val="436596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891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118</c:v>
                </c:pt>
                <c:pt idx="1">
                  <c:v>18</c:v>
                </c:pt>
                <c:pt idx="2">
                  <c:v>557</c:v>
                </c:pt>
                <c:pt idx="3">
                  <c:v>830</c:v>
                </c:pt>
                <c:pt idx="4">
                  <c:v>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4</c:v>
                </c:pt>
                <c:pt idx="1">
                  <c:v>2</c:v>
                </c:pt>
                <c:pt idx="2">
                  <c:v>7</c:v>
                </c:pt>
                <c:pt idx="3">
                  <c:v>4</c:v>
                </c:pt>
                <c:pt idx="4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14</c:v>
                </c:pt>
                <c:pt idx="1">
                  <c:v>19</c:v>
                </c:pt>
                <c:pt idx="2">
                  <c:v>0</c:v>
                </c:pt>
                <c:pt idx="3">
                  <c:v>11</c:v>
                </c:pt>
                <c:pt idx="4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11</c:v>
                </c:pt>
                <c:pt idx="3">
                  <c:v>9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CC-4223-87BC-D64B53937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90696"/>
        <c:axId val="436601280"/>
      </c:lineChart>
      <c:catAx>
        <c:axId val="43659069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01280"/>
        <c:crosses val="autoZero"/>
        <c:auto val="1"/>
        <c:lblAlgn val="ctr"/>
        <c:lblOffset val="100"/>
        <c:noMultiLvlLbl val="0"/>
      </c:catAx>
      <c:valAx>
        <c:axId val="43660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906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863</c:v>
                </c:pt>
                <c:pt idx="1">
                  <c:v>1706</c:v>
                </c:pt>
                <c:pt idx="2">
                  <c:v>2091</c:v>
                </c:pt>
                <c:pt idx="3">
                  <c:v>2895</c:v>
                </c:pt>
                <c:pt idx="4">
                  <c:v>3029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307</c:v>
                </c:pt>
                <c:pt idx="1">
                  <c:v>497</c:v>
                </c:pt>
                <c:pt idx="2">
                  <c:v>489</c:v>
                </c:pt>
                <c:pt idx="3">
                  <c:v>488</c:v>
                </c:pt>
                <c:pt idx="4">
                  <c:v>1123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13</c:v>
                </c:pt>
                <c:pt idx="1">
                  <c:v>13</c:v>
                </c:pt>
                <c:pt idx="2">
                  <c:v>60</c:v>
                </c:pt>
                <c:pt idx="3">
                  <c:v>78</c:v>
                </c:pt>
                <c:pt idx="4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7</c:v>
                </c:pt>
                <c:pt idx="1">
                  <c:v>7</c:v>
                </c:pt>
                <c:pt idx="2">
                  <c:v>122</c:v>
                </c:pt>
                <c:pt idx="3">
                  <c:v>128</c:v>
                </c:pt>
                <c:pt idx="4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5B-42D3-AF55-C46EB2A5FB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95792"/>
        <c:axId val="436591088"/>
      </c:lineChart>
      <c:catAx>
        <c:axId val="43659579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91088"/>
        <c:crosses val="autoZero"/>
        <c:auto val="1"/>
        <c:lblAlgn val="ctr"/>
        <c:lblOffset val="100"/>
        <c:noMultiLvlLbl val="0"/>
      </c:catAx>
      <c:valAx>
        <c:axId val="43659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957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3898</c:v>
                </c:pt>
                <c:pt idx="1">
                  <c:v>3722</c:v>
                </c:pt>
                <c:pt idx="2">
                  <c:v>3466</c:v>
                </c:pt>
                <c:pt idx="3">
                  <c:v>3789</c:v>
                </c:pt>
                <c:pt idx="4">
                  <c:v>3807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334</c:v>
                </c:pt>
                <c:pt idx="1">
                  <c:v>308</c:v>
                </c:pt>
                <c:pt idx="2">
                  <c:v>415</c:v>
                </c:pt>
                <c:pt idx="3">
                  <c:v>607</c:v>
                </c:pt>
                <c:pt idx="4">
                  <c:v>519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35</c:v>
                </c:pt>
                <c:pt idx="1">
                  <c:v>24</c:v>
                </c:pt>
                <c:pt idx="2">
                  <c:v>20</c:v>
                </c:pt>
                <c:pt idx="3">
                  <c:v>39</c:v>
                </c:pt>
                <c:pt idx="4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131</c:v>
                </c:pt>
                <c:pt idx="1">
                  <c:v>8</c:v>
                </c:pt>
                <c:pt idx="2">
                  <c:v>29</c:v>
                </c:pt>
                <c:pt idx="3">
                  <c:v>6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E4-420E-9140-4E78AA7C21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65216"/>
        <c:axId val="436565608"/>
      </c:lineChart>
      <c:catAx>
        <c:axId val="43656521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65608"/>
        <c:crosses val="autoZero"/>
        <c:auto val="1"/>
        <c:lblAlgn val="ctr"/>
        <c:lblOffset val="100"/>
        <c:noMultiLvlLbl val="0"/>
      </c:catAx>
      <c:valAx>
        <c:axId val="436565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652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314</c:v>
                </c:pt>
                <c:pt idx="1">
                  <c:v>375</c:v>
                </c:pt>
                <c:pt idx="2">
                  <c:v>301</c:v>
                </c:pt>
                <c:pt idx="3">
                  <c:v>518</c:v>
                </c:pt>
                <c:pt idx="4">
                  <c:v>634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42</c:v>
                </c:pt>
                <c:pt idx="1">
                  <c:v>25</c:v>
                </c:pt>
                <c:pt idx="2">
                  <c:v>128</c:v>
                </c:pt>
                <c:pt idx="3">
                  <c:v>129</c:v>
                </c:pt>
                <c:pt idx="4">
                  <c:v>147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16</c:v>
                </c:pt>
                <c:pt idx="1">
                  <c:v>33</c:v>
                </c:pt>
                <c:pt idx="2">
                  <c:v>20</c:v>
                </c:pt>
                <c:pt idx="3">
                  <c:v>16</c:v>
                </c:pt>
                <c:pt idx="4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94-43F0-A2EB-A646ED0705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87952"/>
        <c:axId val="436586776"/>
      </c:lineChart>
      <c:catAx>
        <c:axId val="43658795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86776"/>
        <c:crosses val="autoZero"/>
        <c:auto val="1"/>
        <c:lblAlgn val="ctr"/>
        <c:lblOffset val="100"/>
        <c:noMultiLvlLbl val="0"/>
      </c:catAx>
      <c:valAx>
        <c:axId val="436586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879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3602</c:v>
                </c:pt>
                <c:pt idx="1">
                  <c:v>5452</c:v>
                </c:pt>
                <c:pt idx="2">
                  <c:v>3915</c:v>
                </c:pt>
                <c:pt idx="3">
                  <c:v>4334</c:v>
                </c:pt>
                <c:pt idx="4">
                  <c:v>7143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1590</c:v>
                </c:pt>
                <c:pt idx="1">
                  <c:v>3026</c:v>
                </c:pt>
                <c:pt idx="2">
                  <c:v>1706</c:v>
                </c:pt>
                <c:pt idx="3">
                  <c:v>2499</c:v>
                </c:pt>
                <c:pt idx="4">
                  <c:v>2549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330</c:v>
                </c:pt>
                <c:pt idx="1">
                  <c:v>504</c:v>
                </c:pt>
                <c:pt idx="2">
                  <c:v>423</c:v>
                </c:pt>
                <c:pt idx="3">
                  <c:v>536</c:v>
                </c:pt>
                <c:pt idx="4">
                  <c:v>261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86</c:v>
                </c:pt>
                <c:pt idx="1">
                  <c:v>208</c:v>
                </c:pt>
                <c:pt idx="2">
                  <c:v>145</c:v>
                </c:pt>
                <c:pt idx="3">
                  <c:v>223</c:v>
                </c:pt>
                <c:pt idx="4">
                  <c:v>297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51-44DC-B444-9F53A28696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92264"/>
        <c:axId val="436598928"/>
      </c:lineChart>
      <c:catAx>
        <c:axId val="43659226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98928"/>
        <c:crosses val="autoZero"/>
        <c:auto val="1"/>
        <c:lblAlgn val="ctr"/>
        <c:lblOffset val="100"/>
        <c:noMultiLvlLbl val="0"/>
      </c:catAx>
      <c:valAx>
        <c:axId val="43659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92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736</c:v>
                </c:pt>
                <c:pt idx="1">
                  <c:v>1027</c:v>
                </c:pt>
                <c:pt idx="2">
                  <c:v>719</c:v>
                </c:pt>
                <c:pt idx="3">
                  <c:v>1211</c:v>
                </c:pt>
                <c:pt idx="4">
                  <c:v>1197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891</c:v>
                </c:pt>
                <c:pt idx="1">
                  <c:v>896</c:v>
                </c:pt>
                <c:pt idx="2">
                  <c:v>472</c:v>
                </c:pt>
                <c:pt idx="3">
                  <c:v>1047</c:v>
                </c:pt>
                <c:pt idx="4">
                  <c:v>455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4</c:v>
                </c:pt>
                <c:pt idx="1">
                  <c:v>4</c:v>
                </c:pt>
                <c:pt idx="2">
                  <c:v>1</c:v>
                </c:pt>
                <c:pt idx="3">
                  <c:v>263</c:v>
                </c:pt>
                <c:pt idx="4">
                  <c:v>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0</c:v>
                </c:pt>
                <c:pt idx="3">
                  <c:v>8</c:v>
                </c:pt>
                <c:pt idx="4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66-49F0-8246-02FCA2C373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613824"/>
        <c:axId val="436613040"/>
      </c:lineChart>
      <c:catAx>
        <c:axId val="43661382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13040"/>
        <c:crosses val="autoZero"/>
        <c:auto val="1"/>
        <c:lblAlgn val="ctr"/>
        <c:lblOffset val="100"/>
        <c:noMultiLvlLbl val="0"/>
      </c:catAx>
      <c:valAx>
        <c:axId val="43661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138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1393</c:v>
                </c:pt>
                <c:pt idx="1">
                  <c:v>1603</c:v>
                </c:pt>
                <c:pt idx="2">
                  <c:v>2016</c:v>
                </c:pt>
                <c:pt idx="3">
                  <c:v>3397</c:v>
                </c:pt>
                <c:pt idx="4">
                  <c:v>3483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851</c:v>
                </c:pt>
                <c:pt idx="1">
                  <c:v>433</c:v>
                </c:pt>
                <c:pt idx="2">
                  <c:v>308</c:v>
                </c:pt>
                <c:pt idx="3">
                  <c:v>471</c:v>
                </c:pt>
                <c:pt idx="4">
                  <c:v>381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85</c:v>
                </c:pt>
                <c:pt idx="1">
                  <c:v>22</c:v>
                </c:pt>
                <c:pt idx="2">
                  <c:v>14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0A-4493-89DA-D7D52E6C15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603240"/>
        <c:axId val="436603632"/>
      </c:lineChart>
      <c:catAx>
        <c:axId val="436603240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03632"/>
        <c:crosses val="autoZero"/>
        <c:auto val="1"/>
        <c:lblAlgn val="ctr"/>
        <c:lblOffset val="100"/>
        <c:noMultiLvlLbl val="0"/>
      </c:catAx>
      <c:valAx>
        <c:axId val="43660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03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525</c:v>
                </c:pt>
                <c:pt idx="1">
                  <c:v>914</c:v>
                </c:pt>
                <c:pt idx="2">
                  <c:v>980</c:v>
                </c:pt>
                <c:pt idx="3">
                  <c:v>1056</c:v>
                </c:pt>
                <c:pt idx="4">
                  <c:v>1618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582</c:v>
                </c:pt>
                <c:pt idx="1">
                  <c:v>622</c:v>
                </c:pt>
                <c:pt idx="2">
                  <c:v>906</c:v>
                </c:pt>
                <c:pt idx="3">
                  <c:v>882</c:v>
                </c:pt>
                <c:pt idx="4">
                  <c:v>735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163</c:v>
                </c:pt>
                <c:pt idx="1">
                  <c:v>135</c:v>
                </c:pt>
                <c:pt idx="2">
                  <c:v>105</c:v>
                </c:pt>
                <c:pt idx="3">
                  <c:v>111</c:v>
                </c:pt>
                <c:pt idx="4">
                  <c:v>205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21</c:v>
                </c:pt>
                <c:pt idx="1">
                  <c:v>16</c:v>
                </c:pt>
                <c:pt idx="2">
                  <c:v>24</c:v>
                </c:pt>
                <c:pt idx="3">
                  <c:v>24</c:v>
                </c:pt>
                <c:pt idx="4">
                  <c:v>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2D-4DB6-85E2-C489AD022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604024"/>
        <c:axId val="436608336"/>
      </c:lineChart>
      <c:catAx>
        <c:axId val="43660402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08336"/>
        <c:crosses val="autoZero"/>
        <c:auto val="1"/>
        <c:lblAlgn val="ctr"/>
        <c:lblOffset val="100"/>
        <c:noMultiLvlLbl val="0"/>
      </c:catAx>
      <c:valAx>
        <c:axId val="43660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040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922</c:v>
                </c:pt>
                <c:pt idx="1">
                  <c:v>889</c:v>
                </c:pt>
                <c:pt idx="2">
                  <c:v>1368</c:v>
                </c:pt>
                <c:pt idx="3">
                  <c:v>1528</c:v>
                </c:pt>
                <c:pt idx="4">
                  <c:v>1506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35</c:v>
                </c:pt>
                <c:pt idx="1">
                  <c:v>29</c:v>
                </c:pt>
                <c:pt idx="2">
                  <c:v>24</c:v>
                </c:pt>
                <c:pt idx="3">
                  <c:v>38</c:v>
                </c:pt>
                <c:pt idx="4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8</c:v>
                </c:pt>
                <c:pt idx="1">
                  <c:v>11</c:v>
                </c:pt>
                <c:pt idx="2">
                  <c:v>6</c:v>
                </c:pt>
                <c:pt idx="3">
                  <c:v>29</c:v>
                </c:pt>
                <c:pt idx="4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3B-40F7-8E76-857CE28F5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69528"/>
        <c:axId val="436576976"/>
      </c:lineChart>
      <c:catAx>
        <c:axId val="43656952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76976"/>
        <c:crosses val="autoZero"/>
        <c:auto val="1"/>
        <c:lblAlgn val="ctr"/>
        <c:lblOffset val="100"/>
        <c:noMultiLvlLbl val="0"/>
      </c:catAx>
      <c:valAx>
        <c:axId val="43657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695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1E-3"/>
          <c:y val="0.13155457447858271"/>
          <c:w val="0.99661710002077075"/>
          <c:h val="0.745941402665535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Центральный 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7208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11-4263-A567-DCB4F76EF9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Южный 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5.9952038369308954E-4"/>
                  <c:y val="-7.4009087652803516E-3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146877773371854"/>
                      <c:h val="0.136668321651317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611-4263-A567-DCB4F76EF963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11-4263-A567-DCB4F76EF9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Северо-Западный 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7520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611-4263-A567-DCB4F76EF96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Дальневосточный 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6DA1B174-4C6E-4D0B-A0BB-EDFBACD003D6}" type="SERIESNAME">
                      <a:rPr lang="ru-RU"/>
                      <a:pPr>
                        <a:defRPr/>
                      </a:pPr>
                      <a:t>[ИМЯ РЯДА]</a:t>
                    </a:fld>
                    <a:r>
                      <a:rPr lang="ru-RU" baseline="0" dirty="0"/>
                      <a:t> </a:t>
                    </a:r>
                  </a:p>
                  <a:p>
                    <a:pPr>
                      <a:defRPr/>
                    </a:pPr>
                    <a:fld id="{96F05517-3EDF-4B0A-8C7C-1C6D3817133B}" type="VALUE">
                      <a:rPr lang="ru-RU" baseline="0" smtClean="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611-4263-A567-DCB4F76EF963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611-4263-A567-DCB4F76EF96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Сибирский 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7433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611-4263-A567-DCB4F76EF963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Уральский 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4282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611-4263-A567-DCB4F76EF963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Приволжский 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4813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611-4263-A567-DCB4F76EF963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Северо-Кавказский 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7961630695443642E-3"/>
                  <c:y val="4.9338744278452987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306954436450839"/>
                      <c:h val="0.186993840815340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4611-4263-A567-DCB4F76EF963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611-4263-A567-DCB4F76EF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08076312"/>
        <c:axId val="308074744"/>
      </c:barChart>
      <c:catAx>
        <c:axId val="308076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8074744"/>
        <c:crosses val="autoZero"/>
        <c:auto val="1"/>
        <c:lblAlgn val="ctr"/>
        <c:lblOffset val="100"/>
        <c:noMultiLvlLbl val="0"/>
      </c:catAx>
      <c:valAx>
        <c:axId val="30807474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08076312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543</c:v>
                </c:pt>
                <c:pt idx="1">
                  <c:v>613</c:v>
                </c:pt>
                <c:pt idx="2">
                  <c:v>771</c:v>
                </c:pt>
                <c:pt idx="3">
                  <c:v>852</c:v>
                </c:pt>
                <c:pt idx="4">
                  <c:v>1033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299</c:v>
                </c:pt>
                <c:pt idx="1">
                  <c:v>255</c:v>
                </c:pt>
                <c:pt idx="2">
                  <c:v>152</c:v>
                </c:pt>
                <c:pt idx="3">
                  <c:v>91</c:v>
                </c:pt>
                <c:pt idx="4">
                  <c:v>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0</c:v>
                </c:pt>
                <c:pt idx="4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C0-4D90-8AF4-0988543D94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93832"/>
        <c:axId val="436595400"/>
      </c:lineChart>
      <c:catAx>
        <c:axId val="43659383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95400"/>
        <c:crosses val="autoZero"/>
        <c:auto val="1"/>
        <c:lblAlgn val="ctr"/>
        <c:lblOffset val="100"/>
        <c:noMultiLvlLbl val="0"/>
      </c:catAx>
      <c:valAx>
        <c:axId val="436595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938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55</c:v>
                </c:pt>
                <c:pt idx="1">
                  <c:v>34</c:v>
                </c:pt>
                <c:pt idx="2">
                  <c:v>336</c:v>
                </c:pt>
                <c:pt idx="3">
                  <c:v>800</c:v>
                </c:pt>
                <c:pt idx="4">
                  <c:v>1017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42</c:v>
                </c:pt>
                <c:pt idx="1">
                  <c:v>33</c:v>
                </c:pt>
                <c:pt idx="2">
                  <c:v>54</c:v>
                </c:pt>
                <c:pt idx="3">
                  <c:v>23</c:v>
                </c:pt>
                <c:pt idx="4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16</c:v>
                </c:pt>
                <c:pt idx="3">
                  <c:v>34</c:v>
                </c:pt>
                <c:pt idx="4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1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64-411F-9E9B-DF5AC2A1BB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602064"/>
        <c:axId val="436611864"/>
      </c:lineChart>
      <c:catAx>
        <c:axId val="436602064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11864"/>
        <c:crosses val="autoZero"/>
        <c:auto val="1"/>
        <c:lblAlgn val="ctr"/>
        <c:lblOffset val="100"/>
        <c:noMultiLvlLbl val="0"/>
      </c:catAx>
      <c:valAx>
        <c:axId val="436611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020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801</c:v>
                </c:pt>
                <c:pt idx="1">
                  <c:v>1095</c:v>
                </c:pt>
                <c:pt idx="2">
                  <c:v>1514</c:v>
                </c:pt>
                <c:pt idx="3">
                  <c:v>2236</c:v>
                </c:pt>
                <c:pt idx="4">
                  <c:v>2392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404</c:v>
                </c:pt>
                <c:pt idx="1">
                  <c:v>712</c:v>
                </c:pt>
                <c:pt idx="2">
                  <c:v>624</c:v>
                </c:pt>
                <c:pt idx="3">
                  <c:v>1212</c:v>
                </c:pt>
                <c:pt idx="4">
                  <c:v>980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71</c:v>
                </c:pt>
                <c:pt idx="1">
                  <c:v>54</c:v>
                </c:pt>
                <c:pt idx="2">
                  <c:v>59</c:v>
                </c:pt>
                <c:pt idx="3">
                  <c:v>49</c:v>
                </c:pt>
                <c:pt idx="4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1</c:v>
                </c:pt>
                <c:pt idx="1">
                  <c:v>5</c:v>
                </c:pt>
                <c:pt idx="2">
                  <c:v>0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DC-4A07-8DD6-8F16A59E6D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622840"/>
        <c:axId val="436620880"/>
      </c:lineChart>
      <c:catAx>
        <c:axId val="436622840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20880"/>
        <c:crosses val="autoZero"/>
        <c:auto val="1"/>
        <c:lblAlgn val="ctr"/>
        <c:lblOffset val="100"/>
        <c:noMultiLvlLbl val="0"/>
      </c:catAx>
      <c:valAx>
        <c:axId val="436620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228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1053</c:v>
                </c:pt>
                <c:pt idx="1">
                  <c:v>1986</c:v>
                </c:pt>
                <c:pt idx="2">
                  <c:v>1780</c:v>
                </c:pt>
                <c:pt idx="3">
                  <c:v>1816</c:v>
                </c:pt>
                <c:pt idx="4">
                  <c:v>2538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355</c:v>
                </c:pt>
                <c:pt idx="1">
                  <c:v>213</c:v>
                </c:pt>
                <c:pt idx="2">
                  <c:v>613</c:v>
                </c:pt>
                <c:pt idx="3">
                  <c:v>713</c:v>
                </c:pt>
                <c:pt idx="4">
                  <c:v>745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12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8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B6-4C98-85E9-243BDBDFF2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624408"/>
        <c:axId val="436626368"/>
      </c:lineChart>
      <c:catAx>
        <c:axId val="43662440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26368"/>
        <c:crosses val="autoZero"/>
        <c:auto val="1"/>
        <c:lblAlgn val="ctr"/>
        <c:lblOffset val="100"/>
        <c:noMultiLvlLbl val="0"/>
      </c:catAx>
      <c:valAx>
        <c:axId val="436626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244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698</c:v>
                </c:pt>
                <c:pt idx="1">
                  <c:v>651</c:v>
                </c:pt>
                <c:pt idx="2">
                  <c:v>817</c:v>
                </c:pt>
                <c:pt idx="3">
                  <c:v>1247</c:v>
                </c:pt>
                <c:pt idx="4">
                  <c:v>1539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899</c:v>
                </c:pt>
                <c:pt idx="4">
                  <c:v>338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13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52-466B-8667-8B6B7F29C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622056"/>
        <c:axId val="436616568"/>
      </c:lineChart>
      <c:catAx>
        <c:axId val="436622056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16568"/>
        <c:crosses val="autoZero"/>
        <c:auto val="1"/>
        <c:lblAlgn val="ctr"/>
        <c:lblOffset val="100"/>
        <c:noMultiLvlLbl val="0"/>
      </c:catAx>
      <c:valAx>
        <c:axId val="436616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220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1300</c:v>
                </c:pt>
                <c:pt idx="1">
                  <c:v>1492</c:v>
                </c:pt>
                <c:pt idx="2">
                  <c:v>2059</c:v>
                </c:pt>
                <c:pt idx="3">
                  <c:v>2748</c:v>
                </c:pt>
                <c:pt idx="4">
                  <c:v>3007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47</c:v>
                </c:pt>
                <c:pt idx="1">
                  <c:v>44</c:v>
                </c:pt>
                <c:pt idx="2">
                  <c:v>95</c:v>
                </c:pt>
                <c:pt idx="3">
                  <c:v>67</c:v>
                </c:pt>
                <c:pt idx="4">
                  <c:v>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11</c:v>
                </c:pt>
                <c:pt idx="1">
                  <c:v>16</c:v>
                </c:pt>
                <c:pt idx="2">
                  <c:v>16</c:v>
                </c:pt>
                <c:pt idx="3">
                  <c:v>13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E5-4E6E-A0F5-A487F0C304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589912"/>
        <c:axId val="436597360"/>
      </c:lineChart>
      <c:catAx>
        <c:axId val="43658991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97360"/>
        <c:crosses val="autoZero"/>
        <c:auto val="1"/>
        <c:lblAlgn val="ctr"/>
        <c:lblOffset val="100"/>
        <c:noMultiLvlLbl val="0"/>
      </c:catAx>
      <c:valAx>
        <c:axId val="43659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5899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1209</c:v>
                </c:pt>
                <c:pt idx="1">
                  <c:v>1514</c:v>
                </c:pt>
                <c:pt idx="2">
                  <c:v>1610</c:v>
                </c:pt>
                <c:pt idx="3">
                  <c:v>1633</c:v>
                </c:pt>
                <c:pt idx="4">
                  <c:v>2125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345</c:v>
                </c:pt>
                <c:pt idx="1">
                  <c:v>511</c:v>
                </c:pt>
                <c:pt idx="2">
                  <c:v>453</c:v>
                </c:pt>
                <c:pt idx="3">
                  <c:v>306</c:v>
                </c:pt>
                <c:pt idx="4">
                  <c:v>317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61</c:v>
                </c:pt>
                <c:pt idx="1">
                  <c:v>182</c:v>
                </c:pt>
                <c:pt idx="2">
                  <c:v>131</c:v>
                </c:pt>
                <c:pt idx="3">
                  <c:v>199</c:v>
                </c:pt>
                <c:pt idx="4">
                  <c:v>218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17</c:v>
                </c:pt>
                <c:pt idx="1">
                  <c:v>22</c:v>
                </c:pt>
                <c:pt idx="2">
                  <c:v>6</c:v>
                </c:pt>
                <c:pt idx="3">
                  <c:v>22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0</c:v>
                </c:pt>
                <c:pt idx="4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8D-48EC-9268-EEE5304F0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607552"/>
        <c:axId val="436607944"/>
      </c:lineChart>
      <c:catAx>
        <c:axId val="43660755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07944"/>
        <c:crosses val="autoZero"/>
        <c:auto val="1"/>
        <c:lblAlgn val="ctr"/>
        <c:lblOffset val="100"/>
        <c:noMultiLvlLbl val="0"/>
      </c:catAx>
      <c:valAx>
        <c:axId val="436607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075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931</c:v>
                </c:pt>
                <c:pt idx="1">
                  <c:v>1104</c:v>
                </c:pt>
                <c:pt idx="2">
                  <c:v>1822</c:v>
                </c:pt>
                <c:pt idx="3">
                  <c:v>1291</c:v>
                </c:pt>
                <c:pt idx="4">
                  <c:v>3353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3</c:v>
                </c:pt>
                <c:pt idx="1">
                  <c:v>24</c:v>
                </c:pt>
                <c:pt idx="2">
                  <c:v>376</c:v>
                </c:pt>
                <c:pt idx="3">
                  <c:v>486</c:v>
                </c:pt>
                <c:pt idx="4">
                  <c:v>672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28</c:v>
                </c:pt>
                <c:pt idx="1">
                  <c:v>0</c:v>
                </c:pt>
                <c:pt idx="2">
                  <c:v>133</c:v>
                </c:pt>
                <c:pt idx="3">
                  <c:v>17</c:v>
                </c:pt>
                <c:pt idx="4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13</c:v>
                </c:pt>
                <c:pt idx="2">
                  <c:v>13</c:v>
                </c:pt>
                <c:pt idx="3">
                  <c:v>42</c:v>
                </c:pt>
                <c:pt idx="4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118-4282-B59D-8799B7D49A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617352"/>
        <c:axId val="436618136"/>
      </c:lineChart>
      <c:catAx>
        <c:axId val="43661735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18136"/>
        <c:crosses val="autoZero"/>
        <c:auto val="1"/>
        <c:lblAlgn val="ctr"/>
        <c:lblOffset val="100"/>
        <c:noMultiLvlLbl val="0"/>
      </c:catAx>
      <c:valAx>
        <c:axId val="436618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173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0</c:v>
                </c:pt>
                <c:pt idx="1">
                  <c:v>92</c:v>
                </c:pt>
                <c:pt idx="2">
                  <c:v>242</c:v>
                </c:pt>
                <c:pt idx="3">
                  <c:v>185</c:v>
                </c:pt>
                <c:pt idx="4">
                  <c:v>164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48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17-4149-809F-BC742419D1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628328"/>
        <c:axId val="436627152"/>
      </c:lineChart>
      <c:catAx>
        <c:axId val="43662832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27152"/>
        <c:crosses val="autoZero"/>
        <c:auto val="1"/>
        <c:lblAlgn val="ctr"/>
        <c:lblOffset val="100"/>
        <c:noMultiLvlLbl val="0"/>
      </c:catAx>
      <c:valAx>
        <c:axId val="43662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283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339</c:v>
                </c:pt>
                <c:pt idx="1">
                  <c:v>482</c:v>
                </c:pt>
                <c:pt idx="2">
                  <c:v>999</c:v>
                </c:pt>
                <c:pt idx="3">
                  <c:v>1705</c:v>
                </c:pt>
                <c:pt idx="4">
                  <c:v>1787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28</c:v>
                </c:pt>
                <c:pt idx="1">
                  <c:v>0</c:v>
                </c:pt>
                <c:pt idx="2">
                  <c:v>30</c:v>
                </c:pt>
                <c:pt idx="3">
                  <c:v>584</c:v>
                </c:pt>
                <c:pt idx="4">
                  <c:v>394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</c:v>
                </c:pt>
                <c:pt idx="1">
                  <c:v>0</c:v>
                </c:pt>
                <c:pt idx="2">
                  <c:v>6</c:v>
                </c:pt>
                <c:pt idx="3">
                  <c:v>7</c:v>
                </c:pt>
                <c:pt idx="4">
                  <c:v>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5</c:v>
                </c:pt>
                <c:pt idx="1">
                  <c:v>6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EC-4820-A8D4-6204C8CE1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48968"/>
        <c:axId val="423850536"/>
      </c:lineChart>
      <c:catAx>
        <c:axId val="42384896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50536"/>
        <c:crosses val="autoZero"/>
        <c:auto val="1"/>
        <c:lblAlgn val="ctr"/>
        <c:lblOffset val="100"/>
        <c:noMultiLvlLbl val="0"/>
      </c:catAx>
      <c:valAx>
        <c:axId val="423850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489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9E-3"/>
          <c:y val="1.0674650996370692E-2"/>
          <c:w val="0.99661710002077075"/>
          <c:h val="0.856953577292056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ЦФО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2070326-B1DB-4C67-808B-86434FF5B30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408B7E14-1466-4A09-A3B8-D0309AD0307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127528E-D162-415D-8DF4-31214CB2AAAC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0D2D1ACA-7533-4C41-9598-1E3E4BB5EAC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0.00%</c:formatCode>
                <c:ptCount val="1"/>
                <c:pt idx="0">
                  <c:v>0.27600000000000002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14-40D7-8A10-BF6CF2F92D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ЮФО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81DB098-7176-4D3F-81A1-0531C451862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9EC7A8F8-35C7-4D85-9980-7CBB3126C3E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457B9DE-04E9-4456-8968-78EA9E60BD2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33730E04-D104-45B1-8065-A87A4BF47A43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0.00%</c:formatCode>
                <c:ptCount val="1"/>
                <c:pt idx="0">
                  <c:v>0.20599999999999999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14-40D7-8A10-BF6CF2F92DC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СЗФО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4000"/>
                  </a:schemeClr>
                </a:gs>
                <a:gs pos="100000">
                  <a:schemeClr val="accent3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852318F-2EAA-4D2D-8DF7-2F84B8A11542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1CB51776-957C-4942-A97D-1D538EE24D4B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E9D86CE-113F-4744-ADCD-F14557469F8E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D73FE01F-4293-47DD-8034-2AC762B47CA1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0.00%</c:formatCode>
                <c:ptCount val="1"/>
                <c:pt idx="0">
                  <c:v>0.36699999999999999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14-40D7-8A10-BF6CF2F92DC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ДВФО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ДВФО</a:t>
                    </a:r>
                  </a:p>
                  <a:p>
                    <a:fld id="{045158F1-7FE6-4986-BDDA-554FD9931B40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ДВФО</a:t>
                    </a:r>
                  </a:p>
                  <a:p>
                    <a:fld id="{EDC75528-7DF7-483E-8212-D9CA61460517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0.00%</c:formatCode>
                <c:ptCount val="1"/>
                <c:pt idx="0">
                  <c:v>0.30299999999999999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14-40D7-8A10-BF6CF2F92DC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4DFB520-FA18-4BD6-AA97-2DDBDA054279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AAFC629F-9784-4628-9187-205B449C4AE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CD0AE2C-7161-4E16-B982-6B3366E32474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1C932B63-9F80-4225-A7CE-9F1B8640198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0.00%</c:formatCode>
                <c:ptCount val="1"/>
                <c:pt idx="0">
                  <c:v>0.33600000000000002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14-40D7-8A10-BF6CF2F92DC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5421B6A-A0A1-4942-833A-861ADD775F54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FBD843CE-B030-4D43-9012-A1A54B8C8C6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1FAE3AC-8F51-4390-AEE8-03EAF09B01F1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AEF8F47F-1264-458D-BDC1-8A72D99B554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0.00%</c:formatCode>
                <c:ptCount val="1"/>
                <c:pt idx="0">
                  <c:v>0.371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714-40D7-8A10-BF6CF2F92DC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ПФО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tint val="96000"/>
                    <a:lumMod val="104000"/>
                  </a:schemeClr>
                </a:gs>
                <a:gs pos="100000">
                  <a:schemeClr val="accent1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758E28B-BFD7-49E8-A516-7BBA9567CAA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CC931311-1FF2-4486-9F79-D65C11C3E45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205C4B5-3E56-4F6E-9AB2-142083160667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2D3F288B-6FDB-41BF-BD77-CC695BEF3DED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0.00%</c:formatCode>
                <c:ptCount val="1"/>
                <c:pt idx="0">
                  <c:v>0.17599999999999999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14-40D7-8A10-BF6CF2F92DC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СКФО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tint val="96000"/>
                    <a:lumMod val="104000"/>
                  </a:schemeClr>
                </a:gs>
                <a:gs pos="100000">
                  <a:schemeClr val="accent2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7889D50-8EA4-4ED2-8B22-8A5A07B8806D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D42A543A-BD97-4677-AC16-861FC82E68AC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A0D58F8-0868-4E33-8B39-87ACC76C1DC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5FAE49D6-4778-4EC7-BE0A-B73D1025A293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0.00%</c:formatCode>
                <c:ptCount val="1"/>
                <c:pt idx="0">
                  <c:v>0.222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14-40D7-8A10-BF6CF2F92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28371328"/>
        <c:axId val="328368192"/>
      </c:barChart>
      <c:catAx>
        <c:axId val="32837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8368192"/>
        <c:crosses val="autoZero"/>
        <c:auto val="1"/>
        <c:lblAlgn val="ctr"/>
        <c:lblOffset val="100"/>
        <c:noMultiLvlLbl val="0"/>
      </c:catAx>
      <c:valAx>
        <c:axId val="32836819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32837132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D7-4FDF-8893-7D9789049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628720"/>
        <c:axId val="436627544"/>
      </c:lineChart>
      <c:catAx>
        <c:axId val="436628720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27544"/>
        <c:crosses val="autoZero"/>
        <c:auto val="1"/>
        <c:lblAlgn val="ctr"/>
        <c:lblOffset val="100"/>
        <c:noMultiLvlLbl val="0"/>
      </c:catAx>
      <c:valAx>
        <c:axId val="436627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287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121</c:v>
                </c:pt>
                <c:pt idx="1">
                  <c:v>247</c:v>
                </c:pt>
                <c:pt idx="2">
                  <c:v>315</c:v>
                </c:pt>
                <c:pt idx="3">
                  <c:v>359</c:v>
                </c:pt>
                <c:pt idx="4">
                  <c:v>408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15</c:v>
                </c:pt>
                <c:pt idx="1">
                  <c:v>28</c:v>
                </c:pt>
                <c:pt idx="2">
                  <c:v>31</c:v>
                </c:pt>
                <c:pt idx="3">
                  <c:v>26</c:v>
                </c:pt>
                <c:pt idx="4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13</c:v>
                </c:pt>
                <c:pt idx="1">
                  <c:v>1</c:v>
                </c:pt>
                <c:pt idx="2">
                  <c:v>8</c:v>
                </c:pt>
                <c:pt idx="3">
                  <c:v>44</c:v>
                </c:pt>
                <c:pt idx="4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F2-4FB7-B503-43A0A1440F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611472"/>
        <c:axId val="436602456"/>
      </c:lineChart>
      <c:catAx>
        <c:axId val="43661147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02456"/>
        <c:crosses val="autoZero"/>
        <c:auto val="1"/>
        <c:lblAlgn val="ctr"/>
        <c:lblOffset val="100"/>
        <c:noMultiLvlLbl val="0"/>
      </c:catAx>
      <c:valAx>
        <c:axId val="436602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114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950118764848"/>
          <c:y val="1.7707313256879867E-2"/>
          <c:w val="0.70730855197870579"/>
          <c:h val="0.69283403538966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субъекте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259</c:v>
                </c:pt>
                <c:pt idx="1">
                  <c:v>294</c:v>
                </c:pt>
                <c:pt idx="2">
                  <c:v>431</c:v>
                </c:pt>
                <c:pt idx="3">
                  <c:v>371</c:v>
                </c:pt>
                <c:pt idx="4">
                  <c:v>483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BB-4EBF-9CFB-B411F8B71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55</c:v>
                </c:pt>
                <c:pt idx="1">
                  <c:v>68</c:v>
                </c:pt>
                <c:pt idx="2">
                  <c:v>101</c:v>
                </c:pt>
                <c:pt idx="3">
                  <c:v>83</c:v>
                </c:pt>
                <c:pt idx="4">
                  <c:v>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BB-4EBF-9CFB-B411F8B71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16</c:v>
                </c:pt>
                <c:pt idx="1">
                  <c:v>10</c:v>
                </c:pt>
                <c:pt idx="2">
                  <c:v>29</c:v>
                </c:pt>
                <c:pt idx="3">
                  <c:v>18</c:v>
                </c:pt>
                <c:pt idx="4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BB-4EBF-9CFB-B411F8B71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BB-4EBF-9CFB-B411F8B715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спортивного совершенствования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BB-4EBF-9CFB-B411F8B715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#,##0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EC-4D7E-AF9B-65670CC49E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6623232"/>
        <c:axId val="436624016"/>
      </c:lineChart>
      <c:catAx>
        <c:axId val="43662323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24016"/>
        <c:crosses val="autoZero"/>
        <c:auto val="1"/>
        <c:lblAlgn val="ctr"/>
        <c:lblOffset val="100"/>
        <c:noMultiLvlLbl val="0"/>
      </c:catAx>
      <c:valAx>
        <c:axId val="43662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66232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dirty="0"/>
              <a:t>2012 год 
Общая</a:t>
            </a:r>
            <a:r>
              <a:rPr lang="ru-RU" sz="1200" baseline="0" dirty="0"/>
              <a:t> численность занимающихся</a:t>
            </a:r>
            <a:r>
              <a:rPr lang="ru-RU" sz="1200" dirty="0"/>
              <a:t> физической культурой и спортом– 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dirty="0"/>
              <a:t>458 471 человек</a:t>
            </a:r>
          </a:p>
        </c:rich>
      </c:tx>
      <c:layout>
        <c:manualLayout>
          <c:xMode val="edge"/>
          <c:yMode val="edge"/>
          <c:x val="0.15636383563116404"/>
          <c:y val="0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66577533258113E-2"/>
          <c:y val="0.37403590828160982"/>
          <c:w val="0.69079581380915567"/>
          <c:h val="0.625964091718390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2012 год 
Всего оуществляют работу с инвалидами - 458 471 учреждение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38D1-4485-BBE3-09B1D416F4C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38D1-4485-BBE3-09B1D416F4CE}"/>
              </c:ext>
            </c:extLst>
          </c:dPt>
          <c:dLbls>
            <c:dLbl>
              <c:idx val="0"/>
              <c:layout>
                <c:manualLayout>
                  <c:x val="-0.10155980665552784"/>
                  <c:y val="0.1108806822637004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D1-4485-BBE3-09B1D416F4CE}"/>
                </c:ext>
              </c:extLst>
            </c:dLbl>
            <c:dLbl>
              <c:idx val="1"/>
              <c:layout>
                <c:manualLayout>
                  <c:x val="0.17996144364208513"/>
                  <c:y val="-0.192522034758533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D1-4485-BBE3-09B1D416F4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Занимаются спортом ЛИН (18,12 %)</c:v>
                </c:pt>
                <c:pt idx="1">
                  <c:v>Численность  занимающихся физической культурой и спортом других нозологических групп (81,88 %)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83076</c:v>
                </c:pt>
                <c:pt idx="1">
                  <c:v>375395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D1-4485-BBE3-09B1D416F4C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9583">
          <a:noFill/>
        </a:ln>
      </c:spPr>
    </c:plotArea>
    <c:legend>
      <c:legendPos val="r"/>
      <c:layout>
        <c:manualLayout>
          <c:xMode val="edge"/>
          <c:yMode val="edge"/>
          <c:x val="0.60073908784105812"/>
          <c:y val="0.36961514773149945"/>
          <c:w val="0.39537798206050184"/>
          <c:h val="0.62723812585957439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2805"/>
      </a:pPr>
      <a:endParaRPr lang="ru-RU"/>
    </a:p>
  </c:txPr>
  <c:externalData r:id="rId1">
    <c:autoUpdate val="0"/>
  </c:externalData>
  <c:userShapes r:id="rId2"/>
</c:chartSpace>
</file>

<file path=ppt/charts/chart2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 
Общая</a:t>
            </a:r>
            <a:r>
              <a:rPr lang="ru-RU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численность занимающихся физической культурой и спортом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540 950 человек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66577533258113E-2"/>
          <c:y val="0.36965269850745469"/>
          <c:w val="0.69612870147544637"/>
          <c:h val="0.630347301492545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 
Всего осуществляют работу с инвалидами - 540 950 учреждений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38D1-4485-BBE3-09B1D416F4C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38D1-4485-BBE3-09B1D416F4CE}"/>
              </c:ext>
            </c:extLst>
          </c:dPt>
          <c:dLbls>
            <c:dLbl>
              <c:idx val="0"/>
              <c:layout>
                <c:manualLayout>
                  <c:x val="-0.1068926943218184"/>
                  <c:y val="0.1048453895828947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D1-4485-BBE3-09B1D416F4CE}"/>
                </c:ext>
              </c:extLst>
            </c:dLbl>
            <c:dLbl>
              <c:idx val="1"/>
              <c:layout>
                <c:manualLayout>
                  <c:x val="0.17996144364208513"/>
                  <c:y val="-0.192522034758533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D1-4485-BBE3-09B1D416F4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Занимаются спортом ЛИН (19,08 %)</c:v>
                </c:pt>
                <c:pt idx="1">
                  <c:v>Численность  занимающихся физической культурой и спортом других нозологических групп (80,92 %)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103220</c:v>
                </c:pt>
                <c:pt idx="1">
                  <c:v>437730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D1-4485-BBE3-09B1D416F4C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9583">
          <a:noFill/>
        </a:ln>
      </c:spPr>
    </c:plotArea>
    <c:legend>
      <c:legendPos val="r"/>
      <c:layout>
        <c:manualLayout>
          <c:xMode val="edge"/>
          <c:yMode val="edge"/>
          <c:x val="0.608738419340494"/>
          <c:y val="0.38405199864293688"/>
          <c:w val="0.38737865056106596"/>
          <c:h val="0.5900342806333021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2805"/>
      </a:pPr>
      <a:endParaRPr lang="ru-RU"/>
    </a:p>
  </c:txPr>
  <c:externalData r:id="rId1">
    <c:autoUpdate val="0"/>
  </c:externalData>
  <c:userShapes r:id="rId2"/>
</c:chartSpace>
</file>

<file path=ppt/charts/chart2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2014 год 
Общая</a:t>
            </a:r>
            <a:r>
              <a:rPr lang="ru-RU" baseline="0" dirty="0"/>
              <a:t> численность занимающихся физической культурой и спортом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 - 646 757 человек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66577533258113E-2"/>
          <c:y val="0.34119362882189663"/>
          <c:w val="0.72812602747318955"/>
          <c:h val="0.6588063711781033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 
Всего осуществляют работу с инвалидами - 646 757 учреждений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38D1-4485-BBE3-09B1D416F4C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38D1-4485-BBE3-09B1D416F4CE}"/>
              </c:ext>
            </c:extLst>
          </c:dPt>
          <c:dLbls>
            <c:dLbl>
              <c:idx val="0"/>
              <c:layout>
                <c:manualLayout>
                  <c:x val="-0.16840068832455546"/>
                  <c:y val="7.283094262781326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D1-4485-BBE3-09B1D416F4CE}"/>
                </c:ext>
              </c:extLst>
            </c:dLbl>
            <c:dLbl>
              <c:idx val="1"/>
              <c:layout>
                <c:manualLayout>
                  <c:x val="0.17996144364208513"/>
                  <c:y val="-0.192522034758533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D1-4485-BBE3-09B1D416F4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Занимаются спортом ЛИН (21,55 %)</c:v>
                </c:pt>
                <c:pt idx="1">
                  <c:v>Численность  занимающихся физической культурой и спортом других нозологических групп (78,45 %)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139372</c:v>
                </c:pt>
                <c:pt idx="1">
                  <c:v>507385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D1-4485-BBE3-09B1D416F4C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9583">
          <a:noFill/>
        </a:ln>
      </c:spPr>
    </c:plotArea>
    <c:legend>
      <c:legendPos val="r"/>
      <c:layout>
        <c:manualLayout>
          <c:xMode val="edge"/>
          <c:yMode val="edge"/>
          <c:x val="0.608738419340494"/>
          <c:y val="0.37643600218888917"/>
          <c:w val="0.38737865056106596"/>
          <c:h val="0.54160148856144785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2805"/>
      </a:pPr>
      <a:endParaRPr lang="ru-RU"/>
    </a:p>
  </c:txPr>
  <c:externalData r:id="rId1">
    <c:autoUpdate val="0"/>
  </c:externalData>
  <c:userShapes r:id="rId2"/>
</c:chartSpace>
</file>

<file path=ppt/charts/chart2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2015 год 
Общая</a:t>
            </a:r>
            <a:r>
              <a:rPr lang="ru-RU" baseline="0" dirty="0"/>
              <a:t> численность занимающихся физической культурой и спортом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 - 845 009 человек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66577533258113E-2"/>
          <c:y val="0.34119362882189663"/>
          <c:w val="0.72812602747318955"/>
          <c:h val="0.6588063711781033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 
Всего осуществляют работу с инвалидами - 845 009 учреждений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38D1-4485-BBE3-09B1D416F4C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38D1-4485-BBE3-09B1D416F4CE}"/>
              </c:ext>
            </c:extLst>
          </c:dPt>
          <c:dLbls>
            <c:dLbl>
              <c:idx val="0"/>
              <c:layout>
                <c:manualLayout>
                  <c:x val="-0.13785545610090641"/>
                  <c:y val="0.1002092148729103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D1-4485-BBE3-09B1D416F4CE}"/>
                </c:ext>
              </c:extLst>
            </c:dLbl>
            <c:dLbl>
              <c:idx val="1"/>
              <c:layout>
                <c:manualLayout>
                  <c:x val="0.17996144364208513"/>
                  <c:y val="-0.192522034758533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D1-4485-BBE3-09B1D416F4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Занимаются спортом ЛИН (18,21 %)</c:v>
                </c:pt>
                <c:pt idx="1">
                  <c:v>Численность  занимающихся физической культурой и спортом других нозологических групп (81,79 %)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153875</c:v>
                </c:pt>
                <c:pt idx="1">
                  <c:v>691134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D1-4485-BBE3-09B1D416F4C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9583">
          <a:noFill/>
        </a:ln>
      </c:spPr>
    </c:plotArea>
    <c:legend>
      <c:legendPos val="r"/>
      <c:layout>
        <c:manualLayout>
          <c:xMode val="edge"/>
          <c:yMode val="edge"/>
          <c:x val="0.608738419340494"/>
          <c:y val="0.292983520799662"/>
          <c:w val="0.38737865056106596"/>
          <c:h val="0.70386979979342013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2805"/>
      </a:pPr>
      <a:endParaRPr lang="ru-RU"/>
    </a:p>
  </c:txPr>
  <c:externalData r:id="rId1">
    <c:autoUpdate val="0"/>
  </c:externalData>
  <c:userShapes r:id="rId2"/>
</c:chartSpace>
</file>

<file path=ppt/charts/chart2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2016 год 
Общая</a:t>
            </a:r>
            <a:r>
              <a:rPr lang="ru-RU" baseline="0" dirty="0"/>
              <a:t> численность занимающихся физической культурой и спортом</a:t>
            </a:r>
            <a:r>
              <a:rPr lang="ru-RU" dirty="0"/>
              <a:t> </a:t>
            </a: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- 977 647 человек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66577533258113E-2"/>
          <c:y val="0.34119362882189663"/>
          <c:w val="0.72812602747318955"/>
          <c:h val="0.6588063711781033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 
Всего осуществляют работу с инвалидами - 977 647 учреждений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38D1-4485-BBE3-09B1D416F4C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38D1-4485-BBE3-09B1D416F4CE}"/>
              </c:ext>
            </c:extLst>
          </c:dPt>
          <c:dLbls>
            <c:dLbl>
              <c:idx val="0"/>
              <c:layout>
                <c:manualLayout>
                  <c:x val="-0.14116397656503371"/>
                  <c:y val="9.55729753231585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D1-4485-BBE3-09B1D416F4CE}"/>
                </c:ext>
              </c:extLst>
            </c:dLbl>
            <c:dLbl>
              <c:idx val="1"/>
              <c:layout>
                <c:manualLayout>
                  <c:x val="0.17996144364208513"/>
                  <c:y val="-0.192522034758533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D1-4485-BBE3-09B1D416F4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Занимаются спортом ЛИН (18,81 %)</c:v>
                </c:pt>
                <c:pt idx="1">
                  <c:v>Численность  занимающихся физической культурой и спортом других нозологических групп (81,19 %)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183915</c:v>
                </c:pt>
                <c:pt idx="1">
                  <c:v>793732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D1-4485-BBE3-09B1D416F4C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9583">
          <a:noFill/>
        </a:ln>
      </c:spPr>
    </c:plotArea>
    <c:legend>
      <c:legendPos val="r"/>
      <c:layout>
        <c:manualLayout>
          <c:xMode val="edge"/>
          <c:yMode val="edge"/>
          <c:x val="0.608738419340494"/>
          <c:y val="0.292983520799662"/>
          <c:w val="0.38737865056106596"/>
          <c:h val="0.70386979979342013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2805"/>
      </a:pPr>
      <a:endParaRPr lang="ru-RU"/>
    </a:p>
  </c:txPr>
  <c:externalData r:id="rId1">
    <c:autoUpdate val="0"/>
  </c:externalData>
  <c:userShapes r:id="rId2"/>
</c:chartSpace>
</file>

<file path=ppt/charts/chart2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человек - 83 076</a:t>
            </a:r>
          </a:p>
        </c:rich>
      </c:tx>
      <c:layout>
        <c:manualLayout>
          <c:xMode val="edge"/>
          <c:yMode val="edge"/>
          <c:x val="0.33594571718316324"/>
          <c:y val="0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6094180865959884"/>
          <c:y val="0.2560603293106361"/>
          <c:w val="0.37463074052159667"/>
          <c:h val="0.7058381848382646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учреждений - 
83 076</c:v>
                </c:pt>
              </c:strCache>
            </c:strRef>
          </c:tx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847A-4C97-A6DC-5BB9249A348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847A-4C97-A6DC-5BB9249A3483}"/>
              </c:ext>
            </c:extLst>
          </c:dPt>
          <c:dPt>
            <c:idx val="2"/>
            <c:bubble3D val="0"/>
            <c:explosion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847A-4C97-A6DC-5BB9249A348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847A-4C97-A6DC-5BB9249A348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4000"/>
                    </a:schemeClr>
                  </a:gs>
                  <a:gs pos="100000">
                    <a:schemeClr val="accent5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47A-4C97-A6DC-5BB9249A3483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847A-4C97-A6DC-5BB9249A348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847A-4C97-A6DC-5BB9249A3483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12AC-4DDE-800F-36782C59925F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12AC-4DDE-800F-36782C59925F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12AC-4DDE-800F-36782C59925F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12AC-4DDE-800F-36782C59925F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12AC-4DDE-800F-36782C59925F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12AC-4DDE-800F-36782C59925F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12AC-4DDE-800F-36782C59925F}"/>
              </c:ext>
            </c:extLst>
          </c:dPt>
          <c:cat>
            <c:strRef>
              <c:f>Лист1!$A$2:$A$15</c:f>
              <c:strCache>
                <c:ptCount val="14"/>
                <c:pt idx="0">
                  <c:v>Дошкольные образовательные учреждения - 2 585</c:v>
                </c:pt>
                <c:pt idx="1">
                  <c:v>Общеобразовательные учреждения - 4 016</c:v>
                </c:pt>
                <c:pt idx="2">
                  <c:v>Специальные (коррекционные) образовательные учреждения для обучающихся, воспитанников с отклонениями в развитии - 43 846</c:v>
                </c:pt>
                <c:pt idx="3">
                  <c:v>Учреждения начального, среднего и высшего профессионального образования - 1 201</c:v>
                </c:pt>
                <c:pt idx="4">
                  <c:v>Учреждения дополнительного образования детей - 4 550</c:v>
                </c:pt>
                <c:pt idx="5">
                  <c:v>ДЮСШ - 1 895</c:v>
                </c:pt>
                <c:pt idx="6">
                  <c:v>СДЮШОР - 971</c:v>
                </c:pt>
                <c:pt idx="7">
                  <c:v>ДЮСАШ - 1 059</c:v>
                </c:pt>
                <c:pt idx="8">
                  <c:v>СДЮСАШ - 150</c:v>
                </c:pt>
                <c:pt idx="9">
                  <c:v>ДООЦ - 70</c:v>
                </c:pt>
                <c:pt idx="10">
                  <c:v>Реабилитационные учреждения - 7 701</c:v>
                </c:pt>
                <c:pt idx="11">
                  <c:v>Физкультурно-оздоровительные клубы инвалидов - 2 458</c:v>
                </c:pt>
                <c:pt idx="12">
                  <c:v>Центры спортивной подготовки - 78</c:v>
                </c:pt>
                <c:pt idx="13">
                  <c:v>Другие организации и учреждения, занимающиеся адаптивной физической культурой и спортом - 16 641</c:v>
                </c:pt>
              </c:strCache>
            </c:strRef>
          </c:cat>
          <c:val>
            <c:numRef>
              <c:f>Лист1!$B$2:$B$15</c:f>
              <c:numCache>
                <c:formatCode>#,##0</c:formatCode>
                <c:ptCount val="14"/>
                <c:pt idx="0">
                  <c:v>2585</c:v>
                </c:pt>
                <c:pt idx="1">
                  <c:v>4016</c:v>
                </c:pt>
                <c:pt idx="2">
                  <c:v>43846</c:v>
                </c:pt>
                <c:pt idx="3">
                  <c:v>1201</c:v>
                </c:pt>
                <c:pt idx="4">
                  <c:v>4550</c:v>
                </c:pt>
                <c:pt idx="5">
                  <c:v>1895</c:v>
                </c:pt>
                <c:pt idx="6">
                  <c:v>971</c:v>
                </c:pt>
                <c:pt idx="7">
                  <c:v>1059</c:v>
                </c:pt>
                <c:pt idx="8">
                  <c:v>150</c:v>
                </c:pt>
                <c:pt idx="9">
                  <c:v>70</c:v>
                </c:pt>
                <c:pt idx="10">
                  <c:v>7701</c:v>
                </c:pt>
                <c:pt idx="11">
                  <c:v>2458</c:v>
                </c:pt>
                <c:pt idx="12">
                  <c:v>78</c:v>
                </c:pt>
                <c:pt idx="13">
                  <c:v>16641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47A-4C97-A6DC-5BB9249A34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6.9700454407859144E-2"/>
          <c:w val="0.98061649733777345"/>
          <c:h val="0.93029954559214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>
          <a:shade val="50000"/>
        </a:schemeClr>
      </a:solidFill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человек - 103 220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6094180865959884"/>
          <c:y val="0.2560603293106361"/>
          <c:w val="0.37463074052159667"/>
          <c:h val="0.7058381848382646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учреждений - 
103 220</c:v>
                </c:pt>
              </c:strCache>
            </c:strRef>
          </c:tx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847A-4C97-A6DC-5BB9249A348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847A-4C97-A6DC-5BB9249A3483}"/>
              </c:ext>
            </c:extLst>
          </c:dPt>
          <c:dPt>
            <c:idx val="2"/>
            <c:bubble3D val="0"/>
            <c:explosion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847A-4C97-A6DC-5BB9249A348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847A-4C97-A6DC-5BB9249A348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4000"/>
                    </a:schemeClr>
                  </a:gs>
                  <a:gs pos="100000">
                    <a:schemeClr val="accent5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471-4859-8CF7-0EF8E696D60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847A-4C97-A6DC-5BB9249A348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847A-4C97-A6DC-5BB9249A3483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0471-4859-8CF7-0EF8E696D60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0471-4859-8CF7-0EF8E696D604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0471-4859-8CF7-0EF8E696D604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0471-4859-8CF7-0EF8E696D604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0471-4859-8CF7-0EF8E696D604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0471-4859-8CF7-0EF8E696D604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0471-4859-8CF7-0EF8E696D604}"/>
              </c:ext>
            </c:extLst>
          </c:dPt>
          <c:cat>
            <c:strRef>
              <c:f>Лист1!$A$2:$A$15</c:f>
              <c:strCache>
                <c:ptCount val="14"/>
                <c:pt idx="0">
                  <c:v>Дошкольные образовательные учреждения - 2 970</c:v>
                </c:pt>
                <c:pt idx="1">
                  <c:v>Общеобразовательные учреждения - 4 016</c:v>
                </c:pt>
                <c:pt idx="2">
                  <c:v>Специальные (коррекционные) образовательные учреждения для обучающихся, воспитанников с отклонениями в развитии - 54 046</c:v>
                </c:pt>
                <c:pt idx="3">
                  <c:v>Учреждения начального, среднего и высшего профессионального образования - 1 197</c:v>
                </c:pt>
                <c:pt idx="4">
                  <c:v>Учреждения дополнительного образования детей - 5 939</c:v>
                </c:pt>
                <c:pt idx="5">
                  <c:v>ДЮСШ - 2 195</c:v>
                </c:pt>
                <c:pt idx="6">
                  <c:v>СДЮШОР - 1 919</c:v>
                </c:pt>
                <c:pt idx="7">
                  <c:v>ДЮСАШ - 1 292</c:v>
                </c:pt>
                <c:pt idx="8">
                  <c:v>СДЮСАШ - 122</c:v>
                </c:pt>
                <c:pt idx="9">
                  <c:v>ДООЦ - 120</c:v>
                </c:pt>
                <c:pt idx="10">
                  <c:v>Реабилитационные учреждения - 13 061</c:v>
                </c:pt>
                <c:pt idx="11">
                  <c:v>Физкультурно-оздоровительные клубы инвалидов - 2 026</c:v>
                </c:pt>
                <c:pt idx="12">
                  <c:v>Центры спортивной подготовки - 117</c:v>
                </c:pt>
                <c:pt idx="13">
                  <c:v>Другие организации и учреждения, занимающиеся адаптивной физической культурой и спортом - 19 198</c:v>
                </c:pt>
              </c:strCache>
            </c:strRef>
          </c:cat>
          <c:val>
            <c:numRef>
              <c:f>Лист1!$B$2:$B$15</c:f>
              <c:numCache>
                <c:formatCode>#,##0</c:formatCode>
                <c:ptCount val="14"/>
                <c:pt idx="0">
                  <c:v>2970</c:v>
                </c:pt>
                <c:pt idx="1">
                  <c:v>4666</c:v>
                </c:pt>
                <c:pt idx="2">
                  <c:v>54046</c:v>
                </c:pt>
                <c:pt idx="3">
                  <c:v>1197</c:v>
                </c:pt>
                <c:pt idx="4">
                  <c:v>5939</c:v>
                </c:pt>
                <c:pt idx="5">
                  <c:v>2195</c:v>
                </c:pt>
                <c:pt idx="6">
                  <c:v>1919</c:v>
                </c:pt>
                <c:pt idx="7">
                  <c:v>1292</c:v>
                </c:pt>
                <c:pt idx="8">
                  <c:v>122</c:v>
                </c:pt>
                <c:pt idx="9">
                  <c:v>120</c:v>
                </c:pt>
                <c:pt idx="10">
                  <c:v>13061</c:v>
                </c:pt>
                <c:pt idx="11">
                  <c:v>2026</c:v>
                </c:pt>
                <c:pt idx="12">
                  <c:v>117</c:v>
                </c:pt>
                <c:pt idx="13">
                  <c:v>19198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47A-4C97-A6DC-5BB9249A34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6.5344176007367943E-2"/>
          <c:w val="0.97244370032256344"/>
          <c:h val="0.93029954559214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>
          <a:shade val="50000"/>
        </a:schemeClr>
      </a:solidFill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1E-3"/>
          <c:y val="4.5211771991288417E-2"/>
          <c:w val="0.99661710002077075"/>
          <c:h val="0.83228420515282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Центральный 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8375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87-43A7-A670-595EA0BCCBD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Южный 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5.9952038369308954E-4"/>
                  <c:y val="-7.4009087652803516E-3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146877773371854"/>
                      <c:h val="0.136668321651317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287-43A7-A670-595EA0BCCBD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3055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87-43A7-A670-595EA0BCCBD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Северо-Западный 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8450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87-43A7-A670-595EA0BCCBD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Дальневосточный 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6DA1B174-4C6E-4D0B-A0BB-EDFBACD003D6}" type="SERIESNAME">
                      <a:rPr lang="ru-RU"/>
                      <a:pPr>
                        <a:defRPr/>
                      </a:pPr>
                      <a:t>[ИМЯ РЯДА]</a:t>
                    </a:fld>
                    <a:r>
                      <a:rPr lang="ru-RU" baseline="0" dirty="0"/>
                      <a:t> </a:t>
                    </a:r>
                  </a:p>
                  <a:p>
                    <a:pPr>
                      <a:defRPr/>
                    </a:pPr>
                    <a:fld id="{96F05517-3EDF-4B0A-8C7C-1C6D3817133B}" type="VALUE">
                      <a:rPr lang="ru-RU" baseline="0" smtClean="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287-43A7-A670-595EA0BCCBD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87-43A7-A670-595EA0BCCBD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Сибирский 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7155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87-43A7-A670-595EA0BCCBDE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Уральский 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5857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87-43A7-A670-595EA0BCCBDE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Приволжский 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8573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87-43A7-A670-595EA0BCCBDE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Северо-Кавказский 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7961630695443642E-3"/>
                  <c:y val="4.9338744278452987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306954436450839"/>
                      <c:h val="0.186993840815340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0287-43A7-A670-595EA0BCCBD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287-43A7-A670-595EA0BCCB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08078272"/>
        <c:axId val="308073568"/>
      </c:barChart>
      <c:catAx>
        <c:axId val="30807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8073568"/>
        <c:crosses val="autoZero"/>
        <c:auto val="1"/>
        <c:lblAlgn val="ctr"/>
        <c:lblOffset val="100"/>
        <c:noMultiLvlLbl val="0"/>
      </c:catAx>
      <c:valAx>
        <c:axId val="30807356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08078272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Всего человек - 139 372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6094180865959884"/>
          <c:y val="0.2560603293106361"/>
          <c:w val="0.37463074052159667"/>
          <c:h val="0.7058381848382646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учреждений - 139 372</c:v>
                </c:pt>
              </c:strCache>
            </c:strRef>
          </c:tx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847A-4C97-A6DC-5BB9249A348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847A-4C97-A6DC-5BB9249A3483}"/>
              </c:ext>
            </c:extLst>
          </c:dPt>
          <c:dPt>
            <c:idx val="2"/>
            <c:bubble3D val="0"/>
            <c:explosion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847A-4C97-A6DC-5BB9249A348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847A-4C97-A6DC-5BB9249A348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4000"/>
                    </a:schemeClr>
                  </a:gs>
                  <a:gs pos="100000">
                    <a:schemeClr val="accent5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220-4A8A-9C76-D01A026DEF5C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847A-4C97-A6DC-5BB9249A348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847A-4C97-A6DC-5BB9249A3483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A220-4A8A-9C76-D01A026DEF5C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A220-4A8A-9C76-D01A026DEF5C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A220-4A8A-9C76-D01A026DEF5C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A220-4A8A-9C76-D01A026DEF5C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A220-4A8A-9C76-D01A026DEF5C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A220-4A8A-9C76-D01A026DEF5C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A220-4A8A-9C76-D01A026DEF5C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A220-4A8A-9C76-D01A026DEF5C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F-A220-4A8A-9C76-D01A026DEF5C}"/>
              </c:ext>
            </c:extLst>
          </c:dPt>
          <c:cat>
            <c:strRef>
              <c:f>Лист1!$A$2:$A$17</c:f>
              <c:strCache>
                <c:ptCount val="16"/>
                <c:pt idx="0">
                  <c:v>Дошкольные образовательные учреждения - 3 770</c:v>
                </c:pt>
                <c:pt idx="1">
                  <c:v>Общеобразовательные учреждения - 28 173</c:v>
                </c:pt>
                <c:pt idx="2">
                  <c:v>Специальные (коррекционные) образовательные учреждения для обучающихся, воспитанников с отклонениями в развитии - 40 355</c:v>
                </c:pt>
                <c:pt idx="3">
                  <c:v>Учреждения начального, среднего и высшего профессионального образования - 1 610</c:v>
                </c:pt>
                <c:pt idx="4">
                  <c:v>Учреждения дополнительного образования детей - 1 336</c:v>
                </c:pt>
                <c:pt idx="5">
                  <c:v>ДЮСШ - 1 550</c:v>
                </c:pt>
                <c:pt idx="6">
                  <c:v>СДЮШОР - 1 300</c:v>
                </c:pt>
                <c:pt idx="7">
                  <c:v>ДЮСАШ - 1 473</c:v>
                </c:pt>
                <c:pt idx="8">
                  <c:v>СДЮСАШ - 72</c:v>
                </c:pt>
                <c:pt idx="9">
                  <c:v>ДООЦ - 88</c:v>
                </c:pt>
                <c:pt idx="10">
                  <c:v>Реабилитационные учреждения - 11 156</c:v>
                </c:pt>
                <c:pt idx="11">
                  <c:v>Физкультурно-оздоровительные клубы инвалидов - 3 564</c:v>
                </c:pt>
                <c:pt idx="12">
                  <c:v>Центры спортивной подготовки - 197</c:v>
                </c:pt>
                <c:pt idx="13">
                  <c:v>Спортивные учреждения по спорту инвалидов - 569</c:v>
                </c:pt>
                <c:pt idx="14">
                  <c:v>Отделения, группы, смешанные группы по адаптивной физической культуре и спорту - 2 201</c:v>
                </c:pt>
                <c:pt idx="15">
                  <c:v>Другие организации и учреждения, занимающиеся адаптивной физической культурой и спортом - 41 958</c:v>
                </c:pt>
              </c:strCache>
            </c:strRef>
          </c:cat>
          <c:val>
            <c:numRef>
              <c:f>Лист1!$B$2:$B$17</c:f>
              <c:numCache>
                <c:formatCode>#,##0</c:formatCode>
                <c:ptCount val="16"/>
                <c:pt idx="0">
                  <c:v>3770</c:v>
                </c:pt>
                <c:pt idx="1">
                  <c:v>28173</c:v>
                </c:pt>
                <c:pt idx="2">
                  <c:v>40355</c:v>
                </c:pt>
                <c:pt idx="3">
                  <c:v>1610</c:v>
                </c:pt>
                <c:pt idx="4">
                  <c:v>1336</c:v>
                </c:pt>
                <c:pt idx="5">
                  <c:v>1550</c:v>
                </c:pt>
                <c:pt idx="6">
                  <c:v>1300</c:v>
                </c:pt>
                <c:pt idx="7">
                  <c:v>1473</c:v>
                </c:pt>
                <c:pt idx="8">
                  <c:v>72</c:v>
                </c:pt>
                <c:pt idx="9">
                  <c:v>88</c:v>
                </c:pt>
                <c:pt idx="10">
                  <c:v>11156</c:v>
                </c:pt>
                <c:pt idx="11">
                  <c:v>3564</c:v>
                </c:pt>
                <c:pt idx="12">
                  <c:v>197</c:v>
                </c:pt>
                <c:pt idx="13">
                  <c:v>569</c:v>
                </c:pt>
                <c:pt idx="14">
                  <c:v>2201</c:v>
                </c:pt>
                <c:pt idx="15">
                  <c:v>41958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47A-4C97-A6DC-5BB9249A34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6.5344176007367943E-2"/>
          <c:w val="0.97244370032256344"/>
          <c:h val="0.93029954559214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>
          <a:shade val="50000"/>
        </a:schemeClr>
      </a:solidFill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Всего человек - 153 875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6094180865959884"/>
          <c:y val="0.2560603293106361"/>
          <c:w val="0.37463074052159667"/>
          <c:h val="0.7058381848382646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учреждений - 153 875</c:v>
                </c:pt>
              </c:strCache>
            </c:strRef>
          </c:tx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847A-4C97-A6DC-5BB9249A348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847A-4C97-A6DC-5BB9249A3483}"/>
              </c:ext>
            </c:extLst>
          </c:dPt>
          <c:dPt>
            <c:idx val="2"/>
            <c:bubble3D val="0"/>
            <c:explosion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847A-4C97-A6DC-5BB9249A348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847A-4C97-A6DC-5BB9249A348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4000"/>
                    </a:schemeClr>
                  </a:gs>
                  <a:gs pos="100000">
                    <a:schemeClr val="accent5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555-4ADC-A7A7-0F3125861A5C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847A-4C97-A6DC-5BB9249A348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847A-4C97-A6DC-5BB9249A3483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9555-4ADC-A7A7-0F3125861A5C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9555-4ADC-A7A7-0F3125861A5C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9555-4ADC-A7A7-0F3125861A5C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9555-4ADC-A7A7-0F3125861A5C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9555-4ADC-A7A7-0F3125861A5C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9555-4ADC-A7A7-0F3125861A5C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9555-4ADC-A7A7-0F3125861A5C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9555-4ADC-A7A7-0F3125861A5C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9555-4ADC-A7A7-0F3125861A5C}"/>
              </c:ext>
            </c:extLst>
          </c:dPt>
          <c:dPt>
            <c:idx val="1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1-9555-4ADC-A7A7-0F3125861A5C}"/>
              </c:ext>
            </c:extLst>
          </c:dPt>
          <c:cat>
            <c:strRef>
              <c:f>Лист1!$A$2:$A$18</c:f>
              <c:strCache>
                <c:ptCount val="17"/>
                <c:pt idx="0">
                  <c:v>Дошкольные образовательные учреждения - 5 554</c:v>
                </c:pt>
                <c:pt idx="1">
                  <c:v>Общеобразовательные учреждения - 34 969</c:v>
                </c:pt>
                <c:pt idx="2">
                  <c:v>Специальные (коррекционные) образовательные учреждения для обучающихся, воспитанников с отклонениями в развитии - 36 995</c:v>
                </c:pt>
                <c:pt idx="3">
                  <c:v>Учреждения начального, среднего и высшего профессионального образования - 2 061</c:v>
                </c:pt>
                <c:pt idx="4">
                  <c:v>Учреждения дополнительного образования детей - 1 958</c:v>
                </c:pt>
                <c:pt idx="5">
                  <c:v>ДЮСШ - 1 800</c:v>
                </c:pt>
                <c:pt idx="6">
                  <c:v>СДЮШОР - 1 200</c:v>
                </c:pt>
                <c:pt idx="7">
                  <c:v>ДЮСАШ - 1 567</c:v>
                </c:pt>
                <c:pt idx="8">
                  <c:v>СДЮСАШ - 210</c:v>
                </c:pt>
                <c:pt idx="9">
                  <c:v>ДООЦ - 61</c:v>
                </c:pt>
                <c:pt idx="10">
                  <c:v>Реабилитационные учреждения - 14 486</c:v>
                </c:pt>
                <c:pt idx="11">
                  <c:v>Училища олимпийского резерва - 1</c:v>
                </c:pt>
                <c:pt idx="12">
                  <c:v>Физкультурно-оздоровительные клубы инвалидов - 3 337</c:v>
                </c:pt>
                <c:pt idx="13">
                  <c:v>Центры спортивной подготовки - 491</c:v>
                </c:pt>
                <c:pt idx="14">
                  <c:v>Спортивные учреждения по спорту инвалидов - 725</c:v>
                </c:pt>
                <c:pt idx="15">
                  <c:v>Отделения, группы, смешанные группы по адаптивной физической культуре и спорту - 2 560</c:v>
                </c:pt>
                <c:pt idx="16">
                  <c:v>Другие организации и учреждения, занимающиеся адаптивной физической культурой и спортом - 45 900</c:v>
                </c:pt>
              </c:strCache>
            </c:strRef>
          </c:cat>
          <c:val>
            <c:numRef>
              <c:f>Лист1!$B$2:$B$18</c:f>
              <c:numCache>
                <c:formatCode>#,##0</c:formatCode>
                <c:ptCount val="17"/>
                <c:pt idx="0">
                  <c:v>5554</c:v>
                </c:pt>
                <c:pt idx="1">
                  <c:v>34969</c:v>
                </c:pt>
                <c:pt idx="2">
                  <c:v>36995</c:v>
                </c:pt>
                <c:pt idx="3">
                  <c:v>2061</c:v>
                </c:pt>
                <c:pt idx="4">
                  <c:v>1958</c:v>
                </c:pt>
                <c:pt idx="5">
                  <c:v>1800</c:v>
                </c:pt>
                <c:pt idx="6">
                  <c:v>1200</c:v>
                </c:pt>
                <c:pt idx="7">
                  <c:v>1567</c:v>
                </c:pt>
                <c:pt idx="8">
                  <c:v>210</c:v>
                </c:pt>
                <c:pt idx="9">
                  <c:v>61</c:v>
                </c:pt>
                <c:pt idx="10">
                  <c:v>14486</c:v>
                </c:pt>
                <c:pt idx="11">
                  <c:v>1</c:v>
                </c:pt>
                <c:pt idx="12">
                  <c:v>3337</c:v>
                </c:pt>
                <c:pt idx="13">
                  <c:v>491</c:v>
                </c:pt>
                <c:pt idx="14">
                  <c:v>725</c:v>
                </c:pt>
                <c:pt idx="15">
                  <c:v>2560</c:v>
                </c:pt>
                <c:pt idx="16">
                  <c:v>45900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47A-4C97-A6DC-5BB9249A34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6.5344176007367943E-2"/>
          <c:w val="0.97244370032256344"/>
          <c:h val="0.93029954559214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>
          <a:shade val="50000"/>
        </a:schemeClr>
      </a:solidFill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Всего человек - 183 915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6094180865959884"/>
          <c:y val="0.2560603293106361"/>
          <c:w val="0.37463074052159667"/>
          <c:h val="0.7058381848382646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учреждений - 183 915</c:v>
                </c:pt>
              </c:strCache>
            </c:strRef>
          </c:tx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847A-4C97-A6DC-5BB9249A348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847A-4C97-A6DC-5BB9249A3483}"/>
              </c:ext>
            </c:extLst>
          </c:dPt>
          <c:dPt>
            <c:idx val="2"/>
            <c:bubble3D val="0"/>
            <c:explosion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847A-4C97-A6DC-5BB9249A348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847A-4C97-A6DC-5BB9249A348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4000"/>
                    </a:schemeClr>
                  </a:gs>
                  <a:gs pos="100000">
                    <a:schemeClr val="accent5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BC6-457D-B09C-1CC3830F997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847A-4C97-A6DC-5BB9249A348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847A-4C97-A6DC-5BB9249A3483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6BC6-457D-B09C-1CC3830F997D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6BC6-457D-B09C-1CC3830F997D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6BC6-457D-B09C-1CC3830F997D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6BC6-457D-B09C-1CC3830F997D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6BC6-457D-B09C-1CC3830F997D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6BC6-457D-B09C-1CC3830F997D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6BC6-457D-B09C-1CC3830F997D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6BC6-457D-B09C-1CC3830F997D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6BC6-457D-B09C-1CC3830F997D}"/>
              </c:ext>
            </c:extLst>
          </c:dPt>
          <c:dPt>
            <c:idx val="1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21-6BC6-457D-B09C-1CC3830F997D}"/>
              </c:ext>
            </c:extLst>
          </c:dPt>
          <c:cat>
            <c:strRef>
              <c:f>Лист1!$A$2:$A$18</c:f>
              <c:strCache>
                <c:ptCount val="17"/>
                <c:pt idx="0">
                  <c:v>Дошкольные образовательные учреждения - 7 800</c:v>
                </c:pt>
                <c:pt idx="1">
                  <c:v>Общеобразовательные учреждения - 40 797 </c:v>
                </c:pt>
                <c:pt idx="2">
                  <c:v>Специальные (коррекционные) образовательные учреждения для обучающихся, воспитанников с отклонениями в развитии - 41 039</c:v>
                </c:pt>
                <c:pt idx="3">
                  <c:v>Учреждения начального, среднего и высшего профессионального образования - 2 163</c:v>
                </c:pt>
                <c:pt idx="4">
                  <c:v>Учреждения дополнительного образования детей - 2 778</c:v>
                </c:pt>
                <c:pt idx="5">
                  <c:v>ДЮСШ - 1 650</c:v>
                </c:pt>
                <c:pt idx="6">
                  <c:v>СДЮШОР - 1 163</c:v>
                </c:pt>
                <c:pt idx="7">
                  <c:v>ДЮСАШ - 2 105</c:v>
                </c:pt>
                <c:pt idx="8">
                  <c:v>СДЮСАШ - 245</c:v>
                </c:pt>
                <c:pt idx="9">
                  <c:v>ДООЦ - 82</c:v>
                </c:pt>
                <c:pt idx="10">
                  <c:v>Реабилитационные учреждения - 15 262</c:v>
                </c:pt>
                <c:pt idx="11">
                  <c:v>Училища олимпийского резерва - 2</c:v>
                </c:pt>
                <c:pt idx="12">
                  <c:v>Физкультурно-оздоровительные клубы инвалидов - 3 204</c:v>
                </c:pt>
                <c:pt idx="13">
                  <c:v>Центры спортивной подготовки - 512</c:v>
                </c:pt>
                <c:pt idx="14">
                  <c:v>Спортивные учреждения по спорту инвалидов - 1 282</c:v>
                </c:pt>
                <c:pt idx="15">
                  <c:v>Отделения, группы, смешанные группы по адаптивной физической культуре и спорту - 2 573</c:v>
                </c:pt>
                <c:pt idx="16">
                  <c:v>Другие организации и учреждения, занимающиеся адаптивной физической культурой и спортом - 61 213</c:v>
                </c:pt>
              </c:strCache>
            </c:strRef>
          </c:cat>
          <c:val>
            <c:numRef>
              <c:f>Лист1!$B$2:$B$18</c:f>
              <c:numCache>
                <c:formatCode>#,##0</c:formatCode>
                <c:ptCount val="17"/>
                <c:pt idx="0">
                  <c:v>7800</c:v>
                </c:pt>
                <c:pt idx="1">
                  <c:v>40797</c:v>
                </c:pt>
                <c:pt idx="2">
                  <c:v>41039</c:v>
                </c:pt>
                <c:pt idx="3">
                  <c:v>2163</c:v>
                </c:pt>
                <c:pt idx="4">
                  <c:v>2778</c:v>
                </c:pt>
                <c:pt idx="5">
                  <c:v>1650</c:v>
                </c:pt>
                <c:pt idx="6">
                  <c:v>1163</c:v>
                </c:pt>
                <c:pt idx="7">
                  <c:v>2150</c:v>
                </c:pt>
                <c:pt idx="8">
                  <c:v>245</c:v>
                </c:pt>
                <c:pt idx="9">
                  <c:v>82</c:v>
                </c:pt>
                <c:pt idx="10">
                  <c:v>15262</c:v>
                </c:pt>
                <c:pt idx="11">
                  <c:v>2</c:v>
                </c:pt>
                <c:pt idx="12">
                  <c:v>3204</c:v>
                </c:pt>
                <c:pt idx="13">
                  <c:v>512</c:v>
                </c:pt>
                <c:pt idx="14">
                  <c:v>1282</c:v>
                </c:pt>
                <c:pt idx="15">
                  <c:v>2573</c:v>
                </c:pt>
                <c:pt idx="16">
                  <c:v>61213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47A-4C97-A6DC-5BB9249A34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6.9700454407859144E-2"/>
          <c:w val="0.97244370032256344"/>
          <c:h val="0.93029954559214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>
          <a:shade val="50000"/>
        </a:schemeClr>
      </a:solidFill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</a:t>
            </a:r>
            <a:r>
              <a:rPr lang="ru-RU" sz="20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человек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376393823277896E-2"/>
          <c:y val="9.668736399564265E-2"/>
          <c:w val="0.93282960100472645"/>
          <c:h val="0.71004180431619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Основной состав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#,##0</c:formatCode>
                <c:ptCount val="6"/>
                <c:pt idx="0">
                  <c:v>28</c:v>
                </c:pt>
                <c:pt idx="1">
                  <c:v>24</c:v>
                </c:pt>
                <c:pt idx="2">
                  <c:v>32</c:v>
                </c:pt>
                <c:pt idx="3">
                  <c:v>33</c:v>
                </c:pt>
                <c:pt idx="4">
                  <c:v>42</c:v>
                </c:pt>
                <c:pt idx="5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03-4517-A4B6-7E23EBB6BE7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Резервный состав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Лист1!$C$2:$C$7</c:f>
              <c:numCache>
                <c:formatCode>#,##0</c:formatCode>
                <c:ptCount val="6"/>
                <c:pt idx="0">
                  <c:v>23</c:v>
                </c:pt>
                <c:pt idx="1">
                  <c:v>30</c:v>
                </c:pt>
                <c:pt idx="2">
                  <c:v>28</c:v>
                </c:pt>
                <c:pt idx="3">
                  <c:v>33</c:v>
                </c:pt>
                <c:pt idx="4">
                  <c:v>92</c:v>
                </c:pt>
                <c:pt idx="5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03-4517-A4B6-7E23EBB6BE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6669856"/>
        <c:axId val="307567128"/>
      </c:barChart>
      <c:catAx>
        <c:axId val="30666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67128"/>
        <c:crosses val="autoZero"/>
        <c:auto val="1"/>
        <c:lblAlgn val="ctr"/>
        <c:lblOffset val="100"/>
        <c:noMultiLvlLbl val="0"/>
      </c:catAx>
      <c:valAx>
        <c:axId val="307567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669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289910923328976E-2"/>
          <c:y val="0.924896918655296"/>
          <c:w val="0.92782602578857964"/>
          <c:h val="6.18196949388380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</a:t>
            </a:r>
            <a:r>
              <a:rPr lang="ru-RU" sz="20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человек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8639014873686092E-2"/>
          <c:y val="9.4473466261331629E-2"/>
          <c:w val="0.93282960100472645"/>
          <c:h val="0.71004180431619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Основной состав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10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49-4857-BCB1-D4F750F3DA8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Резервный состав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10</c:v>
                </c:pt>
                <c:pt idx="1">
                  <c:v>6</c:v>
                </c:pt>
                <c:pt idx="2">
                  <c:v>0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49-4857-BCB1-D4F750F3DA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7569872"/>
        <c:axId val="307566344"/>
      </c:barChart>
      <c:catAx>
        <c:axId val="30756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66344"/>
        <c:crosses val="autoZero"/>
        <c:auto val="1"/>
        <c:lblAlgn val="ctr"/>
        <c:lblOffset val="100"/>
        <c:noMultiLvlLbl val="0"/>
      </c:catAx>
      <c:valAx>
        <c:axId val="307566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69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289910923328976E-2"/>
          <c:y val="0.924896918655296"/>
          <c:w val="0.92782602578857964"/>
          <c:h val="6.18196949388380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</a:t>
            </a:r>
            <a:r>
              <a:rPr lang="ru-RU" sz="20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человек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8639014873686092E-2"/>
          <c:y val="9.4473466261331629E-2"/>
          <c:w val="0.93282960100472645"/>
          <c:h val="0.71004180431619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Основной состав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5</c:v>
                </c:pt>
                <c:pt idx="1">
                  <c:v>12</c:v>
                </c:pt>
                <c:pt idx="2">
                  <c:v>5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F-4816-ADB3-000DEF9D33C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Резервный состав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4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F-4816-ADB3-000DEF9D33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7567912"/>
        <c:axId val="307572616"/>
      </c:barChart>
      <c:catAx>
        <c:axId val="307567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72616"/>
        <c:crosses val="autoZero"/>
        <c:auto val="1"/>
        <c:lblAlgn val="ctr"/>
        <c:lblOffset val="100"/>
        <c:noMultiLvlLbl val="0"/>
      </c:catAx>
      <c:valAx>
        <c:axId val="307572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67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289910923328976E-2"/>
          <c:y val="0.924896918655296"/>
          <c:w val="0.92782602578857964"/>
          <c:h val="6.18196949388380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</a:t>
            </a:r>
            <a:r>
              <a:rPr lang="ru-RU" sz="20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человек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8639014873686092E-2"/>
          <c:y val="9.4473466261331629E-2"/>
          <c:w val="0.93282960100472645"/>
          <c:h val="0.71004180431619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Основной состав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5</c:v>
                </c:pt>
                <c:pt idx="1">
                  <c:v>17</c:v>
                </c:pt>
                <c:pt idx="2">
                  <c:v>6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F-4041-871B-A4FAF84701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Резервный состав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7</c:v>
                </c:pt>
                <c:pt idx="1">
                  <c:v>7</c:v>
                </c:pt>
                <c:pt idx="2">
                  <c:v>3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9F-4041-871B-A4FAF84701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7524160"/>
        <c:axId val="307526120"/>
      </c:barChart>
      <c:catAx>
        <c:axId val="30752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26120"/>
        <c:crosses val="autoZero"/>
        <c:auto val="1"/>
        <c:lblAlgn val="ctr"/>
        <c:lblOffset val="100"/>
        <c:noMultiLvlLbl val="0"/>
      </c:catAx>
      <c:valAx>
        <c:axId val="307526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24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289910923328976E-2"/>
          <c:y val="0.924896918655296"/>
          <c:w val="0.92782602578857964"/>
          <c:h val="6.18196949388380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</a:t>
            </a:r>
            <a:r>
              <a:rPr lang="ru-RU" sz="20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человек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8639014873686092E-2"/>
          <c:y val="9.4473466261331629E-2"/>
          <c:w val="0.93282960100472645"/>
          <c:h val="0.71004180431619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Основной состав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  <c:pt idx="4">
                  <c:v>Лыжные гонки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</c:v>
                </c:pt>
                <c:pt idx="1">
                  <c:v>17</c:v>
                </c:pt>
                <c:pt idx="2">
                  <c:v>6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F5-4A81-AE0E-D8A7AEACE3E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Резервный состав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  <c:pt idx="4">
                  <c:v>Лыжные гонки</c:v>
                </c:pt>
              </c:strCache>
            </c: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7</c:v>
                </c:pt>
                <c:pt idx="1">
                  <c:v>7</c:v>
                </c:pt>
                <c:pt idx="2">
                  <c:v>3</c:v>
                </c:pt>
                <c:pt idx="3">
                  <c:v>11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F5-4A81-AE0E-D8A7AEACE3E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7525336"/>
        <c:axId val="307528472"/>
      </c:barChart>
      <c:catAx>
        <c:axId val="307525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28472"/>
        <c:crosses val="autoZero"/>
        <c:auto val="1"/>
        <c:lblAlgn val="ctr"/>
        <c:lblOffset val="100"/>
        <c:noMultiLvlLbl val="0"/>
      </c:catAx>
      <c:valAx>
        <c:axId val="307528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25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289910923328976E-2"/>
          <c:y val="0.924896918655296"/>
          <c:w val="0.92782602578857964"/>
          <c:h val="6.18196949388380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</a:t>
            </a:r>
            <a:r>
              <a:rPr lang="ru-RU" sz="20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человек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7175998833479147"/>
          <c:y val="9.4473466261331629E-2"/>
          <c:w val="0.82375546806649169"/>
          <c:h val="0.584437977861463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Основной состав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  <c:pt idx="4">
                  <c:v>Лыжные гонки</c:v>
                </c:pt>
                <c:pt idx="5">
                  <c:v>Баскетбол</c:v>
                </c:pt>
                <c:pt idx="6">
                  <c:v>Велоспорт-шоссе</c:v>
                </c:pt>
                <c:pt idx="7">
                  <c:v>Дзюдо</c:v>
                </c:pt>
                <c:pt idx="8">
                  <c:v>Конный спорт</c:v>
                </c:pt>
                <c:pt idx="9">
                  <c:v>Футбол</c:v>
                </c:pt>
                <c:pt idx="10">
                  <c:v>Горнолыжный спорт</c:v>
                </c:pt>
              </c:strCache>
            </c:strRef>
          </c:cat>
          <c:val>
            <c:numRef>
              <c:f>Лист1!$B$2:$B$12</c:f>
              <c:numCache>
                <c:formatCode>#,##0</c:formatCode>
                <c:ptCount val="11"/>
                <c:pt idx="0">
                  <c:v>5</c:v>
                </c:pt>
                <c:pt idx="1">
                  <c:v>19</c:v>
                </c:pt>
                <c:pt idx="2">
                  <c:v>6</c:v>
                </c:pt>
                <c:pt idx="3">
                  <c:v>9</c:v>
                </c:pt>
                <c:pt idx="4">
                  <c:v>2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6E-4E19-8B63-53944DB127E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Резервный состав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  <c:pt idx="4">
                  <c:v>Лыжные гонки</c:v>
                </c:pt>
                <c:pt idx="5">
                  <c:v>Баскетбол</c:v>
                </c:pt>
                <c:pt idx="6">
                  <c:v>Велоспорт-шоссе</c:v>
                </c:pt>
                <c:pt idx="7">
                  <c:v>Дзюдо</c:v>
                </c:pt>
                <c:pt idx="8">
                  <c:v>Конный спорт</c:v>
                </c:pt>
                <c:pt idx="9">
                  <c:v>Футбол</c:v>
                </c:pt>
                <c:pt idx="10">
                  <c:v>Горнолыжный спорт</c:v>
                </c:pt>
              </c:strCache>
            </c:strRef>
          </c:cat>
          <c:val>
            <c:numRef>
              <c:f>Лист1!$C$2:$C$12</c:f>
              <c:numCache>
                <c:formatCode>#,##0</c:formatCode>
                <c:ptCount val="11"/>
                <c:pt idx="0">
                  <c:v>7</c:v>
                </c:pt>
                <c:pt idx="1">
                  <c:v>10</c:v>
                </c:pt>
                <c:pt idx="2">
                  <c:v>5</c:v>
                </c:pt>
                <c:pt idx="3">
                  <c:v>8</c:v>
                </c:pt>
                <c:pt idx="4">
                  <c:v>4</c:v>
                </c:pt>
                <c:pt idx="5">
                  <c:v>12</c:v>
                </c:pt>
                <c:pt idx="6">
                  <c:v>6</c:v>
                </c:pt>
                <c:pt idx="7">
                  <c:v>1</c:v>
                </c:pt>
                <c:pt idx="8">
                  <c:v>5</c:v>
                </c:pt>
                <c:pt idx="9">
                  <c:v>21</c:v>
                </c:pt>
                <c:pt idx="1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6E-4E19-8B63-53944DB127E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9631408"/>
        <c:axId val="389620040"/>
      </c:barChart>
      <c:catAx>
        <c:axId val="38963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620040"/>
        <c:crosses val="autoZero"/>
        <c:auto val="1"/>
        <c:lblAlgn val="ctr"/>
        <c:lblOffset val="100"/>
        <c:noMultiLvlLbl val="0"/>
      </c:catAx>
      <c:valAx>
        <c:axId val="389620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631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3148148148148147E-3"/>
          <c:y val="0.21998554528510023"/>
          <c:w val="0.13719387941090697"/>
          <c:h val="0.398180988246034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</a:t>
            </a:r>
            <a:r>
              <a:rPr lang="ru-RU" sz="20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человек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7175998833479147"/>
          <c:y val="9.4473466261331629E-2"/>
          <c:w val="0.82375546806649169"/>
          <c:h val="0.584437977861463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Основной состав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  <c:pt idx="4">
                  <c:v>Лыжные гонки</c:v>
                </c:pt>
                <c:pt idx="5">
                  <c:v>Баскетбол</c:v>
                </c:pt>
                <c:pt idx="6">
                  <c:v>Велоспорт-шоссе</c:v>
                </c:pt>
                <c:pt idx="7">
                  <c:v>Дзюдо</c:v>
                </c:pt>
                <c:pt idx="8">
                  <c:v>Конный спорт</c:v>
                </c:pt>
                <c:pt idx="9">
                  <c:v>Футбол</c:v>
                </c:pt>
                <c:pt idx="10">
                  <c:v>Горнолыжный спорт</c:v>
                </c:pt>
                <c:pt idx="11">
                  <c:v>Мини-футбол (футзал)</c:v>
                </c:pt>
                <c:pt idx="12">
                  <c:v>Теннис</c:v>
                </c:pt>
              </c:strCache>
            </c:strRef>
          </c:cat>
          <c:val>
            <c:numRef>
              <c:f>Лист1!$B$2:$B$14</c:f>
              <c:numCache>
                <c:formatCode>#,##0</c:formatCode>
                <c:ptCount val="13"/>
                <c:pt idx="0">
                  <c:v>5</c:v>
                </c:pt>
                <c:pt idx="1">
                  <c:v>21</c:v>
                </c:pt>
                <c:pt idx="2">
                  <c:v>8</c:v>
                </c:pt>
                <c:pt idx="3">
                  <c:v>11</c:v>
                </c:pt>
                <c:pt idx="4">
                  <c:v>6</c:v>
                </c:pt>
                <c:pt idx="5">
                  <c:v>0</c:v>
                </c:pt>
                <c:pt idx="6">
                  <c:v>5</c:v>
                </c:pt>
                <c:pt idx="7">
                  <c:v>0</c:v>
                </c:pt>
                <c:pt idx="8">
                  <c:v>0</c:v>
                </c:pt>
                <c:pt idx="9">
                  <c:v>13</c:v>
                </c:pt>
                <c:pt idx="10">
                  <c:v>0</c:v>
                </c:pt>
                <c:pt idx="11">
                  <c:v>12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D8-4EF1-B735-A4DB0401CA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Резервный состав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  <c:pt idx="4">
                  <c:v>Лыжные гонки</c:v>
                </c:pt>
                <c:pt idx="5">
                  <c:v>Баскетбол</c:v>
                </c:pt>
                <c:pt idx="6">
                  <c:v>Велоспорт-шоссе</c:v>
                </c:pt>
                <c:pt idx="7">
                  <c:v>Дзюдо</c:v>
                </c:pt>
                <c:pt idx="8">
                  <c:v>Конный спорт</c:v>
                </c:pt>
                <c:pt idx="9">
                  <c:v>Футбол</c:v>
                </c:pt>
                <c:pt idx="10">
                  <c:v>Горнолыжный спорт</c:v>
                </c:pt>
                <c:pt idx="11">
                  <c:v>Мини-футбол (футзал)</c:v>
                </c:pt>
                <c:pt idx="12">
                  <c:v>Теннис</c:v>
                </c:pt>
              </c:strCache>
            </c:strRef>
          </c:cat>
          <c:val>
            <c:numRef>
              <c:f>Лист1!$C$2:$C$14</c:f>
              <c:numCache>
                <c:formatCode>#,##0</c:formatCode>
                <c:ptCount val="13"/>
                <c:pt idx="0">
                  <c:v>7</c:v>
                </c:pt>
                <c:pt idx="1">
                  <c:v>17</c:v>
                </c:pt>
                <c:pt idx="2">
                  <c:v>3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1</c:v>
                </c:pt>
                <c:pt idx="7">
                  <c:v>1</c:v>
                </c:pt>
                <c:pt idx="8">
                  <c:v>5</c:v>
                </c:pt>
                <c:pt idx="9">
                  <c:v>4</c:v>
                </c:pt>
                <c:pt idx="10">
                  <c:v>10</c:v>
                </c:pt>
                <c:pt idx="11">
                  <c:v>4</c:v>
                </c:pt>
                <c:pt idx="1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D8-4EF1-B735-A4DB0401CA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9629056"/>
        <c:axId val="389626312"/>
      </c:barChart>
      <c:catAx>
        <c:axId val="38962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626312"/>
        <c:crosses val="autoZero"/>
        <c:auto val="1"/>
        <c:lblAlgn val="ctr"/>
        <c:lblOffset val="100"/>
        <c:noMultiLvlLbl val="0"/>
      </c:catAx>
      <c:valAx>
        <c:axId val="389626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62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3148148148148147E-3"/>
          <c:y val="0.21998554528510023"/>
          <c:w val="0.13719387941090697"/>
          <c:h val="0.398180988246034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9E-3"/>
          <c:y val="1.0674650996370692E-2"/>
          <c:w val="0.99661710002077075"/>
          <c:h val="0.856953577292056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ЦФО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2070326-B1DB-4C67-808B-86434FF5B30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408B7E14-1466-4A09-A3B8-D0309AD0307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127528E-D162-415D-8DF4-31214CB2AAAC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0D2D1ACA-7533-4C41-9598-1E3E4BB5EAC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0.00%</c:formatCode>
                <c:ptCount val="1"/>
                <c:pt idx="0">
                  <c:v>0.29199999999999998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14-40D7-8A10-BF6CF2F92D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ЮФО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81DB098-7176-4D3F-81A1-0531C451862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9EC7A8F8-35C7-4D85-9980-7CBB3126C3E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457B9DE-04E9-4456-8968-78EA9E60BD2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33730E04-D104-45B1-8065-A87A4BF47A43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0.00%</c:formatCode>
                <c:ptCount val="1"/>
                <c:pt idx="0">
                  <c:v>0.20499999999999999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14-40D7-8A10-BF6CF2F92DC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СЗФО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4000"/>
                  </a:schemeClr>
                </a:gs>
                <a:gs pos="100000">
                  <a:schemeClr val="accent3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852318F-2EAA-4D2D-8DF7-2F84B8A11542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1CB51776-957C-4942-A97D-1D538EE24D4B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E9D86CE-113F-4744-ADCD-F14557469F8E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D73FE01F-4293-47DD-8034-2AC762B47CA1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0.00%</c:formatCode>
                <c:ptCount val="1"/>
                <c:pt idx="0">
                  <c:v>0.32100000000000001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14-40D7-8A10-BF6CF2F92DC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ДВФО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ДВФО</a:t>
                    </a:r>
                  </a:p>
                  <a:p>
                    <a:fld id="{045158F1-7FE6-4986-BDDA-554FD9931B40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ДВФО</a:t>
                    </a:r>
                  </a:p>
                  <a:p>
                    <a:fld id="{EDC75528-7DF7-483E-8212-D9CA61460517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0.00%</c:formatCode>
                <c:ptCount val="1"/>
                <c:pt idx="0">
                  <c:v>0.253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14-40D7-8A10-BF6CF2F92DC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4DFB520-FA18-4BD6-AA97-2DDBDA054279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AAFC629F-9784-4628-9187-205B449C4AE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CD0AE2C-7161-4E16-B982-6B3366E32474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1C932B63-9F80-4225-A7CE-9F1B8640198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0.00%</c:formatCode>
                <c:ptCount val="1"/>
                <c:pt idx="0">
                  <c:v>0.27500000000000002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14-40D7-8A10-BF6CF2F92DC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5421B6A-A0A1-4942-833A-861ADD775F54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FBD843CE-B030-4D43-9012-A1A54B8C8C6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1FAE3AC-8F51-4390-AEE8-03EAF09B01F1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AEF8F47F-1264-458D-BDC1-8A72D99B554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0.00%</c:formatCode>
                <c:ptCount val="1"/>
                <c:pt idx="0">
                  <c:v>0.48099999999999998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714-40D7-8A10-BF6CF2F92DC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ПФО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tint val="96000"/>
                    <a:lumMod val="104000"/>
                  </a:schemeClr>
                </a:gs>
                <a:gs pos="100000">
                  <a:schemeClr val="accent1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758E28B-BFD7-49E8-A516-7BBA9567CAA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CC931311-1FF2-4486-9F79-D65C11C3E45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205C4B5-3E56-4F6E-9AB2-142083160667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2D3F288B-6FDB-41BF-BD77-CC695BEF3DED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0.00%</c:formatCode>
                <c:ptCount val="1"/>
                <c:pt idx="0">
                  <c:v>0.25700000000000001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14-40D7-8A10-BF6CF2F92DC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СКФО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tint val="96000"/>
                    <a:lumMod val="104000"/>
                  </a:schemeClr>
                </a:gs>
                <a:gs pos="100000">
                  <a:schemeClr val="accent2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7889D50-8EA4-4ED2-8B22-8A5A07B8806D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D42A543A-BD97-4677-AC16-861FC82E68AC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A0D58F8-0868-4E33-8B39-87ACC76C1DC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5FAE49D6-4778-4EC7-BE0A-B73D1025A293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0.00%</c:formatCode>
                <c:ptCount val="1"/>
                <c:pt idx="0">
                  <c:v>0.248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14-40D7-8A10-BF6CF2F92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28371328"/>
        <c:axId val="328368192"/>
      </c:barChart>
      <c:catAx>
        <c:axId val="32837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8368192"/>
        <c:crosses val="autoZero"/>
        <c:auto val="1"/>
        <c:lblAlgn val="ctr"/>
        <c:lblOffset val="100"/>
        <c:noMultiLvlLbl val="0"/>
      </c:catAx>
      <c:valAx>
        <c:axId val="32836819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32837132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6393823277896E-2"/>
          <c:y val="9.668736399564265E-2"/>
          <c:w val="0.93282960100472645"/>
          <c:h val="0.71004180431619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Основной состав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24.5</c:v>
                </c:pt>
                <c:pt idx="1">
                  <c:v>22.4</c:v>
                </c:pt>
                <c:pt idx="2">
                  <c:v>23.1</c:v>
                </c:pt>
                <c:pt idx="3">
                  <c:v>25.1</c:v>
                </c:pt>
                <c:pt idx="4">
                  <c:v>25.2</c:v>
                </c:pt>
                <c:pt idx="5">
                  <c:v>24.9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46-43CC-BDDD-213B560F5D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Резервный состав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Лист1!$C$2:$C$7</c:f>
              <c:numCache>
                <c:formatCode>#\ ##0.0</c:formatCode>
                <c:ptCount val="6"/>
                <c:pt idx="0">
                  <c:v>18.5</c:v>
                </c:pt>
                <c:pt idx="1">
                  <c:v>22</c:v>
                </c:pt>
                <c:pt idx="2">
                  <c:v>19.399999999999999</c:v>
                </c:pt>
                <c:pt idx="3">
                  <c:v>20.5</c:v>
                </c:pt>
                <c:pt idx="4">
                  <c:v>23.8</c:v>
                </c:pt>
                <c:pt idx="5">
                  <c:v>24.2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46-43CC-BDDD-213B560F5D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9622000"/>
        <c:axId val="389623568"/>
      </c:barChart>
      <c:catAx>
        <c:axId val="38962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623568"/>
        <c:crosses val="autoZero"/>
        <c:auto val="1"/>
        <c:lblAlgn val="ctr"/>
        <c:lblOffset val="100"/>
        <c:noMultiLvlLbl val="0"/>
      </c:catAx>
      <c:valAx>
        <c:axId val="38962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622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289910923328976E-2"/>
          <c:y val="0.924896918655296"/>
          <c:w val="0.92782602578857964"/>
          <c:h val="6.18196949388380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6393823277896E-2"/>
          <c:y val="9.668736399564265E-2"/>
          <c:w val="0.93282960100472645"/>
          <c:h val="0.71004180431619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Основной состав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30.4</c:v>
                </c:pt>
                <c:pt idx="1">
                  <c:v>21.4</c:v>
                </c:pt>
                <c:pt idx="2">
                  <c:v>22.7</c:v>
                </c:pt>
                <c:pt idx="3">
                  <c:v>20.7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00-4DE5-800C-EEBCE10305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Резервный состав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</c:strCache>
            </c:strRef>
          </c:cat>
          <c:val>
            <c:numRef>
              <c:f>Лист1!$C$2:$C$5</c:f>
              <c:numCache>
                <c:formatCode>#\ ##0.0</c:formatCode>
                <c:ptCount val="4"/>
                <c:pt idx="0">
                  <c:v>19.5</c:v>
                </c:pt>
                <c:pt idx="1">
                  <c:v>17.8</c:v>
                </c:pt>
                <c:pt idx="3">
                  <c:v>18.3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00-4DE5-800C-EEBCE10305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9626704"/>
        <c:axId val="389627096"/>
      </c:barChart>
      <c:catAx>
        <c:axId val="38962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627096"/>
        <c:crosses val="autoZero"/>
        <c:auto val="1"/>
        <c:lblAlgn val="ctr"/>
        <c:lblOffset val="100"/>
        <c:noMultiLvlLbl val="0"/>
      </c:catAx>
      <c:valAx>
        <c:axId val="389627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62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289910923328976E-2"/>
          <c:y val="0.924896918655296"/>
          <c:w val="0.92782602578857964"/>
          <c:h val="6.18196949388380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6393823277896E-2"/>
          <c:y val="9.668736399564265E-2"/>
          <c:w val="0.93282960100472645"/>
          <c:h val="0.71004180431619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Основной состав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30.4</c:v>
                </c:pt>
                <c:pt idx="1">
                  <c:v>21.4</c:v>
                </c:pt>
                <c:pt idx="2">
                  <c:v>22.7</c:v>
                </c:pt>
                <c:pt idx="3">
                  <c:v>20.7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90-4A38-9698-121B39D6754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Резервный состав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</c:strCache>
            </c:strRef>
          </c:cat>
          <c:val>
            <c:numRef>
              <c:f>Лист1!$C$2:$C$5</c:f>
              <c:numCache>
                <c:formatCode>#\ ##0.0</c:formatCode>
                <c:ptCount val="4"/>
                <c:pt idx="0">
                  <c:v>19.5</c:v>
                </c:pt>
                <c:pt idx="1">
                  <c:v>17.8</c:v>
                </c:pt>
                <c:pt idx="3">
                  <c:v>18.3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90-4A38-9698-121B39D675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6667896"/>
        <c:axId val="306672992"/>
      </c:barChart>
      <c:catAx>
        <c:axId val="306667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672992"/>
        <c:crosses val="autoZero"/>
        <c:auto val="1"/>
        <c:lblAlgn val="ctr"/>
        <c:lblOffset val="100"/>
        <c:noMultiLvlLbl val="0"/>
      </c:catAx>
      <c:valAx>
        <c:axId val="30667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667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289910923328976E-2"/>
          <c:y val="0.924896918655296"/>
          <c:w val="0.92782602578857964"/>
          <c:h val="6.18196949388380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6393823277896E-2"/>
          <c:y val="9.668736399564265E-2"/>
          <c:w val="0.93282960100472645"/>
          <c:h val="0.71004180431619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Основной состав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23.2</c:v>
                </c:pt>
                <c:pt idx="1">
                  <c:v>22.3</c:v>
                </c:pt>
                <c:pt idx="2">
                  <c:v>27.7</c:v>
                </c:pt>
                <c:pt idx="3">
                  <c:v>19.2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DA-4FB9-B960-8049BA9EBE1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Резервный состав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</c:strCache>
            </c:strRef>
          </c:cat>
          <c:val>
            <c:numRef>
              <c:f>Лист1!$C$2:$C$5</c:f>
              <c:numCache>
                <c:formatCode>#\ ##0.0</c:formatCode>
                <c:ptCount val="4"/>
                <c:pt idx="0">
                  <c:v>20.8</c:v>
                </c:pt>
                <c:pt idx="1">
                  <c:v>17.100000000000001</c:v>
                </c:pt>
                <c:pt idx="2">
                  <c:v>24.7</c:v>
                </c:pt>
                <c:pt idx="3">
                  <c:v>15.2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DA-4FB9-B960-8049BA9EBE1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6669464"/>
        <c:axId val="306671424"/>
      </c:barChart>
      <c:catAx>
        <c:axId val="306669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671424"/>
        <c:crosses val="autoZero"/>
        <c:auto val="1"/>
        <c:lblAlgn val="ctr"/>
        <c:lblOffset val="100"/>
        <c:noMultiLvlLbl val="0"/>
      </c:catAx>
      <c:valAx>
        <c:axId val="306671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669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289910923328976E-2"/>
          <c:y val="0.924896918655296"/>
          <c:w val="0.92782602578857964"/>
          <c:h val="6.18196949388380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6393823277896E-2"/>
          <c:y val="9.668736399564265E-2"/>
          <c:w val="0.93282960100472645"/>
          <c:h val="0.71004180431619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Основной состав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  <c:pt idx="4">
                  <c:v>Лыжные гонки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24.2</c:v>
                </c:pt>
                <c:pt idx="1">
                  <c:v>23.3</c:v>
                </c:pt>
                <c:pt idx="2">
                  <c:v>28.7</c:v>
                </c:pt>
                <c:pt idx="3">
                  <c:v>20.2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89-41E1-AB77-30F7DD0C4F4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Резервный состав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  <c:pt idx="4">
                  <c:v>Лыжные гонки</c:v>
                </c:pt>
              </c:strCache>
            </c:str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21.8</c:v>
                </c:pt>
                <c:pt idx="1">
                  <c:v>18.100000000000001</c:v>
                </c:pt>
                <c:pt idx="2">
                  <c:v>25.7</c:v>
                </c:pt>
                <c:pt idx="3">
                  <c:v>16.2</c:v>
                </c:pt>
                <c:pt idx="4">
                  <c:v>20.8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89-41E1-AB77-30F7DD0C4F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6668680"/>
        <c:axId val="307527688"/>
      </c:barChart>
      <c:catAx>
        <c:axId val="306668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27688"/>
        <c:crosses val="autoZero"/>
        <c:auto val="1"/>
        <c:lblAlgn val="ctr"/>
        <c:lblOffset val="100"/>
        <c:noMultiLvlLbl val="0"/>
      </c:catAx>
      <c:valAx>
        <c:axId val="307527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668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289910923328976E-2"/>
          <c:y val="0.924896918655296"/>
          <c:w val="0.92782602578857964"/>
          <c:h val="6.18196949388380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26395848246242"/>
          <c:y val="2.0964916807911526E-2"/>
          <c:w val="0.80873608000565655"/>
          <c:h val="0.74316924211458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Основной состав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  <c:pt idx="4">
                  <c:v>Лыжные гонки</c:v>
                </c:pt>
                <c:pt idx="5">
                  <c:v>Баскетбол</c:v>
                </c:pt>
                <c:pt idx="6">
                  <c:v>Велоспорт-шоссе</c:v>
                </c:pt>
                <c:pt idx="7">
                  <c:v>Дзюдо</c:v>
                </c:pt>
                <c:pt idx="8">
                  <c:v>Конный спорт</c:v>
                </c:pt>
                <c:pt idx="9">
                  <c:v>Футбол</c:v>
                </c:pt>
                <c:pt idx="10">
                  <c:v>Горнолыжный спорт</c:v>
                </c:pt>
              </c:strCache>
            </c:strRef>
          </c:cat>
          <c:val>
            <c:numRef>
              <c:f>Лист1!$B$2:$B$12</c:f>
              <c:numCache>
                <c:formatCode>#\ ##0.0</c:formatCode>
                <c:ptCount val="11"/>
                <c:pt idx="0">
                  <c:v>25.2</c:v>
                </c:pt>
                <c:pt idx="1">
                  <c:v>23.9</c:v>
                </c:pt>
                <c:pt idx="2">
                  <c:v>29.7</c:v>
                </c:pt>
                <c:pt idx="3">
                  <c:v>19.8</c:v>
                </c:pt>
                <c:pt idx="4">
                  <c:v>24.5</c:v>
                </c:pt>
                <c:pt idx="6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B1-41BE-BCAC-087D814524F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Резервный состав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  <c:pt idx="4">
                  <c:v>Лыжные гонки</c:v>
                </c:pt>
                <c:pt idx="5">
                  <c:v>Баскетбол</c:v>
                </c:pt>
                <c:pt idx="6">
                  <c:v>Велоспорт-шоссе</c:v>
                </c:pt>
                <c:pt idx="7">
                  <c:v>Дзюдо</c:v>
                </c:pt>
                <c:pt idx="8">
                  <c:v>Конный спорт</c:v>
                </c:pt>
                <c:pt idx="9">
                  <c:v>Футбол</c:v>
                </c:pt>
                <c:pt idx="10">
                  <c:v>Горнолыжный спорт</c:v>
                </c:pt>
              </c:strCache>
            </c:strRef>
          </c:cat>
          <c:val>
            <c:numRef>
              <c:f>Лист1!$C$2:$C$12</c:f>
              <c:numCache>
                <c:formatCode>#\ ##0.0</c:formatCode>
                <c:ptCount val="11"/>
                <c:pt idx="0">
                  <c:v>22.8</c:v>
                </c:pt>
                <c:pt idx="1">
                  <c:v>18.2</c:v>
                </c:pt>
                <c:pt idx="2">
                  <c:v>21.4</c:v>
                </c:pt>
                <c:pt idx="3">
                  <c:v>16.600000000000001</c:v>
                </c:pt>
                <c:pt idx="4">
                  <c:v>22.5</c:v>
                </c:pt>
                <c:pt idx="5">
                  <c:v>21.2</c:v>
                </c:pt>
                <c:pt idx="6">
                  <c:v>25.7</c:v>
                </c:pt>
                <c:pt idx="7">
                  <c:v>39</c:v>
                </c:pt>
                <c:pt idx="8">
                  <c:v>32.6</c:v>
                </c:pt>
                <c:pt idx="9">
                  <c:v>22.5</c:v>
                </c:pt>
                <c:pt idx="10">
                  <c:v>19.399999999999999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B1-41BE-BCAC-087D814524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7522984"/>
        <c:axId val="307521808"/>
      </c:barChart>
      <c:catAx>
        <c:axId val="307522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21808"/>
        <c:crosses val="autoZero"/>
        <c:auto val="1"/>
        <c:lblAlgn val="ctr"/>
        <c:lblOffset val="100"/>
        <c:noMultiLvlLbl val="0"/>
      </c:catAx>
      <c:valAx>
        <c:axId val="307521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22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8181818181818179E-3"/>
          <c:y val="9.0364414530821066E-4"/>
          <c:w val="0.1358358088761632"/>
          <c:h val="0.565169977326916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26395848246242"/>
          <c:y val="2.2967653079647196E-2"/>
          <c:w val="0.80873608000565655"/>
          <c:h val="0.738436755250498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Основной состав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  <c:pt idx="4">
                  <c:v>Лыжные гонки</c:v>
                </c:pt>
                <c:pt idx="5">
                  <c:v>Баскетбол</c:v>
                </c:pt>
                <c:pt idx="6">
                  <c:v>Велоспорт-шоссе</c:v>
                </c:pt>
                <c:pt idx="7">
                  <c:v>Дзюдо</c:v>
                </c:pt>
                <c:pt idx="8">
                  <c:v>Конный спорт</c:v>
                </c:pt>
                <c:pt idx="9">
                  <c:v>Футбол </c:v>
                </c:pt>
                <c:pt idx="10">
                  <c:v>Горнолыжный спорт</c:v>
                </c:pt>
                <c:pt idx="11">
                  <c:v>Мини-футбол (футзал)</c:v>
                </c:pt>
                <c:pt idx="12">
                  <c:v>Теннис</c:v>
                </c:pt>
              </c:strCache>
            </c:strRef>
          </c:cat>
          <c:val>
            <c:numRef>
              <c:f>Лист1!$B$2:$B$14</c:f>
              <c:numCache>
                <c:formatCode>#\ ##0.0</c:formatCode>
                <c:ptCount val="13"/>
                <c:pt idx="0">
                  <c:v>26.2</c:v>
                </c:pt>
                <c:pt idx="1">
                  <c:v>24.5</c:v>
                </c:pt>
                <c:pt idx="2">
                  <c:v>29.4</c:v>
                </c:pt>
                <c:pt idx="3">
                  <c:v>18.3</c:v>
                </c:pt>
                <c:pt idx="4">
                  <c:v>24.8</c:v>
                </c:pt>
                <c:pt idx="6">
                  <c:v>29</c:v>
                </c:pt>
                <c:pt idx="9">
                  <c:v>24</c:v>
                </c:pt>
                <c:pt idx="11">
                  <c:v>22.8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EF-4218-8EDD-E499441DB7F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Резервный состав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Академическая гребля</c:v>
                </c:pt>
                <c:pt idx="1">
                  <c:v>Легкая атлетика</c:v>
                </c:pt>
                <c:pt idx="2">
                  <c:v>Настольный теннис</c:v>
                </c:pt>
                <c:pt idx="3">
                  <c:v>Плавание</c:v>
                </c:pt>
                <c:pt idx="4">
                  <c:v>Лыжные гонки</c:v>
                </c:pt>
                <c:pt idx="5">
                  <c:v>Баскетбол</c:v>
                </c:pt>
                <c:pt idx="6">
                  <c:v>Велоспорт-шоссе</c:v>
                </c:pt>
                <c:pt idx="7">
                  <c:v>Дзюдо</c:v>
                </c:pt>
                <c:pt idx="8">
                  <c:v>Конный спорт</c:v>
                </c:pt>
                <c:pt idx="9">
                  <c:v>Футбол </c:v>
                </c:pt>
                <c:pt idx="10">
                  <c:v>Горнолыжный спорт</c:v>
                </c:pt>
                <c:pt idx="11">
                  <c:v>Мини-футбол (футзал)</c:v>
                </c:pt>
                <c:pt idx="12">
                  <c:v>Теннис</c:v>
                </c:pt>
              </c:strCache>
            </c:strRef>
          </c:cat>
          <c:val>
            <c:numRef>
              <c:f>Лист1!$C$2:$C$14</c:f>
              <c:numCache>
                <c:formatCode>#\ ##0.0</c:formatCode>
                <c:ptCount val="13"/>
                <c:pt idx="0">
                  <c:v>23.8</c:v>
                </c:pt>
                <c:pt idx="1">
                  <c:v>18.2</c:v>
                </c:pt>
                <c:pt idx="2">
                  <c:v>20.3</c:v>
                </c:pt>
                <c:pt idx="3">
                  <c:v>18</c:v>
                </c:pt>
                <c:pt idx="4">
                  <c:v>18.5</c:v>
                </c:pt>
                <c:pt idx="5">
                  <c:v>22</c:v>
                </c:pt>
                <c:pt idx="6">
                  <c:v>25</c:v>
                </c:pt>
                <c:pt idx="7">
                  <c:v>40</c:v>
                </c:pt>
                <c:pt idx="8">
                  <c:v>33.6</c:v>
                </c:pt>
                <c:pt idx="9">
                  <c:v>25</c:v>
                </c:pt>
                <c:pt idx="10">
                  <c:v>23.6</c:v>
                </c:pt>
                <c:pt idx="11">
                  <c:v>27</c:v>
                </c:pt>
                <c:pt idx="12">
                  <c:v>20.2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EF-4218-8EDD-E499441DB7F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7573792"/>
        <c:axId val="307570264"/>
      </c:barChart>
      <c:catAx>
        <c:axId val="30757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70264"/>
        <c:crosses val="autoZero"/>
        <c:auto val="1"/>
        <c:lblAlgn val="ctr"/>
        <c:lblOffset val="100"/>
        <c:noMultiLvlLbl val="0"/>
      </c:catAx>
      <c:valAx>
        <c:axId val="307570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7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8181818181818179E-3"/>
          <c:y val="9.0364414530821066E-4"/>
          <c:w val="0.1358358088761632"/>
          <c:h val="0.565169977326916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ЛИН в РФ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#,##0</c:formatCode>
                <c:ptCount val="6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13</c:v>
                </c:pt>
                <c:pt idx="4">
                  <c:v>12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1B-4529-ACE5-A50426F228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8616272"/>
        <c:axId val="408617584"/>
      </c:barChart>
      <c:catAx>
        <c:axId val="40861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617584"/>
        <c:crosses val="autoZero"/>
        <c:auto val="1"/>
        <c:lblAlgn val="ctr"/>
        <c:lblOffset val="100"/>
        <c:noMultiLvlLbl val="0"/>
      </c:catAx>
      <c:valAx>
        <c:axId val="40861758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61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1E-3"/>
          <c:y val="4.5211771991288417E-2"/>
          <c:w val="0.99661710002077075"/>
          <c:h val="0.83228420515282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Центральный 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8448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42-4CD2-A6B5-2FD32D7D0E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Южный 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5.9952038369308954E-4"/>
                  <c:y val="-7.4009087652803516E-3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146877773371854"/>
                      <c:h val="0.136668321651317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E42-4CD2-A6B5-2FD32D7D0E9B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3656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42-4CD2-A6B5-2FD32D7D0E9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Северо-Западный 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7301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E42-4CD2-A6B5-2FD32D7D0E9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Дальневосточный 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6DA1B174-4C6E-4D0B-A0BB-EDFBACD003D6}" type="SERIESNAME">
                      <a:rPr lang="ru-RU"/>
                      <a:pPr>
                        <a:defRPr/>
                      </a:pPr>
                      <a:t>[ИМЯ РЯДА]</a:t>
                    </a:fld>
                    <a:r>
                      <a:rPr lang="ru-RU" baseline="0" dirty="0"/>
                      <a:t> </a:t>
                    </a:r>
                  </a:p>
                  <a:p>
                    <a:pPr>
                      <a:defRPr/>
                    </a:pPr>
                    <a:fld id="{96F05517-3EDF-4B0A-8C7C-1C6D3817133B}" type="VALUE">
                      <a:rPr lang="ru-RU" baseline="0" smtClean="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E42-4CD2-A6B5-2FD32D7D0E9B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42-4CD2-A6B5-2FD32D7D0E9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Сибирский 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4827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42-4CD2-A6B5-2FD32D7D0E9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Уральский 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5943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42-4CD2-A6B5-2FD32D7D0E9B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Приволжский 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8923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42-4CD2-A6B5-2FD32D7D0E9B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Северо-Кавказский 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7961630695443642E-3"/>
                  <c:y val="4.9338744278452987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306954436450839"/>
                      <c:h val="0.186993840815340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E42-4CD2-A6B5-2FD32D7D0E9B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E42-4CD2-A6B5-2FD32D7D0E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89635328"/>
        <c:axId val="389633760"/>
      </c:barChart>
      <c:catAx>
        <c:axId val="38963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633760"/>
        <c:crosses val="autoZero"/>
        <c:auto val="1"/>
        <c:lblAlgn val="ctr"/>
        <c:lblOffset val="100"/>
        <c:noMultiLvlLbl val="0"/>
      </c:catAx>
      <c:valAx>
        <c:axId val="38963376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8963532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9E-3"/>
          <c:y val="1.0674650996370692E-2"/>
          <c:w val="0.99661710002077075"/>
          <c:h val="0.856953577292056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ЦФО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2070326-B1DB-4C67-808B-86434FF5B30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408B7E14-1466-4A09-A3B8-D0309AD0307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127528E-D162-415D-8DF4-31214CB2AAAC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0D2D1ACA-7533-4C41-9598-1E3E4BB5EAC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0.00%</c:formatCode>
                <c:ptCount val="1"/>
                <c:pt idx="0">
                  <c:v>0.20699999999999999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14-40D7-8A10-BF6CF2F92D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ЮФО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81DB098-7176-4D3F-81A1-0531C451862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9EC7A8F8-35C7-4D85-9980-7CBB3126C3E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457B9DE-04E9-4456-8968-78EA9E60BD2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33730E04-D104-45B1-8065-A87A4BF47A43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14-40D7-8A10-BF6CF2F92DC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СЗФО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4000"/>
                  </a:schemeClr>
                </a:gs>
                <a:gs pos="100000">
                  <a:schemeClr val="accent3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852318F-2EAA-4D2D-8DF7-2F84B8A11542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1CB51776-957C-4942-A97D-1D538EE24D4B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E9D86CE-113F-4744-ADCD-F14557469F8E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D73FE01F-4293-47DD-8034-2AC762B47CA1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0.00%</c:formatCode>
                <c:ptCount val="1"/>
                <c:pt idx="0">
                  <c:v>0.27100000000000002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14-40D7-8A10-BF6CF2F92DC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ДВФО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ДВФО</a:t>
                    </a:r>
                  </a:p>
                  <a:p>
                    <a:fld id="{045158F1-7FE6-4986-BDDA-554FD9931B40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ДВФО</a:t>
                    </a:r>
                  </a:p>
                  <a:p>
                    <a:fld id="{EDC75528-7DF7-483E-8212-D9CA61460517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0.00%</c:formatCode>
                <c:ptCount val="1"/>
                <c:pt idx="0">
                  <c:v>0.154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14-40D7-8A10-BF6CF2F92DC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СФО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4DFB520-FA18-4BD6-AA97-2DDBDA054279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AAFC629F-9784-4628-9187-205B449C4AE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CD0AE2C-7161-4E16-B982-6B3366E32474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1C932B63-9F80-4225-A7CE-9F1B8640198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0.00%</c:formatCode>
                <c:ptCount val="1"/>
                <c:pt idx="0">
                  <c:v>0.16800000000000001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14-40D7-8A10-BF6CF2F92DC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УФО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5421B6A-A0A1-4942-833A-861ADD775F54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FBD843CE-B030-4D43-9012-A1A54B8C8C6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1FAE3AC-8F51-4390-AEE8-03EAF09B01F1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AEF8F47F-1264-458D-BDC1-8A72D99B554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0.00%</c:formatCode>
                <c:ptCount val="1"/>
                <c:pt idx="0">
                  <c:v>0.33600000000000002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714-40D7-8A10-BF6CF2F92DC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ПФО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tint val="96000"/>
                    <a:lumMod val="104000"/>
                  </a:schemeClr>
                </a:gs>
                <a:gs pos="100000">
                  <a:schemeClr val="accent1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758E28B-BFD7-49E8-A516-7BBA9567CAA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CC931311-1FF2-4486-9F79-D65C11C3E45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748-47C2-824E-3AADCDD36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205C4B5-3E56-4F6E-9AB2-142083160667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2D3F288B-6FDB-41BF-BD77-CC695BEF3DED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0.00%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14-40D7-8A10-BF6CF2F92DC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СКФО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tint val="96000"/>
                    <a:lumMod val="104000"/>
                  </a:schemeClr>
                </a:gs>
                <a:gs pos="100000">
                  <a:schemeClr val="accent2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7889D50-8EA4-4ED2-8B22-8A5A07B8806D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D42A543A-BD97-4677-AC16-861FC82E68AC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714-40D7-8A10-BF6CF2F92DC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A0D58F8-0868-4E33-8B39-87ACC76C1DC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5FAE49D6-4778-4EC7-BE0A-B73D1025A293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0748-47C2-824E-3AADCDD367C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0.00%</c:formatCode>
                <c:ptCount val="1"/>
                <c:pt idx="0">
                  <c:v>0.23200000000000001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14-40D7-8A10-BF6CF2F92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28371328"/>
        <c:axId val="328368192"/>
      </c:barChart>
      <c:catAx>
        <c:axId val="32837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8368192"/>
        <c:crosses val="autoZero"/>
        <c:auto val="1"/>
        <c:lblAlgn val="ctr"/>
        <c:lblOffset val="100"/>
        <c:noMultiLvlLbl val="0"/>
      </c:catAx>
      <c:valAx>
        <c:axId val="32836819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32837132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369693011103853E-2"/>
          <c:y val="1.1904761904761904E-2"/>
          <c:w val="0.6261703276639734"/>
          <c:h val="0.90270228721409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лиц с интеллектуальными нарушениями (человек)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24066</c:v>
                </c:pt>
                <c:pt idx="1">
                  <c:v>24081</c:v>
                </c:pt>
                <c:pt idx="2">
                  <c:v>26070</c:v>
                </c:pt>
                <c:pt idx="3">
                  <c:v>28654</c:v>
                </c:pt>
                <c:pt idx="4">
                  <c:v>40821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06-45DF-89F0-88778ACE828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занимающихся спортом лиц с интеллектуальными нарушениями, зачисленных на этапы спортивной подготовки (человек)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6309</c:v>
                </c:pt>
                <c:pt idx="1">
                  <c:v>8122</c:v>
                </c:pt>
                <c:pt idx="2">
                  <c:v>7208</c:v>
                </c:pt>
                <c:pt idx="3">
                  <c:v>8375</c:v>
                </c:pt>
                <c:pt idx="4">
                  <c:v>8448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06-45DF-89F0-88778ACE82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07569480"/>
        <c:axId val="307570656"/>
      </c:barChart>
      <c:catAx>
        <c:axId val="307569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sz="1597" baseline="0"/>
            </a:pPr>
            <a:endParaRPr lang="ru-RU"/>
          </a:p>
        </c:txPr>
        <c:crossAx val="307570656"/>
        <c:crosses val="autoZero"/>
        <c:auto val="1"/>
        <c:lblAlgn val="ctr"/>
        <c:lblOffset val="100"/>
        <c:noMultiLvlLbl val="0"/>
      </c:catAx>
      <c:valAx>
        <c:axId val="307570656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307569480"/>
        <c:crosses val="autoZero"/>
        <c:crossBetween val="between"/>
        <c:majorUnit val="27294.941999999999"/>
      </c:valAx>
    </c:plotArea>
    <c:legend>
      <c:legendPos val="r"/>
      <c:layout>
        <c:manualLayout>
          <c:xMode val="edge"/>
          <c:yMode val="edge"/>
          <c:x val="0.66865681050838621"/>
          <c:y val="0.14858281752214128"/>
          <c:w val="0.31351455312342308"/>
          <c:h val="0.59244544431946011"/>
        </c:manualLayout>
      </c:layout>
      <c:overlay val="0"/>
      <c:txPr>
        <a:bodyPr/>
        <a:lstStyle/>
        <a:p>
          <a:pPr>
            <a:defRPr sz="18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1537015861926552"/>
          <c:w val="0.96685522256825041"/>
          <c:h val="0.55284049198625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Белгородская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AC-49E9-9BCE-A3AEE2BDE8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Брянская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4063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AC-49E9-9BCE-A3AEE2BDE8A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Владимирская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5994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AC-49E9-9BCE-A3AEE2BDE8A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Воронежская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AC-49E9-9BCE-A3AEE2BDE8A5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AC-49E9-9BCE-A3AEE2BDE8A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Ивановская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4AC-49E9-9BCE-A3AEE2BDE8A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Калужская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4AC-49E9-9BCE-A3AEE2BDE8A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Костромская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4AC-49E9-9BCE-A3AEE2BDE8A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Курская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4AC-49E9-9BCE-A3AEE2BDE8A5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Липецкая область 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4AC-49E9-9BCE-A3AEE2BDE8A5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Московская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2332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4AC-49E9-9BCE-A3AEE2BDE8A5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Орловская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4AC-49E9-9BCE-A3AEE2BDE8A5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Рязанская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4AC-49E9-9BCE-A3AEE2BDE8A5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Смоленская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4AC-49E9-9BCE-A3AEE2BDE8A5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Тамбовская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4AC-49E9-9BCE-A3AEE2BDE8A5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Тверская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#,##0</c:formatCode>
                <c:ptCount val="1"/>
                <c:pt idx="0">
                  <c:v>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4AC-49E9-9BCE-A3AEE2BDE8A5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Тульская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#,##0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4AC-49E9-9BCE-A3AEE2BDE8A5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Ярославская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#,##0</c:formatCode>
                <c:ptCount val="1"/>
                <c:pt idx="0">
                  <c:v>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4AC-49E9-9BCE-A3AEE2BDE8A5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Город федерального значения Москва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#,##0</c:formatCode>
                <c:ptCount val="1"/>
                <c:pt idx="0">
                  <c:v>2423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4AC-49E9-9BCE-A3AEE2BDE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07523768"/>
        <c:axId val="307526512"/>
      </c:barChart>
      <c:catAx>
        <c:axId val="307523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07526512"/>
        <c:crosses val="autoZero"/>
        <c:auto val="1"/>
        <c:lblAlgn val="ctr"/>
        <c:lblOffset val="100"/>
        <c:noMultiLvlLbl val="0"/>
      </c:catAx>
      <c:valAx>
        <c:axId val="30752651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07523768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5.2612583633056501E-2"/>
          <c:w val="0.99661710002077075"/>
          <c:h val="0.810081770227525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ЦФО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fld id="{EB0B399A-6D05-4074-85A8-F951B65EB54E}" type="SERIESNAME">
                      <a:rPr lang="ru-RU"/>
                      <a:pPr/>
                      <a:t>[ИМЯ РЯДА]</a:t>
                    </a:fld>
                    <a:r>
                      <a:rPr lang="ru-RU" baseline="0"/>
                      <a:t> </a:t>
                    </a:r>
                  </a:p>
                  <a:p>
                    <a:fld id="{798BB8C9-FE87-4DC7-8C46-57A7672D7323}" type="VALUE">
                      <a:rPr lang="ru-RU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DA4-4F03-80A2-0E26A5EBCD5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951142F-0DCF-4B9A-AE56-A22FA1FD1D39}" type="SERIESNAME">
                      <a:rPr lang="ru-RU"/>
                      <a:pPr/>
                      <a:t>[ИМЯ РЯДА]</a:t>
                    </a:fld>
                    <a:r>
                      <a:rPr lang="ru-RU" baseline="0"/>
                      <a:t> </a:t>
                    </a:r>
                  </a:p>
                  <a:p>
                    <a:fld id="{21AE30E4-090E-4B9F-9205-B2FFEA5C655C}" type="VALUE">
                      <a:rPr lang="ru-RU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DA4-4F03-80A2-0E26A5EBCD54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#,##0</c:formatCode>
                <c:ptCount val="2"/>
                <c:pt idx="0">
                  <c:v>24066</c:v>
                </c:pt>
                <c:pt idx="1">
                  <c:v>40821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A4-4687-84BD-A7507DE58E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ЮФО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fld id="{6E347CB0-58EF-419E-AD73-521FA413B810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534783C1-7C8B-4D7F-956D-19F918FE8666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AA4-4687-84BD-A7507DE58EF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631E029-49EC-482D-97A3-3C255C81205D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D92AF640-7830-41F1-A0DA-32EA5C2D4B7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DA4-4F03-80A2-0E26A5EBCD54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Лист1!$C$2:$C$3</c:f>
              <c:numCache>
                <c:formatCode>#,##0</c:formatCode>
                <c:ptCount val="2"/>
                <c:pt idx="0">
                  <c:v>7061</c:v>
                </c:pt>
                <c:pt idx="1">
                  <c:v>16648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A4-4687-84BD-A7507DE58EF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СЗФО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fld id="{8B92865B-440D-4AFF-AC1D-3AE68B503D88}" type="SERIESNAME">
                      <a:rPr lang="ru-RU"/>
                      <a:pPr/>
                      <a:t>[ИМЯ РЯДА]</a:t>
                    </a:fld>
                    <a:r>
                      <a:rPr lang="ru-RU" baseline="0"/>
                      <a:t> </a:t>
                    </a:r>
                  </a:p>
                  <a:p>
                    <a:fld id="{7293D4BC-5A7F-4EC3-8CA7-04A442B36D3D}" type="VALUE">
                      <a:rPr lang="ru-RU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DA4-4F03-80A2-0E26A5EBCD5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C427E86-687A-4CB5-BE92-A33488AA1F6D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9CC66D94-D12C-42A0-AACA-A8905BECF114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4DA4-4F03-80A2-0E26A5EBCD54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Лист1!$D$2:$D$3</c:f>
              <c:numCache>
                <c:formatCode>#,##0</c:formatCode>
                <c:ptCount val="2"/>
                <c:pt idx="0">
                  <c:v>10588</c:v>
                </c:pt>
                <c:pt idx="1">
                  <c:v>26959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AA4-4687-84BD-A7507DE58EF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ДФО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ru-RU" dirty="0"/>
                      <a:t>ДВФО</a:t>
                    </a:r>
                  </a:p>
                  <a:p>
                    <a:pPr>
                      <a:defRPr/>
                    </a:pPr>
                    <a:fld id="{3D6A4476-D694-4610-A03C-921EDD70F47A}" type="VALUE">
                      <a:rPr lang="en-US" smtClean="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 w="30336">
                  <a:noFill/>
                </a:ln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AA4-4687-84BD-A7507DE58EF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ДВФО</a:t>
                    </a:r>
                  </a:p>
                  <a:p>
                    <a:fld id="{B5BC7BCA-7B02-45F2-AD6E-BD537621C5B3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DA4-4F03-80A2-0E26A5EBCD54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Лист1!$E$2:$E$3</c:f>
              <c:numCache>
                <c:formatCode>#,##0</c:formatCode>
                <c:ptCount val="2"/>
                <c:pt idx="0">
                  <c:v>3065</c:v>
                </c:pt>
                <c:pt idx="1">
                  <c:v>7186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AA4-4687-84BD-A7507DE58EF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СФО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fld id="{A50EDE9F-39A9-4C82-A9DB-D496E7CCF91F}" type="SERIESNAME">
                      <a:rPr lang="ru-RU"/>
                      <a:pPr/>
                      <a:t>[ИМЯ РЯДА]</a:t>
                    </a:fld>
                    <a:r>
                      <a:rPr lang="ru-RU" baseline="0" dirty="0"/>
                      <a:t> </a:t>
                    </a:r>
                  </a:p>
                  <a:p>
                    <a:fld id="{80DCE554-9A13-4D52-9DCE-EE82787EE03E}" type="VALUE">
                      <a:rPr lang="ru-RU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DA4-4F03-80A2-0E26A5EBCD5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EFA66EC-80A3-4D15-B1CD-2B987EB2DB9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915B9DEB-017A-4058-8FBC-F5B65290F01D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DA4-4F03-80A2-0E26A5EBCD54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Лист1!$F$2:$F$3</c:f>
              <c:numCache>
                <c:formatCode>#,##0</c:formatCode>
                <c:ptCount val="2"/>
                <c:pt idx="0">
                  <c:v>13173</c:v>
                </c:pt>
                <c:pt idx="1">
                  <c:v>28712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AA4-4687-84BD-A7507DE58EF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УФО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fld id="{450A4125-6041-457B-9A01-1320DD4311D5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F19FD33A-AA1E-4457-8310-575830863D60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DA4-4F03-80A2-0E26A5EBCD5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E46B254-2F7B-426F-9D9D-B73C37F1244B}" type="SERIESNAME">
                      <a:rPr lang="ru-RU"/>
                      <a:pPr/>
                      <a:t>[ИМЯ РЯДА]</a:t>
                    </a:fld>
                    <a:r>
                      <a:rPr lang="ru-RU" baseline="0"/>
                      <a:t> </a:t>
                    </a:r>
                  </a:p>
                  <a:p>
                    <a:fld id="{67C2F4E9-6318-4EDC-AB4E-4C6A0E2D8D4B}" type="VALUE">
                      <a:rPr lang="ru-RU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4DA4-4F03-80A2-0E26A5EBCD54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Лист1!$G$2:$G$3</c:f>
              <c:numCache>
                <c:formatCode>#,##0</c:formatCode>
                <c:ptCount val="2"/>
                <c:pt idx="0">
                  <c:v>8419</c:v>
                </c:pt>
                <c:pt idx="1">
                  <c:v>17685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AA4-4687-84BD-A7507DE58EF6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ПФО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fld id="{3B3031D6-4B2C-40C6-8CC6-F8B9A0118A96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103FE618-6EF5-4530-B812-96B5ACAA181D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DA4-4F03-80A2-0E26A5EBCD5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B78450F-2C72-4E7E-85BF-EBF8350CD27E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6AC622B7-B9DC-4716-82D0-11D271F162C3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DA4-4F03-80A2-0E26A5EBCD54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Лист1!$H$2:$H$3</c:f>
              <c:numCache>
                <c:formatCode>#,##0</c:formatCode>
                <c:ptCount val="2"/>
                <c:pt idx="0">
                  <c:v>19074</c:v>
                </c:pt>
                <c:pt idx="1">
                  <c:v>40586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AA4-4687-84BD-A7507DE58EF6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СКФО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fld id="{FFD63F17-1DFF-4C58-871E-A243BAA3134D}" type="SERIESNAME">
                      <a:rPr lang="ru-RU"/>
                      <a:pPr/>
                      <a:t>[ИМЯ РЯДА]</a:t>
                    </a:fld>
                    <a:r>
                      <a:rPr lang="ru-RU" baseline="0"/>
                      <a:t> </a:t>
                    </a:r>
                  </a:p>
                  <a:p>
                    <a:fld id="{F45541FF-4F3F-4EEB-B5B9-F8A9D109AC8B}" type="VALUE">
                      <a:rPr lang="ru-RU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AA4-4687-84BD-A7507DE58EF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7744C3E-7711-4BBB-8F0C-FE611185E880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  <a:p>
                    <a:r>
                      <a:rPr lang="ru-RU" baseline="0"/>
                      <a:t> </a:t>
                    </a:r>
                    <a:fld id="{01E091A6-F6A5-46CD-8C43-BC91C44F15C5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4DA4-4F03-80A2-0E26A5EBCD54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Лист1!$I$2:$I$3</c:f>
              <c:numCache>
                <c:formatCode>#,##0</c:formatCode>
                <c:ptCount val="2"/>
                <c:pt idx="0">
                  <c:v>1627</c:v>
                </c:pt>
                <c:pt idx="1">
                  <c:v>5318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AA4-4687-84BD-A7507DE58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79039528"/>
        <c:axId val="279038744"/>
      </c:barChart>
      <c:catAx>
        <c:axId val="279039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79038744"/>
        <c:crosses val="autoZero"/>
        <c:auto val="1"/>
        <c:lblAlgn val="ctr"/>
        <c:lblOffset val="100"/>
        <c:noMultiLvlLbl val="0"/>
      </c:catAx>
      <c:valAx>
        <c:axId val="27903874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79039528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1537015861926552"/>
          <c:w val="0.96685522256825041"/>
          <c:h val="0.550456927551102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Белгородская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24-4B12-95E0-8EC867898A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Брянская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24-4B12-95E0-8EC867898A0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Владимирская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6092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24-4B12-95E0-8EC867898A0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Воронежская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24-4B12-95E0-8EC867898A0B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24-4B12-95E0-8EC867898A0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Ивановская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724-4B12-95E0-8EC867898A0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Калужская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2170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24-4B12-95E0-8EC867898A0B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Костромская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724-4B12-95E0-8EC867898A0B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Курская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24-4B12-95E0-8EC867898A0B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Липецкая область 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724-4B12-95E0-8EC867898A0B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Московская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2222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724-4B12-95E0-8EC867898A0B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Орловская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724-4B12-95E0-8EC867898A0B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Рязанская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724-4B12-95E0-8EC867898A0B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Смоленская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1027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724-4B12-95E0-8EC867898A0B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Тамбовская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724-4B12-95E0-8EC867898A0B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Тверская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#,##0</c:formatCode>
                <c:ptCount val="1"/>
                <c:pt idx="0">
                  <c:v>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724-4B12-95E0-8EC867898A0B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Тульская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#,##0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724-4B12-95E0-8EC867898A0B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Ярославская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#,##0</c:formatCode>
                <c:ptCount val="1"/>
                <c:pt idx="0">
                  <c:v>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724-4B12-95E0-8EC867898A0B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Город федерального значения Москва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#,##0</c:formatCode>
                <c:ptCount val="1"/>
                <c:pt idx="0">
                  <c:v>2637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724-4B12-95E0-8EC867898A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5305104"/>
        <c:axId val="395306672"/>
      </c:barChart>
      <c:catAx>
        <c:axId val="39530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5306672"/>
        <c:crosses val="autoZero"/>
        <c:auto val="1"/>
        <c:lblAlgn val="ctr"/>
        <c:lblOffset val="100"/>
        <c:noMultiLvlLbl val="0"/>
      </c:catAx>
      <c:valAx>
        <c:axId val="39530667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5305104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9515272914830268"/>
          <c:w val="0.96685522256825041"/>
          <c:h val="0.57305792145721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Белгородская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F7-4C66-8807-5B36C4102E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Брянская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F7-4C66-8807-5B36C4102E4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Владимирская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5330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F7-4C66-8807-5B36C4102E4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Воронежская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F7-4C66-8807-5B36C4102E4E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1680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F7-4C66-8807-5B36C4102E4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Ивановская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DF7-4C66-8807-5B36C4102E4E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Калужская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2125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DF7-4C66-8807-5B36C4102E4E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Костромская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DF7-4C66-8807-5B36C4102E4E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Курская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DF7-4C66-8807-5B36C4102E4E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Липецкая область 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DF7-4C66-8807-5B36C4102E4E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Московская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3522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DF7-4C66-8807-5B36C4102E4E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Орловская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DF7-4C66-8807-5B36C4102E4E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Рязанская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DF7-4C66-8807-5B36C4102E4E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Смоленская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DF7-4C66-8807-5B36C4102E4E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Тамбовская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DF7-4C66-8807-5B36C4102E4E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Тверская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#,##0</c:formatCode>
                <c:ptCount val="1"/>
                <c:pt idx="0">
                  <c:v>1368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1DF7-4C66-8807-5B36C4102E4E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Тульская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#,##0</c:formatCode>
                <c:ptCount val="1"/>
                <c:pt idx="0">
                  <c:v>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DF7-4C66-8807-5B36C4102E4E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Ярославская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#,##0</c:formatCode>
                <c:ptCount val="1"/>
                <c:pt idx="0">
                  <c:v>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DF7-4C66-8807-5B36C4102E4E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Город федерального значения Москва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#,##0</c:formatCode>
                <c:ptCount val="1"/>
                <c:pt idx="0">
                  <c:v>3620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DF7-4C66-8807-5B36C4102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5309808"/>
        <c:axId val="395304320"/>
      </c:barChart>
      <c:catAx>
        <c:axId val="39530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5304320"/>
        <c:crosses val="autoZero"/>
        <c:auto val="1"/>
        <c:lblAlgn val="ctr"/>
        <c:lblOffset val="100"/>
        <c:noMultiLvlLbl val="0"/>
      </c:catAx>
      <c:valAx>
        <c:axId val="39530432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5309808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8071170809761495"/>
          <c:w val="0.96685522256825041"/>
          <c:h val="0.587498942507907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Белгородская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8F-4C44-BC9F-9474308FF9A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Брянская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8F-4C44-BC9F-9474308FF9A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Владимирская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5824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8F-4C44-BC9F-9474308FF9A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Воронежская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8F-4C44-BC9F-9474308FF9AB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8F-4C44-BC9F-9474308FF9A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Ивановская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48F-4C44-BC9F-9474308FF9A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Калужская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48F-4C44-BC9F-9474308FF9AB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Костромская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48F-4C44-BC9F-9474308FF9AB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Курская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8F-4C44-BC9F-9474308FF9AB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Липецкая область 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1009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48F-4C44-BC9F-9474308FF9AB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Московская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4280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48F-4C44-BC9F-9474308FF9AB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Орловская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48F-4C44-BC9F-9474308FF9AB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Рязанская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830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48F-4C44-BC9F-9474308FF9AB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Смоленская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1211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48F-4C44-BC9F-9474308FF9AB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Тамбовская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1056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48F-4C44-BC9F-9474308FF9AB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Тверская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#,##0</c:formatCode>
                <c:ptCount val="1"/>
                <c:pt idx="0">
                  <c:v>1528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48F-4C44-BC9F-9474308FF9AB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Тульская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#,##0</c:formatCode>
                <c:ptCount val="1"/>
                <c:pt idx="0">
                  <c:v>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48F-4C44-BC9F-9474308FF9AB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Ярославская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#,##0</c:formatCode>
                <c:ptCount val="1"/>
                <c:pt idx="0">
                  <c:v>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48F-4C44-BC9F-9474308FF9AB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Город федерального значения Москва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#,##0</c:formatCode>
                <c:ptCount val="1"/>
                <c:pt idx="0">
                  <c:v>3832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48F-4C44-BC9F-9474308FF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5302360"/>
        <c:axId val="395299616"/>
      </c:barChart>
      <c:catAx>
        <c:axId val="395302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5299616"/>
        <c:crosses val="autoZero"/>
        <c:auto val="1"/>
        <c:lblAlgn val="ctr"/>
        <c:lblOffset val="100"/>
        <c:noMultiLvlLbl val="0"/>
      </c:catAx>
      <c:valAx>
        <c:axId val="3952996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5302360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3269938388009083"/>
          <c:w val="0.96685522256825041"/>
          <c:h val="0.533127702290277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Белгородская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3498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66-466B-A74D-8A145A397A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Брянская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66-466B-A74D-8A145A397A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Владимирская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8142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66-466B-A74D-8A145A397A5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Воронежская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66-466B-A74D-8A145A397A55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66-466B-A74D-8A145A397A5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Ивановская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266-466B-A74D-8A145A397A5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Калужская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66-466B-A74D-8A145A397A5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Костромская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266-466B-A74D-8A145A397A5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Курская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66-466B-A74D-8A145A397A55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Липецкая область 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2038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266-466B-A74D-8A145A397A55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Московская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5997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266-466B-A74D-8A145A397A55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Орловская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266-466B-A74D-8A145A397A55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Рязанская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266-466B-A74D-8A145A397A55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Смоленская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1197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266-466B-A74D-8A145A397A55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Тамбовская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1618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266-466B-A74D-8A145A397A55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Тверская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#,##0</c:formatCode>
                <c:ptCount val="1"/>
                <c:pt idx="0">
                  <c:v>1506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266-466B-A74D-8A145A397A55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Тульская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#,##0</c:formatCode>
                <c:ptCount val="1"/>
                <c:pt idx="0">
                  <c:v>1017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266-466B-A74D-8A145A397A55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Ярославская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#,##0</c:formatCode>
                <c:ptCount val="1"/>
                <c:pt idx="0">
                  <c:v>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266-466B-A74D-8A145A397A55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Город федерального значения Москва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#,##0</c:formatCode>
                <c:ptCount val="1"/>
                <c:pt idx="0">
                  <c:v>6720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266-466B-A74D-8A145A397A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5310592"/>
        <c:axId val="395307064"/>
      </c:barChart>
      <c:catAx>
        <c:axId val="39531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5307064"/>
        <c:crosses val="autoZero"/>
        <c:auto val="1"/>
        <c:lblAlgn val="ctr"/>
        <c:lblOffset val="100"/>
        <c:noMultiLvlLbl val="0"/>
      </c:catAx>
      <c:valAx>
        <c:axId val="39530706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5310592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1717121547458882"/>
          <c:w val="0.96685522256825041"/>
          <c:h val="0.651039435130933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Белгородская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42-4B65-8677-7AF3121F4A1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Брянская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42-4B65-8677-7AF3121F4A1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Владимирская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42-4B65-8677-7AF3121F4A1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Воронежская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42-4B65-8677-7AF3121F4A12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42-4B65-8677-7AF3121F4A1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Ивановская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42-4B65-8677-7AF3121F4A1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Калужская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42-4B65-8677-7AF3121F4A12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Костромская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642-4B65-8677-7AF3121F4A12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Курская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42-4B65-8677-7AF3121F4A12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Липецкая область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642-4B65-8677-7AF3121F4A12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Московская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642-4B65-8677-7AF3121F4A12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Орловская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642-4B65-8677-7AF3121F4A12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Рязанская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642-4B65-8677-7AF3121F4A12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Смоленская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642-4B65-8677-7AF3121F4A12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Тамбовская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642-4B65-8677-7AF3121F4A12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Тверская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#,##0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E642-4B65-8677-7AF3121F4A12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Тульская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50000"/>
                    <a:tint val="96000"/>
                    <a:lumMod val="104000"/>
                  </a:schemeClr>
                </a:gs>
                <a:gs pos="100000">
                  <a:schemeClr val="accent6">
                    <a:lumMod val="5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#,##0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642-4B65-8677-7AF3121F4A12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Ярославская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50000"/>
                    <a:tint val="96000"/>
                    <a:lumMod val="104000"/>
                  </a:schemeClr>
                </a:gs>
                <a:gs pos="100000">
                  <a:schemeClr val="accent5">
                    <a:lumMod val="5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#,##0</c:formatCode>
                <c:ptCount val="1"/>
                <c:pt idx="0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642-4B65-8677-7AF3121F4A12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Город федерального значения Москва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50000"/>
                    <a:tint val="96000"/>
                    <a:lumMod val="104000"/>
                  </a:schemeClr>
                </a:gs>
                <a:gs pos="100000">
                  <a:schemeClr val="accent4">
                    <a:lumMod val="5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#,##0</c:formatCode>
                <c:ptCount val="1"/>
                <c:pt idx="0">
                  <c:v>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642-4B65-8677-7AF3121F4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5303928"/>
        <c:axId val="395302752"/>
      </c:barChart>
      <c:catAx>
        <c:axId val="395303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5302752"/>
        <c:crosses val="autoZero"/>
        <c:auto val="1"/>
        <c:lblAlgn val="ctr"/>
        <c:lblOffset val="100"/>
        <c:noMultiLvlLbl val="0"/>
      </c:catAx>
      <c:valAx>
        <c:axId val="39530275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530392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0850660284417614"/>
          <c:w val="0.96685522256825041"/>
          <c:h val="0.659704047761346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Белгородская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FA-4034-854E-D0DC814AD7B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Брянская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FA-4034-854E-D0DC814AD7B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Владимирская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FA-4034-854E-D0DC814AD7B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Воронежская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FA-4034-854E-D0DC814AD7BE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FA-4034-854E-D0DC814AD7B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Ивановская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4FA-4034-854E-D0DC814AD7BE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Калужская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FA-4034-854E-D0DC814AD7BE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Костромская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4FA-4034-854E-D0DC814AD7BE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Курская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FA-4034-854E-D0DC814AD7BE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Липецкая область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4FA-4034-854E-D0DC814AD7BE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Московская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4FA-4034-854E-D0DC814AD7BE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Орловская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4FA-4034-854E-D0DC814AD7BE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Рязанская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4FA-4034-854E-D0DC814AD7BE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Смоленская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910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4FA-4034-854E-D0DC814AD7BE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Тамбовская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4FA-4034-854E-D0DC814AD7BE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Тверская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#,##0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4FA-4034-854E-D0DC814AD7BE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Тульская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50000"/>
                    <a:tint val="96000"/>
                    <a:lumMod val="104000"/>
                  </a:schemeClr>
                </a:gs>
                <a:gs pos="100000">
                  <a:schemeClr val="accent6">
                    <a:lumMod val="5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#,##0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4FA-4034-854E-D0DC814AD7BE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Ярославская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50000"/>
                    <a:tint val="96000"/>
                    <a:lumMod val="104000"/>
                  </a:schemeClr>
                </a:gs>
                <a:gs pos="100000">
                  <a:schemeClr val="accent5">
                    <a:lumMod val="5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#,##0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4FA-4034-854E-D0DC814AD7BE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Город федерального значения Москва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50000"/>
                    <a:tint val="96000"/>
                    <a:lumMod val="104000"/>
                  </a:schemeClr>
                </a:gs>
                <a:gs pos="100000">
                  <a:schemeClr val="accent4">
                    <a:lumMod val="5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#,##0</c:formatCode>
                <c:ptCount val="1"/>
                <c:pt idx="0">
                  <c:v>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4FA-4034-854E-D0DC814AD7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5314904"/>
        <c:axId val="395312160"/>
      </c:barChart>
      <c:catAx>
        <c:axId val="395314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5312160"/>
        <c:crosses val="autoZero"/>
        <c:auto val="1"/>
        <c:lblAlgn val="ctr"/>
        <c:lblOffset val="100"/>
        <c:noMultiLvlLbl val="0"/>
      </c:catAx>
      <c:valAx>
        <c:axId val="39531216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5314904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6915889125706475"/>
          <c:w val="0.96685522256825041"/>
          <c:h val="0.599051759348457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Белгородская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31-408F-9FE9-C53B95CC26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Брянская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31-408F-9FE9-C53B95CC269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Владимирская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31-408F-9FE9-C53B95CC269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Воронежская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31-408F-9FE9-C53B95CC2697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31-408F-9FE9-C53B95CC269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Ивановская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731-408F-9FE9-C53B95CC269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Калужская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1707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731-408F-9FE9-C53B95CC269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Костромская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731-408F-9FE9-C53B95CC2697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Курская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731-408F-9FE9-C53B95CC2697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Липецкая область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731-408F-9FE9-C53B95CC2697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Московская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731-408F-9FE9-C53B95CC2697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Орловская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731-408F-9FE9-C53B95CC2697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Рязанская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731-408F-9FE9-C53B95CC2697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Смоленская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731-408F-9FE9-C53B95CC2697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Тамбовская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1035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731-408F-9FE9-C53B95CC2697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Тверская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#,##0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731-408F-9FE9-C53B95CC2697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Тульская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50000"/>
                    <a:tint val="96000"/>
                    <a:lumMod val="104000"/>
                  </a:schemeClr>
                </a:gs>
                <a:gs pos="100000">
                  <a:schemeClr val="accent6">
                    <a:lumMod val="5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#,##0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731-408F-9FE9-C53B95CC2697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Ярославская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50000"/>
                    <a:tint val="96000"/>
                    <a:lumMod val="104000"/>
                  </a:schemeClr>
                </a:gs>
                <a:gs pos="100000">
                  <a:schemeClr val="accent5">
                    <a:lumMod val="5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#,##0</c:formatCode>
                <c:ptCount val="1"/>
                <c:pt idx="0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731-408F-9FE9-C53B95CC2697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Город федерального значения Москва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50000"/>
                    <a:tint val="96000"/>
                    <a:lumMod val="104000"/>
                  </a:schemeClr>
                </a:gs>
                <a:gs pos="100000">
                  <a:schemeClr val="accent4">
                    <a:lumMod val="5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#,##0</c:formatCode>
                <c:ptCount val="1"/>
                <c:pt idx="0">
                  <c:v>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731-408F-9FE9-C53B95CC2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08077880"/>
        <c:axId val="308079056"/>
      </c:barChart>
      <c:catAx>
        <c:axId val="308077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8079056"/>
        <c:crosses val="autoZero"/>
        <c:auto val="1"/>
        <c:lblAlgn val="ctr"/>
        <c:lblOffset val="100"/>
        <c:noMultiLvlLbl val="0"/>
      </c:catAx>
      <c:valAx>
        <c:axId val="30807905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08077880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2882891733732133"/>
          <c:w val="0.96685522256825041"/>
          <c:h val="0.6799214772323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Белгородская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20-42A6-A7B9-B6E9423F0D0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Брянская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20-42A6-A7B9-B6E9423F0D0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Владимирская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20-42A6-A7B9-B6E9423F0D0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Воронежская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20-42A6-A7B9-B6E9423F0D04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20-42A6-A7B9-B6E9423F0D0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Ивановская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F20-42A6-A7B9-B6E9423F0D0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Калужская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F20-42A6-A7B9-B6E9423F0D04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Костромская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F20-42A6-A7B9-B6E9423F0D04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Курская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F20-42A6-A7B9-B6E9423F0D04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Липецкая область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F20-42A6-A7B9-B6E9423F0D04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Московская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1404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F20-42A6-A7B9-B6E9423F0D04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Орловская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F20-42A6-A7B9-B6E9423F0D04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Рязанская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F20-42A6-A7B9-B6E9423F0D04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Смоленская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1318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F20-42A6-A7B9-B6E9423F0D04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Тамбовская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1017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F20-42A6-A7B9-B6E9423F0D04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Тверская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#,##0</c:formatCode>
                <c:ptCount val="1"/>
                <c:pt idx="0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DF20-42A6-A7B9-B6E9423F0D04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Тульская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50000"/>
                    <a:tint val="96000"/>
                    <a:lumMod val="104000"/>
                  </a:schemeClr>
                </a:gs>
                <a:gs pos="100000">
                  <a:schemeClr val="accent6">
                    <a:lumMod val="5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#,##0</c:formatCode>
                <c:ptCount val="1"/>
                <c:pt idx="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F20-42A6-A7B9-B6E9423F0D04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Ярославская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50000"/>
                    <a:tint val="96000"/>
                    <a:lumMod val="104000"/>
                  </a:schemeClr>
                </a:gs>
                <a:gs pos="100000">
                  <a:schemeClr val="accent5">
                    <a:lumMod val="5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#,##0</c:formatCode>
                <c:ptCount val="1"/>
                <c:pt idx="0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DF20-42A6-A7B9-B6E9423F0D04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Город федерального значения Москва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50000"/>
                    <a:tint val="96000"/>
                    <a:lumMod val="104000"/>
                  </a:schemeClr>
                </a:gs>
                <a:gs pos="100000">
                  <a:schemeClr val="accent4">
                    <a:lumMod val="5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#,##0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F20-42A6-A7B9-B6E9423F0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06667112"/>
        <c:axId val="306670248"/>
      </c:barChart>
      <c:catAx>
        <c:axId val="30666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670248"/>
        <c:crosses val="autoZero"/>
        <c:auto val="1"/>
        <c:lblAlgn val="ctr"/>
        <c:lblOffset val="100"/>
        <c:noMultiLvlLbl val="0"/>
      </c:catAx>
      <c:valAx>
        <c:axId val="30667024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06667112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26229533548197531"/>
          <c:w val="0.96685522256825041"/>
          <c:h val="0.705915315123546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Белгородская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92-4919-B0B0-DA91A306A27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Брянская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458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92-4919-B0B0-DA91A306A27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Владимирская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92-4919-B0B0-DA91A306A27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Воронежская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92-4919-B0B0-DA91A306A277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92-4919-B0B0-DA91A306A27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Ивановская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92-4919-B0B0-DA91A306A27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Калужская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92-4919-B0B0-DA91A306A27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Костромская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092-4919-B0B0-DA91A306A277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Курская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092-4919-B0B0-DA91A306A277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Липецкая область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092-4919-B0B0-DA91A306A277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Московская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1943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092-4919-B0B0-DA91A306A277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Орловская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092-4919-B0B0-DA91A306A277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Рязанская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092-4919-B0B0-DA91A306A277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Смоленская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092-4919-B0B0-DA91A306A277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Тамбовская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1009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092-4919-B0B0-DA91A306A277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Тверская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lumOff val="4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lumOff val="4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#,##0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092-4919-B0B0-DA91A306A277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Тульская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50000"/>
                    <a:tint val="96000"/>
                    <a:lumMod val="104000"/>
                  </a:schemeClr>
                </a:gs>
                <a:gs pos="100000">
                  <a:schemeClr val="accent6">
                    <a:lumMod val="5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#,##0</c:formatCode>
                <c:ptCount val="1"/>
                <c:pt idx="0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092-4919-B0B0-DA91A306A277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Ярославская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50000"/>
                    <a:tint val="96000"/>
                    <a:lumMod val="104000"/>
                  </a:schemeClr>
                </a:gs>
                <a:gs pos="100000">
                  <a:schemeClr val="accent5">
                    <a:lumMod val="5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#,##0</c:formatCode>
                <c:ptCount val="1"/>
                <c:pt idx="0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092-4919-B0B0-DA91A306A277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Город федерального значения Москва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50000"/>
                    <a:tint val="96000"/>
                    <a:lumMod val="104000"/>
                  </a:schemeClr>
                </a:gs>
                <a:gs pos="100000">
                  <a:schemeClr val="accent4">
                    <a:lumMod val="5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#,##0</c:formatCode>
                <c:ptCount val="1"/>
                <c:pt idx="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092-4919-B0B0-DA91A306A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07569088"/>
        <c:axId val="307573008"/>
      </c:barChart>
      <c:catAx>
        <c:axId val="30756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73008"/>
        <c:crosses val="autoZero"/>
        <c:auto val="1"/>
        <c:lblAlgn val="ctr"/>
        <c:lblOffset val="100"/>
        <c:noMultiLvlLbl val="0"/>
      </c:catAx>
      <c:valAx>
        <c:axId val="30757300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0756908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369693011103853E-2"/>
          <c:y val="1.1904761904761904E-2"/>
          <c:w val="0.6261703276639734"/>
          <c:h val="0.90270228721409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лиц с интеллектуальными нарушениями (человек)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7061</c:v>
                </c:pt>
                <c:pt idx="1">
                  <c:v>9313</c:v>
                </c:pt>
                <c:pt idx="2">
                  <c:v>11956</c:v>
                </c:pt>
                <c:pt idx="3">
                  <c:v>14877</c:v>
                </c:pt>
                <c:pt idx="4">
                  <c:v>16648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71-4B47-BF76-08F4230F6AE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занимающихся спортом лиц с интеллектуальными нарушениями, зачисленных на этапы спортивной подготовки (человек)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2691</c:v>
                </c:pt>
                <c:pt idx="1">
                  <c:v>2423</c:v>
                </c:pt>
                <c:pt idx="2">
                  <c:v>2460</c:v>
                </c:pt>
                <c:pt idx="3">
                  <c:v>3055</c:v>
                </c:pt>
                <c:pt idx="4">
                  <c:v>3656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71-4B47-BF76-08F4230F6A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03047016"/>
        <c:axId val="308074352"/>
      </c:barChart>
      <c:catAx>
        <c:axId val="303047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sz="1597" baseline="0"/>
            </a:pPr>
            <a:endParaRPr lang="ru-RU"/>
          </a:p>
        </c:txPr>
        <c:crossAx val="308074352"/>
        <c:crosses val="autoZero"/>
        <c:auto val="1"/>
        <c:lblAlgn val="ctr"/>
        <c:lblOffset val="100"/>
        <c:noMultiLvlLbl val="0"/>
      </c:catAx>
      <c:valAx>
        <c:axId val="308074352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303047016"/>
        <c:crosses val="autoZero"/>
        <c:crossBetween val="between"/>
        <c:majorUnit val="27294.941999999999"/>
      </c:valAx>
    </c:plotArea>
    <c:legend>
      <c:legendPos val="r"/>
      <c:layout>
        <c:manualLayout>
          <c:xMode val="edge"/>
          <c:yMode val="edge"/>
          <c:x val="0.66865681050838621"/>
          <c:y val="0.14858281752214128"/>
          <c:w val="0.33134321142580886"/>
          <c:h val="0.59244544431946011"/>
        </c:manualLayout>
      </c:layout>
      <c:overlay val="0"/>
      <c:txPr>
        <a:bodyPr/>
        <a:lstStyle/>
        <a:p>
          <a:pPr>
            <a:defRPr sz="18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9E-3"/>
          <c:y val="5.7546458060901869E-2"/>
          <c:w val="0.99661710002077075"/>
          <c:h val="0.810081770227525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Центральный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24066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45-4E43-A87D-FF01FD191EB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Южный ФО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9952038369308954E-4"/>
                  <c:y val="-7.4009087652803516E-3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146877773371854"/>
                      <c:h val="0.136668321651317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D45-4E43-A87D-FF01FD191EBD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7061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45-4E43-A87D-FF01FD191EB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Северо-Западный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10588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45-4E43-A87D-FF01FD191EB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Дальневосточный ФО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 rot="0" vert="horz"/>
                  <a:lstStyle/>
                  <a:p>
                    <a:pPr>
                      <a:defRPr/>
                    </a:pPr>
                    <a:fld id="{EFAE4F80-6C22-4394-B7A9-F8FE33A41E36}" type="SERIESNAME">
                      <a:rPr lang="ru-RU" smtClean="0"/>
                      <a:pPr>
                        <a:defRPr/>
                      </a:pPr>
                      <a:t>[ИМЯ РЯДА]</a:t>
                    </a:fld>
                    <a:endParaRPr lang="ru-RU" dirty="0"/>
                  </a:p>
                  <a:p>
                    <a:pPr>
                      <a:defRPr/>
                    </a:pPr>
                    <a:r>
                      <a:rPr lang="ru-RU" baseline="0" dirty="0"/>
                      <a:t> </a:t>
                    </a:r>
                    <a:fld id="{52AD6FC9-593E-40BE-9C5B-30A9E4CA8426}" type="VALUE">
                      <a:rPr lang="ru-RU" baseline="0"/>
                      <a:pPr>
                        <a:defRPr/>
                      </a:pPr>
                      <a:t>[ЗНАЧЕНИЕ]</a:t>
                    </a:fld>
                    <a:endParaRPr lang="ru-RU" baseline="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D45-4E43-A87D-FF01FD191EBD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3065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D45-4E43-A87D-FF01FD191EBD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Сибирский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13173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45-4E43-A87D-FF01FD191EBD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Уральский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8419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D45-4E43-A87D-FF01FD191EBD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Приволжский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19074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45-4E43-A87D-FF01FD191EBD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Северо-Кавказский ФО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961630695443642E-3"/>
                  <c:y val="4.9338744278452987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306954436450839"/>
                      <c:h val="0.186993840815340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0D45-4E43-A87D-FF01FD191EBD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D45-4E43-A87D-FF01FD191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89633368"/>
        <c:axId val="389632976"/>
      </c:barChart>
      <c:catAx>
        <c:axId val="389633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89632976"/>
        <c:crosses val="autoZero"/>
        <c:auto val="1"/>
        <c:lblAlgn val="ctr"/>
        <c:lblOffset val="100"/>
        <c:noMultiLvlLbl val="0"/>
      </c:catAx>
      <c:valAx>
        <c:axId val="38963297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89633368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1537015861926552"/>
          <c:w val="0.96565616797900267"/>
          <c:h val="0.55284049198625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Астраханская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F2-4C1B-9571-967E21C25A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Волгоградская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F2-4C1B-9571-967E21C25A0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Краснодарский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F2-4C1B-9571-967E21C25A0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Адыгея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F2-4C1B-9571-967E21C25A06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F2-4C1B-9571-967E21C25A0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Калмыкия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8F2-4C1B-9571-967E21C25A0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Ростовская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8F2-4C1B-9571-967E21C25A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5313728"/>
        <c:axId val="395309416"/>
      </c:barChart>
      <c:catAx>
        <c:axId val="39531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5309416"/>
        <c:crosses val="autoZero"/>
        <c:auto val="1"/>
        <c:lblAlgn val="ctr"/>
        <c:lblOffset val="100"/>
        <c:noMultiLvlLbl val="0"/>
      </c:catAx>
      <c:valAx>
        <c:axId val="3953094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5313728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1537015861926552"/>
          <c:w val="0.96565616797900267"/>
          <c:h val="0.55284049198625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Астраханская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DC-4D12-A3CC-DCD712E21BC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Волгоградская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DC-4D12-A3CC-DCD712E21BC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Краснодарский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5089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DC-4D12-A3CC-DCD712E21BC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Адыгея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DC-4D12-A3CC-DCD712E21BCD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DC-4D12-A3CC-DCD712E21BCD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Калмыкия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DC-4D12-A3CC-DCD712E21BCD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Ростовская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DC-4D12-A3CC-DCD712E21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5311768"/>
        <c:axId val="395312552"/>
      </c:barChart>
      <c:catAx>
        <c:axId val="395311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5312552"/>
        <c:crosses val="autoZero"/>
        <c:auto val="1"/>
        <c:lblAlgn val="ctr"/>
        <c:lblOffset val="100"/>
        <c:noMultiLvlLbl val="0"/>
      </c:catAx>
      <c:valAx>
        <c:axId val="39531255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5311768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1537015861926552"/>
          <c:w val="0.96565616797900267"/>
          <c:h val="0.55284049198625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Астраханская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D7-4011-9557-DCA7B52DB7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Волгоградская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D7-4011-9557-DCA7B52DB78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Краснодарский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6240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D7-4011-9557-DCA7B52DB78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Адыгея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D7-4011-9557-DCA7B52DB78B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D7-4011-9557-DCA7B52DB78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Калмыкия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D7-4011-9557-DCA7B52DB78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Ростовская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2839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DD7-4011-9557-DCA7B52DB78B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Республика Крым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DD7-4011-9557-DCA7B52DB78B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Город федерального значения Севастополь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DD7-4011-9557-DCA7B52DB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89634544"/>
        <c:axId val="389634936"/>
      </c:barChart>
      <c:catAx>
        <c:axId val="38963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89634936"/>
        <c:crosses val="autoZero"/>
        <c:auto val="1"/>
        <c:lblAlgn val="ctr"/>
        <c:lblOffset val="100"/>
        <c:noMultiLvlLbl val="0"/>
      </c:catAx>
      <c:valAx>
        <c:axId val="38963493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89634544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1537015861926552"/>
          <c:w val="0.96565616797900267"/>
          <c:h val="0.55284049198625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Астраханская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44-40F4-88E8-D5053F269C3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Волгоградская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44-40F4-88E8-D5053F269C3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Краснодарский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7184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44-40F4-88E8-D5053F269C3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Адыгея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44-40F4-88E8-D5053F269C3A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44-40F4-88E8-D5053F269C3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Калмыкия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44-40F4-88E8-D5053F269C3A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Ростовская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44-40F4-88E8-D5053F269C3A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Республика Крым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044-40F4-88E8-D5053F269C3A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Город федерального значения Севастополь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044-40F4-88E8-D5053F269C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3565400"/>
        <c:axId val="393568536"/>
      </c:barChart>
      <c:catAx>
        <c:axId val="393565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3568536"/>
        <c:crosses val="autoZero"/>
        <c:auto val="1"/>
        <c:lblAlgn val="ctr"/>
        <c:lblOffset val="100"/>
        <c:noMultiLvlLbl val="0"/>
      </c:catAx>
      <c:valAx>
        <c:axId val="39356853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3565400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1537015861926552"/>
          <c:w val="0.96565616797900267"/>
          <c:h val="0.55284049198625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Астраханская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CB-4239-BFFF-4840400ED57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Волгоградская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CB-4239-BFFF-4840400ED57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Краснодарский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8119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CB-4239-BFFF-4840400ED57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Адыгея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CB-4239-BFFF-4840400ED57A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CB-4239-BFFF-4840400ED57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Калмыкия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CB-4239-BFFF-4840400ED57A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Ростовская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CB-4239-BFFF-4840400ED57A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Республика Крым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753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0CB-4239-BFFF-4840400ED57A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Город федерального значения Севастополь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0CB-4239-BFFF-4840400ED5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3561088"/>
        <c:axId val="393560304"/>
      </c:barChart>
      <c:catAx>
        <c:axId val="39356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3560304"/>
        <c:crosses val="autoZero"/>
        <c:auto val="1"/>
        <c:lblAlgn val="ctr"/>
        <c:lblOffset val="100"/>
        <c:noMultiLvlLbl val="0"/>
      </c:catAx>
      <c:valAx>
        <c:axId val="39356030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3561088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5760607441651454"/>
          <c:w val="0.96685522256825041"/>
          <c:h val="0.610604576189007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Астраханская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FA-4A35-8785-801CAE242B5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Волгоградская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FA-4A35-8785-801CAE242B5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Краснодарский край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FA-4A35-8785-801CAE242B5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Адыгея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FA-4A35-8785-801CAE242B5C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FA-4A35-8785-801CAE242B5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Калмыкия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2FA-4A35-8785-801CAE242B5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Ростовская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FA-4A35-8785-801CAE242B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3566576"/>
        <c:axId val="393564224"/>
      </c:barChart>
      <c:catAx>
        <c:axId val="39356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3564224"/>
        <c:crosses val="autoZero"/>
        <c:auto val="1"/>
        <c:lblAlgn val="ctr"/>
        <c:lblOffset val="100"/>
        <c:noMultiLvlLbl val="0"/>
      </c:catAx>
      <c:valAx>
        <c:axId val="39356422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3566576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6915889125706475"/>
          <c:w val="0.96685522256825041"/>
          <c:h val="0.599051759348457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Астраханская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59-46C3-9DC4-9472BCB3638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Волгоградская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59-46C3-9DC4-9472BCB3638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Краснодарский край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59-46C3-9DC4-9472BCB3638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Адыгея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59-46C3-9DC4-9472BCB3638A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59-46C3-9DC4-9472BCB3638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Калмыкия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59-46C3-9DC4-9472BCB3638A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Ростовская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59-46C3-9DC4-9472BCB363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7200800"/>
        <c:axId val="397188648"/>
      </c:barChart>
      <c:catAx>
        <c:axId val="39720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7188648"/>
        <c:crosses val="autoZero"/>
        <c:auto val="1"/>
        <c:lblAlgn val="ctr"/>
        <c:lblOffset val="100"/>
        <c:noMultiLvlLbl val="0"/>
      </c:catAx>
      <c:valAx>
        <c:axId val="39718864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7200800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1717121547458882"/>
          <c:w val="0.96685522256825041"/>
          <c:h val="0.651039435130933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Астраханская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50-4D1C-8FBF-D1C2707CF8A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Волгоградская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50-4D1C-8FBF-D1C2707CF8A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Краснодарский край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50-4D1C-8FBF-D1C2707CF8A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Адыгея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50-4D1C-8FBF-D1C2707CF8AF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50-4D1C-8FBF-D1C2707CF8A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Калмыкия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50-4D1C-8FBF-D1C2707CF8A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Ростовская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50-4D1C-8FBF-D1C2707CF8AF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Республика Крым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B50-4D1C-8FBF-D1C2707CF8AF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Город федерального значения Севастополь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50-4D1C-8FBF-D1C2707CF8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490176"/>
        <c:axId val="399487824"/>
      </c:barChart>
      <c:catAx>
        <c:axId val="39949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9487824"/>
        <c:crosses val="autoZero"/>
        <c:auto val="1"/>
        <c:lblAlgn val="ctr"/>
        <c:lblOffset val="100"/>
        <c:noMultiLvlLbl val="0"/>
      </c:catAx>
      <c:valAx>
        <c:axId val="39948782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490176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9253479082353158"/>
          <c:w val="0.96685522256825041"/>
          <c:h val="0.475676038140236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Астраханская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2A-4853-93DF-960A6C9788E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Волгоградская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520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2A-4853-93DF-960A6C9788E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Краснодарский край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2A-4853-93DF-960A6C9788E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Адыгея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2A-4853-93DF-960A6C9788E6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2A-4853-93DF-960A6C9788E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Калмыкия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02A-4853-93DF-960A6C9788E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Ростовская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02A-4853-93DF-960A6C9788E6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Республика Крым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02A-4853-93DF-960A6C9788E6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Город федерального значения Севастополь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02A-4853-93DF-960A6C978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503112"/>
        <c:axId val="399502328"/>
      </c:barChart>
      <c:catAx>
        <c:axId val="399503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9502328"/>
        <c:crosses val="autoZero"/>
        <c:auto val="1"/>
        <c:lblAlgn val="ctr"/>
        <c:lblOffset val="100"/>
        <c:noMultiLvlLbl val="0"/>
      </c:catAx>
      <c:valAx>
        <c:axId val="39950232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503112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2395142735921293"/>
          <c:w val="0.96685522256825041"/>
          <c:h val="0.544259173663187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Астраханская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81-4B85-8669-0199ED0106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Волгоградская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81-4B85-8669-0199ED0106A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Краснодарский край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81-4B85-8669-0199ED0106A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Адыгея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81-4B85-8669-0199ED0106A0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81-4B85-8669-0199ED0106A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Республика Калмыкия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81-4B85-8669-0199ED0106A0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Ростовская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2632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81-4B85-8669-0199ED0106A0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Республика Крым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081-4B85-8669-0199ED0106A0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Город федерального значения Севастополь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81-4B85-8669-0199ED010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516048"/>
        <c:axId val="399514088"/>
      </c:barChart>
      <c:catAx>
        <c:axId val="39951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9514088"/>
        <c:crosses val="autoZero"/>
        <c:auto val="1"/>
        <c:lblAlgn val="ctr"/>
        <c:lblOffset val="100"/>
        <c:noMultiLvlLbl val="0"/>
      </c:catAx>
      <c:valAx>
        <c:axId val="39951408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51604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9E-3"/>
          <c:y val="5.7546458060901869E-2"/>
          <c:w val="0.99661710002077075"/>
          <c:h val="0.810081770227525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Центральный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24081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05-4EF0-B19D-AC7FEE68262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Южный ФО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9952038369308954E-4"/>
                  <c:y val="-7.4009087652803516E-3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146877773371854"/>
                      <c:h val="0.136668321651317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D05-4EF0-B19D-AC7FEE68262E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9313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05-4EF0-B19D-AC7FEE68262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Северо-Западный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14296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05-4EF0-B19D-AC7FEE68262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Дальневосточный ФО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 rot="0" vert="horz"/>
                  <a:lstStyle/>
                  <a:p>
                    <a:pPr>
                      <a:defRPr/>
                    </a:pPr>
                    <a:fld id="{10F8ECB0-FA8B-4F00-A5D6-19907202ADEE}" type="SERIESNAME">
                      <a:rPr lang="ru-RU"/>
                      <a:pPr>
                        <a:defRPr/>
                      </a:pPr>
                      <a:t>[ИМЯ РЯДА]</a:t>
                    </a:fld>
                    <a:r>
                      <a:rPr lang="ru-RU" baseline="0" dirty="0"/>
                      <a:t> </a:t>
                    </a:r>
                  </a:p>
                  <a:p>
                    <a:pPr>
                      <a:defRPr/>
                    </a:pPr>
                    <a:fld id="{99A3BE08-D1B5-4366-B298-38148DF4609A}" type="VALUE">
                      <a:rPr lang="ru-RU" baseline="0" smtClean="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D05-4EF0-B19D-AC7FEE68262E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3838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D05-4EF0-B19D-AC7FEE68262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Сибирский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16121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05-4EF0-B19D-AC7FEE68262E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Уральский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11327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D05-4EF0-B19D-AC7FEE68262E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Приволжский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21640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D05-4EF0-B19D-AC7FEE68262E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Северо-Кавказский ФО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961630695443642E-3"/>
                  <c:y val="4.9338744278452987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306954436450839"/>
                      <c:h val="0.186993840815340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FD05-4EF0-B19D-AC7FEE68262E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2747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D05-4EF0-B19D-AC7FEE6826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03048976"/>
        <c:axId val="303049760"/>
      </c:barChart>
      <c:catAx>
        <c:axId val="30304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03049760"/>
        <c:crosses val="autoZero"/>
        <c:auto val="1"/>
        <c:lblAlgn val="ctr"/>
        <c:lblOffset val="100"/>
        <c:noMultiLvlLbl val="0"/>
      </c:catAx>
      <c:valAx>
        <c:axId val="30304976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03048976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369693011103853E-2"/>
          <c:y val="1.1904761904761904E-2"/>
          <c:w val="0.6261703276639734"/>
          <c:h val="0.90270228721409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лиц с интеллектуальными нарушениями (человек)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10588</c:v>
                </c:pt>
                <c:pt idx="1">
                  <c:v>14296</c:v>
                </c:pt>
                <c:pt idx="2">
                  <c:v>20500</c:v>
                </c:pt>
                <c:pt idx="3">
                  <c:v>26324</c:v>
                </c:pt>
                <c:pt idx="4">
                  <c:v>26959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A3-421A-8F27-007CEE5EF2E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занимающихся спортом лиц с интеллектуальными нарушениями, зачисленных на этапы спортивной подготовки (человек)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3412</c:v>
                </c:pt>
                <c:pt idx="1">
                  <c:v>6067</c:v>
                </c:pt>
                <c:pt idx="2">
                  <c:v>7520</c:v>
                </c:pt>
                <c:pt idx="3">
                  <c:v>8450</c:v>
                </c:pt>
                <c:pt idx="4">
                  <c:v>7301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A3-421A-8F27-007CEE5EF2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99514480"/>
        <c:axId val="399511736"/>
      </c:barChart>
      <c:catAx>
        <c:axId val="399514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sz="1597" baseline="0"/>
            </a:pPr>
            <a:endParaRPr lang="ru-RU"/>
          </a:p>
        </c:txPr>
        <c:crossAx val="399511736"/>
        <c:crosses val="autoZero"/>
        <c:auto val="1"/>
        <c:lblAlgn val="ctr"/>
        <c:lblOffset val="100"/>
        <c:noMultiLvlLbl val="0"/>
      </c:catAx>
      <c:valAx>
        <c:axId val="399511736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399514480"/>
        <c:crosses val="autoZero"/>
        <c:crossBetween val="between"/>
        <c:majorUnit val="27294.941999999999"/>
      </c:valAx>
    </c:plotArea>
    <c:legend>
      <c:legendPos val="r"/>
      <c:layout>
        <c:manualLayout>
          <c:xMode val="edge"/>
          <c:yMode val="edge"/>
          <c:x val="0.66865681050838621"/>
          <c:y val="0.14858281752214128"/>
          <c:w val="0.33134321142580886"/>
          <c:h val="0.59244544431946011"/>
        </c:manualLayout>
      </c:layout>
      <c:overlay val="0"/>
      <c:txPr>
        <a:bodyPr/>
        <a:lstStyle/>
        <a:p>
          <a:pPr>
            <a:defRPr sz="18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  <c:userShapes r:id="rId2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4316505336582676"/>
          <c:w val="0.96685522256825041"/>
          <c:h val="0.625045597239695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Архангельская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90-4D75-8BC5-1FBA672D75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Вологодская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90-4D75-8BC5-1FBA672D75D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90-4D75-8BC5-1FBA672D75D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90-4D75-8BC5-1FBA672D75D0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90-4D75-8BC5-1FBA672D75D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Мурманская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290-4D75-8BC5-1FBA672D75D0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Новгородская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90-4D75-8BC5-1FBA672D75D0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Псковская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290-4D75-8BC5-1FBA672D75D0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Карелия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290-4D75-8BC5-1FBA672D75D0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Коми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290-4D75-8BC5-1FBA672D75D0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Город федерального значения Санкт-Петербург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5035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290-4D75-8BC5-1FBA672D7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514872"/>
        <c:axId val="399515264"/>
      </c:barChart>
      <c:catAx>
        <c:axId val="39951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9515264"/>
        <c:crosses val="autoZero"/>
        <c:auto val="1"/>
        <c:lblAlgn val="ctr"/>
        <c:lblOffset val="100"/>
        <c:noMultiLvlLbl val="0"/>
      </c:catAx>
      <c:valAx>
        <c:axId val="39951526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514872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1537015861926552"/>
          <c:w val="0.96685522256825041"/>
          <c:h val="0.55284049198625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Архангельская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7-4741-A61E-C6772A143A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Вологодская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37-4741-A61E-C6772A143A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37-4741-A61E-C6772A143A5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37-4741-A61E-C6772A143A55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37-4741-A61E-C6772A143A5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Мурманская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537-4741-A61E-C6772A143A5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Новгородская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37-4741-A61E-C6772A143A5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Псковская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537-4741-A61E-C6772A143A5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Карелия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37-4741-A61E-C6772A143A55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Коми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1408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537-4741-A61E-C6772A143A55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Город федерального значения Санкт-Петербург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6549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537-4741-A61E-C6772A143A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516832"/>
        <c:axId val="399517224"/>
      </c:barChart>
      <c:catAx>
        <c:axId val="39951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9517224"/>
        <c:crosses val="autoZero"/>
        <c:auto val="1"/>
        <c:lblAlgn val="ctr"/>
        <c:lblOffset val="100"/>
        <c:noMultiLvlLbl val="0"/>
      </c:catAx>
      <c:valAx>
        <c:axId val="39951722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516832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1537015861926552"/>
          <c:w val="0.96685522256825041"/>
          <c:h val="0.55284049198625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Архангельская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27-4FA3-A8E0-B79CDD11FD1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Вологодская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27-4FA3-A8E0-B79CDD11FD1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27-4FA3-A8E0-B79CDD11FD1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27-4FA3-A8E0-B79CDD11FD1E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3092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27-4FA3-A8E0-B79CDD11FD1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Мурманская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227-4FA3-A8E0-B79CDD11FD1E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Ненецкий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227-4FA3-A8E0-B79CDD11FD1E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Новгородская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1076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227-4FA3-A8E0-B79CDD11FD1E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Псковская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27-4FA3-A8E0-B79CDD11FD1E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Карелия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1074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227-4FA3-A8E0-B79CDD11FD1E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Коми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2015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227-4FA3-A8E0-B79CDD11FD1E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Город федерального значения Санкт-Петербург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7839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227-4FA3-A8E0-B79CDD11F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086584"/>
        <c:axId val="402084232"/>
      </c:barChart>
      <c:catAx>
        <c:axId val="402086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084232"/>
        <c:crosses val="autoZero"/>
        <c:auto val="1"/>
        <c:lblAlgn val="ctr"/>
        <c:lblOffset val="100"/>
        <c:noMultiLvlLbl val="0"/>
      </c:catAx>
      <c:valAx>
        <c:axId val="40208423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086584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0561839863403861"/>
          <c:w val="0.96685522256825041"/>
          <c:h val="0.662592251971483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Архангельская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1790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C3-47DB-AA04-30E2AA485D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Вологодская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3447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C3-47DB-AA04-30E2AA485D4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C3-47DB-AA04-30E2AA485D4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C3-47DB-AA04-30E2AA485D4F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3190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C3-47DB-AA04-30E2AA485D4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Мурманская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C3-47DB-AA04-30E2AA485D4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Ненецкий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BC3-47DB-AA04-30E2AA485D4F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Новгородская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BC3-47DB-AA04-30E2AA485D4F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Псковская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BC3-47DB-AA04-30E2AA485D4F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Карелия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1425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BC3-47DB-AA04-30E2AA485D4F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Коми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1891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BC3-47DB-AA04-30E2AA485D4F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Город федерального значения Санкт-Петербург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11485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BC3-47DB-AA04-30E2AA485D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073256"/>
        <c:axId val="402075608"/>
      </c:barChart>
      <c:catAx>
        <c:axId val="402073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075608"/>
        <c:crosses val="autoZero"/>
        <c:auto val="1"/>
        <c:lblAlgn val="ctr"/>
        <c:lblOffset val="100"/>
        <c:noMultiLvlLbl val="0"/>
      </c:catAx>
      <c:valAx>
        <c:axId val="40207560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073256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489414617861018"/>
          <c:w val="0.96685522256825041"/>
          <c:h val="0.619269188819420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Архангельская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F9-4EC8-834E-8772081404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Вологодская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F9-4EC8-834E-8772081404E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F9-4EC8-834E-8772081404E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F9-4EC8-834E-8772081404E7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3889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F9-4EC8-834E-8772081404E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Мурманская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710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3F9-4EC8-834E-8772081404E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Ненецкий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F9-4EC8-834E-8772081404E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Новгородская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3F9-4EC8-834E-8772081404E7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Псковская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F9-4EC8-834E-8772081404E7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Карелия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1266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3F9-4EC8-834E-8772081404E7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Коми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1732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3F9-4EC8-834E-8772081404E7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Город федерального значения Санкт-Петербург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12511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3F9-4EC8-834E-8772081404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081488"/>
        <c:axId val="402071688"/>
      </c:barChart>
      <c:catAx>
        <c:axId val="402081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071688"/>
        <c:crosses val="autoZero"/>
        <c:auto val="1"/>
        <c:lblAlgn val="ctr"/>
        <c:lblOffset val="100"/>
        <c:noMultiLvlLbl val="0"/>
      </c:catAx>
      <c:valAx>
        <c:axId val="40207168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081488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2294762389486387"/>
          <c:w val="0.96685522256825041"/>
          <c:h val="0.645263026710658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Архангельская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55-4D29-AB1C-05612B75DF3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Вологодская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55-4D29-AB1C-05612B75DF3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55-4D29-AB1C-05612B75DF3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55-4D29-AB1C-05612B75DF37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55-4D29-AB1C-05612B75DF3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Мурманская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055-4D29-AB1C-05612B75DF3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Новгородская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55-4D29-AB1C-05612B75DF3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Псковская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055-4D29-AB1C-05612B75DF37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Карелия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055-4D29-AB1C-05612B75DF37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Коми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055-4D29-AB1C-05612B75DF37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Город федерального значения Санкт-Петербург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1239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055-4D29-AB1C-05612B75DF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3569320"/>
        <c:axId val="402074824"/>
      </c:barChart>
      <c:catAx>
        <c:axId val="393569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074824"/>
        <c:crosses val="autoZero"/>
        <c:auto val="1"/>
        <c:lblAlgn val="ctr"/>
        <c:lblOffset val="100"/>
        <c:noMultiLvlLbl val="0"/>
      </c:catAx>
      <c:valAx>
        <c:axId val="40207482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3569320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8359991230775248"/>
          <c:w val="0.96685522256825041"/>
          <c:h val="0.584610738297769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Архангельская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C3-4C8E-8EE3-22421A7F36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Вологодская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C3-4C8E-8EE3-22421A7F36F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C3-4C8E-8EE3-22421A7F36F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C3-4C8E-8EE3-22421A7F36FF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C3-4C8E-8EE3-22421A7F36F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Мурманская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C3-4C8E-8EE3-22421A7F36F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Новгородская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C3-4C8E-8EE3-22421A7F36FF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Псковская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C3-4C8E-8EE3-22421A7F36FF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Карелия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C3-4C8E-8EE3-22421A7F36FF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Коми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6C3-4C8E-8EE3-22421A7F36FF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Город федерального значения Санкт-Петербург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3185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6C3-4C8E-8EE3-22421A7F3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793184"/>
        <c:axId val="402802984"/>
      </c:barChart>
      <c:catAx>
        <c:axId val="40279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802984"/>
        <c:crosses val="autoZero"/>
        <c:auto val="1"/>
        <c:lblAlgn val="ctr"/>
        <c:lblOffset val="100"/>
        <c:noMultiLvlLbl val="0"/>
      </c:catAx>
      <c:valAx>
        <c:axId val="40280298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793184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2294762389486387"/>
          <c:w val="0.96685522256825041"/>
          <c:h val="0.645263026710658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Архангельская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E7-4D44-8549-1E18770F8D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Вологодская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E7-4D44-8549-1E18770F8D0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E7-4D44-8549-1E18770F8D0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E7-4D44-8549-1E18770F8D09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E7-4D44-8549-1E18770F8D0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Мурманская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DE7-4D44-8549-1E18770F8D0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Ненецкий АО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DE7-4D44-8549-1E18770F8D09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Новгородская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DE7-4D44-8549-1E18770F8D09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Псковская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DE7-4D44-8549-1E18770F8D09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Карелия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DE7-4D44-8549-1E18770F8D09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Коми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DE7-4D44-8549-1E18770F8D09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Город федерального значения Санкт-Петербург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3002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DE7-4D44-8549-1E18770F8D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803768"/>
        <c:axId val="402799064"/>
      </c:barChart>
      <c:catAx>
        <c:axId val="402803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799064"/>
        <c:crosses val="autoZero"/>
        <c:auto val="1"/>
        <c:lblAlgn val="ctr"/>
        <c:lblOffset val="100"/>
        <c:noMultiLvlLbl val="0"/>
      </c:catAx>
      <c:valAx>
        <c:axId val="40279906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80376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2294762389486387"/>
          <c:w val="0.96685522256825041"/>
          <c:h val="0.645263026710658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Архангельская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2C-4D2E-A6AE-102D849C047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Вологодская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2C-4D2E-A6AE-102D849C047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2C-4D2E-A6AE-102D849C047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2C-4D2E-A6AE-102D849C047C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2C-4D2E-A6AE-102D849C047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Мурманская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D2C-4D2E-A6AE-102D849C047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Ненецкий АО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D2C-4D2E-A6AE-102D849C047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Новгородская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D2C-4D2E-A6AE-102D849C047C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Псковская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D2C-4D2E-A6AE-102D849C047C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Карелия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D2C-4D2E-A6AE-102D849C047C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Коми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D2C-4D2E-A6AE-102D849C047C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Город федерального значения Санкт-Петербург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3095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D2C-4D2E-A6AE-102D849C04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807296"/>
        <c:axId val="402806904"/>
      </c:barChart>
      <c:catAx>
        <c:axId val="40280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806904"/>
        <c:crosses val="autoZero"/>
        <c:auto val="1"/>
        <c:lblAlgn val="ctr"/>
        <c:lblOffset val="100"/>
        <c:noMultiLvlLbl val="0"/>
      </c:catAx>
      <c:valAx>
        <c:axId val="40280690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807296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9E-3"/>
          <c:y val="5.7546458060901869E-2"/>
          <c:w val="0.99661710002077075"/>
          <c:h val="0.810081770227525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Центральный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26070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4F-44D8-8381-9C8E207652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Южный ФО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9952038369308954E-4"/>
                  <c:y val="-7.4009087652803516E-3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146877773371854"/>
                      <c:h val="0.136668321651317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54F-44D8-8381-9C8E207652F6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11956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4F-44D8-8381-9C8E207652F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Северо-Западный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20500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4F-44D8-8381-9C8E207652F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Дальневосточный ФО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 rot="0" vert="horz"/>
                  <a:lstStyle/>
                  <a:p>
                    <a:pPr>
                      <a:defRPr/>
                    </a:pPr>
                    <a:fld id="{6DA1B174-4C6E-4D0B-A0BB-EDFBACD003D6}" type="SERIESNAME">
                      <a:rPr lang="ru-RU"/>
                      <a:pPr>
                        <a:defRPr/>
                      </a:pPr>
                      <a:t>[ИМЯ РЯДА]</a:t>
                    </a:fld>
                    <a:r>
                      <a:rPr lang="ru-RU" baseline="0" dirty="0"/>
                      <a:t> </a:t>
                    </a:r>
                  </a:p>
                  <a:p>
                    <a:pPr>
                      <a:defRPr/>
                    </a:pPr>
                    <a:fld id="{96F05517-3EDF-4B0A-8C7C-1C6D3817133B}" type="VALUE">
                      <a:rPr lang="ru-RU" baseline="0" smtClean="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54F-44D8-8381-9C8E207652F6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4088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54F-44D8-8381-9C8E207652F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Сибирский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22118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54F-44D8-8381-9C8E207652F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Уральский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11548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54F-44D8-8381-9C8E207652F6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Приволжский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27274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54F-44D8-8381-9C8E207652F6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Северо-Кавказский ФО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961630695443642E-3"/>
                  <c:y val="4.9338744278452987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306954436450839"/>
                      <c:h val="0.186993840815340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454F-44D8-8381-9C8E207652F6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3616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54F-44D8-8381-9C8E207652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03051720"/>
        <c:axId val="303045840"/>
      </c:barChart>
      <c:catAx>
        <c:axId val="303051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03045840"/>
        <c:crosses val="autoZero"/>
        <c:auto val="1"/>
        <c:lblAlgn val="ctr"/>
        <c:lblOffset val="100"/>
        <c:noMultiLvlLbl val="0"/>
      </c:catAx>
      <c:valAx>
        <c:axId val="3030458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03051720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22623469664906432"/>
          <c:w val="0.96685522256825041"/>
          <c:h val="0.74197592078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Архангельская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6A-43F7-A560-FC4CA6C973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Вологодская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6A-43F7-A560-FC4CA6C973E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Калининградская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6A-43F7-A560-FC4CA6C973E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Ленинградская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6A-43F7-A560-FC4CA6C973E7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6A-43F7-A560-FC4CA6C973E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Мурманская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B6A-43F7-A560-FC4CA6C973E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Ненецкий АО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6A-43F7-A560-FC4CA6C973E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Новгородская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B6A-43F7-A560-FC4CA6C973E7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Псковская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B6A-43F7-A560-FC4CA6C973E7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Карелия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B6A-43F7-A560-FC4CA6C973E7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Коми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B6A-43F7-A560-FC4CA6C973E7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Город федерального значения Санкт-Петербург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1991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B6A-43F7-A560-FC4CA6C97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795144"/>
        <c:axId val="402797496"/>
      </c:barChart>
      <c:catAx>
        <c:axId val="40279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797496"/>
        <c:crosses val="autoZero"/>
        <c:auto val="1"/>
        <c:lblAlgn val="ctr"/>
        <c:lblOffset val="100"/>
        <c:noMultiLvlLbl val="0"/>
      </c:catAx>
      <c:valAx>
        <c:axId val="40279749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795144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369693011103853E-2"/>
          <c:y val="7.1428571428571426E-3"/>
          <c:w val="0.6261703276639734"/>
          <c:h val="0.90746419197600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лиц с интеллектуальными нарушениями (человек)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3065</c:v>
                </c:pt>
                <c:pt idx="1">
                  <c:v>3838</c:v>
                </c:pt>
                <c:pt idx="2">
                  <c:v>4088</c:v>
                </c:pt>
                <c:pt idx="3">
                  <c:v>6582</c:v>
                </c:pt>
                <c:pt idx="4">
                  <c:v>7186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94-4FD9-A9E7-7C99966E024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занимающихся спортом лиц с интеллектуальными нарушениями, зачисленных на этапы спортивной подготовки (человек)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930</c:v>
                </c:pt>
                <c:pt idx="1">
                  <c:v>1301</c:v>
                </c:pt>
                <c:pt idx="2">
                  <c:v>1238</c:v>
                </c:pt>
                <c:pt idx="3">
                  <c:v>1668</c:v>
                </c:pt>
                <c:pt idx="4">
                  <c:v>1106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94-4FD9-A9E7-7C99966E024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2809256"/>
        <c:axId val="402809648"/>
      </c:barChart>
      <c:catAx>
        <c:axId val="402809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sz="1597" baseline="0"/>
            </a:pPr>
            <a:endParaRPr lang="ru-RU"/>
          </a:p>
        </c:txPr>
        <c:crossAx val="402809648"/>
        <c:crosses val="autoZero"/>
        <c:auto val="1"/>
        <c:lblAlgn val="ctr"/>
        <c:lblOffset val="100"/>
        <c:noMultiLvlLbl val="0"/>
      </c:catAx>
      <c:valAx>
        <c:axId val="402809648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402809256"/>
        <c:crosses val="autoZero"/>
        <c:crossBetween val="between"/>
        <c:majorUnit val="27294.941999999999"/>
      </c:valAx>
    </c:plotArea>
    <c:legend>
      <c:legendPos val="r"/>
      <c:layout>
        <c:manualLayout>
          <c:xMode val="edge"/>
          <c:yMode val="edge"/>
          <c:x val="0.66865681050838621"/>
          <c:y val="0.14858281752214128"/>
          <c:w val="0.33134321142580886"/>
          <c:h val="0.59244544431946011"/>
        </c:manualLayout>
      </c:layout>
      <c:overlay val="0"/>
      <c:txPr>
        <a:bodyPr/>
        <a:lstStyle/>
        <a:p>
          <a:pPr>
            <a:defRPr sz="18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  <c:userShapes r:id="rId2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5023861839129953"/>
          <c:w val="0.96685522256825041"/>
          <c:h val="0.519543014867062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Амурская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7-48BD-B751-E0753935FAB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Еврейская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E7-48BD-B751-E0753935FAB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Камчатский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E7-48BD-B751-E0753935FAB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Магаданская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E7-48BD-B751-E0753935FAB7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E7-48BD-B751-E0753935FAB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Приморский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9E7-48BD-B751-E0753935FAB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Республика Саха (Якутия)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E7-48BD-B751-E0753935FAB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Сахалинская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9E7-48BD-B751-E0753935FAB7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Хабаровский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E7-48BD-B751-E0753935FAB7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Чукотский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9E7-48BD-B751-E0753935FA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801416"/>
        <c:axId val="402801808"/>
      </c:barChart>
      <c:catAx>
        <c:axId val="40280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801808"/>
        <c:crosses val="autoZero"/>
        <c:auto val="1"/>
        <c:lblAlgn val="ctr"/>
        <c:lblOffset val="100"/>
        <c:noMultiLvlLbl val="0"/>
      </c:catAx>
      <c:valAx>
        <c:axId val="40280180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801416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5023861839129953"/>
          <c:w val="0.96685522256825041"/>
          <c:h val="0.519543014867062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Амурская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3E-403D-8E1F-5F7C1CE278D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Еврейская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3E-403D-8E1F-5F7C1CE278D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Камчатский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3E-403D-8E1F-5F7C1CE278D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Магаданская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3E-403D-8E1F-5F7C1CE278DD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3E-403D-8E1F-5F7C1CE278DD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Приморский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73E-403D-8E1F-5F7C1CE278DD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Республика Саха (Якутия)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73E-403D-8E1F-5F7C1CE278DD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Сахалинская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73E-403D-8E1F-5F7C1CE278DD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Хабаровский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73E-403D-8E1F-5F7C1CE278DD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Чукотский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73E-403D-8E1F-5F7C1CE27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807688"/>
        <c:axId val="402805728"/>
      </c:barChart>
      <c:catAx>
        <c:axId val="402807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805728"/>
        <c:crosses val="autoZero"/>
        <c:auto val="1"/>
        <c:lblAlgn val="ctr"/>
        <c:lblOffset val="100"/>
        <c:noMultiLvlLbl val="0"/>
      </c:catAx>
      <c:valAx>
        <c:axId val="40280572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807688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7611083584317156"/>
          <c:w val="0.96685522256825041"/>
          <c:h val="0.59367079741519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Амурская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6D-461D-8BA2-783D23C3708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Еврейская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6D-461D-8BA2-783D23C3708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Камчатский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6D-461D-8BA2-783D23C3708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Магаданская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6D-461D-8BA2-783D23C37086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6D-461D-8BA2-783D23C3708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Приморский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56D-461D-8BA2-783D23C3708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Республика Саха (Якутия)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6D-461D-8BA2-783D23C37086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Сахалинская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56D-461D-8BA2-783D23C37086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Хабаровский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2059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6D-461D-8BA2-783D23C37086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Чукотский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56D-461D-8BA2-783D23C37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812000"/>
        <c:axId val="402781816"/>
      </c:barChart>
      <c:catAx>
        <c:axId val="40281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781816"/>
        <c:crosses val="autoZero"/>
        <c:auto val="1"/>
        <c:lblAlgn val="ctr"/>
        <c:lblOffset val="100"/>
        <c:noMultiLvlLbl val="0"/>
      </c:catAx>
      <c:valAx>
        <c:axId val="4027818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812000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5023861839129953"/>
          <c:w val="0.96685522256825041"/>
          <c:h val="0.519543014867062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Амурская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79-4F7C-A432-D2C51339CB8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Еврейская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79-4F7C-A432-D2C51339CB8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Камчатский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79-4F7C-A432-D2C51339CB8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Магаданская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79-4F7C-A432-D2C51339CB88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79-4F7C-A432-D2C51339CB8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Приморский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479-4F7C-A432-D2C51339CB88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Республика Саха (Якутия)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479-4F7C-A432-D2C51339CB88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Сахалинская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479-4F7C-A432-D2C51339CB88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Хабаровский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2748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79-4F7C-A432-D2C51339CB88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Чукотский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479-4F7C-A432-D2C51339C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810432"/>
        <c:axId val="402810824"/>
      </c:barChart>
      <c:catAx>
        <c:axId val="40281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810824"/>
        <c:crosses val="autoZero"/>
        <c:auto val="1"/>
        <c:lblAlgn val="ctr"/>
        <c:lblOffset val="100"/>
        <c:noMultiLvlLbl val="0"/>
      </c:catAx>
      <c:valAx>
        <c:axId val="40281082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810432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7611083584317156"/>
          <c:w val="0.96685522256825041"/>
          <c:h val="0.59367079741519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Амурская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751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93-4FF8-9871-D143934EF98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Еврейская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93-4FF8-9871-D143934EF98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Камчатский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93-4FF8-9871-D143934EF98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Магаданская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93-4FF8-9871-D143934EF98F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93-4FF8-9871-D143934EF98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Приморский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93-4FF8-9871-D143934EF98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Республика Саха (Якутия)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93-4FF8-9871-D143934EF98F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Сахалинская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C93-4FF8-9871-D143934EF98F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Хабаровский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3007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C93-4FF8-9871-D143934EF98F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Чукотский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C93-4FF8-9871-D143934EF9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784560"/>
        <c:axId val="402785344"/>
      </c:barChart>
      <c:catAx>
        <c:axId val="40278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785344"/>
        <c:crosses val="autoZero"/>
        <c:auto val="1"/>
        <c:lblAlgn val="ctr"/>
        <c:lblOffset val="100"/>
        <c:noMultiLvlLbl val="0"/>
      </c:catAx>
      <c:valAx>
        <c:axId val="40278534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784560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1537015861926552"/>
          <c:w val="0.96685522256825041"/>
          <c:h val="0.55284049198625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Амурская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5-48F1-840D-4CE4F2EA2C8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Еврейская АО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D5-48F1-840D-4CE4F2EA2C8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Камчатский край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D5-48F1-840D-4CE4F2EA2C8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Магаданская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D5-48F1-840D-4CE4F2EA2C81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D5-48F1-840D-4CE4F2EA2C8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Приморский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6D5-48F1-840D-4CE4F2EA2C8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Республика Саха (Якутия)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D5-48F1-840D-4CE4F2EA2C8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Сахалинская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6D5-48F1-840D-4CE4F2EA2C8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Хабаровский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6D5-48F1-840D-4CE4F2EA2C8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Чукотский АО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6D5-48F1-840D-4CE4F2EA2C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781424"/>
        <c:axId val="402785736"/>
      </c:barChart>
      <c:catAx>
        <c:axId val="40278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785736"/>
        <c:crosses val="autoZero"/>
        <c:auto val="1"/>
        <c:lblAlgn val="ctr"/>
        <c:lblOffset val="100"/>
        <c:noMultiLvlLbl val="0"/>
      </c:catAx>
      <c:valAx>
        <c:axId val="40278573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781424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1537015861926552"/>
          <c:w val="0.96685522256825041"/>
          <c:h val="0.55284049198625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Амурская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89-43FF-8E10-782286BAF57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Еврейская АО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89-43FF-8E10-782286BAF57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Камчатский край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89-43FF-8E10-782286BAF57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Магаданская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89-43FF-8E10-782286BAF576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89-43FF-8E10-782286BAF57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Приморский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F89-43FF-8E10-782286BAF57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Республика Саха (Якутия)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F89-43FF-8E10-782286BAF576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Сахалинская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F89-43FF-8E10-782286BAF576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Хабаровский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F89-43FF-8E10-782286BAF576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Чукотский АО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F89-43FF-8E10-782286BAF5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786128"/>
        <c:axId val="402783776"/>
      </c:barChart>
      <c:catAx>
        <c:axId val="40278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783776"/>
        <c:crosses val="autoZero"/>
        <c:auto val="1"/>
        <c:lblAlgn val="ctr"/>
        <c:lblOffset val="100"/>
        <c:noMultiLvlLbl val="0"/>
      </c:catAx>
      <c:valAx>
        <c:axId val="40278377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78612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2671665331188671"/>
          <c:w val="0.96685522256825041"/>
          <c:h val="0.641493964118935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Амурская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E6-4D18-9B0E-BE6662DA31F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Еврейская АО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E6-4D18-9B0E-BE6662DA31F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Камчатский край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E6-4D18-9B0E-BE6662DA31F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Магаданская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E6-4D18-9B0E-BE6662DA31F2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E6-4D18-9B0E-BE6662DA31F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Приморский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9E6-4D18-9B0E-BE6662DA31F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Республика Саха (Якутия)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E6-4D18-9B0E-BE6662DA31F2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Сахалинская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9E6-4D18-9B0E-BE6662DA31F2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Хабаровский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9E6-4D18-9B0E-BE6662DA31F2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Чукотский АО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9E6-4D18-9B0E-BE6662DA31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792400"/>
        <c:axId val="402789656"/>
      </c:barChart>
      <c:catAx>
        <c:axId val="40279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789656"/>
        <c:crosses val="autoZero"/>
        <c:auto val="1"/>
        <c:lblAlgn val="ctr"/>
        <c:lblOffset val="100"/>
        <c:noMultiLvlLbl val="0"/>
      </c:catAx>
      <c:valAx>
        <c:axId val="40278965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792400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9E-3"/>
          <c:y val="5.7546458060901869E-2"/>
          <c:w val="0.99661710002077075"/>
          <c:h val="0.810081770227525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Центральный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28654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BF-421B-B429-71FF42283E6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Южный ФО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9952038369308954E-4"/>
                  <c:y val="-7.4009087652803516E-3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146877773371854"/>
                      <c:h val="0.136668321651317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4BF-421B-B429-71FF42283E61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14877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BF-421B-B429-71FF42283E6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Северо-Западный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26324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BF-421B-B429-71FF42283E6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Дальневосточный ФО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 rot="0" vert="horz"/>
                  <a:lstStyle/>
                  <a:p>
                    <a:pPr>
                      <a:defRPr/>
                    </a:pPr>
                    <a:fld id="{6DA1B174-4C6E-4D0B-A0BB-EDFBACD003D6}" type="SERIESNAME">
                      <a:rPr lang="ru-RU"/>
                      <a:pPr>
                        <a:defRPr/>
                      </a:pPr>
                      <a:t>[ИМЯ РЯДА]</a:t>
                    </a:fld>
                    <a:r>
                      <a:rPr lang="ru-RU" baseline="0" dirty="0"/>
                      <a:t> </a:t>
                    </a:r>
                  </a:p>
                  <a:p>
                    <a:pPr>
                      <a:defRPr/>
                    </a:pPr>
                    <a:fld id="{96F05517-3EDF-4B0A-8C7C-1C6D3817133B}" type="VALUE">
                      <a:rPr lang="ru-RU" baseline="0" smtClean="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4BF-421B-B429-71FF42283E61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6582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BF-421B-B429-71FF42283E6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Сибирский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25970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BF-421B-B429-71FF42283E6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Уральский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12179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BF-421B-B429-71FF42283E6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Приволжский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33339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4BF-421B-B429-71FF42283E6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Северо-Кавказский ФО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961630695443642E-3"/>
                  <c:y val="4.9338744278452987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306954436450839"/>
                      <c:h val="0.186993840815340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F4BF-421B-B429-71FF42283E61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5216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4BF-421B-B429-71FF42283E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06665936"/>
        <c:axId val="306668288"/>
      </c:barChart>
      <c:catAx>
        <c:axId val="30666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06668288"/>
        <c:crosses val="autoZero"/>
        <c:auto val="1"/>
        <c:lblAlgn val="ctr"/>
        <c:lblOffset val="100"/>
        <c:noMultiLvlLbl val="0"/>
      </c:catAx>
      <c:valAx>
        <c:axId val="30666828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06665936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1537015861926552"/>
          <c:w val="0.96685522256825041"/>
          <c:h val="0.55284049198625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Амурская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ED-4466-BF4F-68EC2A1CE3F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Еврейская АО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ED-4466-BF4F-68EC2A1CE3F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Камчатский край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ED-4466-BF4F-68EC2A1CE3F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Магаданская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ED-4466-BF4F-68EC2A1CE3F0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ED-4466-BF4F-68EC2A1CE3F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Приморский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5ED-4466-BF4F-68EC2A1CE3F0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Республика Саха (Якутия)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5ED-4466-BF4F-68EC2A1CE3F0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Сахалинская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5ED-4466-BF4F-68EC2A1CE3F0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Хабаровский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ED-4466-BF4F-68EC2A1CE3F0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Чукотский АО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5ED-4466-BF4F-68EC2A1CE3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793968"/>
        <c:axId val="402802200"/>
      </c:barChart>
      <c:catAx>
        <c:axId val="40279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802200"/>
        <c:crosses val="autoZero"/>
        <c:auto val="1"/>
        <c:lblAlgn val="ctr"/>
        <c:lblOffset val="100"/>
        <c:noMultiLvlLbl val="0"/>
      </c:catAx>
      <c:valAx>
        <c:axId val="40280220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79396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6164074259909684"/>
          <c:w val="0.96685522256825041"/>
          <c:h val="0.606569874831725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Амурская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9C-4506-A41D-B1D4F0CF46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Еврейская АО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9C-4506-A41D-B1D4F0CF465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Камчатский край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9C-4506-A41D-B1D4F0CF465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Магаданская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9C-4506-A41D-B1D4F0CF4656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9C-4506-A41D-B1D4F0CF465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Приморский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B9C-4506-A41D-B1D4F0CF465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Республика Саха (Якутия)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9C-4506-A41D-B1D4F0CF4656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Сахалинская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B9C-4506-A41D-B1D4F0CF4656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Хабаровский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9C-4506-A41D-B1D4F0CF4656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Чукотский АО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B9C-4506-A41D-B1D4F0CF46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497624"/>
        <c:axId val="399497232"/>
      </c:barChart>
      <c:catAx>
        <c:axId val="399497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9497232"/>
        <c:crosses val="autoZero"/>
        <c:auto val="1"/>
        <c:lblAlgn val="ctr"/>
        <c:lblOffset val="100"/>
        <c:noMultiLvlLbl val="0"/>
      </c:catAx>
      <c:valAx>
        <c:axId val="39949723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497624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369693011103853E-2"/>
          <c:y val="7.1428571428571426E-3"/>
          <c:w val="0.6261703276639734"/>
          <c:h val="0.90746419197600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лиц с интеллектуальными нарушениями (человек)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13173</c:v>
                </c:pt>
                <c:pt idx="1">
                  <c:v>16121</c:v>
                </c:pt>
                <c:pt idx="2">
                  <c:v>22118</c:v>
                </c:pt>
                <c:pt idx="3">
                  <c:v>25970</c:v>
                </c:pt>
                <c:pt idx="4">
                  <c:v>28712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75-4372-9946-A8877762026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занимающихся спортом лиц с интеллектуальными нарушениями, зачисленных на этапы спортивной подготовки (человек)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5811</c:v>
                </c:pt>
                <c:pt idx="1">
                  <c:v>4436</c:v>
                </c:pt>
                <c:pt idx="2">
                  <c:v>7433</c:v>
                </c:pt>
                <c:pt idx="3">
                  <c:v>7155</c:v>
                </c:pt>
                <c:pt idx="4">
                  <c:v>4827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75-4372-9946-A8877762026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99487432"/>
        <c:axId val="399495272"/>
      </c:barChart>
      <c:catAx>
        <c:axId val="399487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sz="1597" baseline="0"/>
            </a:pPr>
            <a:endParaRPr lang="ru-RU"/>
          </a:p>
        </c:txPr>
        <c:crossAx val="399495272"/>
        <c:crosses val="autoZero"/>
        <c:auto val="1"/>
        <c:lblAlgn val="ctr"/>
        <c:lblOffset val="100"/>
        <c:noMultiLvlLbl val="0"/>
      </c:catAx>
      <c:valAx>
        <c:axId val="399495272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399487432"/>
        <c:crosses val="autoZero"/>
        <c:crossBetween val="between"/>
        <c:majorUnit val="27294.941999999999"/>
      </c:valAx>
    </c:plotArea>
    <c:legend>
      <c:legendPos val="r"/>
      <c:layout>
        <c:manualLayout>
          <c:xMode val="edge"/>
          <c:yMode val="edge"/>
          <c:x val="0.66865681050838621"/>
          <c:y val="0.14858281752214128"/>
          <c:w val="0.33134321142580886"/>
          <c:h val="0.59244544431946011"/>
        </c:manualLayout>
      </c:layout>
      <c:overlay val="0"/>
      <c:txPr>
        <a:bodyPr/>
        <a:lstStyle/>
        <a:p>
          <a:pPr>
            <a:defRPr sz="18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  <c:userShapes r:id="rId2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44223479480035099"/>
          <c:w val="0.96685522256825041"/>
          <c:h val="0.525975822630471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Алтайский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882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53-45C3-B84C-EF73A00D9A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Забайкальский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53-45C3-B84C-EF73A00D9A4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Иркутская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2823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53-45C3-B84C-EF73A00D9A4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Кемеровская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53-45C3-B84C-EF73A00D9A44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53-45C3-B84C-EF73A00D9A4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Красноярский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853-45C3-B84C-EF73A00D9A4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853-45C3-B84C-EF73A00D9A44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Омская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853-45C3-B84C-EF73A00D9A44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Алтай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53-45C3-B84C-EF73A00D9A44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Бурятия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853-45C3-B84C-EF73A00D9A44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Тыва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853-45C3-B84C-EF73A00D9A44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Хакасия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853-45C3-B84C-EF73A00D9A44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Томская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543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853-45C3-B84C-EF73A00D9A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508992"/>
        <c:axId val="399508600"/>
      </c:barChart>
      <c:catAx>
        <c:axId val="39950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9508600"/>
        <c:crosses val="autoZero"/>
        <c:auto val="1"/>
        <c:lblAlgn val="ctr"/>
        <c:lblOffset val="100"/>
        <c:noMultiLvlLbl val="0"/>
      </c:catAx>
      <c:valAx>
        <c:axId val="39950860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508992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2872403231513903"/>
          <c:w val="0.96685522256825041"/>
          <c:h val="0.639486618290383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Алтайский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2437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A9-490A-8133-D08D853298C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Забайкальский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A9-490A-8133-D08D853298C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Иркутская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A9-490A-8133-D08D853298C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Кемеровская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A9-490A-8133-D08D853298C0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3464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A9-490A-8133-D08D853298C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Красноярский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7A9-490A-8133-D08D853298C0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A9-490A-8133-D08D853298C0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Омская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7A9-490A-8133-D08D853298C0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Алтай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A9-490A-8133-D08D853298C0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Бурятия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7A9-490A-8133-D08D853298C0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Тыва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7A9-490A-8133-D08D853298C0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Хакасия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7A9-490A-8133-D08D853298C0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Томская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7A9-490A-8133-D08D853298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490960"/>
        <c:axId val="399493312"/>
      </c:barChart>
      <c:catAx>
        <c:axId val="39949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9493312"/>
        <c:crosses val="autoZero"/>
        <c:auto val="1"/>
        <c:lblAlgn val="ctr"/>
        <c:lblOffset val="100"/>
        <c:noMultiLvlLbl val="0"/>
      </c:catAx>
      <c:valAx>
        <c:axId val="39949331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490960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48420476217E-2"/>
          <c:y val="0.34552193215884602"/>
          <c:w val="0.96685522256825041"/>
          <c:h val="0.62000221686526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Алтайский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00-4B6B-9D8C-976BAFD4AE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Забайкальский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00-4B6B-9D8C-976BAFD4AE6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Иркутская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00-4B6B-9D8C-976BAFD4AE6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Кемеровская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00-4B6B-9D8C-976BAFD4AE64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4435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00-4B6B-9D8C-976BAFD4AE6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Красноярский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3389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A00-4B6B-9D8C-976BAFD4AE6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00-4B6B-9D8C-976BAFD4AE64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Омская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A00-4B6B-9D8C-976BAFD4AE64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Алтай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A00-4B6B-9D8C-976BAFD4AE64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Бурятия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1047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A00-4B6B-9D8C-976BAFD4AE64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Тыва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A00-4B6B-9D8C-976BAFD4AE64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Хакасия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A00-4B6B-9D8C-976BAFD4AE64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Томская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A00-4B6B-9D8C-976BAFD4A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494096"/>
        <c:axId val="399496056"/>
      </c:barChart>
      <c:catAx>
        <c:axId val="39949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9496056"/>
        <c:crosses val="autoZero"/>
        <c:auto val="1"/>
        <c:lblAlgn val="ctr"/>
        <c:lblOffset val="100"/>
        <c:noMultiLvlLbl val="0"/>
      </c:catAx>
      <c:valAx>
        <c:axId val="39949605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494096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30253843765151045"/>
          <c:w val="0.96685522256825041"/>
          <c:h val="0.665672179779311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Алтайский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03-496E-BCBD-709C4217E3C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Забайкальский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03-496E-BCBD-709C4217E3C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Иркутская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3-496E-BCBD-709C4217E3C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Кемеровская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3-496E-BCBD-709C4217E3CB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5088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03-496E-BCBD-709C4217E3C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Красноярский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4278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203-496E-BCBD-709C4217E3C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03-496E-BCBD-709C4217E3CB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Омская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3145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203-496E-BCBD-709C4217E3CB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Алтай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203-496E-BCBD-709C4217E3CB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Бурятия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1127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203-496E-BCBD-709C4217E3CB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Тыва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203-496E-BCBD-709C4217E3CB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Хакасия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203-496E-BCBD-709C4217E3CB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Томская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203-496E-BCBD-709C4217E3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505072"/>
        <c:axId val="399504680"/>
      </c:barChart>
      <c:catAx>
        <c:axId val="39950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9504680"/>
        <c:crosses val="autoZero"/>
        <c:auto val="1"/>
        <c:lblAlgn val="ctr"/>
        <c:lblOffset val="100"/>
        <c:noMultiLvlLbl val="0"/>
      </c:catAx>
      <c:valAx>
        <c:axId val="39950468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505072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72388715875991E-2"/>
          <c:y val="0.29716550083809351"/>
          <c:w val="0.96685522256825041"/>
          <c:h val="0.671045116592728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Алтайский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3046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A1-4EA3-BBF2-67CB4C13673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Забайкальский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A1-4EA3-BBF2-67CB4C13673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Иркутская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A1-4EA3-BBF2-67CB4C13673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Кемеровская область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A1-4EA3-BBF2-67CB4C136736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5744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A1-4EA3-BBF2-67CB4C13673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Красноярский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4553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9A1-4EA3-BBF2-67CB4C13673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A1-4EA3-BBF2-67CB4C136736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Омская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4274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9A1-4EA3-BBF2-67CB4C136736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Алтай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9A1-4EA3-BBF2-67CB4C136736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Бурятия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1113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9A1-4EA3-BBF2-67CB4C136736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Тыва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9A1-4EA3-BBF2-67CB4C136736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Хакасия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9A1-4EA3-BBF2-67CB4C136736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Томская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1033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9A1-4EA3-BBF2-67CB4C1367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505856"/>
        <c:axId val="399509776"/>
      </c:barChart>
      <c:catAx>
        <c:axId val="39950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9509776"/>
        <c:crosses val="autoZero"/>
        <c:auto val="1"/>
        <c:lblAlgn val="ctr"/>
        <c:lblOffset val="100"/>
        <c:noMultiLvlLbl val="0"/>
      </c:catAx>
      <c:valAx>
        <c:axId val="39950977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505856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7358706569113315"/>
          <c:w val="1"/>
          <c:h val="0.59462355173968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Алтайский край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CA-4D67-A08E-FC21F9333C8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Забайкальский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CA-4D67-A08E-FC21F9333C8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Иркутская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CA-4D67-A08E-FC21F9333C8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Кемеровская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CA-4D67-A08E-FC21F9333C85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CA-4D67-A08E-FC21F9333C8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Красноярский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9CA-4D67-A08E-FC21F9333C8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CA-4D67-A08E-FC21F9333C8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Омская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9CA-4D67-A08E-FC21F9333C8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Алтай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9CA-4D67-A08E-FC21F9333C85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Бурятия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9CA-4D67-A08E-FC21F9333C85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Тыва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9CA-4D67-A08E-FC21F9333C85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Хакасия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9CA-4D67-A08E-FC21F9333C85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Томская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9CA-4D67-A08E-FC21F9333C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811608"/>
        <c:axId val="399502720"/>
      </c:barChart>
      <c:catAx>
        <c:axId val="402811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9502720"/>
        <c:crosses val="autoZero"/>
        <c:auto val="1"/>
        <c:lblAlgn val="ctr"/>
        <c:lblOffset val="100"/>
        <c:noMultiLvlLbl val="0"/>
      </c:catAx>
      <c:valAx>
        <c:axId val="39950272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81160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7358706569113315"/>
          <c:w val="1"/>
          <c:h val="0.59462355173968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Алтайский край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96-49DA-862C-B70094B1091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Забайкальский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96-49DA-862C-B70094B1091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Иркутская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96-49DA-862C-B70094B1091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Кемеровская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96-49DA-862C-B70094B10912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96-49DA-862C-B70094B1091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Красноярский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96-49DA-862C-B70094B1091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96-49DA-862C-B70094B10912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Омская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B96-49DA-862C-B70094B10912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Алтай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96-49DA-862C-B70094B10912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Бурятия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B96-49DA-862C-B70094B10912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Тыва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B96-49DA-862C-B70094B10912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Хакасия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649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B96-49DA-862C-B70094B10912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Томская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B96-49DA-862C-B70094B109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498408"/>
        <c:axId val="399506640"/>
      </c:barChart>
      <c:catAx>
        <c:axId val="399498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9506640"/>
        <c:crosses val="autoZero"/>
        <c:auto val="1"/>
        <c:lblAlgn val="ctr"/>
        <c:lblOffset val="100"/>
        <c:noMultiLvlLbl val="0"/>
      </c:catAx>
      <c:valAx>
        <c:axId val="3995066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49840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28999792292159E-3"/>
          <c:y val="1.0674650996370692E-2"/>
          <c:w val="0.99661710002077075"/>
          <c:h val="0.856953577292056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Центральный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40821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6-4742-BE24-3664872F2E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Южный ФО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9952038369308954E-4"/>
                  <c:y val="-7.4009087652803516E-3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146877773371854"/>
                      <c:h val="0.136668321651317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156-4742-BE24-3664872F2E06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16648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56-4742-BE24-3664872F2E0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Северо-Западный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26959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56-4742-BE24-3664872F2E0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Дальневосточный ФО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 rot="0" vert="horz"/>
                  <a:lstStyle/>
                  <a:p>
                    <a:pPr>
                      <a:defRPr/>
                    </a:pPr>
                    <a:fld id="{6DA1B174-4C6E-4D0B-A0BB-EDFBACD003D6}" type="SERIESNAME">
                      <a:rPr lang="ru-RU"/>
                      <a:pPr>
                        <a:defRPr/>
                      </a:pPr>
                      <a:t>[ИМЯ РЯДА]</a:t>
                    </a:fld>
                    <a:r>
                      <a:rPr lang="ru-RU" baseline="0" dirty="0"/>
                      <a:t> </a:t>
                    </a:r>
                  </a:p>
                  <a:p>
                    <a:pPr>
                      <a:defRPr/>
                    </a:pPr>
                    <a:fld id="{96F05517-3EDF-4B0A-8C7C-1C6D3817133B}" type="VALUE">
                      <a:rPr lang="ru-RU" baseline="0" smtClean="0"/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156-4742-BE24-3664872F2E06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7186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156-4742-BE24-3664872F2E0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Сибирский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28712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56-4742-BE24-3664872F2E0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Уральский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17685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156-4742-BE24-3664872F2E06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Приволжский ФО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40586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56-4742-BE24-3664872F2E06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Северо-Кавказский ФО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961630695443642E-3"/>
                  <c:y val="4.9338744278452987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306954436450839"/>
                      <c:h val="0.186993840815340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156-4742-BE24-3664872F2E06}"/>
                </c:ext>
              </c:extLst>
            </c:dLbl>
            <c:spPr>
              <a:noFill/>
              <a:ln w="30336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5318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156-4742-BE24-3664872F2E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07527296"/>
        <c:axId val="307523376"/>
      </c:barChart>
      <c:catAx>
        <c:axId val="30752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07523376"/>
        <c:crosses val="autoZero"/>
        <c:auto val="1"/>
        <c:lblAlgn val="ctr"/>
        <c:lblOffset val="100"/>
        <c:noMultiLvlLbl val="0"/>
      </c:catAx>
      <c:valAx>
        <c:axId val="30752337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07527296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3537583904542798"/>
          <c:w val="1"/>
          <c:h val="0.532834778385394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Алтайский край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57-43DF-A0A6-416249C0F7D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Забайкальский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57-43DF-A0A6-416249C0F7D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Иркутская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1830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57-43DF-A0A6-416249C0F7D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Кемеровская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57-43DF-A0A6-416249C0F7D1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57-43DF-A0A6-416249C0F7D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Красноярский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657-43DF-A0A6-416249C0F7D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657-43DF-A0A6-416249C0F7D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Омская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657-43DF-A0A6-416249C0F7D1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Алтай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657-43DF-A0A6-416249C0F7D1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Бурятия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657-43DF-A0A6-416249C0F7D1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Тыва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657-43DF-A0A6-416249C0F7D1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Хакасия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657-43DF-A0A6-416249C0F7D1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Томская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657-43DF-A0A6-416249C0F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508208"/>
        <c:axId val="399507424"/>
      </c:barChart>
      <c:catAx>
        <c:axId val="39950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9507424"/>
        <c:crosses val="autoZero"/>
        <c:auto val="1"/>
        <c:lblAlgn val="ctr"/>
        <c:lblOffset val="100"/>
        <c:noMultiLvlLbl val="0"/>
      </c:catAx>
      <c:valAx>
        <c:axId val="39950742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50820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1388409179176022"/>
          <c:w val="1"/>
          <c:h val="0.554326525639062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Алтайский край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9E-46B1-B1BE-FF45D6756DA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Забайкальский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9E-46B1-B1BE-FF45D6756DA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Иркутская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9E-46B1-B1BE-FF45D6756DA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Кемеровская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9E-46B1-B1BE-FF45D6756DA4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39E-46B1-B1BE-FF45D6756DA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Красноярский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39E-46B1-B1BE-FF45D6756DA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39E-46B1-B1BE-FF45D6756DA4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Омская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39E-46B1-B1BE-FF45D6756DA4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Алтай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9E-46B1-B1BE-FF45D6756DA4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Бурятия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39E-46B1-B1BE-FF45D6756DA4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Тыва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9E-46B1-B1BE-FF45D6756DA4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Хакасия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1018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39E-46B1-B1BE-FF45D6756DA4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Томская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39E-46B1-B1BE-FF45D6756D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494488"/>
        <c:axId val="399496448"/>
      </c:barChart>
      <c:catAx>
        <c:axId val="399494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9496448"/>
        <c:crosses val="autoZero"/>
        <c:auto val="1"/>
        <c:lblAlgn val="ctr"/>
        <c:lblOffset val="100"/>
        <c:noMultiLvlLbl val="0"/>
      </c:catAx>
      <c:valAx>
        <c:axId val="39949644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49448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4880818107897041"/>
          <c:w val="1"/>
          <c:h val="0.51940243635185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Алтайский край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D5-4C27-9DC7-E20DCBE8E9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Забайкальский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D5-4C27-9DC7-E20DCBE8E9C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Иркутская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D5-4C27-9DC7-E20DCBE8E9C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Кемеровская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D5-4C27-9DC7-E20DCBE8E9C2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4D5-4C27-9DC7-E20DCBE8E9C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Красноярский край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4D5-4C27-9DC7-E20DCBE8E9C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D5-4C27-9DC7-E20DCBE8E9C2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Омская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4D5-4C27-9DC7-E20DCBE8E9C2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Республика Алтай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D5-4C27-9DC7-E20DCBE8E9C2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Республика Бурятия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lumOff val="2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4D5-4C27-9DC7-E20DCBE8E9C2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Республика Тыва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tint val="96000"/>
                    <a:lumMod val="104000"/>
                  </a:schemeClr>
                </a:gs>
                <a:gs pos="100000">
                  <a:schemeClr val="accent6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4D5-4C27-9DC7-E20DCBE8E9C2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Республика Хакасия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tint val="96000"/>
                    <a:lumMod val="104000"/>
                  </a:schemeClr>
                </a:gs>
                <a:gs pos="100000">
                  <a:schemeClr val="accent5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1049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4D5-4C27-9DC7-E20DCBE8E9C2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Томская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tint val="96000"/>
                    <a:lumMod val="104000"/>
                  </a:schemeClr>
                </a:gs>
                <a:gs pos="100000">
                  <a:schemeClr val="accent4">
                    <a:lumMod val="8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4D5-4C27-9DC7-E20DCBE8E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494880"/>
        <c:axId val="399488608"/>
      </c:barChart>
      <c:catAx>
        <c:axId val="39949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9488608"/>
        <c:crosses val="autoZero"/>
        <c:auto val="1"/>
        <c:lblAlgn val="ctr"/>
        <c:lblOffset val="100"/>
        <c:noMultiLvlLbl val="0"/>
      </c:catAx>
      <c:valAx>
        <c:axId val="39948860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494880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369693011103853E-2"/>
          <c:y val="7.1428571428571426E-3"/>
          <c:w val="0.6261703276639734"/>
          <c:h val="0.90746419197600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лиц с интеллектуальными нарушениями (человек)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8419</c:v>
                </c:pt>
                <c:pt idx="1">
                  <c:v>11327</c:v>
                </c:pt>
                <c:pt idx="2">
                  <c:v>11548</c:v>
                </c:pt>
                <c:pt idx="3">
                  <c:v>12179</c:v>
                </c:pt>
                <c:pt idx="4">
                  <c:v>17685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A6-430F-AF41-6A88DD40CA1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занимающихся спортом лиц с интеллектуальными нарушениями, зачисленных на этапы спортивной подготовки (человек)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3122</c:v>
                </c:pt>
                <c:pt idx="1">
                  <c:v>5470</c:v>
                </c:pt>
                <c:pt idx="2">
                  <c:v>4282</c:v>
                </c:pt>
                <c:pt idx="3">
                  <c:v>5857</c:v>
                </c:pt>
                <c:pt idx="4">
                  <c:v>5943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A6-430F-AF41-6A88DD40CA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96465992"/>
        <c:axId val="396462072"/>
      </c:barChart>
      <c:catAx>
        <c:axId val="396465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sz="1597" baseline="0"/>
            </a:pPr>
            <a:endParaRPr lang="ru-RU"/>
          </a:p>
        </c:txPr>
        <c:crossAx val="396462072"/>
        <c:crosses val="autoZero"/>
        <c:auto val="1"/>
        <c:lblAlgn val="ctr"/>
        <c:lblOffset val="100"/>
        <c:noMultiLvlLbl val="0"/>
      </c:catAx>
      <c:valAx>
        <c:axId val="396462072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396465992"/>
        <c:crosses val="autoZero"/>
        <c:crossBetween val="between"/>
        <c:majorUnit val="27294.941999999999"/>
      </c:valAx>
    </c:plotArea>
    <c:legend>
      <c:legendPos val="r"/>
      <c:layout>
        <c:manualLayout>
          <c:xMode val="edge"/>
          <c:yMode val="edge"/>
          <c:x val="0.66865681050838621"/>
          <c:y val="0.14858281752214128"/>
          <c:w val="0.33134321142580886"/>
          <c:h val="0.59244544431946011"/>
        </c:manualLayout>
      </c:layout>
      <c:overlay val="0"/>
      <c:txPr>
        <a:bodyPr/>
        <a:lstStyle/>
        <a:p>
          <a:pPr>
            <a:defRPr sz="18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  <c:userShapes r:id="rId2"/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9656483188630698"/>
          <c:w val="1"/>
          <c:h val="0.57164578554451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Курганская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1755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B4-43AA-9F36-73B35A93ED1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Свердловская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3602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B4-43AA-9F36-73B35A93ED1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Тюменская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B4-43AA-9F36-73B35A93ED1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Ханты-Мансийский АО-Югра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B4-43AA-9F36-73B35A93ED1B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B4-43AA-9F36-73B35A93ED1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Челябинская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AB4-43AA-9F36-73B35A93ED1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Ямало-Ненецкий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B4-43AA-9F36-73B35A93ED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6462856"/>
        <c:axId val="396461680"/>
      </c:barChart>
      <c:catAx>
        <c:axId val="396462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6461680"/>
        <c:crosses val="autoZero"/>
        <c:auto val="1"/>
        <c:lblAlgn val="ctr"/>
        <c:lblOffset val="100"/>
        <c:noMultiLvlLbl val="0"/>
      </c:catAx>
      <c:valAx>
        <c:axId val="39646168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6462856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9656483188630698"/>
          <c:w val="1"/>
          <c:h val="0.57164578554451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Курганская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00-4AD7-885E-80D45D4FF11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Свердловская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5452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00-4AD7-885E-80D45D4FF11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Тюменская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00-4AD7-885E-80D45D4FF11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Ханты-Мансийский АО-Югра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00-4AD7-885E-80D45D4FF11F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00-4AD7-885E-80D45D4FF11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Челябинская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000-4AD7-885E-80D45D4FF11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Ямало-Ненецкий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00-4AD7-885E-80D45D4FF1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808472"/>
        <c:axId val="402810040"/>
      </c:barChart>
      <c:catAx>
        <c:axId val="402808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810040"/>
        <c:crosses val="autoZero"/>
        <c:auto val="1"/>
        <c:lblAlgn val="ctr"/>
        <c:lblOffset val="100"/>
        <c:noMultiLvlLbl val="0"/>
      </c:catAx>
      <c:valAx>
        <c:axId val="4028100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808472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9656483188630698"/>
          <c:w val="1"/>
          <c:h val="0.57164578554451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Курганская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5E-4DB1-9094-0253DD8824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Свердловская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3915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5E-4DB1-9094-0253DD8824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Тюменская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5E-4DB1-9094-0253DD8824B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Ханты-Мансийский АО-Югра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5E-4DB1-9094-0253DD8824B6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5E-4DB1-9094-0253DD8824B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Челябинская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E5E-4DB1-9094-0253DD8824B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Ямало-Ненецкий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5E-4DB1-9094-0253DD882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788088"/>
        <c:axId val="402790832"/>
      </c:barChart>
      <c:catAx>
        <c:axId val="402788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790832"/>
        <c:crosses val="autoZero"/>
        <c:auto val="1"/>
        <c:lblAlgn val="ctr"/>
        <c:lblOffset val="100"/>
        <c:noMultiLvlLbl val="0"/>
      </c:catAx>
      <c:valAx>
        <c:axId val="40279083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788088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9656483188630698"/>
          <c:w val="1"/>
          <c:h val="0.57164578554451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Курганская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FC-4774-8FCE-E1717B3137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Свердловская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4334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FC-4774-8FCE-E1717B3137C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Тюменская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FC-4774-8FCE-E1717B3137C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Ханты-Мансийский АО-Югра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FC-4774-8FCE-E1717B3137C8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FC-4774-8FCE-E1717B3137C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Челябинская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FC-4774-8FCE-E1717B3137C8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Ямало-Ненецкий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FC-4774-8FCE-E1717B313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794752"/>
        <c:axId val="402812392"/>
      </c:barChart>
      <c:catAx>
        <c:axId val="40279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812392"/>
        <c:crosses val="autoZero"/>
        <c:auto val="1"/>
        <c:lblAlgn val="ctr"/>
        <c:lblOffset val="100"/>
        <c:noMultiLvlLbl val="0"/>
      </c:catAx>
      <c:valAx>
        <c:axId val="40281239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794752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9656483188630698"/>
          <c:w val="1"/>
          <c:h val="0.57164578554451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Курганская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EA-48ED-9666-84103A8436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Свердловская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7143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EA-48ED-9666-84103A8436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Тюменская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EA-48ED-9666-84103A84361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Ханты-Мансийский АО-Югра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EA-48ED-9666-84103A84361C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EA-48ED-9666-84103A84361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Челябинская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3353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3EA-48ED-9666-84103A84361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Ямало-Ненецкий АО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EA-48ED-9666-84103A843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505464"/>
        <c:axId val="399498800"/>
      </c:barChart>
      <c:catAx>
        <c:axId val="399505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9498800"/>
        <c:crosses val="autoZero"/>
        <c:auto val="1"/>
        <c:lblAlgn val="ctr"/>
        <c:lblOffset val="100"/>
        <c:noMultiLvlLbl val="0"/>
      </c:catAx>
      <c:valAx>
        <c:axId val="39949880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505464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1985769755696369"/>
          <c:w val="1"/>
          <c:h val="0.648352919873858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Курганская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10-48F7-95A1-C446E0D5991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Свердловская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10-48F7-95A1-C446E0D5991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Тюменская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476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10-48F7-95A1-C446E0D5991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Ханты-Мансийский АО-Югра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10-48F7-95A1-C446E0D59916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10-48F7-95A1-C446E0D5991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Челябинская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10-48F7-95A1-C446E0D5991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Ямало-Ненецкий АО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10-48F7-95A1-C446E0D59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788480"/>
        <c:axId val="402789264"/>
      </c:barChart>
      <c:catAx>
        <c:axId val="40278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789264"/>
        <c:crosses val="autoZero"/>
        <c:auto val="1"/>
        <c:lblAlgn val="ctr"/>
        <c:lblOffset val="100"/>
        <c:noMultiLvlLbl val="0"/>
      </c:catAx>
      <c:valAx>
        <c:axId val="40278926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788480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6393823277896E-2"/>
          <c:y val="3.0270431966312499E-2"/>
          <c:w val="0.93282960100472645"/>
          <c:h val="0.700046286443924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21878</c:v>
                </c:pt>
                <c:pt idx="1">
                  <c:v>26423</c:v>
                </c:pt>
                <c:pt idx="2">
                  <c:v>29316</c:v>
                </c:pt>
                <c:pt idx="3">
                  <c:v>36906</c:v>
                </c:pt>
                <c:pt idx="4">
                  <c:v>33962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B8-4131-9B01-6C7579E444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этап начальной подготовки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2936</c:v>
                </c:pt>
                <c:pt idx="1">
                  <c:v>3727</c:v>
                </c:pt>
                <c:pt idx="2">
                  <c:v>4752</c:v>
                </c:pt>
                <c:pt idx="3">
                  <c:v>5753</c:v>
                </c:pt>
                <c:pt idx="4">
                  <c:v>4684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B8-4131-9B01-6C7579E4442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тренировочный этап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931</c:v>
                </c:pt>
                <c:pt idx="1">
                  <c:v>1484</c:v>
                </c:pt>
                <c:pt idx="2">
                  <c:v>1611</c:v>
                </c:pt>
                <c:pt idx="3">
                  <c:v>1605</c:v>
                </c:pt>
                <c:pt idx="4">
                  <c:v>1498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B8-4131-9B01-6C7579E4442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этап совершенствования спортивного мастерства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Лист1!$E$2:$E$6</c:f>
              <c:numCache>
                <c:formatCode>#,##0</c:formatCode>
                <c:ptCount val="5"/>
                <c:pt idx="0">
                  <c:v>19</c:v>
                </c:pt>
                <c:pt idx="1">
                  <c:v>24</c:v>
                </c:pt>
                <c:pt idx="2">
                  <c:v>38</c:v>
                </c:pt>
                <c:pt idx="3">
                  <c:v>110</c:v>
                </c:pt>
                <c:pt idx="4">
                  <c:v>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B8-4131-9B01-6C7579E4442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этап высшего спортивного мастерства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Лист1!$F$2:$F$6</c:f>
              <c:numCache>
                <c:formatCode>#,##0</c:formatCode>
                <c:ptCount val="5"/>
                <c:pt idx="0">
                  <c:v>11</c:v>
                </c:pt>
                <c:pt idx="1">
                  <c:v>56</c:v>
                </c:pt>
                <c:pt idx="2">
                  <c:v>24</c:v>
                </c:pt>
                <c:pt idx="3">
                  <c:v>15</c:v>
                </c:pt>
                <c:pt idx="4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B8-4131-9B01-6C7579E444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048192"/>
        <c:axId val="303050936"/>
      </c:barChart>
      <c:catAx>
        <c:axId val="303048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050936"/>
        <c:crosses val="autoZero"/>
        <c:auto val="1"/>
        <c:lblAlgn val="ctr"/>
        <c:lblOffset val="100"/>
        <c:noMultiLvlLbl val="0"/>
      </c:catAx>
      <c:valAx>
        <c:axId val="303050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048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8002565690524633E-2"/>
          <c:y val="0.79866638291835157"/>
          <c:w val="0.92199743430947534"/>
          <c:h val="0.192439661263187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1388409179176022"/>
          <c:w val="1"/>
          <c:h val="0.554326525639062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Курганская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92-40A2-B591-626D6FBC5A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Свердловская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3738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92-40A2-B591-626D6FBC5A7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Тюменская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92-40A2-B591-626D6FBC5A7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Ханты-Мансийский АО-Югра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92-40A2-B591-626D6FBC5A71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92-40A2-B591-626D6FBC5A7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Челябинская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92-40A2-B591-626D6FBC5A7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Ямало-Ненецкий АО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92-40A2-B591-626D6FBC5A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798672"/>
        <c:axId val="402811216"/>
      </c:barChart>
      <c:catAx>
        <c:axId val="40279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811216"/>
        <c:crosses val="autoZero"/>
        <c:auto val="1"/>
        <c:lblAlgn val="ctr"/>
        <c:lblOffset val="100"/>
        <c:noMultiLvlLbl val="0"/>
      </c:catAx>
      <c:valAx>
        <c:axId val="4028112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798672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0313821816492634"/>
          <c:w val="1"/>
          <c:h val="0.56507239926589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Курганская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B5-4624-BF57-3CD1BDC29C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Свердловская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B5-4624-BF57-3CD1BDC29C0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Тюменская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B5-4624-BF57-3CD1BDC29C0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Ханты-Мансийский АО-Югра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B5-4624-BF57-3CD1BDC29C09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B5-4624-BF57-3CD1BDC29C0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Челябинская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6B5-4624-BF57-3CD1BDC29C0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Ямало-Ненецкий АО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B5-4624-BF57-3CD1BDC29C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5307848"/>
        <c:axId val="395307456"/>
      </c:barChart>
      <c:catAx>
        <c:axId val="395307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5307456"/>
        <c:crosses val="autoZero"/>
        <c:auto val="1"/>
        <c:lblAlgn val="ctr"/>
        <c:lblOffset val="100"/>
        <c:noMultiLvlLbl val="0"/>
      </c:catAx>
      <c:valAx>
        <c:axId val="39530745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5307848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004517497582179"/>
          <c:w val="1"/>
          <c:h val="0.567758867672604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Курганская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6E-460C-A623-15EF2BDF878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Свердловская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3260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6E-460C-A623-15EF2BDF878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Тюменская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6E-460C-A623-15EF2BDF878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Ханты-Мансийский АО-Югра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6E-460C-A623-15EF2BDF8789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6E-460C-A623-15EF2BDF878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Челябинская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46E-460C-A623-15EF2BDF878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Ямало-Ненецкий АО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6E-460C-A623-15EF2BDF8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5300792"/>
        <c:axId val="395308632"/>
      </c:barChart>
      <c:catAx>
        <c:axId val="395300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5308632"/>
        <c:crosses val="autoZero"/>
        <c:auto val="1"/>
        <c:lblAlgn val="ctr"/>
        <c:lblOffset val="100"/>
        <c:noMultiLvlLbl val="0"/>
      </c:catAx>
      <c:valAx>
        <c:axId val="39530863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5300792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1985769755696369"/>
          <c:w val="1"/>
          <c:h val="0.648352919873858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Курганская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4000"/>
                  </a:schemeClr>
                </a:gs>
                <a:gs pos="100000">
                  <a:schemeClr val="accent6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5D-4504-800F-138F54CEE36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Свердловская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3408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5D-4504-800F-138F54CEE36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Тюменская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6000"/>
                    <a:lumMod val="104000"/>
                  </a:schemeClr>
                </a:gs>
                <a:gs pos="100000">
                  <a:schemeClr val="accent4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5D-4504-800F-138F54CEE36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Ханты-Мансийский АО-Югра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6000"/>
                    <a:lumMod val="104000"/>
                  </a:schemeClr>
                </a:gs>
                <a:gs pos="100000">
                  <a:schemeClr val="accent6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5D-4504-800F-138F54CEE365}"/>
                </c:ext>
              </c:extLst>
            </c:dLbl>
            <c:spPr>
              <a:noFill/>
              <a:ln w="3033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5D-4504-800F-138F54CEE36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Челябинская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lumMod val="104000"/>
                  </a:schemeClr>
                </a:gs>
                <a:gs pos="100000">
                  <a:schemeClr val="accent5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5D-4504-800F-138F54CEE36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Ямало-Ненецкий АО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96000"/>
                    <a:lumMod val="104000"/>
                  </a:schemeClr>
                </a:gs>
                <a:gs pos="100000">
                  <a:schemeClr val="accent4">
                    <a:lumMod val="60000"/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 w="30336"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5D-4504-800F-138F54CEE3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7190216"/>
        <c:axId val="397196488"/>
      </c:barChart>
      <c:catAx>
        <c:axId val="397190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97196488"/>
        <c:crosses val="autoZero"/>
        <c:auto val="1"/>
        <c:lblAlgn val="ctr"/>
        <c:lblOffset val="100"/>
        <c:noMultiLvlLbl val="0"/>
      </c:catAx>
      <c:valAx>
        <c:axId val="39719648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7190216"/>
        <c:crosses val="autoZero"/>
        <c:crossBetween val="between"/>
      </c:valAx>
      <c:spPr>
        <a:noFill/>
        <a:ln w="3033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369693011103853E-2"/>
          <c:y val="7.1428571428571426E-3"/>
          <c:w val="0.6261703276639734"/>
          <c:h val="0.90746419197600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занимающихся спортом лиц с интеллектуальными нарушениями (человек)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19074</c:v>
                </c:pt>
                <c:pt idx="1">
                  <c:v>21640</c:v>
                </c:pt>
                <c:pt idx="2">
                  <c:v>27274</c:v>
                </c:pt>
                <c:pt idx="3">
                  <c:v>33339</c:v>
                </c:pt>
                <c:pt idx="4">
                  <c:v>40586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42-44F5-B334-DBA7CC6620D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занимающихся спортом лиц с интеллектуальными нарушениями, зачисленных на этапы спортивной подготовки (человек)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2514</c:v>
                </c:pt>
                <c:pt idx="1">
                  <c:v>3020</c:v>
                </c:pt>
                <c:pt idx="2">
                  <c:v>4813</c:v>
                </c:pt>
                <c:pt idx="3">
                  <c:v>8573</c:v>
                </c:pt>
                <c:pt idx="4">
                  <c:v>8923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42-44F5-B334-DBA7CC6620D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2797104"/>
        <c:axId val="402800240"/>
      </c:barChart>
      <c:catAx>
        <c:axId val="40279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sz="1597" baseline="0"/>
            </a:pPr>
            <a:endParaRPr lang="ru-RU"/>
          </a:p>
        </c:txPr>
        <c:crossAx val="402800240"/>
        <c:crosses val="autoZero"/>
        <c:auto val="1"/>
        <c:lblAlgn val="ctr"/>
        <c:lblOffset val="100"/>
        <c:noMultiLvlLbl val="0"/>
      </c:catAx>
      <c:valAx>
        <c:axId val="402800240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402797104"/>
        <c:crosses val="autoZero"/>
        <c:crossBetween val="between"/>
        <c:majorUnit val="27294.941999999999"/>
      </c:valAx>
    </c:plotArea>
    <c:legend>
      <c:legendPos val="r"/>
      <c:layout>
        <c:manualLayout>
          <c:xMode val="edge"/>
          <c:yMode val="edge"/>
          <c:x val="0.66865681050838621"/>
          <c:y val="0.14858281752214128"/>
          <c:w val="0.33134321142580886"/>
          <c:h val="0.59244544431946011"/>
        </c:manualLayout>
      </c:layout>
      <c:overlay val="0"/>
      <c:txPr>
        <a:bodyPr/>
        <a:lstStyle/>
        <a:p>
          <a:pPr>
            <a:defRPr sz="18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  <c:userShapes r:id="rId2"/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3686185798693405"/>
          <c:w val="1"/>
          <c:h val="0.531348759443888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Башкортостан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6F-4DA6-B841-F11536DDCB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Марий Эл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6F-4DA6-B841-F11536DDCB4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Республика Мордовия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6F-4DA6-B841-F11536DDCB4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6F-4DA6-B841-F11536DDCB40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6F-4DA6-B841-F11536DDCB4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Удмуртская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1053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6F-4DA6-B841-F11536DDCB40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Чувашская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36F-4DA6-B841-F11536DDCB40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Кировская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36F-4DA6-B841-F11536DDCB40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2610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36F-4DA6-B841-F11536DDCB40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Оренбургская область 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36F-4DA6-B841-F11536DDCB40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Пензенская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1009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36F-4DA6-B841-F11536DDCB40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Ульяновская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36F-4DA6-B841-F11536DDCB40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Самарская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36F-4DA6-B841-F11536DDCB40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Саратовская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3898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36F-4DA6-B841-F11536DDCB40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Пермский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1446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36F-4DA6-B841-F11536DDC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9495664"/>
        <c:axId val="399485864"/>
      </c:barChart>
      <c:catAx>
        <c:axId val="39949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9485864"/>
        <c:crosses val="autoZero"/>
        <c:auto val="1"/>
        <c:lblAlgn val="ctr"/>
        <c:lblOffset val="100"/>
        <c:noMultiLvlLbl val="0"/>
      </c:catAx>
      <c:valAx>
        <c:axId val="39948586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9495664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7407264164132229"/>
          <c:w val="1"/>
          <c:h val="0.494138164277899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Башкортостан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98-499C-892D-2B7321E79C8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Марий Эл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98-499C-892D-2B7321E79C8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Республика Мордовия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98-499C-892D-2B7321E79C8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98-499C-892D-2B7321E79C82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98-499C-892D-2B7321E79C8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Удмуртская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298-499C-892D-2B7321E79C8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Чувашская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298-499C-892D-2B7321E79C82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Кировская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1289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298-499C-892D-2B7321E79C82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2606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298-499C-892D-2B7321E79C82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Оренбургская область 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298-499C-892D-2B7321E79C82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Пензенская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298-499C-892D-2B7321E79C82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Ульяновская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298-499C-892D-2B7321E79C82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Самарская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1706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298-499C-892D-2B7321E79C82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Саратовская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3722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298-499C-892D-2B7321E79C82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Пермский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1884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298-499C-892D-2B7321E79C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08072784"/>
        <c:axId val="308077488"/>
      </c:barChart>
      <c:catAx>
        <c:axId val="30807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08077488"/>
        <c:crosses val="autoZero"/>
        <c:auto val="1"/>
        <c:lblAlgn val="ctr"/>
        <c:lblOffset val="100"/>
        <c:noMultiLvlLbl val="0"/>
      </c:catAx>
      <c:valAx>
        <c:axId val="30807748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08072784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37573008725468771"/>
          <c:w val="1"/>
          <c:h val="0.592480718664533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Башкортостан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42-4A44-9FEA-5EA236E282B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Марий Эл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42-4A44-9FEA-5EA236E282B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Республика Мордовия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42-4A44-9FEA-5EA236E282B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42-4A44-9FEA-5EA236E282BB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4463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342-4A44-9FEA-5EA236E282B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Удмуртская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342-4A44-9FEA-5EA236E282B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Чувашская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342-4A44-9FEA-5EA236E282BB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Кировская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2019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342-4A44-9FEA-5EA236E282BB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3521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342-4A44-9FEA-5EA236E282BB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Оренбургская область 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1549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342-4A44-9FEA-5EA236E282BB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Пензенская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1056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342-4A44-9FEA-5EA236E282BB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Ульяновская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342-4A44-9FEA-5EA236E282BB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Самарская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2091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342-4A44-9FEA-5EA236E282BB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Саратовская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3466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342-4A44-9FEA-5EA236E282BB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Пермский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2501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342-4A44-9FEA-5EA236E282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805336"/>
        <c:axId val="402796320"/>
      </c:barChart>
      <c:catAx>
        <c:axId val="402805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796320"/>
        <c:crosses val="autoZero"/>
        <c:auto val="1"/>
        <c:lblAlgn val="ctr"/>
        <c:lblOffset val="100"/>
        <c:noMultiLvlLbl val="0"/>
      </c:catAx>
      <c:valAx>
        <c:axId val="40279632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805336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5812520038943566"/>
          <c:w val="1"/>
          <c:h val="0.510085605529785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Башкортостан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4240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60-41B8-97B4-C84032CC63D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Марий Эл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60-41B8-97B4-C84032CC63D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Республика Мордовия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60-41B8-97B4-C84032CC63D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60-41B8-97B4-C84032CC63D4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4156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60-41B8-97B4-C84032CC63D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Удмуртская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1816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360-41B8-97B4-C84032CC63D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Чувашская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1705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60-41B8-97B4-C84032CC63D4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Кировская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2212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360-41B8-97B4-C84032CC63D4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3538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60-41B8-97B4-C84032CC63D4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Оренбургская область 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1524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360-41B8-97B4-C84032CC63D4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Пензенская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1317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360-41B8-97B4-C84032CC63D4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Ульяновская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1247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360-41B8-97B4-C84032CC63D4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Самарская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2895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360-41B8-97B4-C84032CC63D4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Саратовская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3789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360-41B8-97B4-C84032CC63D4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Пермский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3379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360-41B8-97B4-C84032CC63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02782600"/>
        <c:axId val="402791224"/>
      </c:barChart>
      <c:catAx>
        <c:axId val="402782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02791224"/>
        <c:crosses val="autoZero"/>
        <c:auto val="1"/>
        <c:lblAlgn val="ctr"/>
        <c:lblOffset val="100"/>
        <c:noMultiLvlLbl val="0"/>
      </c:catAx>
      <c:valAx>
        <c:axId val="40279122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2782600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41813332898022598"/>
          <c:w val="1"/>
          <c:h val="0.552612115534816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Башкортостан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3677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EA-4AF9-A3F5-BEDD6950106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Марий Эл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EA-4AF9-A3F5-BEDD6950106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Республика Мордовия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EA-4AF9-A3F5-BEDD6950106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9EA-4AF9-A3F5-BEDD69501065}"/>
                </c:ext>
              </c:extLst>
            </c:dLbl>
            <c:spPr>
              <a:noFill/>
              <a:ln w="3033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4812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EA-4AF9-A3F5-BEDD6950106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Удмуртская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9EA-4AF9-A3F5-BEDD6950106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Чувашская Республика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#,##0</c:formatCode>
                <c:ptCount val="1"/>
                <c:pt idx="0">
                  <c:v>1787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9EA-4AF9-A3F5-BEDD69501065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Кировская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#,##0</c:formatCode>
                <c:ptCount val="1"/>
                <c:pt idx="0">
                  <c:v>2820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9EA-4AF9-A3F5-BEDD69501065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Нижегородская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#,##0</c:formatCode>
                <c:ptCount val="1"/>
                <c:pt idx="0">
                  <c:v>5253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EA-4AF9-A3F5-BEDD69501065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Оренбургская область 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#,##0</c:formatCode>
                <c:ptCount val="1"/>
                <c:pt idx="0">
                  <c:v>1539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9EA-4AF9-A3F5-BEDD69501065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Пензенская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#,##0</c:formatCode>
                <c:ptCount val="1"/>
                <c:pt idx="0">
                  <c:v>1367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9EA-4AF9-A3F5-BEDD69501065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Ульяновская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#,##0</c:formatCode>
                <c:ptCount val="1"/>
                <c:pt idx="0">
                  <c:v>1539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9EA-4AF9-A3F5-BEDD69501065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Самарская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#,##0</c:formatCode>
                <c:ptCount val="1"/>
                <c:pt idx="0">
                  <c:v>3029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EA-4AF9-A3F5-BEDD69501065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Саратовская область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#,##0</c:formatCode>
                <c:ptCount val="1"/>
                <c:pt idx="0">
                  <c:v>3807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9EA-4AF9-A3F5-BEDD69501065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Пермский край</c:v>
                </c:pt>
              </c:strCache>
            </c:strRef>
          </c:tx>
          <c:invertIfNegative val="0"/>
          <c:dLbls>
            <c:spPr>
              <a:noFill/>
              <a:ln w="30336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#,##0</c:formatCode>
                <c:ptCount val="1"/>
                <c:pt idx="0">
                  <c:v>4836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9EA-4AF9-A3F5-BEDD695010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397192960"/>
        <c:axId val="396462464"/>
      </c:barChart>
      <c:catAx>
        <c:axId val="39719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6462464"/>
        <c:crosses val="autoZero"/>
        <c:auto val="1"/>
        <c:lblAlgn val="ctr"/>
        <c:lblOffset val="100"/>
        <c:noMultiLvlLbl val="0"/>
      </c:catAx>
      <c:valAx>
        <c:axId val="39646246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7192960"/>
        <c:crosses val="autoZero"/>
        <c:crossBetween val="between"/>
      </c:valAx>
      <c:spPr>
        <a:noFill/>
        <a:ln w="30336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3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4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7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8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9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50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6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8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9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1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3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4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5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6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7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8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9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1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2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3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4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5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6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7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8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9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1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0.33613</cdr:x>
      <cdr:y>0.69333</cdr:y>
    </cdr:from>
    <cdr:to>
      <cdr:x>0.37815</cdr:x>
      <cdr:y>0.78667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857520" y="3714776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0.48739</cdr:x>
      <cdr:y>0.68</cdr:y>
    </cdr:from>
    <cdr:to>
      <cdr:x>0.52941</cdr:x>
      <cdr:y>0.77333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143404" y="3643338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400" b="1" dirty="0"/>
        </a:p>
        <a:p xmlns:a="http://schemas.openxmlformats.org/drawingml/2006/main">
          <a:endParaRPr lang="ru-RU" sz="1400" b="1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0.83992</cdr:x>
      <cdr:y>0.50785</cdr:y>
    </cdr:from>
    <cdr:to>
      <cdr:x>0.90716</cdr:x>
      <cdr:y>0.64342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22329" y="3964830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0.83992</cdr:x>
      <cdr:y>0.50785</cdr:y>
    </cdr:from>
    <cdr:to>
      <cdr:x>0.90716</cdr:x>
      <cdr:y>0.64342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22329" y="3964830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0.83992</cdr:x>
      <cdr:y>0.50785</cdr:y>
    </cdr:from>
    <cdr:to>
      <cdr:x>0.90716</cdr:x>
      <cdr:y>0.64342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22329" y="3964830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0.83992</cdr:x>
      <cdr:y>0.50785</cdr:y>
    </cdr:from>
    <cdr:to>
      <cdr:x>0.90716</cdr:x>
      <cdr:y>0.64342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22329" y="3964830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0.33613</cdr:x>
      <cdr:y>0.69333</cdr:y>
    </cdr:from>
    <cdr:to>
      <cdr:x>0.37815</cdr:x>
      <cdr:y>0.78667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857520" y="3714776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0.48739</cdr:x>
      <cdr:y>0.68</cdr:y>
    </cdr:from>
    <cdr:to>
      <cdr:x>0.52941</cdr:x>
      <cdr:y>0.77333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143404" y="3643338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400" b="1" dirty="0"/>
        </a:p>
        <a:p xmlns:a="http://schemas.openxmlformats.org/drawingml/2006/main">
          <a:endParaRPr lang="ru-RU" sz="14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0.33613</cdr:x>
      <cdr:y>0.69333</cdr:y>
    </cdr:from>
    <cdr:to>
      <cdr:x>0.37815</cdr:x>
      <cdr:y>0.78667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857520" y="3714776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0.48739</cdr:x>
      <cdr:y>0.68</cdr:y>
    </cdr:from>
    <cdr:to>
      <cdr:x>0.52941</cdr:x>
      <cdr:y>0.77333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143404" y="3643338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400" b="1" dirty="0"/>
        </a:p>
        <a:p xmlns:a="http://schemas.openxmlformats.org/drawingml/2006/main">
          <a:endParaRPr lang="ru-RU" sz="14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0.33613</cdr:x>
      <cdr:y>0.69333</cdr:y>
    </cdr:from>
    <cdr:to>
      <cdr:x>0.37815</cdr:x>
      <cdr:y>0.78667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857520" y="3714776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0.48739</cdr:x>
      <cdr:y>0.68</cdr:y>
    </cdr:from>
    <cdr:to>
      <cdr:x>0.52941</cdr:x>
      <cdr:y>0.77333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143404" y="3643338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400" b="1" dirty="0"/>
        </a:p>
        <a:p xmlns:a="http://schemas.openxmlformats.org/drawingml/2006/main">
          <a:endParaRPr lang="ru-RU" sz="14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0.33613</cdr:x>
      <cdr:y>0.69333</cdr:y>
    </cdr:from>
    <cdr:to>
      <cdr:x>0.37815</cdr:x>
      <cdr:y>0.78667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857520" y="3714776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0.48739</cdr:x>
      <cdr:y>0.68</cdr:y>
    </cdr:from>
    <cdr:to>
      <cdr:x>0.52941</cdr:x>
      <cdr:y>0.77333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143404" y="3643338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400" b="1" dirty="0"/>
        </a:p>
        <a:p xmlns:a="http://schemas.openxmlformats.org/drawingml/2006/main">
          <a:endParaRPr lang="ru-RU" sz="14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0.33613</cdr:x>
      <cdr:y>0.69333</cdr:y>
    </cdr:from>
    <cdr:to>
      <cdr:x>0.37815</cdr:x>
      <cdr:y>0.78667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857520" y="3714776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0.48739</cdr:x>
      <cdr:y>0.68</cdr:y>
    </cdr:from>
    <cdr:to>
      <cdr:x>0.52941</cdr:x>
      <cdr:y>0.77333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143404" y="3643338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400" b="1" dirty="0"/>
        </a:p>
        <a:p xmlns:a="http://schemas.openxmlformats.org/drawingml/2006/main">
          <a:endParaRPr lang="ru-RU" sz="14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0.33613</cdr:x>
      <cdr:y>0.69333</cdr:y>
    </cdr:from>
    <cdr:to>
      <cdr:x>0.37815</cdr:x>
      <cdr:y>0.78667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857520" y="3714776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0.48739</cdr:x>
      <cdr:y>0.68</cdr:y>
    </cdr:from>
    <cdr:to>
      <cdr:x>0.52941</cdr:x>
      <cdr:y>0.77333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143404" y="3643338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400" b="1" dirty="0"/>
        </a:p>
        <a:p xmlns:a="http://schemas.openxmlformats.org/drawingml/2006/main">
          <a:endParaRPr lang="ru-RU" sz="1400" b="1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0.33613</cdr:x>
      <cdr:y>0.69333</cdr:y>
    </cdr:from>
    <cdr:to>
      <cdr:x>0.37815</cdr:x>
      <cdr:y>0.78667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857520" y="3714776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0.48739</cdr:x>
      <cdr:y>0.68</cdr:y>
    </cdr:from>
    <cdr:to>
      <cdr:x>0.52941</cdr:x>
      <cdr:y>0.77333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143404" y="3643338"/>
          <a:ext cx="35719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400" b="1" dirty="0"/>
        </a:p>
        <a:p xmlns:a="http://schemas.openxmlformats.org/drawingml/2006/main">
          <a:endParaRPr lang="ru-RU" sz="1400" b="1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0.83992</cdr:x>
      <cdr:y>0.50785</cdr:y>
    </cdr:from>
    <cdr:to>
      <cdr:x>0.90716</cdr:x>
      <cdr:y>0.64342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22329" y="3964830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55B4C-1407-4EBF-9F14-F984B006C691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B97D0-328B-4B6C-8F00-8EB0CCAAE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53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CDEB-150F-4319-8A8D-38D7DE2BD28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017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CDEB-150F-4319-8A8D-38D7DE2BD28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68811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>
            <a:extLst>
              <a:ext uri="{FF2B5EF4-FFF2-40B4-BE49-F238E27FC236}">
                <a16:creationId xmlns:a16="http://schemas.microsoft.com/office/drawing/2014/main" id="{2BC467F1-A0AA-48D9-9E19-2831A2E226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>
            <a:extLst>
              <a:ext uri="{FF2B5EF4-FFF2-40B4-BE49-F238E27FC236}">
                <a16:creationId xmlns:a16="http://schemas.microsoft.com/office/drawing/2014/main" id="{BF778D79-E374-45EE-A8A8-378665B80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212E54-039B-4850-B740-B30A5ED76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DDDF8B-5262-467F-8923-C3D97CA8708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44943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>
            <a:extLst>
              <a:ext uri="{FF2B5EF4-FFF2-40B4-BE49-F238E27FC236}">
                <a16:creationId xmlns:a16="http://schemas.microsoft.com/office/drawing/2014/main" id="{2BC467F1-A0AA-48D9-9E19-2831A2E226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>
            <a:extLst>
              <a:ext uri="{FF2B5EF4-FFF2-40B4-BE49-F238E27FC236}">
                <a16:creationId xmlns:a16="http://schemas.microsoft.com/office/drawing/2014/main" id="{BF778D79-E374-45EE-A8A8-378665B80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212E54-039B-4850-B740-B30A5ED76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DDDF8B-5262-467F-8923-C3D97CA8708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4043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>
            <a:extLst>
              <a:ext uri="{FF2B5EF4-FFF2-40B4-BE49-F238E27FC236}">
                <a16:creationId xmlns:a16="http://schemas.microsoft.com/office/drawing/2014/main" id="{2BC467F1-A0AA-48D9-9E19-2831A2E226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>
            <a:extLst>
              <a:ext uri="{FF2B5EF4-FFF2-40B4-BE49-F238E27FC236}">
                <a16:creationId xmlns:a16="http://schemas.microsoft.com/office/drawing/2014/main" id="{BF778D79-E374-45EE-A8A8-378665B80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212E54-039B-4850-B740-B30A5ED76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DDDF8B-5262-467F-8923-C3D97CA8708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66886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>
            <a:extLst>
              <a:ext uri="{FF2B5EF4-FFF2-40B4-BE49-F238E27FC236}">
                <a16:creationId xmlns:a16="http://schemas.microsoft.com/office/drawing/2014/main" id="{2BC467F1-A0AA-48D9-9E19-2831A2E226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>
            <a:extLst>
              <a:ext uri="{FF2B5EF4-FFF2-40B4-BE49-F238E27FC236}">
                <a16:creationId xmlns:a16="http://schemas.microsoft.com/office/drawing/2014/main" id="{BF778D79-E374-45EE-A8A8-378665B80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212E54-039B-4850-B740-B30A5ED76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DDDF8B-5262-467F-8923-C3D97CA8708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13554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3212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76791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79242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2891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9235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74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74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255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301606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74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74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45554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74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74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593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74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74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09131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74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74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4981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74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74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85342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74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74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48627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74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74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35535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74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74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62850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74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74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87437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74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878BE-4F7D-46FE-A721-0A4A280DE2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74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435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CDEB-150F-4319-8A8D-38D7DE2BD28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077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9663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CDEB-150F-4319-8A8D-38D7DE2BD28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91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61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CDEB-150F-4319-8A8D-38D7DE2BD28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00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0652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CDEB-150F-4319-8A8D-38D7DE2BD28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845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143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2218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4354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9548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7499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4117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40520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0436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33416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76608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263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7758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20691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42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65390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70076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4272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96831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76304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47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15318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48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72223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49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4710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50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42481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52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2844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62166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53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57022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54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71912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55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09798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56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75226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03361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58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27430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59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2442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60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53821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61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03352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63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46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39168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64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3553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65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27157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66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66777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67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94258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68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012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69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91469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70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34972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71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13296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72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80930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74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355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91711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75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92564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76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66537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77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687055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78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11705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79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44079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80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03373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81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17047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82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8516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83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027423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85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595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CDEB-150F-4319-8A8D-38D7DE2BD28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423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86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348894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87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946911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88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31455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89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763536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90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823804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91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859339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92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308651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93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284040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94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822670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96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309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CDEB-150F-4319-8A8D-38D7DE2BD28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72301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97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73864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98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585474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99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6750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100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753533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101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671595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102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907904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103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500734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104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429124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105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205777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107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2751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50130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108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874692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109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868264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933953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300768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05199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579972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344665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405997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EDCDEB-150F-4319-8A8D-38D7DE2BD280}" type="slidenum">
              <a:rPr lang="ru-RU" altLang="ru-RU" smtClean="0"/>
              <a:pPr/>
              <a:t>116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686373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>
            <a:extLst>
              <a:ext uri="{FF2B5EF4-FFF2-40B4-BE49-F238E27FC236}">
                <a16:creationId xmlns:a16="http://schemas.microsoft.com/office/drawing/2014/main" id="{2BC467F1-A0AA-48D9-9E19-2831A2E226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>
            <a:extLst>
              <a:ext uri="{FF2B5EF4-FFF2-40B4-BE49-F238E27FC236}">
                <a16:creationId xmlns:a16="http://schemas.microsoft.com/office/drawing/2014/main" id="{BF778D79-E374-45EE-A8A8-378665B80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212E54-039B-4850-B740-B30A5ED76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DDDF8B-5262-467F-8923-C3D97CA8708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6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29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41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829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494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4505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34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39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181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8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1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4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7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10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3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31F6-28FA-4FA9-A475-170A133F71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7639-8C2B-4BF7-A95F-1C042A88B2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24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31F6-28FA-4FA9-A475-170A133F71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7639-8C2B-4BF7-A95F-1C042A88B2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68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16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1pPr>
            <a:lvl2pPr marL="472943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2pPr>
            <a:lvl3pPr marL="945886" indent="0">
              <a:buNone/>
              <a:defRPr sz="1603">
                <a:solidFill>
                  <a:schemeClr val="tx1">
                    <a:tint val="75000"/>
                  </a:schemeClr>
                </a:solidFill>
              </a:defRPr>
            </a:lvl3pPr>
            <a:lvl4pPr marL="1418829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4pPr>
            <a:lvl5pPr marL="1891773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5pPr>
            <a:lvl6pPr marL="2364716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6pPr>
            <a:lvl7pPr marL="2837659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7pPr>
            <a:lvl8pPr marL="3310602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8pPr>
            <a:lvl9pPr marL="378354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31F6-28FA-4FA9-A475-170A133F71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7639-8C2B-4BF7-A95F-1C042A88B2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823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53019" y="2239963"/>
            <a:ext cx="7579783" cy="6337300"/>
          </a:xfrm>
        </p:spPr>
        <p:txBody>
          <a:bodyPr/>
          <a:lstStyle>
            <a:lvl1pPr>
              <a:defRPr sz="2886"/>
            </a:lvl1pPr>
            <a:lvl2pPr>
              <a:defRPr sz="2501"/>
            </a:lvl2pPr>
            <a:lvl3pPr>
              <a:defRPr sz="2052"/>
            </a:lvl3pPr>
            <a:lvl4pPr>
              <a:defRPr sz="1860"/>
            </a:lvl4pPr>
            <a:lvl5pPr>
              <a:defRPr sz="1860"/>
            </a:lvl5pPr>
            <a:lvl6pPr>
              <a:defRPr sz="1860"/>
            </a:lvl6pPr>
            <a:lvl7pPr>
              <a:defRPr sz="1860"/>
            </a:lvl7pPr>
            <a:lvl8pPr>
              <a:defRPr sz="1860"/>
            </a:lvl8pPr>
            <a:lvl9pPr>
              <a:defRPr sz="186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636001" y="2239963"/>
            <a:ext cx="7579783" cy="6337300"/>
          </a:xfrm>
        </p:spPr>
        <p:txBody>
          <a:bodyPr/>
          <a:lstStyle>
            <a:lvl1pPr>
              <a:defRPr sz="2886"/>
            </a:lvl1pPr>
            <a:lvl2pPr>
              <a:defRPr sz="2501"/>
            </a:lvl2pPr>
            <a:lvl3pPr>
              <a:defRPr sz="2052"/>
            </a:lvl3pPr>
            <a:lvl4pPr>
              <a:defRPr sz="1860"/>
            </a:lvl4pPr>
            <a:lvl5pPr>
              <a:defRPr sz="1860"/>
            </a:lvl5pPr>
            <a:lvl6pPr>
              <a:defRPr sz="1860"/>
            </a:lvl6pPr>
            <a:lvl7pPr>
              <a:defRPr sz="1860"/>
            </a:lvl7pPr>
            <a:lvl8pPr>
              <a:defRPr sz="1860"/>
            </a:lvl8pPr>
            <a:lvl9pPr>
              <a:defRPr sz="186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31F6-28FA-4FA9-A475-170A133F71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7639-8C2B-4BF7-A95F-1C042A88B2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84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501" b="1"/>
            </a:lvl1pPr>
            <a:lvl2pPr marL="472943" indent="0">
              <a:buNone/>
              <a:defRPr sz="2052" b="1"/>
            </a:lvl2pPr>
            <a:lvl3pPr marL="945886" indent="0">
              <a:buNone/>
              <a:defRPr sz="1860" b="1"/>
            </a:lvl3pPr>
            <a:lvl4pPr marL="1418829" indent="0">
              <a:buNone/>
              <a:defRPr sz="1603" b="1"/>
            </a:lvl4pPr>
            <a:lvl5pPr marL="1891773" indent="0">
              <a:buNone/>
              <a:defRPr sz="1603" b="1"/>
            </a:lvl5pPr>
            <a:lvl6pPr marL="2364716" indent="0">
              <a:buNone/>
              <a:defRPr sz="1603" b="1"/>
            </a:lvl6pPr>
            <a:lvl7pPr marL="2837659" indent="0">
              <a:buNone/>
              <a:defRPr sz="1603" b="1"/>
            </a:lvl7pPr>
            <a:lvl8pPr marL="3310602" indent="0">
              <a:buNone/>
              <a:defRPr sz="1603" b="1"/>
            </a:lvl8pPr>
            <a:lvl9pPr marL="3783545" indent="0">
              <a:buNone/>
              <a:defRPr sz="16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501"/>
            </a:lvl1pPr>
            <a:lvl2pPr>
              <a:defRPr sz="2052"/>
            </a:lvl2pPr>
            <a:lvl3pPr>
              <a:defRPr sz="1860"/>
            </a:lvl3pPr>
            <a:lvl4pPr>
              <a:defRPr sz="1603"/>
            </a:lvl4pPr>
            <a:lvl5pPr>
              <a:defRPr sz="1603"/>
            </a:lvl5pPr>
            <a:lvl6pPr>
              <a:defRPr sz="1603"/>
            </a:lvl6pPr>
            <a:lvl7pPr>
              <a:defRPr sz="1603"/>
            </a:lvl7pPr>
            <a:lvl8pPr>
              <a:defRPr sz="1603"/>
            </a:lvl8pPr>
            <a:lvl9pPr>
              <a:defRPr sz="160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501" b="1"/>
            </a:lvl1pPr>
            <a:lvl2pPr marL="472943" indent="0">
              <a:buNone/>
              <a:defRPr sz="2052" b="1"/>
            </a:lvl2pPr>
            <a:lvl3pPr marL="945886" indent="0">
              <a:buNone/>
              <a:defRPr sz="1860" b="1"/>
            </a:lvl3pPr>
            <a:lvl4pPr marL="1418829" indent="0">
              <a:buNone/>
              <a:defRPr sz="1603" b="1"/>
            </a:lvl4pPr>
            <a:lvl5pPr marL="1891773" indent="0">
              <a:buNone/>
              <a:defRPr sz="1603" b="1"/>
            </a:lvl5pPr>
            <a:lvl6pPr marL="2364716" indent="0">
              <a:buNone/>
              <a:defRPr sz="1603" b="1"/>
            </a:lvl6pPr>
            <a:lvl7pPr marL="2837659" indent="0">
              <a:buNone/>
              <a:defRPr sz="1603" b="1"/>
            </a:lvl7pPr>
            <a:lvl8pPr marL="3310602" indent="0">
              <a:buNone/>
              <a:defRPr sz="1603" b="1"/>
            </a:lvl8pPr>
            <a:lvl9pPr marL="3783545" indent="0">
              <a:buNone/>
              <a:defRPr sz="16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501"/>
            </a:lvl1pPr>
            <a:lvl2pPr>
              <a:defRPr sz="2052"/>
            </a:lvl2pPr>
            <a:lvl3pPr>
              <a:defRPr sz="1860"/>
            </a:lvl3pPr>
            <a:lvl4pPr>
              <a:defRPr sz="1603"/>
            </a:lvl4pPr>
            <a:lvl5pPr>
              <a:defRPr sz="1603"/>
            </a:lvl5pPr>
            <a:lvl6pPr>
              <a:defRPr sz="1603"/>
            </a:lvl6pPr>
            <a:lvl7pPr>
              <a:defRPr sz="1603"/>
            </a:lvl7pPr>
            <a:lvl8pPr>
              <a:defRPr sz="1603"/>
            </a:lvl8pPr>
            <a:lvl9pPr>
              <a:defRPr sz="160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31F6-28FA-4FA9-A475-170A133F71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7639-8C2B-4BF7-A95F-1C042A88B2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989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31F6-28FA-4FA9-A475-170A133F71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7639-8C2B-4BF7-A95F-1C042A88B2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50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31F6-28FA-4FA9-A475-170A133F71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7639-8C2B-4BF7-A95F-1C042A88B2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91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52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335"/>
            </a:lvl1pPr>
            <a:lvl2pPr>
              <a:defRPr sz="2886"/>
            </a:lvl2pPr>
            <a:lvl3pPr>
              <a:defRPr sz="2501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75"/>
            </a:lvl1pPr>
            <a:lvl2pPr marL="472943" indent="0">
              <a:buNone/>
              <a:defRPr sz="1283"/>
            </a:lvl2pPr>
            <a:lvl3pPr marL="945886" indent="0">
              <a:buNone/>
              <a:defRPr sz="1026"/>
            </a:lvl3pPr>
            <a:lvl4pPr marL="1418829" indent="0">
              <a:buNone/>
              <a:defRPr sz="962"/>
            </a:lvl4pPr>
            <a:lvl5pPr marL="1891773" indent="0">
              <a:buNone/>
              <a:defRPr sz="962"/>
            </a:lvl5pPr>
            <a:lvl6pPr marL="2364716" indent="0">
              <a:buNone/>
              <a:defRPr sz="962"/>
            </a:lvl6pPr>
            <a:lvl7pPr marL="2837659" indent="0">
              <a:buNone/>
              <a:defRPr sz="962"/>
            </a:lvl7pPr>
            <a:lvl8pPr marL="3310602" indent="0">
              <a:buNone/>
              <a:defRPr sz="962"/>
            </a:lvl8pPr>
            <a:lvl9pPr marL="3783545" indent="0">
              <a:buNone/>
              <a:defRPr sz="96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31F6-28FA-4FA9-A475-170A133F71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7639-8C2B-4BF7-A95F-1C042A88B2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81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052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335"/>
            </a:lvl1pPr>
            <a:lvl2pPr marL="472943" indent="0">
              <a:buNone/>
              <a:defRPr sz="2886"/>
            </a:lvl2pPr>
            <a:lvl3pPr marL="945886" indent="0">
              <a:buNone/>
              <a:defRPr sz="2501"/>
            </a:lvl3pPr>
            <a:lvl4pPr marL="1418829" indent="0">
              <a:buNone/>
              <a:defRPr sz="2052"/>
            </a:lvl4pPr>
            <a:lvl5pPr marL="1891773" indent="0">
              <a:buNone/>
              <a:defRPr sz="2052"/>
            </a:lvl5pPr>
            <a:lvl6pPr marL="2364716" indent="0">
              <a:buNone/>
              <a:defRPr sz="2052"/>
            </a:lvl6pPr>
            <a:lvl7pPr marL="2837659" indent="0">
              <a:buNone/>
              <a:defRPr sz="2052"/>
            </a:lvl7pPr>
            <a:lvl8pPr marL="3310602" indent="0">
              <a:buNone/>
              <a:defRPr sz="2052"/>
            </a:lvl8pPr>
            <a:lvl9pPr marL="3783545" indent="0">
              <a:buNone/>
              <a:defRPr sz="2052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475"/>
            </a:lvl1pPr>
            <a:lvl2pPr marL="472943" indent="0">
              <a:buNone/>
              <a:defRPr sz="1283"/>
            </a:lvl2pPr>
            <a:lvl3pPr marL="945886" indent="0">
              <a:buNone/>
              <a:defRPr sz="1026"/>
            </a:lvl3pPr>
            <a:lvl4pPr marL="1418829" indent="0">
              <a:buNone/>
              <a:defRPr sz="962"/>
            </a:lvl4pPr>
            <a:lvl5pPr marL="1891773" indent="0">
              <a:buNone/>
              <a:defRPr sz="962"/>
            </a:lvl5pPr>
            <a:lvl6pPr marL="2364716" indent="0">
              <a:buNone/>
              <a:defRPr sz="962"/>
            </a:lvl6pPr>
            <a:lvl7pPr marL="2837659" indent="0">
              <a:buNone/>
              <a:defRPr sz="962"/>
            </a:lvl7pPr>
            <a:lvl8pPr marL="3310602" indent="0">
              <a:buNone/>
              <a:defRPr sz="962"/>
            </a:lvl8pPr>
            <a:lvl9pPr marL="3783545" indent="0">
              <a:buNone/>
              <a:defRPr sz="96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31F6-28FA-4FA9-A475-170A133F71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7639-8C2B-4BF7-A95F-1C042A88B2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79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31F6-28FA-4FA9-A475-170A133F71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7639-8C2B-4BF7-A95F-1C042A88B2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4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376154" y="384175"/>
            <a:ext cx="3839633" cy="81930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3017" y="384175"/>
            <a:ext cx="11319933" cy="81930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31F6-28FA-4FA9-A475-170A133F71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7639-8C2B-4BF7-A95F-1C042A88B2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63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81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40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35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69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049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2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847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7496" tIns="73748" rIns="147496" bIns="7374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47496" tIns="73748" rIns="147496" bIns="7374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47496" tIns="73748" rIns="147496" bIns="73748" rtlCol="0" anchor="ctr"/>
          <a:lstStyle>
            <a:lvl1pPr algn="l">
              <a:defRPr sz="12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031F6-28FA-4FA9-A475-170A133F71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47496" tIns="73748" rIns="147496" bIns="73748" rtlCol="0" anchor="ctr"/>
          <a:lstStyle>
            <a:lvl1pPr algn="ctr">
              <a:defRPr sz="12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47496" tIns="73748" rIns="147496" bIns="73748" rtlCol="0" anchor="ctr"/>
          <a:lstStyle>
            <a:lvl1pPr algn="r">
              <a:defRPr sz="12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97639-8C2B-4BF7-A95F-1C042A88B2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0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defTabSz="945886" rtl="0" eaLnBrk="1" latinLnBrk="0" hangingPunct="1">
        <a:spcBef>
          <a:spcPct val="0"/>
        </a:spcBef>
        <a:buNone/>
        <a:defRPr sz="45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4708" indent="-354708" algn="l" defTabSz="945886" rtl="0" eaLnBrk="1" latinLnBrk="0" hangingPunct="1">
        <a:spcBef>
          <a:spcPct val="20000"/>
        </a:spcBef>
        <a:buFont typeface="Arial" pitchFamily="34" charset="0"/>
        <a:buChar char="•"/>
        <a:defRPr sz="3335" kern="1200">
          <a:solidFill>
            <a:schemeClr val="tx1"/>
          </a:solidFill>
          <a:latin typeface="+mn-lt"/>
          <a:ea typeface="+mn-ea"/>
          <a:cs typeface="+mn-cs"/>
        </a:defRPr>
      </a:lvl1pPr>
      <a:lvl2pPr marL="768533" indent="-295589" algn="l" defTabSz="945886" rtl="0" eaLnBrk="1" latinLnBrk="0" hangingPunct="1">
        <a:spcBef>
          <a:spcPct val="20000"/>
        </a:spcBef>
        <a:buFont typeface="Arial" pitchFamily="34" charset="0"/>
        <a:buChar char="–"/>
        <a:defRPr sz="2886" kern="1200">
          <a:solidFill>
            <a:schemeClr val="tx1"/>
          </a:solidFill>
          <a:latin typeface="+mn-lt"/>
          <a:ea typeface="+mn-ea"/>
          <a:cs typeface="+mn-cs"/>
        </a:defRPr>
      </a:lvl2pPr>
      <a:lvl3pPr marL="1182358" indent="-236472" algn="l" defTabSz="945886" rtl="0" eaLnBrk="1" latinLnBrk="0" hangingPunct="1">
        <a:spcBef>
          <a:spcPct val="20000"/>
        </a:spcBef>
        <a:buFont typeface="Arial" pitchFamily="34" charset="0"/>
        <a:buChar char="•"/>
        <a:defRPr sz="2501" kern="1200">
          <a:solidFill>
            <a:schemeClr val="tx1"/>
          </a:solidFill>
          <a:latin typeface="+mn-lt"/>
          <a:ea typeface="+mn-ea"/>
          <a:cs typeface="+mn-cs"/>
        </a:defRPr>
      </a:lvl3pPr>
      <a:lvl4pPr marL="1655301" indent="-236472" algn="l" defTabSz="945886" rtl="0" eaLnBrk="1" latinLnBrk="0" hangingPunct="1">
        <a:spcBef>
          <a:spcPct val="20000"/>
        </a:spcBef>
        <a:buFont typeface="Arial" pitchFamily="34" charset="0"/>
        <a:buChar char="–"/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128244" indent="-236472" algn="l" defTabSz="945886" rtl="0" eaLnBrk="1" latinLnBrk="0" hangingPunct="1">
        <a:spcBef>
          <a:spcPct val="20000"/>
        </a:spcBef>
        <a:buFont typeface="Arial" pitchFamily="34" charset="0"/>
        <a:buChar char="»"/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1187" indent="-236472" algn="l" defTabSz="945886" rtl="0" eaLnBrk="1" latinLnBrk="0" hangingPunct="1">
        <a:spcBef>
          <a:spcPct val="20000"/>
        </a:spcBef>
        <a:buFont typeface="Arial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074130" indent="-236472" algn="l" defTabSz="945886" rtl="0" eaLnBrk="1" latinLnBrk="0" hangingPunct="1">
        <a:spcBef>
          <a:spcPct val="20000"/>
        </a:spcBef>
        <a:buFont typeface="Arial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547075" indent="-236472" algn="l" defTabSz="945886" rtl="0" eaLnBrk="1" latinLnBrk="0" hangingPunct="1">
        <a:spcBef>
          <a:spcPct val="20000"/>
        </a:spcBef>
        <a:buFont typeface="Arial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020017" indent="-236472" algn="l" defTabSz="945886" rtl="0" eaLnBrk="1" latinLnBrk="0" hangingPunct="1">
        <a:spcBef>
          <a:spcPct val="20000"/>
        </a:spcBef>
        <a:buFont typeface="Arial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45886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1pPr>
      <a:lvl2pPr marL="472943" algn="l" defTabSz="945886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2pPr>
      <a:lvl3pPr marL="945886" algn="l" defTabSz="945886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3pPr>
      <a:lvl4pPr marL="1418829" algn="l" defTabSz="945886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4pPr>
      <a:lvl5pPr marL="1891773" algn="l" defTabSz="945886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5pPr>
      <a:lvl6pPr marL="2364716" algn="l" defTabSz="945886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6pPr>
      <a:lvl7pPr marL="2837659" algn="l" defTabSz="945886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7pPr>
      <a:lvl8pPr marL="3310602" algn="l" defTabSz="945886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8pPr>
      <a:lvl9pPr marL="3783545" algn="l" defTabSz="945886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4" Type="http://schemas.openxmlformats.org/officeDocument/2006/relationships/chart" Target="../charts/char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2.xml"/><Relationship Id="rId5" Type="http://schemas.openxmlformats.org/officeDocument/2006/relationships/chart" Target="../charts/chart99.xml"/><Relationship Id="rId4" Type="http://schemas.openxmlformats.org/officeDocument/2006/relationships/image" Target="../media/image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3.xml"/><Relationship Id="rId5" Type="http://schemas.openxmlformats.org/officeDocument/2006/relationships/chart" Target="../charts/chart100.xml"/><Relationship Id="rId4" Type="http://schemas.openxmlformats.org/officeDocument/2006/relationships/image" Target="../media/image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4.xml"/><Relationship Id="rId5" Type="http://schemas.openxmlformats.org/officeDocument/2006/relationships/chart" Target="../charts/chart101.xml"/><Relationship Id="rId4" Type="http://schemas.openxmlformats.org/officeDocument/2006/relationships/image" Target="../media/image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5.xml"/><Relationship Id="rId5" Type="http://schemas.openxmlformats.org/officeDocument/2006/relationships/chart" Target="../charts/chart102.xml"/><Relationship Id="rId4" Type="http://schemas.openxmlformats.org/officeDocument/2006/relationships/image" Target="../media/image2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6.xml"/><Relationship Id="rId5" Type="http://schemas.openxmlformats.org/officeDocument/2006/relationships/chart" Target="../charts/chart103.xml"/><Relationship Id="rId4" Type="http://schemas.openxmlformats.org/officeDocument/2006/relationships/image" Target="../media/image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7.xml"/><Relationship Id="rId5" Type="http://schemas.openxmlformats.org/officeDocument/2006/relationships/chart" Target="../charts/chart104.xml"/><Relationship Id="rId4" Type="http://schemas.openxmlformats.org/officeDocument/2006/relationships/image" Target="../media/image2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8.xml"/><Relationship Id="rId4" Type="http://schemas.openxmlformats.org/officeDocument/2006/relationships/chart" Target="../charts/chart10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9.xml"/><Relationship Id="rId5" Type="http://schemas.openxmlformats.org/officeDocument/2006/relationships/chart" Target="../charts/chart106.xml"/><Relationship Id="rId4" Type="http://schemas.openxmlformats.org/officeDocument/2006/relationships/image" Target="../media/image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0.xml"/><Relationship Id="rId5" Type="http://schemas.openxmlformats.org/officeDocument/2006/relationships/chart" Target="../charts/chart107.xml"/><Relationship Id="rId4" Type="http://schemas.openxmlformats.org/officeDocument/2006/relationships/image" Target="../media/image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1.xml"/><Relationship Id="rId5" Type="http://schemas.openxmlformats.org/officeDocument/2006/relationships/chart" Target="../charts/chart108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chart" Target="../charts/chart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2.xml"/><Relationship Id="rId5" Type="http://schemas.openxmlformats.org/officeDocument/2006/relationships/chart" Target="../charts/chart109.xml"/><Relationship Id="rId4" Type="http://schemas.openxmlformats.org/officeDocument/2006/relationships/image" Target="../media/image2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3.xml"/><Relationship Id="rId5" Type="http://schemas.openxmlformats.org/officeDocument/2006/relationships/chart" Target="../charts/chart110.xml"/><Relationship Id="rId4" Type="http://schemas.openxmlformats.org/officeDocument/2006/relationships/image" Target="../media/image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4.xml"/><Relationship Id="rId5" Type="http://schemas.openxmlformats.org/officeDocument/2006/relationships/chart" Target="../charts/chart111.xml"/><Relationship Id="rId4" Type="http://schemas.openxmlformats.org/officeDocument/2006/relationships/image" Target="../media/image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5.xml"/><Relationship Id="rId5" Type="http://schemas.openxmlformats.org/officeDocument/2006/relationships/chart" Target="../charts/chart112.xml"/><Relationship Id="rId4" Type="http://schemas.openxmlformats.org/officeDocument/2006/relationships/image" Target="../media/image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6.xml"/><Relationship Id="rId5" Type="http://schemas.openxmlformats.org/officeDocument/2006/relationships/chart" Target="../charts/chart113.xml"/><Relationship Id="rId4" Type="http://schemas.openxmlformats.org/officeDocument/2006/relationships/image" Target="../media/image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7.xml"/><Relationship Id="rId5" Type="http://schemas.openxmlformats.org/officeDocument/2006/relationships/chart" Target="../charts/chart114.xml"/><Relationship Id="rId4" Type="http://schemas.openxmlformats.org/officeDocument/2006/relationships/image" Target="../media/image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8.xml"/><Relationship Id="rId5" Type="http://schemas.openxmlformats.org/officeDocument/2006/relationships/chart" Target="../charts/chart115.xml"/><Relationship Id="rId4" Type="http://schemas.openxmlformats.org/officeDocument/2006/relationships/image" Target="../media/image2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8.xm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3.xm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1.xm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7.xm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3.xm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9.xml"/><Relationship Id="rId4" Type="http://schemas.openxmlformats.org/officeDocument/2006/relationships/chart" Target="../charts/chart1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0.xml"/><Relationship Id="rId4" Type="http://schemas.openxmlformats.org/officeDocument/2006/relationships/chart" Target="../charts/chart149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1.xml"/><Relationship Id="rId4" Type="http://schemas.openxmlformats.org/officeDocument/2006/relationships/chart" Target="../charts/chart15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2.xml"/><Relationship Id="rId4" Type="http://schemas.openxmlformats.org/officeDocument/2006/relationships/chart" Target="../charts/chart15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3.xml"/><Relationship Id="rId4" Type="http://schemas.openxmlformats.org/officeDocument/2006/relationships/chart" Target="../charts/chart15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4.xml"/><Relationship Id="rId4" Type="http://schemas.openxmlformats.org/officeDocument/2006/relationships/chart" Target="../charts/chart15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5.xml"/><Relationship Id="rId4" Type="http://schemas.openxmlformats.org/officeDocument/2006/relationships/chart" Target="../charts/chart15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6.xml"/><Relationship Id="rId4" Type="http://schemas.openxmlformats.org/officeDocument/2006/relationships/chart" Target="../charts/chart15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7.xml"/><Relationship Id="rId4" Type="http://schemas.openxmlformats.org/officeDocument/2006/relationships/chart" Target="../charts/chart15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8.xml"/><Relationship Id="rId4" Type="http://schemas.openxmlformats.org/officeDocument/2006/relationships/chart" Target="../charts/chart15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9.xml"/><Relationship Id="rId4" Type="http://schemas.openxmlformats.org/officeDocument/2006/relationships/chart" Target="../charts/chart1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0.xml"/><Relationship Id="rId4" Type="http://schemas.openxmlformats.org/officeDocument/2006/relationships/chart" Target="../charts/chart159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1.xml"/><Relationship Id="rId4" Type="http://schemas.openxmlformats.org/officeDocument/2006/relationships/chart" Target="../charts/chart16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2.xml"/><Relationship Id="rId4" Type="http://schemas.openxmlformats.org/officeDocument/2006/relationships/chart" Target="../charts/chart16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3.xml"/><Relationship Id="rId4" Type="http://schemas.openxmlformats.org/officeDocument/2006/relationships/chart" Target="../charts/chart16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4.xml"/><Relationship Id="rId4" Type="http://schemas.openxmlformats.org/officeDocument/2006/relationships/chart" Target="../charts/chart16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5.xml"/><Relationship Id="rId4" Type="http://schemas.openxmlformats.org/officeDocument/2006/relationships/chart" Target="../charts/chart164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6.xml"/><Relationship Id="rId4" Type="http://schemas.openxmlformats.org/officeDocument/2006/relationships/chart" Target="../charts/chart165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7.xml"/><Relationship Id="rId4" Type="http://schemas.openxmlformats.org/officeDocument/2006/relationships/chart" Target="../charts/chart16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8.xml"/><Relationship Id="rId4" Type="http://schemas.openxmlformats.org/officeDocument/2006/relationships/chart" Target="../charts/chart16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9.xml"/><Relationship Id="rId4" Type="http://schemas.openxmlformats.org/officeDocument/2006/relationships/chart" Target="../charts/chart1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5" Type="http://schemas.openxmlformats.org/officeDocument/2006/relationships/chart" Target="../charts/chart16.xml"/><Relationship Id="rId4" Type="http://schemas.openxmlformats.org/officeDocument/2006/relationships/image" Target="../media/image2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0.xml"/><Relationship Id="rId4" Type="http://schemas.openxmlformats.org/officeDocument/2006/relationships/chart" Target="../charts/chart169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1.xml"/><Relationship Id="rId4" Type="http://schemas.openxmlformats.org/officeDocument/2006/relationships/chart" Target="../charts/chart170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2.xml"/><Relationship Id="rId4" Type="http://schemas.openxmlformats.org/officeDocument/2006/relationships/chart" Target="../charts/chart17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3.xml"/><Relationship Id="rId4" Type="http://schemas.openxmlformats.org/officeDocument/2006/relationships/chart" Target="../charts/chart17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4.xml"/><Relationship Id="rId4" Type="http://schemas.openxmlformats.org/officeDocument/2006/relationships/chart" Target="../charts/chart17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5.xml"/><Relationship Id="rId4" Type="http://schemas.openxmlformats.org/officeDocument/2006/relationships/chart" Target="../charts/chart17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6.xml"/><Relationship Id="rId4" Type="http://schemas.openxmlformats.org/officeDocument/2006/relationships/chart" Target="../charts/chart175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7.xml"/><Relationship Id="rId4" Type="http://schemas.openxmlformats.org/officeDocument/2006/relationships/chart" Target="../charts/chart17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8.xml"/><Relationship Id="rId4" Type="http://schemas.openxmlformats.org/officeDocument/2006/relationships/chart" Target="../charts/chart17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9.xml"/><Relationship Id="rId4" Type="http://schemas.openxmlformats.org/officeDocument/2006/relationships/chart" Target="../charts/chart1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chart" Target="../charts/chart17.xml"/><Relationship Id="rId4" Type="http://schemas.openxmlformats.org/officeDocument/2006/relationships/image" Target="../media/image2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0.xml"/><Relationship Id="rId4" Type="http://schemas.openxmlformats.org/officeDocument/2006/relationships/chart" Target="../charts/chart179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1.xml"/><Relationship Id="rId4" Type="http://schemas.openxmlformats.org/officeDocument/2006/relationships/chart" Target="../charts/chart180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2.xml"/><Relationship Id="rId4" Type="http://schemas.openxmlformats.org/officeDocument/2006/relationships/chart" Target="../charts/chart18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3.xml"/><Relationship Id="rId4" Type="http://schemas.openxmlformats.org/officeDocument/2006/relationships/chart" Target="../charts/chart18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4.xml"/><Relationship Id="rId4" Type="http://schemas.openxmlformats.org/officeDocument/2006/relationships/chart" Target="../charts/chart183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5.xml"/><Relationship Id="rId4" Type="http://schemas.openxmlformats.org/officeDocument/2006/relationships/chart" Target="../charts/chart18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6.xml"/><Relationship Id="rId4" Type="http://schemas.openxmlformats.org/officeDocument/2006/relationships/chart" Target="../charts/chart185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7.xml"/><Relationship Id="rId4" Type="http://schemas.openxmlformats.org/officeDocument/2006/relationships/chart" Target="../charts/chart18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8.xml"/><Relationship Id="rId4" Type="http://schemas.openxmlformats.org/officeDocument/2006/relationships/chart" Target="../charts/chart18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9.xml"/><Relationship Id="rId4" Type="http://schemas.openxmlformats.org/officeDocument/2006/relationships/chart" Target="../charts/chart18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5" Type="http://schemas.openxmlformats.org/officeDocument/2006/relationships/chart" Target="../charts/chart18.xml"/><Relationship Id="rId4" Type="http://schemas.openxmlformats.org/officeDocument/2006/relationships/image" Target="../media/image2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0.xml"/><Relationship Id="rId4" Type="http://schemas.openxmlformats.org/officeDocument/2006/relationships/chart" Target="../charts/chart189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1.xml"/><Relationship Id="rId4" Type="http://schemas.openxmlformats.org/officeDocument/2006/relationships/chart" Target="../charts/chart190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2.xml"/><Relationship Id="rId4" Type="http://schemas.openxmlformats.org/officeDocument/2006/relationships/chart" Target="../charts/chart19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3.xml"/><Relationship Id="rId4" Type="http://schemas.openxmlformats.org/officeDocument/2006/relationships/chart" Target="../charts/chart19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4.xml"/><Relationship Id="rId4" Type="http://schemas.openxmlformats.org/officeDocument/2006/relationships/chart" Target="../charts/chart193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5.xml"/><Relationship Id="rId4" Type="http://schemas.openxmlformats.org/officeDocument/2006/relationships/chart" Target="../charts/chart194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6.xml"/><Relationship Id="rId4" Type="http://schemas.openxmlformats.org/officeDocument/2006/relationships/chart" Target="../charts/chart195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7.xml"/><Relationship Id="rId4" Type="http://schemas.openxmlformats.org/officeDocument/2006/relationships/chart" Target="../charts/chart196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8.xml"/><Relationship Id="rId4" Type="http://schemas.openxmlformats.org/officeDocument/2006/relationships/chart" Target="../charts/chart19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9.xml"/><Relationship Id="rId4" Type="http://schemas.openxmlformats.org/officeDocument/2006/relationships/chart" Target="../charts/chart19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5" Type="http://schemas.openxmlformats.org/officeDocument/2006/relationships/chart" Target="../charts/chart19.xml"/><Relationship Id="rId4" Type="http://schemas.openxmlformats.org/officeDocument/2006/relationships/image" Target="../media/image2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0.xml"/><Relationship Id="rId4" Type="http://schemas.openxmlformats.org/officeDocument/2006/relationships/chart" Target="../charts/chart199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1.xml"/><Relationship Id="rId4" Type="http://schemas.openxmlformats.org/officeDocument/2006/relationships/chart" Target="../charts/chart200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2.xml"/><Relationship Id="rId4" Type="http://schemas.openxmlformats.org/officeDocument/2006/relationships/chart" Target="../charts/chart20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3.xml"/><Relationship Id="rId4" Type="http://schemas.openxmlformats.org/officeDocument/2006/relationships/chart" Target="../charts/chart20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4.xml"/><Relationship Id="rId4" Type="http://schemas.openxmlformats.org/officeDocument/2006/relationships/chart" Target="../charts/chart203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5.xml"/><Relationship Id="rId4" Type="http://schemas.openxmlformats.org/officeDocument/2006/relationships/chart" Target="../charts/chart204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6.xml"/><Relationship Id="rId4" Type="http://schemas.openxmlformats.org/officeDocument/2006/relationships/chart" Target="../charts/chart205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7.xml"/><Relationship Id="rId4" Type="http://schemas.openxmlformats.org/officeDocument/2006/relationships/chart" Target="../charts/chart206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8.xml"/><Relationship Id="rId4" Type="http://schemas.openxmlformats.org/officeDocument/2006/relationships/chart" Target="../charts/chart20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9.xml"/><Relationship Id="rId4" Type="http://schemas.openxmlformats.org/officeDocument/2006/relationships/chart" Target="../charts/chart20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5" Type="http://schemas.openxmlformats.org/officeDocument/2006/relationships/chart" Target="../charts/chart20.xml"/><Relationship Id="rId4" Type="http://schemas.openxmlformats.org/officeDocument/2006/relationships/image" Target="../media/image2.jpe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0.xml"/><Relationship Id="rId4" Type="http://schemas.openxmlformats.org/officeDocument/2006/relationships/chart" Target="../charts/chart209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1.xml"/><Relationship Id="rId4" Type="http://schemas.openxmlformats.org/officeDocument/2006/relationships/chart" Target="../charts/chart210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2.xml"/><Relationship Id="rId4" Type="http://schemas.openxmlformats.org/officeDocument/2006/relationships/chart" Target="../charts/chart211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3.xml"/><Relationship Id="rId4" Type="http://schemas.openxmlformats.org/officeDocument/2006/relationships/chart" Target="../charts/chart21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4.xml"/><Relationship Id="rId4" Type="http://schemas.openxmlformats.org/officeDocument/2006/relationships/chart" Target="../charts/chart213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5.xml"/><Relationship Id="rId4" Type="http://schemas.openxmlformats.org/officeDocument/2006/relationships/chart" Target="../charts/chart214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6.xml"/><Relationship Id="rId4" Type="http://schemas.openxmlformats.org/officeDocument/2006/relationships/chart" Target="../charts/chart215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7.xml"/><Relationship Id="rId4" Type="http://schemas.openxmlformats.org/officeDocument/2006/relationships/chart" Target="../charts/chart216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8.xml"/><Relationship Id="rId4" Type="http://schemas.openxmlformats.org/officeDocument/2006/relationships/chart" Target="../charts/chart21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9.xml"/><Relationship Id="rId4" Type="http://schemas.openxmlformats.org/officeDocument/2006/relationships/chart" Target="../charts/chart2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5" Type="http://schemas.openxmlformats.org/officeDocument/2006/relationships/chart" Target="../charts/chart21.xml"/><Relationship Id="rId4" Type="http://schemas.openxmlformats.org/officeDocument/2006/relationships/image" Target="../media/image2.jpe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0.xml"/><Relationship Id="rId4" Type="http://schemas.openxmlformats.org/officeDocument/2006/relationships/chart" Target="../charts/chart219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1.xml"/><Relationship Id="rId4" Type="http://schemas.openxmlformats.org/officeDocument/2006/relationships/chart" Target="../charts/chart220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2.xml"/><Relationship Id="rId4" Type="http://schemas.openxmlformats.org/officeDocument/2006/relationships/chart" Target="../charts/chart221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3.xml"/><Relationship Id="rId4" Type="http://schemas.openxmlformats.org/officeDocument/2006/relationships/chart" Target="../charts/chart22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4.xml"/><Relationship Id="rId4" Type="http://schemas.openxmlformats.org/officeDocument/2006/relationships/chart" Target="../charts/chart223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5.xml"/><Relationship Id="rId4" Type="http://schemas.openxmlformats.org/officeDocument/2006/relationships/chart" Target="../charts/chart224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6.xml"/><Relationship Id="rId4" Type="http://schemas.openxmlformats.org/officeDocument/2006/relationships/chart" Target="../charts/chart225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7.xml"/><Relationship Id="rId4" Type="http://schemas.openxmlformats.org/officeDocument/2006/relationships/chart" Target="../charts/chart226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8.xml"/><Relationship Id="rId4" Type="http://schemas.openxmlformats.org/officeDocument/2006/relationships/chart" Target="../charts/chart22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9.xml"/><Relationship Id="rId4" Type="http://schemas.openxmlformats.org/officeDocument/2006/relationships/chart" Target="../charts/chart2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5" Type="http://schemas.openxmlformats.org/officeDocument/2006/relationships/chart" Target="../charts/chart22.xml"/><Relationship Id="rId4" Type="http://schemas.openxmlformats.org/officeDocument/2006/relationships/image" Target="../media/image2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0.xml"/><Relationship Id="rId4" Type="http://schemas.openxmlformats.org/officeDocument/2006/relationships/chart" Target="../charts/chart229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1.xml"/><Relationship Id="rId4" Type="http://schemas.openxmlformats.org/officeDocument/2006/relationships/chart" Target="../charts/chart230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2.xml"/><Relationship Id="rId4" Type="http://schemas.openxmlformats.org/officeDocument/2006/relationships/chart" Target="../charts/chart23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3.xml"/><Relationship Id="rId4" Type="http://schemas.openxmlformats.org/officeDocument/2006/relationships/chart" Target="../charts/chart23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4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5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6.xml"/></Relationships>
</file>

<file path=ppt/slides/_rels/slide23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7.xml"/><Relationship Id="rId3" Type="http://schemas.openxmlformats.org/officeDocument/2006/relationships/image" Target="../media/image2.jpeg"/><Relationship Id="rId7" Type="http://schemas.openxmlformats.org/officeDocument/2006/relationships/chart" Target="../charts/chart23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7.xml"/><Relationship Id="rId6" Type="http://schemas.openxmlformats.org/officeDocument/2006/relationships/chart" Target="../charts/chart235.xml"/><Relationship Id="rId5" Type="http://schemas.openxmlformats.org/officeDocument/2006/relationships/chart" Target="../charts/chart234.xml"/><Relationship Id="rId4" Type="http://schemas.openxmlformats.org/officeDocument/2006/relationships/chart" Target="../charts/chart233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8.xml"/><Relationship Id="rId5" Type="http://schemas.openxmlformats.org/officeDocument/2006/relationships/chart" Target="../charts/chart238.xml"/><Relationship Id="rId4" Type="http://schemas.openxmlformats.org/officeDocument/2006/relationships/image" Target="../media/image2.jpe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9.xml"/><Relationship Id="rId5" Type="http://schemas.openxmlformats.org/officeDocument/2006/relationships/chart" Target="../charts/chart239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5" Type="http://schemas.openxmlformats.org/officeDocument/2006/relationships/chart" Target="../charts/chart23.xml"/><Relationship Id="rId4" Type="http://schemas.openxmlformats.org/officeDocument/2006/relationships/image" Target="../media/image2.jpe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0.xml"/><Relationship Id="rId5" Type="http://schemas.openxmlformats.org/officeDocument/2006/relationships/chart" Target="../charts/chart240.xml"/><Relationship Id="rId4" Type="http://schemas.openxmlformats.org/officeDocument/2006/relationships/image" Target="../media/image2.jpe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1.xml"/><Relationship Id="rId5" Type="http://schemas.openxmlformats.org/officeDocument/2006/relationships/chart" Target="../charts/chart241.xml"/><Relationship Id="rId4" Type="http://schemas.openxmlformats.org/officeDocument/2006/relationships/image" Target="../media/image2.jpe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2.xml"/><Relationship Id="rId5" Type="http://schemas.openxmlformats.org/officeDocument/2006/relationships/chart" Target="../charts/chart242.xml"/><Relationship Id="rId4" Type="http://schemas.openxmlformats.org/officeDocument/2006/relationships/image" Target="../media/image2.jpe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3.xml"/><Relationship Id="rId4" Type="http://schemas.openxmlformats.org/officeDocument/2006/relationships/chart" Target="../charts/chart243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4.xml"/><Relationship Id="rId4" Type="http://schemas.openxmlformats.org/officeDocument/2006/relationships/chart" Target="../charts/chart244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5.xml"/><Relationship Id="rId4" Type="http://schemas.openxmlformats.org/officeDocument/2006/relationships/chart" Target="../charts/chart245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6.xml"/><Relationship Id="rId4" Type="http://schemas.openxmlformats.org/officeDocument/2006/relationships/chart" Target="../charts/chart246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7.xml"/><Relationship Id="rId4" Type="http://schemas.openxmlformats.org/officeDocument/2006/relationships/chart" Target="../charts/chart247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8.xml"/><Relationship Id="rId4" Type="http://schemas.openxmlformats.org/officeDocument/2006/relationships/chart" Target="../charts/chart248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9.xml"/><Relationship Id="rId4" Type="http://schemas.openxmlformats.org/officeDocument/2006/relationships/chart" Target="../charts/chart2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5" Type="http://schemas.openxmlformats.org/officeDocument/2006/relationships/chart" Target="../charts/chart24.xml"/><Relationship Id="rId4" Type="http://schemas.openxmlformats.org/officeDocument/2006/relationships/image" Target="../media/image2.jpe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0.xml"/><Relationship Id="rId4" Type="http://schemas.openxmlformats.org/officeDocument/2006/relationships/chart" Target="../charts/chart250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1.xml"/><Relationship Id="rId4" Type="http://schemas.openxmlformats.org/officeDocument/2006/relationships/chart" Target="../charts/chart25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2.xml"/><Relationship Id="rId4" Type="http://schemas.openxmlformats.org/officeDocument/2006/relationships/chart" Target="../charts/chart25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3.xml"/><Relationship Id="rId4" Type="http://schemas.openxmlformats.org/officeDocument/2006/relationships/chart" Target="../charts/chart253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4.xml"/><Relationship Id="rId4" Type="http://schemas.openxmlformats.org/officeDocument/2006/relationships/chart" Target="../charts/chart254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5.xml"/><Relationship Id="rId4" Type="http://schemas.openxmlformats.org/officeDocument/2006/relationships/chart" Target="../charts/chart255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6.xml"/><Relationship Id="rId4" Type="http://schemas.openxmlformats.org/officeDocument/2006/relationships/chart" Target="../charts/chart256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7.xml"/><Relationship Id="rId1" Type="http://schemas.openxmlformats.org/officeDocument/2006/relationships/slideLayout" Target="../slideLayouts/slideLayout6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5" Type="http://schemas.openxmlformats.org/officeDocument/2006/relationships/chart" Target="../charts/chart25.xml"/><Relationship Id="rId4" Type="http://schemas.openxmlformats.org/officeDocument/2006/relationships/image" Target="../media/image2.jpe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5" Type="http://schemas.openxmlformats.org/officeDocument/2006/relationships/chart" Target="../charts/chart26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5" Type="http://schemas.openxmlformats.org/officeDocument/2006/relationships/chart" Target="../charts/chart27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Relationship Id="rId4" Type="http://schemas.openxmlformats.org/officeDocument/2006/relationships/chart" Target="../charts/char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Relationship Id="rId5" Type="http://schemas.openxmlformats.org/officeDocument/2006/relationships/chart" Target="../charts/chart29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Relationship Id="rId5" Type="http://schemas.openxmlformats.org/officeDocument/2006/relationships/chart" Target="../charts/chart30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Relationship Id="rId5" Type="http://schemas.openxmlformats.org/officeDocument/2006/relationships/chart" Target="../charts/chart31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5.xml"/><Relationship Id="rId5" Type="http://schemas.openxmlformats.org/officeDocument/2006/relationships/chart" Target="../charts/chart32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6.xml"/><Relationship Id="rId5" Type="http://schemas.openxmlformats.org/officeDocument/2006/relationships/chart" Target="../charts/chart33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7.xml"/><Relationship Id="rId5" Type="http://schemas.openxmlformats.org/officeDocument/2006/relationships/chart" Target="../charts/chart34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8.xml"/><Relationship Id="rId5" Type="http://schemas.openxmlformats.org/officeDocument/2006/relationships/chart" Target="../charts/chart35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9.xml"/><Relationship Id="rId5" Type="http://schemas.openxmlformats.org/officeDocument/2006/relationships/chart" Target="../charts/chart36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0.xml"/><Relationship Id="rId5" Type="http://schemas.openxmlformats.org/officeDocument/2006/relationships/chart" Target="../charts/chart37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1.xml"/><Relationship Id="rId5" Type="http://schemas.openxmlformats.org/officeDocument/2006/relationships/chart" Target="../charts/chart38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chart" Target="../charts/chart3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2.xml"/><Relationship Id="rId4" Type="http://schemas.openxmlformats.org/officeDocument/2006/relationships/chart" Target="../charts/char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3.xml"/><Relationship Id="rId5" Type="http://schemas.openxmlformats.org/officeDocument/2006/relationships/chart" Target="../charts/chart40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4.xml"/><Relationship Id="rId5" Type="http://schemas.openxmlformats.org/officeDocument/2006/relationships/chart" Target="../charts/chart41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5.xml"/><Relationship Id="rId5" Type="http://schemas.openxmlformats.org/officeDocument/2006/relationships/chart" Target="../charts/chart42.xml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6.xml"/><Relationship Id="rId5" Type="http://schemas.openxmlformats.org/officeDocument/2006/relationships/chart" Target="../charts/chart43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7.xml"/><Relationship Id="rId5" Type="http://schemas.openxmlformats.org/officeDocument/2006/relationships/chart" Target="../charts/chart44.xml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8.xml"/><Relationship Id="rId5" Type="http://schemas.openxmlformats.org/officeDocument/2006/relationships/chart" Target="../charts/chart45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9.xml"/><Relationship Id="rId5" Type="http://schemas.openxmlformats.org/officeDocument/2006/relationships/chart" Target="../charts/chart46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0.xml"/><Relationship Id="rId5" Type="http://schemas.openxmlformats.org/officeDocument/2006/relationships/chart" Target="../charts/chart47.xml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1.xml"/><Relationship Id="rId5" Type="http://schemas.openxmlformats.org/officeDocument/2006/relationships/chart" Target="../charts/chart48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chart" Target="../charts/chart4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2.xml"/><Relationship Id="rId5" Type="http://schemas.openxmlformats.org/officeDocument/2006/relationships/chart" Target="../charts/chart49.xml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3.xml"/><Relationship Id="rId4" Type="http://schemas.openxmlformats.org/officeDocument/2006/relationships/chart" Target="../charts/chart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4.xml"/><Relationship Id="rId5" Type="http://schemas.openxmlformats.org/officeDocument/2006/relationships/chart" Target="../charts/chart51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5.xml"/><Relationship Id="rId5" Type="http://schemas.openxmlformats.org/officeDocument/2006/relationships/chart" Target="../charts/chart52.xml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6.xml"/><Relationship Id="rId5" Type="http://schemas.openxmlformats.org/officeDocument/2006/relationships/chart" Target="../charts/chart53.xml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7.xml"/><Relationship Id="rId5" Type="http://schemas.openxmlformats.org/officeDocument/2006/relationships/chart" Target="../charts/chart54.xml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8.xml"/><Relationship Id="rId5" Type="http://schemas.openxmlformats.org/officeDocument/2006/relationships/chart" Target="../charts/chart55.xml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9.xml"/><Relationship Id="rId5" Type="http://schemas.openxmlformats.org/officeDocument/2006/relationships/chart" Target="../charts/chart56.xml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0.xml"/><Relationship Id="rId5" Type="http://schemas.openxmlformats.org/officeDocument/2006/relationships/chart" Target="../charts/chart57.xml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1.xml"/><Relationship Id="rId5" Type="http://schemas.openxmlformats.org/officeDocument/2006/relationships/chart" Target="../charts/chart58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chart" Target="../charts/chart5.xml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2.xml"/><Relationship Id="rId5" Type="http://schemas.openxmlformats.org/officeDocument/2006/relationships/chart" Target="../charts/chart59.xml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3.xml"/><Relationship Id="rId5" Type="http://schemas.openxmlformats.org/officeDocument/2006/relationships/chart" Target="../charts/chart60.xml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4.xml"/><Relationship Id="rId4" Type="http://schemas.openxmlformats.org/officeDocument/2006/relationships/chart" Target="../charts/chart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5.xml"/><Relationship Id="rId5" Type="http://schemas.openxmlformats.org/officeDocument/2006/relationships/chart" Target="../charts/chart62.xml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6.xml"/><Relationship Id="rId5" Type="http://schemas.openxmlformats.org/officeDocument/2006/relationships/chart" Target="../charts/chart63.xml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7.xml"/><Relationship Id="rId5" Type="http://schemas.openxmlformats.org/officeDocument/2006/relationships/chart" Target="../charts/chart64.xml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8.xml"/><Relationship Id="rId5" Type="http://schemas.openxmlformats.org/officeDocument/2006/relationships/chart" Target="../charts/chart65.xml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9.xml"/><Relationship Id="rId5" Type="http://schemas.openxmlformats.org/officeDocument/2006/relationships/chart" Target="../charts/chart66.xml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0.xml"/><Relationship Id="rId5" Type="http://schemas.openxmlformats.org/officeDocument/2006/relationships/chart" Target="../charts/chart67.xml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1.xml"/><Relationship Id="rId5" Type="http://schemas.openxmlformats.org/officeDocument/2006/relationships/chart" Target="../charts/chart68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chart" Target="../charts/chart6.xml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2.xml"/><Relationship Id="rId5" Type="http://schemas.openxmlformats.org/officeDocument/2006/relationships/chart" Target="../charts/chart69.xml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3.xml"/><Relationship Id="rId5" Type="http://schemas.openxmlformats.org/officeDocument/2006/relationships/chart" Target="../charts/chart70.xml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4.xml"/><Relationship Id="rId5" Type="http://schemas.openxmlformats.org/officeDocument/2006/relationships/chart" Target="../charts/chart71.xml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5.xml"/><Relationship Id="rId4" Type="http://schemas.openxmlformats.org/officeDocument/2006/relationships/chart" Target="../charts/chart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6.xml"/><Relationship Id="rId5" Type="http://schemas.openxmlformats.org/officeDocument/2006/relationships/chart" Target="../charts/chart73.xml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7.xml"/><Relationship Id="rId5" Type="http://schemas.openxmlformats.org/officeDocument/2006/relationships/chart" Target="../charts/chart74.xml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8.xml"/><Relationship Id="rId5" Type="http://schemas.openxmlformats.org/officeDocument/2006/relationships/chart" Target="../charts/chart75.xml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9.xml"/><Relationship Id="rId5" Type="http://schemas.openxmlformats.org/officeDocument/2006/relationships/chart" Target="../charts/chart76.xml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0.xml"/><Relationship Id="rId5" Type="http://schemas.openxmlformats.org/officeDocument/2006/relationships/chart" Target="../charts/chart77.xml"/><Relationship Id="rId4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1.xml"/><Relationship Id="rId5" Type="http://schemas.openxmlformats.org/officeDocument/2006/relationships/chart" Target="../charts/chart78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chart" Target="../charts/chart7.xml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2.xml"/><Relationship Id="rId5" Type="http://schemas.openxmlformats.org/officeDocument/2006/relationships/chart" Target="../charts/chart79.xml"/><Relationship Id="rId4" Type="http://schemas.openxmlformats.org/officeDocument/2006/relationships/image" Target="../media/image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3.xml"/><Relationship Id="rId5" Type="http://schemas.openxmlformats.org/officeDocument/2006/relationships/chart" Target="../charts/chart80.xml"/><Relationship Id="rId4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4.xml"/><Relationship Id="rId5" Type="http://schemas.openxmlformats.org/officeDocument/2006/relationships/chart" Target="../charts/chart81.xml"/><Relationship Id="rId4" Type="http://schemas.openxmlformats.org/officeDocument/2006/relationships/image" Target="../media/image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5.xml"/><Relationship Id="rId5" Type="http://schemas.openxmlformats.org/officeDocument/2006/relationships/chart" Target="../charts/chart82.xml"/><Relationship Id="rId4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6.xml"/><Relationship Id="rId4" Type="http://schemas.openxmlformats.org/officeDocument/2006/relationships/chart" Target="../charts/chart8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7.xml"/><Relationship Id="rId5" Type="http://schemas.openxmlformats.org/officeDocument/2006/relationships/chart" Target="../charts/chart84.xml"/><Relationship Id="rId4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8.xml"/><Relationship Id="rId5" Type="http://schemas.openxmlformats.org/officeDocument/2006/relationships/chart" Target="../charts/chart85.xml"/><Relationship Id="rId4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9.xml"/><Relationship Id="rId5" Type="http://schemas.openxmlformats.org/officeDocument/2006/relationships/chart" Target="../charts/chart86.xml"/><Relationship Id="rId4" Type="http://schemas.openxmlformats.org/officeDocument/2006/relationships/image" Target="../media/image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0.xml"/><Relationship Id="rId5" Type="http://schemas.openxmlformats.org/officeDocument/2006/relationships/chart" Target="../charts/chart87.xml"/><Relationship Id="rId4" Type="http://schemas.openxmlformats.org/officeDocument/2006/relationships/image" Target="../media/image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1.xml"/><Relationship Id="rId5" Type="http://schemas.openxmlformats.org/officeDocument/2006/relationships/chart" Target="../charts/chart88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chart" Target="../charts/chart8.xml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2.xml"/><Relationship Id="rId5" Type="http://schemas.openxmlformats.org/officeDocument/2006/relationships/chart" Target="../charts/chart89.xml"/><Relationship Id="rId4" Type="http://schemas.openxmlformats.org/officeDocument/2006/relationships/image" Target="../media/image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3.xml"/><Relationship Id="rId5" Type="http://schemas.openxmlformats.org/officeDocument/2006/relationships/chart" Target="../charts/chart90.xml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4.xml"/><Relationship Id="rId5" Type="http://schemas.openxmlformats.org/officeDocument/2006/relationships/chart" Target="../charts/chart91.xml"/><Relationship Id="rId4" Type="http://schemas.openxmlformats.org/officeDocument/2006/relationships/image" Target="../media/image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5.xml"/><Relationship Id="rId5" Type="http://schemas.openxmlformats.org/officeDocument/2006/relationships/chart" Target="../charts/chart92.xml"/><Relationship Id="rId4" Type="http://schemas.openxmlformats.org/officeDocument/2006/relationships/image" Target="../media/image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6.xml"/><Relationship Id="rId5" Type="http://schemas.openxmlformats.org/officeDocument/2006/relationships/chart" Target="../charts/chart93.xml"/><Relationship Id="rId4" Type="http://schemas.openxmlformats.org/officeDocument/2006/relationships/image" Target="../media/image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7.xml"/><Relationship Id="rId4" Type="http://schemas.openxmlformats.org/officeDocument/2006/relationships/chart" Target="../charts/chart9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8.xml"/><Relationship Id="rId5" Type="http://schemas.openxmlformats.org/officeDocument/2006/relationships/chart" Target="../charts/chart95.xml"/><Relationship Id="rId4" Type="http://schemas.openxmlformats.org/officeDocument/2006/relationships/image" Target="../media/image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9.xml"/><Relationship Id="rId5" Type="http://schemas.openxmlformats.org/officeDocument/2006/relationships/chart" Target="../charts/chart96.xml"/><Relationship Id="rId4" Type="http://schemas.openxmlformats.org/officeDocument/2006/relationships/image" Target="../media/image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0.xml"/><Relationship Id="rId5" Type="http://schemas.openxmlformats.org/officeDocument/2006/relationships/chart" Target="../charts/chart97.xml"/><Relationship Id="rId4" Type="http://schemas.openxmlformats.org/officeDocument/2006/relationships/image" Target="../media/image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1.xml"/><Relationship Id="rId5" Type="http://schemas.openxmlformats.org/officeDocument/2006/relationships/chart" Target="../charts/chart98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45568" y="1"/>
            <a:ext cx="8325852" cy="5390146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Анализ динамики развития </a:t>
            </a:r>
            <a:br>
              <a:rPr lang="ru-RU" sz="4800" dirty="0">
                <a:solidFill>
                  <a:schemeClr val="tx1"/>
                </a:solidFill>
              </a:rPr>
            </a:br>
            <a:r>
              <a:rPr lang="ru-RU" sz="4800" dirty="0">
                <a:solidFill>
                  <a:schemeClr val="tx1"/>
                </a:solidFill>
              </a:rPr>
              <a:t>спорта лиц с интеллектуальными нарушениями</a:t>
            </a:r>
            <a:br>
              <a:rPr lang="ru-RU" sz="4800" dirty="0">
                <a:solidFill>
                  <a:schemeClr val="tx1"/>
                </a:solidFill>
              </a:rPr>
            </a:br>
            <a:r>
              <a:rPr lang="ru-RU" sz="4800" dirty="0">
                <a:solidFill>
                  <a:schemeClr val="tx1"/>
                </a:solidFill>
              </a:rPr>
              <a:t>в Российской Федерации </a:t>
            </a:r>
            <a:br>
              <a:rPr lang="ru-RU" sz="4800" dirty="0">
                <a:solidFill>
                  <a:schemeClr val="tx1"/>
                </a:solidFill>
              </a:rPr>
            </a:br>
            <a:r>
              <a:rPr lang="ru-RU" sz="4800" dirty="0">
                <a:solidFill>
                  <a:schemeClr val="tx1"/>
                </a:solidFill>
              </a:rPr>
              <a:t>в 2012-2016 годах</a:t>
            </a:r>
          </a:p>
        </p:txBody>
      </p:sp>
      <p:pic>
        <p:nvPicPr>
          <p:cNvPr id="1026" name="Picture 2" descr="http://www.altaisport.ru/uploads/2017/04/nagrazhdenie-3-mesto.jpg">
            <a:extLst>
              <a:ext uri="{FF2B5EF4-FFF2-40B4-BE49-F238E27FC236}">
                <a16:creationId xmlns:a16="http://schemas.microsoft.com/office/drawing/2014/main" id="{54FFD691-BC87-4576-B67D-7D55088F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58" y="126330"/>
            <a:ext cx="4499812" cy="337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795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численности занимающихся спортом лиц с интеллектуальными нарушениями на этапах спортивной подготовки </a:t>
            </a: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495301" y="1092200"/>
          <a:ext cx="113030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14553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Приволжском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1924189"/>
              </p:ext>
            </p:extLst>
          </p:nvPr>
        </p:nvGraphicFramePr>
        <p:xfrm>
          <a:off x="1384301" y="1444804"/>
          <a:ext cx="10591800" cy="4778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6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Приволжском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677248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6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Приволжском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4842386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05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Приволжском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8502178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0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Приволжском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6767888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99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Приволжском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555200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817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численности занимающихся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спортом лиц с интеллектуальными нарушениями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Северо-Кавказском федеральном округе</a:t>
            </a:r>
          </a:p>
        </p:txBody>
      </p:sp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2219216"/>
              </p:ext>
            </p:extLst>
          </p:nvPr>
        </p:nvGraphicFramePr>
        <p:xfrm>
          <a:off x="1244600" y="1104900"/>
          <a:ext cx="10490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91718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Северо-Кавказском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0192623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040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Северо-Кавказском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548543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91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Северо-Кавказском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4567597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952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360948" y="144379"/>
            <a:ext cx="117187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численности занимающихся спортом лиц с интеллектуальными нарушениями на этапах спортивной подготовки к общему количеству лиц с интеллектуальными нарушениями, занимающихся физической культурой и спортом в Российской Федерации (в процентном отношении)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28575112"/>
              </p:ext>
            </p:extLst>
          </p:nvPr>
        </p:nvGraphicFramePr>
        <p:xfrm>
          <a:off x="495301" y="2261936"/>
          <a:ext cx="11303000" cy="4469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13973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Северо-Кавказском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1994156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05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Северо-Кавказском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5489072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83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Северо-Кавказском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119789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0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Северо-Кавказском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7119854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973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Северо-Кавказском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099553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41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Северо-Кавказском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731207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978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Северо-Кавказском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325939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434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4E4FEA-CB71-490D-A20A-2189B2CEA978}"/>
              </a:ext>
            </a:extLst>
          </p:cNvPr>
          <p:cNvSpPr/>
          <p:nvPr/>
        </p:nvSpPr>
        <p:spPr>
          <a:xfrm>
            <a:off x="21140" y="0"/>
            <a:ext cx="1217086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9156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F96476C0-CBD7-4ACD-B41E-FAF6B7046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397" y="219958"/>
            <a:ext cx="13779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657AA-6BD2-44E4-B8B0-4DFDA7EAB3F6}"/>
              </a:ext>
            </a:extLst>
          </p:cNvPr>
          <p:cNvSpPr txBox="1"/>
          <p:nvPr/>
        </p:nvSpPr>
        <p:spPr>
          <a:xfrm>
            <a:off x="2135189" y="0"/>
            <a:ext cx="770572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десяти лучших субъектов Российской Федерации с наибольшими показателями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вовлеченности лиц с интеллектуальными нарушениями в систематические занятия физической культурой и спортом (2016г.)</a:t>
            </a:r>
          </a:p>
        </p:txBody>
      </p:sp>
      <p:sp>
        <p:nvSpPr>
          <p:cNvPr id="49158" name="Прямоугольник 5">
            <a:extLst>
              <a:ext uri="{FF2B5EF4-FFF2-40B4-BE49-F238E27FC236}">
                <a16:creationId xmlns:a16="http://schemas.microsoft.com/office/drawing/2014/main" id="{B7C710FC-0DAE-4D7E-8210-2915288D0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76" y="1298576"/>
            <a:ext cx="7889875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Численность лиц с интеллектуальными нарушениями, систематически занимающихся физической культурой и спортом, кол-во чел.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Диаграмма 6">
            <a:extLst>
              <a:ext uri="{FF2B5EF4-FFF2-40B4-BE49-F238E27FC236}">
                <a16:creationId xmlns:a16="http://schemas.microsoft.com/office/drawing/2014/main" id="{A09A4D47-9AD4-440E-A8B1-AA739A3F594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20863" y="2298700"/>
          <a:ext cx="885825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9161" name="Picture 7" descr="FCPSR_Logo (1)">
            <a:extLst>
              <a:ext uri="{FF2B5EF4-FFF2-40B4-BE49-F238E27FC236}">
                <a16:creationId xmlns:a16="http://schemas.microsoft.com/office/drawing/2014/main" id="{9AB5D0E3-1336-484E-91C9-3F22E77FC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3" y="219958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72365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4E4FEA-CB71-490D-A20A-2189B2CEA978}"/>
              </a:ext>
            </a:extLst>
          </p:cNvPr>
          <p:cNvSpPr/>
          <p:nvPr/>
        </p:nvSpPr>
        <p:spPr>
          <a:xfrm>
            <a:off x="21140" y="0"/>
            <a:ext cx="1217086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9156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F96476C0-CBD7-4ACD-B41E-FAF6B7046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397" y="219958"/>
            <a:ext cx="13779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657AA-6BD2-44E4-B8B0-4DFDA7EAB3F6}"/>
              </a:ext>
            </a:extLst>
          </p:cNvPr>
          <p:cNvSpPr txBox="1"/>
          <p:nvPr/>
        </p:nvSpPr>
        <p:spPr>
          <a:xfrm>
            <a:off x="2135189" y="0"/>
            <a:ext cx="770572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десяти субъектов Российской Федерации с наименьшими показателями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вовлеченности лиц с интеллектуальными нарушениями в систематические занятия физической культурой и спортом (2016г.)</a:t>
            </a:r>
          </a:p>
        </p:txBody>
      </p:sp>
      <p:sp>
        <p:nvSpPr>
          <p:cNvPr id="49158" name="Прямоугольник 5">
            <a:extLst>
              <a:ext uri="{FF2B5EF4-FFF2-40B4-BE49-F238E27FC236}">
                <a16:creationId xmlns:a16="http://schemas.microsoft.com/office/drawing/2014/main" id="{B7C710FC-0DAE-4D7E-8210-2915288D0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76" y="1298576"/>
            <a:ext cx="7889875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Численность лиц с интеллектуальными нарушениями, систематически занимающихся физической культурой и спортом, кол-во чел.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Диаграмма 6">
            <a:extLst>
              <a:ext uri="{FF2B5EF4-FFF2-40B4-BE49-F238E27FC236}">
                <a16:creationId xmlns:a16="http://schemas.microsoft.com/office/drawing/2014/main" id="{A09A4D47-9AD4-440E-A8B1-AA739A3F594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61737" y="2298700"/>
          <a:ext cx="1115461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9161" name="Picture 7" descr="FCPSR_Logo (1)">
            <a:extLst>
              <a:ext uri="{FF2B5EF4-FFF2-40B4-BE49-F238E27FC236}">
                <a16:creationId xmlns:a16="http://schemas.microsoft.com/office/drawing/2014/main" id="{9AB5D0E3-1336-484E-91C9-3F22E77FC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3" y="219958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01689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B34402FB-0ABD-45FA-94DC-63B1ADDA307A}"/>
              </a:ext>
            </a:extLst>
          </p:cNvPr>
          <p:cNvSpPr txBox="1">
            <a:spLocks/>
          </p:cNvSpPr>
          <p:nvPr/>
        </p:nvSpPr>
        <p:spPr>
          <a:xfrm>
            <a:off x="1636295" y="204536"/>
            <a:ext cx="9529010" cy="58168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7BC2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imes New Roman" pitchFamily="18" charset="0"/>
              </a:rPr>
              <a:t>Доля лиц с интеллектуальными нарушениями, систематически занимающиеся физической культурой и спортом, в общей численности лиц с ограниченными возможностями здоровья и инвалидов, систематически занимающихся физической культурой и спортом по субъектам Российской Федерации в 2016 году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6D54CA74-E7C3-4FF8-8C3E-99B723937B6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1264" y="894180"/>
          <a:ext cx="11710736" cy="6167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23C73314-D855-494D-9E5B-B0B58EBBA868}"/>
              </a:ext>
            </a:extLst>
          </p:cNvPr>
          <p:cNvSpPr txBox="1">
            <a:spLocks/>
          </p:cNvSpPr>
          <p:nvPr/>
        </p:nvSpPr>
        <p:spPr bwMode="auto">
          <a:xfrm>
            <a:off x="10756232" y="1052141"/>
            <a:ext cx="78205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50" normalizeH="0" baseline="0" noProof="0" dirty="0">
                <a:ln w="13500">
                  <a:solidFill>
                    <a:srgbClr val="A5B592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%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4EE126C-86A6-4543-A277-24B68951B111}"/>
              </a:ext>
            </a:extLst>
          </p:cNvPr>
          <p:cNvCxnSpPr/>
          <p:nvPr/>
        </p:nvCxnSpPr>
        <p:spPr>
          <a:xfrm>
            <a:off x="8328025" y="1700213"/>
            <a:ext cx="0" cy="4176712"/>
          </a:xfrm>
          <a:prstGeom prst="line">
            <a:avLst/>
          </a:prstGeom>
          <a:ln w="88900" cmpd="sng">
            <a:noFill/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20">
            <a:extLst>
              <a:ext uri="{FF2B5EF4-FFF2-40B4-BE49-F238E27FC236}">
                <a16:creationId xmlns:a16="http://schemas.microsoft.com/office/drawing/2014/main" id="{48CDCBA5-926D-449F-A397-74284A09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633" y="6236519"/>
            <a:ext cx="952901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 w="12700">
                  <a:solidFill>
                    <a:srgbClr val="7C9263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Значения показателя выше, чем в среднем по России, достигнуты в 48 субъектах РФ</a:t>
            </a:r>
          </a:p>
        </p:txBody>
      </p:sp>
    </p:spTree>
    <p:extLst>
      <p:ext uri="{BB962C8B-B14F-4D97-AF65-F5344CB8AC3E}">
        <p14:creationId xmlns:p14="http://schemas.microsoft.com/office/powerpoint/2010/main" val="206780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99A22-A20F-44A5-81E2-EA97D410E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138" y="79221"/>
            <a:ext cx="9868316" cy="1725516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численности занимающихся спортом лиц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интеллектуальными нарушениями в Российской Федерации на спортивно-оздоровительном этапе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8FD5B9BD-72D4-4502-8307-87D343C3A09D}"/>
              </a:ext>
            </a:extLst>
          </p:cNvPr>
          <p:cNvGraphicFramePr/>
          <p:nvPr>
            <p:extLst/>
          </p:nvPr>
        </p:nvGraphicFramePr>
        <p:xfrm>
          <a:off x="1264528" y="1957137"/>
          <a:ext cx="10491536" cy="416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31517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E17890-9ABB-45BB-BC17-BA2AA2B2C569}"/>
              </a:ext>
            </a:extLst>
          </p:cNvPr>
          <p:cNvSpPr/>
          <p:nvPr/>
        </p:nvSpPr>
        <p:spPr>
          <a:xfrm>
            <a:off x="192505" y="0"/>
            <a:ext cx="11999495" cy="1079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1204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DDC7FE03-925B-4801-AFB3-DC3A5952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822" y="100848"/>
            <a:ext cx="1528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26861E-7EC7-444D-8E36-BAE0451688C7}"/>
              </a:ext>
            </a:extLst>
          </p:cNvPr>
          <p:cNvSpPr txBox="1"/>
          <p:nvPr/>
        </p:nvSpPr>
        <p:spPr>
          <a:xfrm>
            <a:off x="2368550" y="0"/>
            <a:ext cx="7232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2" name="Диаграмма 10">
            <a:extLst>
              <a:ext uri="{FF2B5EF4-FFF2-40B4-BE49-F238E27FC236}">
                <a16:creationId xmlns:a16="http://schemas.microsoft.com/office/drawing/2014/main" id="{9FB37C77-CAB4-4B9D-AFB0-85E6CC7FB20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31800" y="2317750"/>
          <a:ext cx="11558588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07" name="Прямоугольник 12">
            <a:extLst>
              <a:ext uri="{FF2B5EF4-FFF2-40B4-BE49-F238E27FC236}">
                <a16:creationId xmlns:a16="http://schemas.microsoft.com/office/drawing/2014/main" id="{7EC86FA4-889C-4AC6-95A6-5D57112CE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1166814"/>
            <a:ext cx="8607425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Доля лиц с интеллектуальными нарушениями, систематически занимающихся физической культурой и спортом, в общей численности лиц с ограниченными возможностями здоровья и инвалидов, занимающихся физической культурой и спортом, свыше 30%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AA75A9-7A8A-49EC-BC1F-9BB718CC328D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18,8%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1209" name="Picture 7" descr="FCPSR_Logo (1)">
            <a:extLst>
              <a:ext uri="{FF2B5EF4-FFF2-40B4-BE49-F238E27FC236}">
                <a16:creationId xmlns:a16="http://schemas.microsoft.com/office/drawing/2014/main" id="{757E76B0-873A-4B7E-B504-CBB6F2B9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8" y="159543"/>
            <a:ext cx="760412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72856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B2C862-DA73-4E3E-A067-CDF3EA83D1F7}"/>
              </a:ext>
            </a:extLst>
          </p:cNvPr>
          <p:cNvSpPr/>
          <p:nvPr/>
        </p:nvSpPr>
        <p:spPr>
          <a:xfrm>
            <a:off x="0" y="0"/>
            <a:ext cx="1219200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2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76E87744-E685-4492-99D7-EB5F72F8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8" y="202406"/>
            <a:ext cx="1511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ECA52-717C-43FF-9C31-270B37A3BD34}"/>
              </a:ext>
            </a:extLst>
          </p:cNvPr>
          <p:cNvSpPr txBox="1"/>
          <p:nvPr/>
        </p:nvSpPr>
        <p:spPr>
          <a:xfrm>
            <a:off x="2238374" y="0"/>
            <a:ext cx="73026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3" name="Диаграмма 10">
            <a:extLst>
              <a:ext uri="{FF2B5EF4-FFF2-40B4-BE49-F238E27FC236}">
                <a16:creationId xmlns:a16="http://schemas.microsoft.com/office/drawing/2014/main" id="{18DA926B-84D7-46DC-94FE-5EB877EC4E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070" y="2357438"/>
          <a:ext cx="1186113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5" name="Прямоугольник 12">
            <a:extLst>
              <a:ext uri="{FF2B5EF4-FFF2-40B4-BE49-F238E27FC236}">
                <a16:creationId xmlns:a16="http://schemas.microsoft.com/office/drawing/2014/main" id="{E53EF9E7-C903-44FA-BF50-972F5C77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1357314"/>
            <a:ext cx="8462963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Доля лиц с интеллектуальными нарушениями, систематически занимающихся физической культурой и спортом, в общей численности лиц с ограниченными возможностями здоровья и инвалидов, занимающихся физической культурой и спортом, от 20% до 30%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345EC2-4B49-45A1-96AC-53E0492F8FF4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18,8%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7" name="Picture 7" descr="FCPSR_Logo (1)">
            <a:extLst>
              <a:ext uri="{FF2B5EF4-FFF2-40B4-BE49-F238E27FC236}">
                <a16:creationId xmlns:a16="http://schemas.microsoft.com/office/drawing/2014/main" id="{0FB06989-B9FA-4966-A499-4D18814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0" y="140584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80130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B2C862-DA73-4E3E-A067-CDF3EA83D1F7}"/>
              </a:ext>
            </a:extLst>
          </p:cNvPr>
          <p:cNvSpPr/>
          <p:nvPr/>
        </p:nvSpPr>
        <p:spPr>
          <a:xfrm>
            <a:off x="0" y="0"/>
            <a:ext cx="1219200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2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76E87744-E685-4492-99D7-EB5F72F8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8" y="202406"/>
            <a:ext cx="1511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ECA52-717C-43FF-9C31-270B37A3BD34}"/>
              </a:ext>
            </a:extLst>
          </p:cNvPr>
          <p:cNvSpPr txBox="1"/>
          <p:nvPr/>
        </p:nvSpPr>
        <p:spPr>
          <a:xfrm>
            <a:off x="2238374" y="0"/>
            <a:ext cx="73026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3" name="Диаграмма 10">
            <a:extLst>
              <a:ext uri="{FF2B5EF4-FFF2-40B4-BE49-F238E27FC236}">
                <a16:creationId xmlns:a16="http://schemas.microsoft.com/office/drawing/2014/main" id="{18DA926B-84D7-46DC-94FE-5EB877EC4E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070" y="2357438"/>
          <a:ext cx="1186113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5" name="Прямоугольник 12">
            <a:extLst>
              <a:ext uri="{FF2B5EF4-FFF2-40B4-BE49-F238E27FC236}">
                <a16:creationId xmlns:a16="http://schemas.microsoft.com/office/drawing/2014/main" id="{E53EF9E7-C903-44FA-BF50-972F5C77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1357314"/>
            <a:ext cx="8462963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Доля лиц с интеллектуальными нарушениями, систематически занимающихся физической культурой и спортом, в общей численности лиц с ограниченными возможностями здоровья и инвалидов, занимающихся физической культурой и спортом, от 15% до 20%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345EC2-4B49-45A1-96AC-53E0492F8FF4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18,8%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7" name="Picture 7" descr="FCPSR_Logo (1)">
            <a:extLst>
              <a:ext uri="{FF2B5EF4-FFF2-40B4-BE49-F238E27FC236}">
                <a16:creationId xmlns:a16="http://schemas.microsoft.com/office/drawing/2014/main" id="{0FB06989-B9FA-4966-A499-4D18814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0" y="140584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53279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B2C862-DA73-4E3E-A067-CDF3EA83D1F7}"/>
              </a:ext>
            </a:extLst>
          </p:cNvPr>
          <p:cNvSpPr/>
          <p:nvPr/>
        </p:nvSpPr>
        <p:spPr>
          <a:xfrm>
            <a:off x="0" y="0"/>
            <a:ext cx="1219200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2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76E87744-E685-4492-99D7-EB5F72F8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8" y="202406"/>
            <a:ext cx="1511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ECA52-717C-43FF-9C31-270B37A3BD34}"/>
              </a:ext>
            </a:extLst>
          </p:cNvPr>
          <p:cNvSpPr txBox="1"/>
          <p:nvPr/>
        </p:nvSpPr>
        <p:spPr>
          <a:xfrm>
            <a:off x="2238374" y="0"/>
            <a:ext cx="73026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3" name="Диаграмма 10">
            <a:extLst>
              <a:ext uri="{FF2B5EF4-FFF2-40B4-BE49-F238E27FC236}">
                <a16:creationId xmlns:a16="http://schemas.microsoft.com/office/drawing/2014/main" id="{18DA926B-84D7-46DC-94FE-5EB877EC4E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070" y="2357438"/>
          <a:ext cx="1186113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5" name="Прямоугольник 12">
            <a:extLst>
              <a:ext uri="{FF2B5EF4-FFF2-40B4-BE49-F238E27FC236}">
                <a16:creationId xmlns:a16="http://schemas.microsoft.com/office/drawing/2014/main" id="{E53EF9E7-C903-44FA-BF50-972F5C77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1357314"/>
            <a:ext cx="8462963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Доля лиц с интеллектуальными нарушениями, систематически занимающихся физической культурой и спортом, в общей численности лиц с ограниченными возможностями здоровья и инвалидов, занимающихся физической культурой и спортом, менее 15%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345EC2-4B49-45A1-96AC-53E0492F8FF4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18,8%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7" name="Picture 7" descr="FCPSR_Logo (1)">
            <a:extLst>
              <a:ext uri="{FF2B5EF4-FFF2-40B4-BE49-F238E27FC236}">
                <a16:creationId xmlns:a16="http://schemas.microsoft.com/office/drawing/2014/main" id="{0FB06989-B9FA-4966-A499-4D18814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0" y="140584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19166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B34402FB-0ABD-45FA-94DC-63B1ADDA307A}"/>
              </a:ext>
            </a:extLst>
          </p:cNvPr>
          <p:cNvSpPr txBox="1">
            <a:spLocks/>
          </p:cNvSpPr>
          <p:nvPr/>
        </p:nvSpPr>
        <p:spPr>
          <a:xfrm>
            <a:off x="1636295" y="204536"/>
            <a:ext cx="9529010" cy="58168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7BC2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imes New Roman" pitchFamily="18" charset="0"/>
              </a:rPr>
              <a:t>Динамика численности лиц с интеллектуальными нарушениями, систематически занимающиеся физической культурой и спортом, по субъектам Российской Федерации в 2012-2016 годах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7BC2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imes New Roman" pitchFamily="18" charset="0"/>
              </a:rPr>
              <a:t>(увеличение, снижение)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6D54CA74-E7C3-4FF8-8C3E-99B723937B6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1264" y="894180"/>
          <a:ext cx="11710736" cy="6167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23C73314-D855-494D-9E5B-B0B58EBBA868}"/>
              </a:ext>
            </a:extLst>
          </p:cNvPr>
          <p:cNvSpPr txBox="1">
            <a:spLocks/>
          </p:cNvSpPr>
          <p:nvPr/>
        </p:nvSpPr>
        <p:spPr bwMode="auto">
          <a:xfrm>
            <a:off x="10756232" y="1052141"/>
            <a:ext cx="78205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50" normalizeH="0" baseline="0" noProof="0" dirty="0">
                <a:ln w="13500">
                  <a:solidFill>
                    <a:srgbClr val="A5B592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%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4EE126C-86A6-4543-A277-24B68951B111}"/>
              </a:ext>
            </a:extLst>
          </p:cNvPr>
          <p:cNvCxnSpPr/>
          <p:nvPr/>
        </p:nvCxnSpPr>
        <p:spPr>
          <a:xfrm>
            <a:off x="8328025" y="1700213"/>
            <a:ext cx="0" cy="4176712"/>
          </a:xfrm>
          <a:prstGeom prst="line">
            <a:avLst/>
          </a:prstGeom>
          <a:ln w="88900" cmpd="sng">
            <a:noFill/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20">
            <a:extLst>
              <a:ext uri="{FF2B5EF4-FFF2-40B4-BE49-F238E27FC236}">
                <a16:creationId xmlns:a16="http://schemas.microsoft.com/office/drawing/2014/main" id="{48CDCBA5-926D-449F-A397-74284A09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633" y="6236519"/>
            <a:ext cx="952901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 w="12700">
                  <a:solidFill>
                    <a:srgbClr val="7C9263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Значения показателя выше, чем в среднем по России, достигнуты в 46 субъектах РФ</a:t>
            </a:r>
          </a:p>
        </p:txBody>
      </p:sp>
    </p:spTree>
    <p:extLst>
      <p:ext uri="{BB962C8B-B14F-4D97-AF65-F5344CB8AC3E}">
        <p14:creationId xmlns:p14="http://schemas.microsoft.com/office/powerpoint/2010/main" val="271198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E17890-9ABB-45BB-BC17-BA2AA2B2C569}"/>
              </a:ext>
            </a:extLst>
          </p:cNvPr>
          <p:cNvSpPr/>
          <p:nvPr/>
        </p:nvSpPr>
        <p:spPr>
          <a:xfrm>
            <a:off x="192505" y="0"/>
            <a:ext cx="11999495" cy="1079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1204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DDC7FE03-925B-4801-AFB3-DC3A5952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822" y="100848"/>
            <a:ext cx="1528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26861E-7EC7-444D-8E36-BAE0451688C7}"/>
              </a:ext>
            </a:extLst>
          </p:cNvPr>
          <p:cNvSpPr txBox="1"/>
          <p:nvPr/>
        </p:nvSpPr>
        <p:spPr>
          <a:xfrm>
            <a:off x="2368550" y="0"/>
            <a:ext cx="7232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2" name="Диаграмма 10">
            <a:extLst>
              <a:ext uri="{FF2B5EF4-FFF2-40B4-BE49-F238E27FC236}">
                <a16:creationId xmlns:a16="http://schemas.microsoft.com/office/drawing/2014/main" id="{9FB37C77-CAB4-4B9D-AFB0-85E6CC7FB20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31800" y="2317750"/>
          <a:ext cx="11558588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07" name="Прямоугольник 12">
            <a:extLst>
              <a:ext uri="{FF2B5EF4-FFF2-40B4-BE49-F238E27FC236}">
                <a16:creationId xmlns:a16="http://schemas.microsoft.com/office/drawing/2014/main" id="{7EC86FA4-889C-4AC6-95A6-5D57112CE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166814"/>
            <a:ext cx="7928811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Динамика численности лиц с интеллектуальными нарушениями, систематически занимающиеся физической культурой и спортом в 2012-2016 годах, по субъектам Российской Федерации, увеличение на 80% и больше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AA75A9-7A8A-49EC-BC1F-9BB718CC328D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увеличение на 54,8%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1209" name="Picture 7" descr="FCPSR_Logo (1)">
            <a:extLst>
              <a:ext uri="{FF2B5EF4-FFF2-40B4-BE49-F238E27FC236}">
                <a16:creationId xmlns:a16="http://schemas.microsoft.com/office/drawing/2014/main" id="{757E76B0-873A-4B7E-B504-CBB6F2B9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8" y="159543"/>
            <a:ext cx="760412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87605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B2C862-DA73-4E3E-A067-CDF3EA83D1F7}"/>
              </a:ext>
            </a:extLst>
          </p:cNvPr>
          <p:cNvSpPr/>
          <p:nvPr/>
        </p:nvSpPr>
        <p:spPr>
          <a:xfrm>
            <a:off x="0" y="0"/>
            <a:ext cx="1219200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2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76E87744-E685-4492-99D7-EB5F72F8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8" y="202406"/>
            <a:ext cx="1511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ECA52-717C-43FF-9C31-270B37A3BD34}"/>
              </a:ext>
            </a:extLst>
          </p:cNvPr>
          <p:cNvSpPr txBox="1"/>
          <p:nvPr/>
        </p:nvSpPr>
        <p:spPr>
          <a:xfrm>
            <a:off x="2238374" y="0"/>
            <a:ext cx="73026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3" name="Диаграмма 10">
            <a:extLst>
              <a:ext uri="{FF2B5EF4-FFF2-40B4-BE49-F238E27FC236}">
                <a16:creationId xmlns:a16="http://schemas.microsoft.com/office/drawing/2014/main" id="{18DA926B-84D7-46DC-94FE-5EB877EC4E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070" y="2357438"/>
          <a:ext cx="1186113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5" name="Прямоугольник 12">
            <a:extLst>
              <a:ext uri="{FF2B5EF4-FFF2-40B4-BE49-F238E27FC236}">
                <a16:creationId xmlns:a16="http://schemas.microsoft.com/office/drawing/2014/main" id="{E53EF9E7-C903-44FA-BF50-972F5C77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1357314"/>
            <a:ext cx="8462963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Динамика численности лиц с интеллектуальными нарушениями, систематически занимающиеся физической культурой и спортом в 2012-2016 годах, по субъектам Российской Федерации, увеличение от 60% до 80%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345EC2-4B49-45A1-96AC-53E0492F8FF4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увеличение на 54,8%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7" name="Picture 7" descr="FCPSR_Logo (1)">
            <a:extLst>
              <a:ext uri="{FF2B5EF4-FFF2-40B4-BE49-F238E27FC236}">
                <a16:creationId xmlns:a16="http://schemas.microsoft.com/office/drawing/2014/main" id="{0FB06989-B9FA-4966-A499-4D18814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0" y="140584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64243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B2C862-DA73-4E3E-A067-CDF3EA83D1F7}"/>
              </a:ext>
            </a:extLst>
          </p:cNvPr>
          <p:cNvSpPr/>
          <p:nvPr/>
        </p:nvSpPr>
        <p:spPr>
          <a:xfrm>
            <a:off x="0" y="0"/>
            <a:ext cx="1219200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2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76E87744-E685-4492-99D7-EB5F72F8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8" y="202406"/>
            <a:ext cx="1511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ECA52-717C-43FF-9C31-270B37A3BD34}"/>
              </a:ext>
            </a:extLst>
          </p:cNvPr>
          <p:cNvSpPr txBox="1"/>
          <p:nvPr/>
        </p:nvSpPr>
        <p:spPr>
          <a:xfrm>
            <a:off x="2238374" y="0"/>
            <a:ext cx="73026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3" name="Диаграмма 10">
            <a:extLst>
              <a:ext uri="{FF2B5EF4-FFF2-40B4-BE49-F238E27FC236}">
                <a16:creationId xmlns:a16="http://schemas.microsoft.com/office/drawing/2014/main" id="{18DA926B-84D7-46DC-94FE-5EB877EC4E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070" y="2357438"/>
          <a:ext cx="1186113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5" name="Прямоугольник 12">
            <a:extLst>
              <a:ext uri="{FF2B5EF4-FFF2-40B4-BE49-F238E27FC236}">
                <a16:creationId xmlns:a16="http://schemas.microsoft.com/office/drawing/2014/main" id="{E53EF9E7-C903-44FA-BF50-972F5C77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1357314"/>
            <a:ext cx="8462963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Динамика численности лиц с интеллектуальными нарушениями, систематически занимающиеся физической культурой и спортом в 2012-2016 годах, по субъектам Российской Федерации, увеличение от 50% до 60%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345EC2-4B49-45A1-96AC-53E0492F8FF4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увеличение на 54,8%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7" name="Picture 7" descr="FCPSR_Logo (1)">
            <a:extLst>
              <a:ext uri="{FF2B5EF4-FFF2-40B4-BE49-F238E27FC236}">
                <a16:creationId xmlns:a16="http://schemas.microsoft.com/office/drawing/2014/main" id="{0FB06989-B9FA-4966-A499-4D18814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0" y="140584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454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B2C862-DA73-4E3E-A067-CDF3EA83D1F7}"/>
              </a:ext>
            </a:extLst>
          </p:cNvPr>
          <p:cNvSpPr/>
          <p:nvPr/>
        </p:nvSpPr>
        <p:spPr>
          <a:xfrm>
            <a:off x="0" y="0"/>
            <a:ext cx="1219200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2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76E87744-E685-4492-99D7-EB5F72F8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8" y="202406"/>
            <a:ext cx="1511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ECA52-717C-43FF-9C31-270B37A3BD34}"/>
              </a:ext>
            </a:extLst>
          </p:cNvPr>
          <p:cNvSpPr txBox="1"/>
          <p:nvPr/>
        </p:nvSpPr>
        <p:spPr>
          <a:xfrm>
            <a:off x="2238374" y="0"/>
            <a:ext cx="73026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3" name="Диаграмма 10">
            <a:extLst>
              <a:ext uri="{FF2B5EF4-FFF2-40B4-BE49-F238E27FC236}">
                <a16:creationId xmlns:a16="http://schemas.microsoft.com/office/drawing/2014/main" id="{18DA926B-84D7-46DC-94FE-5EB877EC4E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070" y="2357438"/>
          <a:ext cx="1186113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5" name="Прямоугольник 12">
            <a:extLst>
              <a:ext uri="{FF2B5EF4-FFF2-40B4-BE49-F238E27FC236}">
                <a16:creationId xmlns:a16="http://schemas.microsoft.com/office/drawing/2014/main" id="{E53EF9E7-C903-44FA-BF50-972F5C77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1357314"/>
            <a:ext cx="8462963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Динамика численности лиц с интеллектуальными нарушениями, систематически занимающиеся физической культурой и спортом, по субъектам Российской Федерации в 2012-2016 годах, увеличение от 0 % до 50%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345EC2-4B49-45A1-96AC-53E0492F8FF4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увеличение на 54,8%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7" name="Picture 7" descr="FCPSR_Logo (1)">
            <a:extLst>
              <a:ext uri="{FF2B5EF4-FFF2-40B4-BE49-F238E27FC236}">
                <a16:creationId xmlns:a16="http://schemas.microsoft.com/office/drawing/2014/main" id="{0FB06989-B9FA-4966-A499-4D18814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0" y="140584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80015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B2C862-DA73-4E3E-A067-CDF3EA83D1F7}"/>
              </a:ext>
            </a:extLst>
          </p:cNvPr>
          <p:cNvSpPr/>
          <p:nvPr/>
        </p:nvSpPr>
        <p:spPr>
          <a:xfrm>
            <a:off x="0" y="0"/>
            <a:ext cx="1219200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2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76E87744-E685-4492-99D7-EB5F72F8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8" y="202406"/>
            <a:ext cx="1511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ECA52-717C-43FF-9C31-270B37A3BD34}"/>
              </a:ext>
            </a:extLst>
          </p:cNvPr>
          <p:cNvSpPr txBox="1"/>
          <p:nvPr/>
        </p:nvSpPr>
        <p:spPr>
          <a:xfrm>
            <a:off x="2238374" y="0"/>
            <a:ext cx="73026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3" name="Диаграмма 10">
            <a:extLst>
              <a:ext uri="{FF2B5EF4-FFF2-40B4-BE49-F238E27FC236}">
                <a16:creationId xmlns:a16="http://schemas.microsoft.com/office/drawing/2014/main" id="{18DA926B-84D7-46DC-94FE-5EB877EC4E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070" y="2357438"/>
          <a:ext cx="1186113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5" name="Прямоугольник 12">
            <a:extLst>
              <a:ext uri="{FF2B5EF4-FFF2-40B4-BE49-F238E27FC236}">
                <a16:creationId xmlns:a16="http://schemas.microsoft.com/office/drawing/2014/main" id="{E53EF9E7-C903-44FA-BF50-972F5C77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1357314"/>
            <a:ext cx="8462963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Динамика численности лиц с интеллектуальными нарушениями, систематически занимающиеся физической культурой и спортом, по субъектам Российской Федерации в 2012-2016 годах, снижение от 0 % до – 333,3%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345EC2-4B49-45A1-96AC-53E0492F8FF4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увеличение на 54,8%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7" name="Picture 7" descr="FCPSR_Logo (1)">
            <a:extLst>
              <a:ext uri="{FF2B5EF4-FFF2-40B4-BE49-F238E27FC236}">
                <a16:creationId xmlns:a16="http://schemas.microsoft.com/office/drawing/2014/main" id="{0FB06989-B9FA-4966-A499-4D18814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0" y="140584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9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99A22-A20F-44A5-81E2-EA97D410E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138" y="79221"/>
            <a:ext cx="9868316" cy="2230842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численности занимающихся спортом лиц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интеллектуальными нарушениями в Российской Федерации на этапе начальной подготовки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8FD5B9BD-72D4-4502-8307-87D343C3A09D}"/>
              </a:ext>
            </a:extLst>
          </p:cNvPr>
          <p:cNvGraphicFramePr/>
          <p:nvPr>
            <p:extLst/>
          </p:nvPr>
        </p:nvGraphicFramePr>
        <p:xfrm>
          <a:off x="1264528" y="1957137"/>
          <a:ext cx="10491536" cy="416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081565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4E4FEA-CB71-490D-A20A-2189B2CEA978}"/>
              </a:ext>
            </a:extLst>
          </p:cNvPr>
          <p:cNvSpPr/>
          <p:nvPr/>
        </p:nvSpPr>
        <p:spPr>
          <a:xfrm>
            <a:off x="21140" y="0"/>
            <a:ext cx="1217086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9156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F96476C0-CBD7-4ACD-B41E-FAF6B7046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397" y="219958"/>
            <a:ext cx="13779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657AA-6BD2-44E4-B8B0-4DFDA7EAB3F6}"/>
              </a:ext>
            </a:extLst>
          </p:cNvPr>
          <p:cNvSpPr txBox="1"/>
          <p:nvPr/>
        </p:nvSpPr>
        <p:spPr>
          <a:xfrm>
            <a:off x="2135189" y="0"/>
            <a:ext cx="770572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десяти лучших субъектов Российской Федерации с наибольшими показателями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вовлеченности лиц с интеллектуальными нарушениями в систематические занятия спортом на этапах спортивной подготовки (2016г.)</a:t>
            </a:r>
          </a:p>
        </p:txBody>
      </p:sp>
      <p:sp>
        <p:nvSpPr>
          <p:cNvPr id="49158" name="Прямоугольник 5">
            <a:extLst>
              <a:ext uri="{FF2B5EF4-FFF2-40B4-BE49-F238E27FC236}">
                <a16:creationId xmlns:a16="http://schemas.microsoft.com/office/drawing/2014/main" id="{B7C710FC-0DAE-4D7E-8210-2915288D0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76" y="1298576"/>
            <a:ext cx="7889875" cy="9233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Численность лиц с интеллектуальными нарушениями, систематически занимающихся спортом на этапах спортивной подготовки в 2016 году по субъектам Российской Федерации, кол-во чел.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Диаграмма 6">
            <a:extLst>
              <a:ext uri="{FF2B5EF4-FFF2-40B4-BE49-F238E27FC236}">
                <a16:creationId xmlns:a16="http://schemas.microsoft.com/office/drawing/2014/main" id="{A09A4D47-9AD4-440E-A8B1-AA739A3F594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20863" y="2298700"/>
          <a:ext cx="885825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9161" name="Picture 7" descr="FCPSR_Logo (1)">
            <a:extLst>
              <a:ext uri="{FF2B5EF4-FFF2-40B4-BE49-F238E27FC236}">
                <a16:creationId xmlns:a16="http://schemas.microsoft.com/office/drawing/2014/main" id="{9AB5D0E3-1336-484E-91C9-3F22E77FC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3" y="219958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441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4E4FEA-CB71-490D-A20A-2189B2CEA978}"/>
              </a:ext>
            </a:extLst>
          </p:cNvPr>
          <p:cNvSpPr/>
          <p:nvPr/>
        </p:nvSpPr>
        <p:spPr>
          <a:xfrm>
            <a:off x="21140" y="0"/>
            <a:ext cx="1217086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9156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F96476C0-CBD7-4ACD-B41E-FAF6B7046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397" y="219958"/>
            <a:ext cx="13779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657AA-6BD2-44E4-B8B0-4DFDA7EAB3F6}"/>
              </a:ext>
            </a:extLst>
          </p:cNvPr>
          <p:cNvSpPr txBox="1"/>
          <p:nvPr/>
        </p:nvSpPr>
        <p:spPr>
          <a:xfrm>
            <a:off x="2135189" y="0"/>
            <a:ext cx="770572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десяти субъектов Российской Федерации с наименьшими показателями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вовлеченности лиц с интеллектуальными нарушениями в систематические занятия спортом на этапах спортивной подготовки (2016г.)</a:t>
            </a:r>
          </a:p>
        </p:txBody>
      </p:sp>
      <p:sp>
        <p:nvSpPr>
          <p:cNvPr id="49158" name="Прямоугольник 5">
            <a:extLst>
              <a:ext uri="{FF2B5EF4-FFF2-40B4-BE49-F238E27FC236}">
                <a16:creationId xmlns:a16="http://schemas.microsoft.com/office/drawing/2014/main" id="{B7C710FC-0DAE-4D7E-8210-2915288D0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76" y="1298576"/>
            <a:ext cx="7889875" cy="9233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Численность лиц с интеллектуальными нарушениями, систематически занимающихся спортом на этапах спортивной подготовки в 2016 году по субъектам Российской Федерации, кол-во чел.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Диаграмма 6">
            <a:extLst>
              <a:ext uri="{FF2B5EF4-FFF2-40B4-BE49-F238E27FC236}">
                <a16:creationId xmlns:a16="http://schemas.microsoft.com/office/drawing/2014/main" id="{A09A4D47-9AD4-440E-A8B1-AA739A3F594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54338" y="2298700"/>
          <a:ext cx="10704261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9161" name="Picture 7" descr="FCPSR_Logo (1)">
            <a:extLst>
              <a:ext uri="{FF2B5EF4-FFF2-40B4-BE49-F238E27FC236}">
                <a16:creationId xmlns:a16="http://schemas.microsoft.com/office/drawing/2014/main" id="{9AB5D0E3-1336-484E-91C9-3F22E77FC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3" y="219958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24529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B34402FB-0ABD-45FA-94DC-63B1ADDA307A}"/>
              </a:ext>
            </a:extLst>
          </p:cNvPr>
          <p:cNvSpPr txBox="1">
            <a:spLocks/>
          </p:cNvSpPr>
          <p:nvPr/>
        </p:nvSpPr>
        <p:spPr>
          <a:xfrm>
            <a:off x="1636294" y="0"/>
            <a:ext cx="9577137" cy="60213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7BC2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imes New Roman" pitchFamily="18" charset="0"/>
              </a:rPr>
              <a:t>Доля лиц с интеллектуальными нарушениями, систематически занимающиеся спортом на этапах спортивной подготовки, в общей численности лиц с ограниченными возможностями здоровья и инвалидов, систематически занимающихся спортом на этапах спортивной подготовки по субъектам Российской Федерации в 2016 году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6D54CA74-E7C3-4FF8-8C3E-99B723937B6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1264" y="894180"/>
          <a:ext cx="11710736" cy="6167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23C73314-D855-494D-9E5B-B0B58EBBA868}"/>
              </a:ext>
            </a:extLst>
          </p:cNvPr>
          <p:cNvSpPr txBox="1">
            <a:spLocks/>
          </p:cNvSpPr>
          <p:nvPr/>
        </p:nvSpPr>
        <p:spPr bwMode="auto">
          <a:xfrm>
            <a:off x="10756232" y="1052141"/>
            <a:ext cx="78205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50" normalizeH="0" baseline="0" noProof="0" dirty="0">
                <a:ln w="13500">
                  <a:solidFill>
                    <a:srgbClr val="A5B592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%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4EE126C-86A6-4543-A277-24B68951B111}"/>
              </a:ext>
            </a:extLst>
          </p:cNvPr>
          <p:cNvCxnSpPr/>
          <p:nvPr/>
        </p:nvCxnSpPr>
        <p:spPr>
          <a:xfrm>
            <a:off x="8328025" y="1700213"/>
            <a:ext cx="0" cy="4176712"/>
          </a:xfrm>
          <a:prstGeom prst="line">
            <a:avLst/>
          </a:prstGeom>
          <a:ln w="88900" cmpd="sng">
            <a:noFill/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20">
            <a:extLst>
              <a:ext uri="{FF2B5EF4-FFF2-40B4-BE49-F238E27FC236}">
                <a16:creationId xmlns:a16="http://schemas.microsoft.com/office/drawing/2014/main" id="{48CDCBA5-926D-449F-A397-74284A09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633" y="6236519"/>
            <a:ext cx="952901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 w="12700">
                  <a:solidFill>
                    <a:srgbClr val="7C9263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Значения показателя выше, чем в среднем по России, достигнуты в 44 субъектах РФ</a:t>
            </a:r>
          </a:p>
        </p:txBody>
      </p:sp>
    </p:spTree>
    <p:extLst>
      <p:ext uri="{BB962C8B-B14F-4D97-AF65-F5344CB8AC3E}">
        <p14:creationId xmlns:p14="http://schemas.microsoft.com/office/powerpoint/2010/main" val="384749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E17890-9ABB-45BB-BC17-BA2AA2B2C569}"/>
              </a:ext>
            </a:extLst>
          </p:cNvPr>
          <p:cNvSpPr/>
          <p:nvPr/>
        </p:nvSpPr>
        <p:spPr>
          <a:xfrm>
            <a:off x="192505" y="0"/>
            <a:ext cx="11999495" cy="1079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1204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DDC7FE03-925B-4801-AFB3-DC3A5952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822" y="100848"/>
            <a:ext cx="1528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26861E-7EC7-444D-8E36-BAE0451688C7}"/>
              </a:ext>
            </a:extLst>
          </p:cNvPr>
          <p:cNvSpPr txBox="1"/>
          <p:nvPr/>
        </p:nvSpPr>
        <p:spPr>
          <a:xfrm>
            <a:off x="2368550" y="0"/>
            <a:ext cx="7232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2" name="Диаграмма 10">
            <a:extLst>
              <a:ext uri="{FF2B5EF4-FFF2-40B4-BE49-F238E27FC236}">
                <a16:creationId xmlns:a16="http://schemas.microsoft.com/office/drawing/2014/main" id="{9FB37C77-CAB4-4B9D-AFB0-85E6CC7FB20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2996" y="2273968"/>
          <a:ext cx="11558588" cy="4422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07" name="Прямоугольник 12">
            <a:extLst>
              <a:ext uri="{FF2B5EF4-FFF2-40B4-BE49-F238E27FC236}">
                <a16:creationId xmlns:a16="http://schemas.microsoft.com/office/drawing/2014/main" id="{7EC86FA4-889C-4AC6-95A6-5D57112CE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620" y="1236760"/>
            <a:ext cx="10936705" cy="14773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Доля лиц с интеллектуальными нарушениями, систематически занимающиеся спортом на этапах спортивной подготовки, в общей численности лиц с ограниченными возможностями здоровья и инвалидов, систематически занимающихся спортом на этапах спортивной подготовки по субъектам Российской Федерации в 2016 году, от 40% и выше      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AA75A9-7A8A-49EC-BC1F-9BB718CC328D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25,3%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1209" name="Picture 7" descr="FCPSR_Logo (1)">
            <a:extLst>
              <a:ext uri="{FF2B5EF4-FFF2-40B4-BE49-F238E27FC236}">
                <a16:creationId xmlns:a16="http://schemas.microsoft.com/office/drawing/2014/main" id="{757E76B0-873A-4B7E-B504-CBB6F2B9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8" y="159543"/>
            <a:ext cx="760412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51017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E17890-9ABB-45BB-BC17-BA2AA2B2C569}"/>
              </a:ext>
            </a:extLst>
          </p:cNvPr>
          <p:cNvSpPr/>
          <p:nvPr/>
        </p:nvSpPr>
        <p:spPr>
          <a:xfrm>
            <a:off x="192505" y="0"/>
            <a:ext cx="11999495" cy="1079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1204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DDC7FE03-925B-4801-AFB3-DC3A5952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822" y="100848"/>
            <a:ext cx="1528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26861E-7EC7-444D-8E36-BAE0451688C7}"/>
              </a:ext>
            </a:extLst>
          </p:cNvPr>
          <p:cNvSpPr txBox="1"/>
          <p:nvPr/>
        </p:nvSpPr>
        <p:spPr>
          <a:xfrm>
            <a:off x="2368550" y="0"/>
            <a:ext cx="7232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2" name="Диаграмма 10">
            <a:extLst>
              <a:ext uri="{FF2B5EF4-FFF2-40B4-BE49-F238E27FC236}">
                <a16:creationId xmlns:a16="http://schemas.microsoft.com/office/drawing/2014/main" id="{9FB37C77-CAB4-4B9D-AFB0-85E6CC7FB20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2996" y="2273968"/>
          <a:ext cx="11558588" cy="4422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07" name="Прямоугольник 12">
            <a:extLst>
              <a:ext uri="{FF2B5EF4-FFF2-40B4-BE49-F238E27FC236}">
                <a16:creationId xmlns:a16="http://schemas.microsoft.com/office/drawing/2014/main" id="{7EC86FA4-889C-4AC6-95A6-5D57112CE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620" y="1236760"/>
            <a:ext cx="10936705" cy="14773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Доля лиц с интеллектуальными нарушениями, систематически занимающиеся спортом на этапах спортивной подготовки, в общей численности лиц с ограниченными возможностями здоровья и инвалидов, систематически занимающихся спортом на этапах спортивной подготовки по субъектам Российской Федерации в 2016 году, от 30% до 40%      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AA75A9-7A8A-49EC-BC1F-9BB718CC328D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25,3%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1209" name="Picture 7" descr="FCPSR_Logo (1)">
            <a:extLst>
              <a:ext uri="{FF2B5EF4-FFF2-40B4-BE49-F238E27FC236}">
                <a16:creationId xmlns:a16="http://schemas.microsoft.com/office/drawing/2014/main" id="{757E76B0-873A-4B7E-B504-CBB6F2B9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8" y="159543"/>
            <a:ext cx="760412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07130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B2C862-DA73-4E3E-A067-CDF3EA83D1F7}"/>
              </a:ext>
            </a:extLst>
          </p:cNvPr>
          <p:cNvSpPr/>
          <p:nvPr/>
        </p:nvSpPr>
        <p:spPr>
          <a:xfrm>
            <a:off x="0" y="0"/>
            <a:ext cx="1219200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2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76E87744-E685-4492-99D7-EB5F72F8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8" y="202406"/>
            <a:ext cx="1511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ECA52-717C-43FF-9C31-270B37A3BD34}"/>
              </a:ext>
            </a:extLst>
          </p:cNvPr>
          <p:cNvSpPr txBox="1"/>
          <p:nvPr/>
        </p:nvSpPr>
        <p:spPr>
          <a:xfrm>
            <a:off x="1756611" y="0"/>
            <a:ext cx="8197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3" name="Диаграмма 10">
            <a:extLst>
              <a:ext uri="{FF2B5EF4-FFF2-40B4-BE49-F238E27FC236}">
                <a16:creationId xmlns:a16="http://schemas.microsoft.com/office/drawing/2014/main" id="{18DA926B-84D7-46DC-94FE-5EB877EC4E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070" y="2357438"/>
          <a:ext cx="1186113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5" name="Прямоугольник 12">
            <a:extLst>
              <a:ext uri="{FF2B5EF4-FFF2-40B4-BE49-F238E27FC236}">
                <a16:creationId xmlns:a16="http://schemas.microsoft.com/office/drawing/2014/main" id="{E53EF9E7-C903-44FA-BF50-972F5C77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85" y="1357314"/>
            <a:ext cx="11221704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Доля лиц с интеллектуальными нарушениями, систематически занимающиеся спортом на этапах спортивной подготовки, в общей численности лиц с ограниченными возможностями здоровья и инвалидов, систематически занимающихся спортом на этапах спортивной подготовки по субъектам Российской Федерации в 2016 году, от 20% до 30%       %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345EC2-4B49-45A1-96AC-53E0492F8FF4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25,3%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7" name="Picture 7" descr="FCPSR_Logo (1)">
            <a:extLst>
              <a:ext uri="{FF2B5EF4-FFF2-40B4-BE49-F238E27FC236}">
                <a16:creationId xmlns:a16="http://schemas.microsoft.com/office/drawing/2014/main" id="{0FB06989-B9FA-4966-A499-4D18814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0" y="140584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70310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B2C862-DA73-4E3E-A067-CDF3EA83D1F7}"/>
              </a:ext>
            </a:extLst>
          </p:cNvPr>
          <p:cNvSpPr/>
          <p:nvPr/>
        </p:nvSpPr>
        <p:spPr>
          <a:xfrm>
            <a:off x="0" y="0"/>
            <a:ext cx="1219200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2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76E87744-E685-4492-99D7-EB5F72F8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8" y="202406"/>
            <a:ext cx="1511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ECA52-717C-43FF-9C31-270B37A3BD34}"/>
              </a:ext>
            </a:extLst>
          </p:cNvPr>
          <p:cNvSpPr txBox="1"/>
          <p:nvPr/>
        </p:nvSpPr>
        <p:spPr>
          <a:xfrm>
            <a:off x="1756611" y="0"/>
            <a:ext cx="8197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3" name="Диаграмма 10">
            <a:extLst>
              <a:ext uri="{FF2B5EF4-FFF2-40B4-BE49-F238E27FC236}">
                <a16:creationId xmlns:a16="http://schemas.microsoft.com/office/drawing/2014/main" id="{18DA926B-84D7-46DC-94FE-5EB877EC4E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070" y="2357438"/>
          <a:ext cx="1186113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5" name="Прямоугольник 12">
            <a:extLst>
              <a:ext uri="{FF2B5EF4-FFF2-40B4-BE49-F238E27FC236}">
                <a16:creationId xmlns:a16="http://schemas.microsoft.com/office/drawing/2014/main" id="{E53EF9E7-C903-44FA-BF50-972F5C77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85" y="1357314"/>
            <a:ext cx="11221704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Доля лиц с интеллектуальными нарушениями, систематически занимающиеся спортом на этапах спортивной подготовки, в общей численности лиц с ограниченными возможностями здоровья и инвалидов, систематически занимающихся спортом на этапах спортивной подготовки по субъектам Российской Федерации в 2016 году, от 10% до 20%       %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345EC2-4B49-45A1-96AC-53E0492F8FF4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25,3%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7" name="Picture 7" descr="FCPSR_Logo (1)">
            <a:extLst>
              <a:ext uri="{FF2B5EF4-FFF2-40B4-BE49-F238E27FC236}">
                <a16:creationId xmlns:a16="http://schemas.microsoft.com/office/drawing/2014/main" id="{0FB06989-B9FA-4966-A499-4D18814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0" y="140584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29342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B2C862-DA73-4E3E-A067-CDF3EA83D1F7}"/>
              </a:ext>
            </a:extLst>
          </p:cNvPr>
          <p:cNvSpPr/>
          <p:nvPr/>
        </p:nvSpPr>
        <p:spPr>
          <a:xfrm>
            <a:off x="0" y="0"/>
            <a:ext cx="1219200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2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76E87744-E685-4492-99D7-EB5F72F8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8" y="202406"/>
            <a:ext cx="1511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ECA52-717C-43FF-9C31-270B37A3BD34}"/>
              </a:ext>
            </a:extLst>
          </p:cNvPr>
          <p:cNvSpPr txBox="1"/>
          <p:nvPr/>
        </p:nvSpPr>
        <p:spPr>
          <a:xfrm>
            <a:off x="1756611" y="0"/>
            <a:ext cx="8197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3" name="Диаграмма 10">
            <a:extLst>
              <a:ext uri="{FF2B5EF4-FFF2-40B4-BE49-F238E27FC236}">
                <a16:creationId xmlns:a16="http://schemas.microsoft.com/office/drawing/2014/main" id="{18DA926B-84D7-46DC-94FE-5EB877EC4E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070" y="2357438"/>
          <a:ext cx="1186113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5" name="Прямоугольник 12">
            <a:extLst>
              <a:ext uri="{FF2B5EF4-FFF2-40B4-BE49-F238E27FC236}">
                <a16:creationId xmlns:a16="http://schemas.microsoft.com/office/drawing/2014/main" id="{E53EF9E7-C903-44FA-BF50-972F5C77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85" y="1357314"/>
            <a:ext cx="11221704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Доля лиц с интеллектуальными нарушениями, систематически занимающиеся спортом на этапах спортивной подготовки, в общей численности лиц с ограниченными возможностями здоровья и инвалидов, систематически занимающихся спортом на этапах спортивной подготовки по субъектам Российской Федерации в 2016 году, 10 % и меньше       %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345EC2-4B49-45A1-96AC-53E0492F8FF4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25,3%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7" name="Picture 7" descr="FCPSR_Logo (1)">
            <a:extLst>
              <a:ext uri="{FF2B5EF4-FFF2-40B4-BE49-F238E27FC236}">
                <a16:creationId xmlns:a16="http://schemas.microsoft.com/office/drawing/2014/main" id="{0FB06989-B9FA-4966-A499-4D18814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0" y="140584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88698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B34402FB-0ABD-45FA-94DC-63B1ADDA307A}"/>
              </a:ext>
            </a:extLst>
          </p:cNvPr>
          <p:cNvSpPr txBox="1">
            <a:spLocks/>
          </p:cNvSpPr>
          <p:nvPr/>
        </p:nvSpPr>
        <p:spPr>
          <a:xfrm>
            <a:off x="866274" y="204536"/>
            <a:ext cx="10960767" cy="58168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7BC2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imes New Roman" pitchFamily="18" charset="0"/>
              </a:rPr>
              <a:t>Динамика численности лиц с интеллектуальными нарушениями, систематически занимающиеся спортом на этапах спортивной подготовки, по субъектам Российской Федерации в 2012-2016 годах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7BC2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imes New Roman" pitchFamily="18" charset="0"/>
              </a:rPr>
              <a:t>(увеличение, снижение)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6D54CA74-E7C3-4FF8-8C3E-99B723937B6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1264" y="894180"/>
          <a:ext cx="11710736" cy="6167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23C73314-D855-494D-9E5B-B0B58EBBA868}"/>
              </a:ext>
            </a:extLst>
          </p:cNvPr>
          <p:cNvSpPr txBox="1">
            <a:spLocks/>
          </p:cNvSpPr>
          <p:nvPr/>
        </p:nvSpPr>
        <p:spPr bwMode="auto">
          <a:xfrm>
            <a:off x="10756232" y="1052141"/>
            <a:ext cx="78205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50" normalizeH="0" baseline="0" noProof="0" dirty="0">
                <a:ln w="13500">
                  <a:solidFill>
                    <a:srgbClr val="A5B592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%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4EE126C-86A6-4543-A277-24B68951B111}"/>
              </a:ext>
            </a:extLst>
          </p:cNvPr>
          <p:cNvCxnSpPr/>
          <p:nvPr/>
        </p:nvCxnSpPr>
        <p:spPr>
          <a:xfrm>
            <a:off x="8328025" y="1700213"/>
            <a:ext cx="0" cy="4176712"/>
          </a:xfrm>
          <a:prstGeom prst="line">
            <a:avLst/>
          </a:prstGeom>
          <a:ln w="88900" cmpd="sng">
            <a:noFill/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20">
            <a:extLst>
              <a:ext uri="{FF2B5EF4-FFF2-40B4-BE49-F238E27FC236}">
                <a16:creationId xmlns:a16="http://schemas.microsoft.com/office/drawing/2014/main" id="{48CDCBA5-926D-449F-A397-74284A09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633" y="6236519"/>
            <a:ext cx="952901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 w="12700">
                  <a:solidFill>
                    <a:srgbClr val="7C9263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Значения показателя выше, чем в среднем по России, достигнуты в 24 субъектах РФ</a:t>
            </a:r>
          </a:p>
        </p:txBody>
      </p:sp>
    </p:spTree>
    <p:extLst>
      <p:ext uri="{BB962C8B-B14F-4D97-AF65-F5344CB8AC3E}">
        <p14:creationId xmlns:p14="http://schemas.microsoft.com/office/powerpoint/2010/main" val="40122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E17890-9ABB-45BB-BC17-BA2AA2B2C569}"/>
              </a:ext>
            </a:extLst>
          </p:cNvPr>
          <p:cNvSpPr/>
          <p:nvPr/>
        </p:nvSpPr>
        <p:spPr>
          <a:xfrm>
            <a:off x="192505" y="0"/>
            <a:ext cx="11999495" cy="1079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1204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DDC7FE03-925B-4801-AFB3-DC3A5952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822" y="100848"/>
            <a:ext cx="1528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26861E-7EC7-444D-8E36-BAE0451688C7}"/>
              </a:ext>
            </a:extLst>
          </p:cNvPr>
          <p:cNvSpPr txBox="1"/>
          <p:nvPr/>
        </p:nvSpPr>
        <p:spPr>
          <a:xfrm>
            <a:off x="2368550" y="0"/>
            <a:ext cx="7232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2" name="Диаграмма 10">
            <a:extLst>
              <a:ext uri="{FF2B5EF4-FFF2-40B4-BE49-F238E27FC236}">
                <a16:creationId xmlns:a16="http://schemas.microsoft.com/office/drawing/2014/main" id="{9FB37C77-CAB4-4B9D-AFB0-85E6CC7FB20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31800" y="2317750"/>
          <a:ext cx="11558588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07" name="Прямоугольник 12">
            <a:extLst>
              <a:ext uri="{FF2B5EF4-FFF2-40B4-BE49-F238E27FC236}">
                <a16:creationId xmlns:a16="http://schemas.microsoft.com/office/drawing/2014/main" id="{7EC86FA4-889C-4AC6-95A6-5D57112CE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074" y="1166814"/>
            <a:ext cx="9805737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Динамика численности лиц с интеллектуальными нарушениями, систематически занимающиеся спортом на этапах спортивной подготовки в 2012-2016 годах, по субъектам Российской Федерации, увеличение на 90% и больше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AA75A9-7A8A-49EC-BC1F-9BB718CC328D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увеличение на 63,4%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1209" name="Picture 7" descr="FCPSR_Logo (1)">
            <a:extLst>
              <a:ext uri="{FF2B5EF4-FFF2-40B4-BE49-F238E27FC236}">
                <a16:creationId xmlns:a16="http://schemas.microsoft.com/office/drawing/2014/main" id="{757E76B0-873A-4B7E-B504-CBB6F2B9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8" y="159543"/>
            <a:ext cx="760412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260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99A22-A20F-44A5-81E2-EA97D410E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138" y="79221"/>
            <a:ext cx="9868316" cy="1725516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численности занимающихся спортом лиц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интеллектуальными нарушениями в Российской Федерации на тренировочном этапе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8FD5B9BD-72D4-4502-8307-87D343C3A09D}"/>
              </a:ext>
            </a:extLst>
          </p:cNvPr>
          <p:cNvGraphicFramePr/>
          <p:nvPr>
            <p:extLst/>
          </p:nvPr>
        </p:nvGraphicFramePr>
        <p:xfrm>
          <a:off x="1264528" y="1957137"/>
          <a:ext cx="10491536" cy="416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50772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B2C862-DA73-4E3E-A067-CDF3EA83D1F7}"/>
              </a:ext>
            </a:extLst>
          </p:cNvPr>
          <p:cNvSpPr/>
          <p:nvPr/>
        </p:nvSpPr>
        <p:spPr>
          <a:xfrm>
            <a:off x="0" y="0"/>
            <a:ext cx="1219200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2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76E87744-E685-4492-99D7-EB5F72F8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8" y="202406"/>
            <a:ext cx="1511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ECA52-717C-43FF-9C31-270B37A3BD34}"/>
              </a:ext>
            </a:extLst>
          </p:cNvPr>
          <p:cNvSpPr txBox="1"/>
          <p:nvPr/>
        </p:nvSpPr>
        <p:spPr>
          <a:xfrm>
            <a:off x="1756611" y="0"/>
            <a:ext cx="8197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3" name="Диаграмма 10">
            <a:extLst>
              <a:ext uri="{FF2B5EF4-FFF2-40B4-BE49-F238E27FC236}">
                <a16:creationId xmlns:a16="http://schemas.microsoft.com/office/drawing/2014/main" id="{18DA926B-84D7-46DC-94FE-5EB877EC4E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070" y="2357438"/>
          <a:ext cx="1186113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5" name="Прямоугольник 12">
            <a:extLst>
              <a:ext uri="{FF2B5EF4-FFF2-40B4-BE49-F238E27FC236}">
                <a16:creationId xmlns:a16="http://schemas.microsoft.com/office/drawing/2014/main" id="{E53EF9E7-C903-44FA-BF50-972F5C77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262" y="1357314"/>
            <a:ext cx="11710737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Динамика численности лиц с интеллектуальными нарушениями, систематически занимающиеся спортом на этапах спортивной подготовки в 2012-2016 годах, по субъектам Российской Федерации, увеличение от 60% до 90%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345EC2-4B49-45A1-96AC-53E0492F8FF4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  увеличение на 63,4%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7" name="Picture 7" descr="FCPSR_Logo (1)">
            <a:extLst>
              <a:ext uri="{FF2B5EF4-FFF2-40B4-BE49-F238E27FC236}">
                <a16:creationId xmlns:a16="http://schemas.microsoft.com/office/drawing/2014/main" id="{0FB06989-B9FA-4966-A499-4D18814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0" y="140584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49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B2C862-DA73-4E3E-A067-CDF3EA83D1F7}"/>
              </a:ext>
            </a:extLst>
          </p:cNvPr>
          <p:cNvSpPr/>
          <p:nvPr/>
        </p:nvSpPr>
        <p:spPr>
          <a:xfrm>
            <a:off x="0" y="0"/>
            <a:ext cx="1219200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2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76E87744-E685-4492-99D7-EB5F72F8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8" y="202406"/>
            <a:ext cx="1511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ECA52-717C-43FF-9C31-270B37A3BD34}"/>
              </a:ext>
            </a:extLst>
          </p:cNvPr>
          <p:cNvSpPr txBox="1"/>
          <p:nvPr/>
        </p:nvSpPr>
        <p:spPr>
          <a:xfrm>
            <a:off x="1756611" y="0"/>
            <a:ext cx="8197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3" name="Диаграмма 10">
            <a:extLst>
              <a:ext uri="{FF2B5EF4-FFF2-40B4-BE49-F238E27FC236}">
                <a16:creationId xmlns:a16="http://schemas.microsoft.com/office/drawing/2014/main" id="{18DA926B-84D7-46DC-94FE-5EB877EC4E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070" y="2357438"/>
          <a:ext cx="1186113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5" name="Прямоугольник 12">
            <a:extLst>
              <a:ext uri="{FF2B5EF4-FFF2-40B4-BE49-F238E27FC236}">
                <a16:creationId xmlns:a16="http://schemas.microsoft.com/office/drawing/2014/main" id="{E53EF9E7-C903-44FA-BF50-972F5C77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262" y="1357314"/>
            <a:ext cx="11710737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Динамика численности лиц с интеллектуальными нарушениями, систематически занимающиеся спортом на этапах спортивной подготовки в 2012-2016 годах, по субъектам Российской Федерации, увеличение от 40% до 60%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345EC2-4B49-45A1-96AC-53E0492F8FF4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  увеличение на 63,4%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7" name="Picture 7" descr="FCPSR_Logo (1)">
            <a:extLst>
              <a:ext uri="{FF2B5EF4-FFF2-40B4-BE49-F238E27FC236}">
                <a16:creationId xmlns:a16="http://schemas.microsoft.com/office/drawing/2014/main" id="{0FB06989-B9FA-4966-A499-4D18814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0" y="140584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1193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B2C862-DA73-4E3E-A067-CDF3EA83D1F7}"/>
              </a:ext>
            </a:extLst>
          </p:cNvPr>
          <p:cNvSpPr/>
          <p:nvPr/>
        </p:nvSpPr>
        <p:spPr>
          <a:xfrm>
            <a:off x="0" y="0"/>
            <a:ext cx="1219200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2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76E87744-E685-4492-99D7-EB5F72F8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8" y="202406"/>
            <a:ext cx="1511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ECA52-717C-43FF-9C31-270B37A3BD34}"/>
              </a:ext>
            </a:extLst>
          </p:cNvPr>
          <p:cNvSpPr txBox="1"/>
          <p:nvPr/>
        </p:nvSpPr>
        <p:spPr>
          <a:xfrm>
            <a:off x="1756611" y="0"/>
            <a:ext cx="8197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3" name="Диаграмма 10">
            <a:extLst>
              <a:ext uri="{FF2B5EF4-FFF2-40B4-BE49-F238E27FC236}">
                <a16:creationId xmlns:a16="http://schemas.microsoft.com/office/drawing/2014/main" id="{18DA926B-84D7-46DC-94FE-5EB877EC4E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070" y="2357438"/>
          <a:ext cx="1186113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5" name="Прямоугольник 12">
            <a:extLst>
              <a:ext uri="{FF2B5EF4-FFF2-40B4-BE49-F238E27FC236}">
                <a16:creationId xmlns:a16="http://schemas.microsoft.com/office/drawing/2014/main" id="{E53EF9E7-C903-44FA-BF50-972F5C77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32" y="1357314"/>
            <a:ext cx="11546557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Динамика численности лиц с интеллектуальными нарушениями, систематически занимающиеся спортом на этапах спортивной подготовки в 2012-2016 годах, по субъектам Российской Федерации, увеличение от 0% до 40%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345EC2-4B49-45A1-96AC-53E0492F8FF4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увеличение на 63,4%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7" name="Picture 7" descr="FCPSR_Logo (1)">
            <a:extLst>
              <a:ext uri="{FF2B5EF4-FFF2-40B4-BE49-F238E27FC236}">
                <a16:creationId xmlns:a16="http://schemas.microsoft.com/office/drawing/2014/main" id="{0FB06989-B9FA-4966-A499-4D18814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0" y="140584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05034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6152493-B597-4400-B9CE-8462BCFFC4A5}"/>
              </a:ext>
            </a:extLst>
          </p:cNvPr>
          <p:cNvSpPr/>
          <p:nvPr/>
        </p:nvSpPr>
        <p:spPr>
          <a:xfrm>
            <a:off x="101267" y="0"/>
            <a:ext cx="12047621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эффективности вовлеченности лиц с интеллектуальными нарушениями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в систематические занятия физической культурой и спортом (2016 г.)</a:t>
            </a:r>
          </a:p>
        </p:txBody>
      </p:sp>
      <p:pic>
        <p:nvPicPr>
          <p:cNvPr id="28676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2A270BF4-0FF5-478B-A5C6-9F3B9A7C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196" y="51760"/>
            <a:ext cx="183105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10">
            <a:extLst>
              <a:ext uri="{FF2B5EF4-FFF2-40B4-BE49-F238E27FC236}">
                <a16:creationId xmlns:a16="http://schemas.microsoft.com/office/drawing/2014/main" id="{2D149DE5-611C-4EBF-9150-858D8EF844E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44155" y="51760"/>
          <a:ext cx="11804733" cy="6288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9" name="Прямоугольник 12">
            <a:extLst>
              <a:ext uri="{FF2B5EF4-FFF2-40B4-BE49-F238E27FC236}">
                <a16:creationId xmlns:a16="http://schemas.microsoft.com/office/drawing/2014/main" id="{733EC01C-79C0-4C93-9E06-B2693B072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05" y="1214438"/>
            <a:ext cx="12095748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Динамика численности лиц с интеллектуальными нарушениями, систематически занимающиеся спортом на этапах спортивной подготовки в 2012-2016 годах, по субъектам Российской Федерации, снижение от 0% до -4 422,2%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E664BA9-3531-4EA3-9219-6CC3C5B0B4F2}"/>
              </a:ext>
            </a:extLst>
          </p:cNvPr>
          <p:cNvSpPr/>
          <p:nvPr/>
        </p:nvSpPr>
        <p:spPr>
          <a:xfrm>
            <a:off x="2238375" y="6442076"/>
            <a:ext cx="769970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увеличение на 63,4%</a:t>
            </a:r>
          </a:p>
        </p:txBody>
      </p:sp>
      <p:pic>
        <p:nvPicPr>
          <p:cNvPr id="28681" name="Picture 7" descr="FCPSR_Logo (1)">
            <a:extLst>
              <a:ext uri="{FF2B5EF4-FFF2-40B4-BE49-F238E27FC236}">
                <a16:creationId xmlns:a16="http://schemas.microsoft.com/office/drawing/2014/main" id="{9902FB72-428D-4BC4-B611-2CB5E823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55" y="2270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66170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B34402FB-0ABD-45FA-94DC-63B1ADDA307A}"/>
              </a:ext>
            </a:extLst>
          </p:cNvPr>
          <p:cNvSpPr txBox="1">
            <a:spLocks/>
          </p:cNvSpPr>
          <p:nvPr/>
        </p:nvSpPr>
        <p:spPr>
          <a:xfrm>
            <a:off x="204537" y="204536"/>
            <a:ext cx="12187989" cy="58168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7BC2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imes New Roman" pitchFamily="18" charset="0"/>
              </a:rPr>
              <a:t>Доля лиц с интеллектуальными нарушениями, систематически занимающиеся спортом на этапах спортивной подготовки, в общей численности лиц с интеллектуальными нарушениями, систематически занимающихся физической культурой и спортом в 2016 году по субъектам Российской Федерации 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6D54CA74-E7C3-4FF8-8C3E-99B723937B6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1264" y="894180"/>
          <a:ext cx="11710736" cy="6167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23C73314-D855-494D-9E5B-B0B58EBBA868}"/>
              </a:ext>
            </a:extLst>
          </p:cNvPr>
          <p:cNvSpPr txBox="1">
            <a:spLocks/>
          </p:cNvSpPr>
          <p:nvPr/>
        </p:nvSpPr>
        <p:spPr bwMode="auto">
          <a:xfrm>
            <a:off x="10756232" y="1052141"/>
            <a:ext cx="78205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50" normalizeH="0" baseline="0" noProof="0" dirty="0">
                <a:ln w="13500">
                  <a:solidFill>
                    <a:srgbClr val="A5B592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%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4EE126C-86A6-4543-A277-24B68951B111}"/>
              </a:ext>
            </a:extLst>
          </p:cNvPr>
          <p:cNvCxnSpPr/>
          <p:nvPr/>
        </p:nvCxnSpPr>
        <p:spPr>
          <a:xfrm>
            <a:off x="8328025" y="1700213"/>
            <a:ext cx="0" cy="4176712"/>
          </a:xfrm>
          <a:prstGeom prst="line">
            <a:avLst/>
          </a:prstGeom>
          <a:ln w="88900" cmpd="sng">
            <a:noFill/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20">
            <a:extLst>
              <a:ext uri="{FF2B5EF4-FFF2-40B4-BE49-F238E27FC236}">
                <a16:creationId xmlns:a16="http://schemas.microsoft.com/office/drawing/2014/main" id="{48CDCBA5-926D-449F-A397-74284A09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633" y="6236519"/>
            <a:ext cx="952901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 w="12700">
                  <a:solidFill>
                    <a:srgbClr val="7C9263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Значения показателя выше, чем в среднем по России, достигнуты в 47 субъектах РФ</a:t>
            </a:r>
          </a:p>
        </p:txBody>
      </p:sp>
    </p:spTree>
    <p:extLst>
      <p:ext uri="{BB962C8B-B14F-4D97-AF65-F5344CB8AC3E}">
        <p14:creationId xmlns:p14="http://schemas.microsoft.com/office/powerpoint/2010/main" val="133310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E17890-9ABB-45BB-BC17-BA2AA2B2C569}"/>
              </a:ext>
            </a:extLst>
          </p:cNvPr>
          <p:cNvSpPr/>
          <p:nvPr/>
        </p:nvSpPr>
        <p:spPr>
          <a:xfrm>
            <a:off x="192505" y="0"/>
            <a:ext cx="11999495" cy="1079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1204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DDC7FE03-925B-4801-AFB3-DC3A5952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822" y="100848"/>
            <a:ext cx="1528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26861E-7EC7-444D-8E36-BAE0451688C7}"/>
              </a:ext>
            </a:extLst>
          </p:cNvPr>
          <p:cNvSpPr txBox="1"/>
          <p:nvPr/>
        </p:nvSpPr>
        <p:spPr>
          <a:xfrm>
            <a:off x="2368550" y="0"/>
            <a:ext cx="7232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2" name="Диаграмма 10">
            <a:extLst>
              <a:ext uri="{FF2B5EF4-FFF2-40B4-BE49-F238E27FC236}">
                <a16:creationId xmlns:a16="http://schemas.microsoft.com/office/drawing/2014/main" id="{9FB37C77-CAB4-4B9D-AFB0-85E6CC7FB20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2996" y="2273968"/>
          <a:ext cx="11558588" cy="4422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07" name="Прямоугольник 12">
            <a:extLst>
              <a:ext uri="{FF2B5EF4-FFF2-40B4-BE49-F238E27FC236}">
                <a16:creationId xmlns:a16="http://schemas.microsoft.com/office/drawing/2014/main" id="{7EC86FA4-889C-4AC6-95A6-5D57112CE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96" y="1236760"/>
            <a:ext cx="11709004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Доля лиц с интеллектуальными нарушениями, систематически занимающиеся спортом на этапах спортивной подготовки, в общей численности лиц с интеллектуальными нарушениями, систематически занимающихся физической культурой и спортом в 2016 году по субъектам Российской Федерации, от 60% и выше      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AA75A9-7A8A-49EC-BC1F-9BB718CC328D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22,1%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1209" name="Picture 7" descr="FCPSR_Logo (1)">
            <a:extLst>
              <a:ext uri="{FF2B5EF4-FFF2-40B4-BE49-F238E27FC236}">
                <a16:creationId xmlns:a16="http://schemas.microsoft.com/office/drawing/2014/main" id="{757E76B0-873A-4B7E-B504-CBB6F2B9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8" y="159543"/>
            <a:ext cx="760412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94338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B2C862-DA73-4E3E-A067-CDF3EA83D1F7}"/>
              </a:ext>
            </a:extLst>
          </p:cNvPr>
          <p:cNvSpPr/>
          <p:nvPr/>
        </p:nvSpPr>
        <p:spPr>
          <a:xfrm>
            <a:off x="0" y="0"/>
            <a:ext cx="12192000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2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76E87744-E685-4492-99D7-EB5F72F8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8" y="202406"/>
            <a:ext cx="1511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ECA52-717C-43FF-9C31-270B37A3BD34}"/>
              </a:ext>
            </a:extLst>
          </p:cNvPr>
          <p:cNvSpPr txBox="1"/>
          <p:nvPr/>
        </p:nvSpPr>
        <p:spPr>
          <a:xfrm>
            <a:off x="1756611" y="0"/>
            <a:ext cx="8197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 вовлеченности лиц с интеллектуальными нарушениями в систематические занятия физической культурой и спортом (2016 г.)</a:t>
            </a:r>
          </a:p>
        </p:txBody>
      </p:sp>
      <p:graphicFrame>
        <p:nvGraphicFramePr>
          <p:cNvPr id="3" name="Диаграмма 10">
            <a:extLst>
              <a:ext uri="{FF2B5EF4-FFF2-40B4-BE49-F238E27FC236}">
                <a16:creationId xmlns:a16="http://schemas.microsoft.com/office/drawing/2014/main" id="{18DA926B-84D7-46DC-94FE-5EB877EC4E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070" y="2357438"/>
          <a:ext cx="1186113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55" name="Прямоугольник 12">
            <a:extLst>
              <a:ext uri="{FF2B5EF4-FFF2-40B4-BE49-F238E27FC236}">
                <a16:creationId xmlns:a16="http://schemas.microsoft.com/office/drawing/2014/main" id="{E53EF9E7-C903-44FA-BF50-972F5C77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85" y="1357314"/>
            <a:ext cx="11221704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Доля лиц с интеллектуальными нарушениями, систематически занимающиеся спортом на этапах спортивной подготовки, в общей численности лиц с интеллектуальными нарушениями, систематически занимающихся физической культурой и спортом в 2016 году по субъектам Российской Федерации, от 30% до 60%      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345EC2-4B49-45A1-96AC-53E0492F8FF4}"/>
              </a:ext>
            </a:extLst>
          </p:cNvPr>
          <p:cNvSpPr/>
          <p:nvPr/>
        </p:nvSpPr>
        <p:spPr>
          <a:xfrm>
            <a:off x="2238375" y="6215064"/>
            <a:ext cx="7715250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 22,1%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3257" name="Picture 7" descr="FCPSR_Logo (1)">
            <a:extLst>
              <a:ext uri="{FF2B5EF4-FFF2-40B4-BE49-F238E27FC236}">
                <a16:creationId xmlns:a16="http://schemas.microsoft.com/office/drawing/2014/main" id="{0FB06989-B9FA-4966-A499-4D18814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0" y="140584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7183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6152493-B597-4400-B9CE-8462BCFFC4A5}"/>
              </a:ext>
            </a:extLst>
          </p:cNvPr>
          <p:cNvSpPr/>
          <p:nvPr/>
        </p:nvSpPr>
        <p:spPr>
          <a:xfrm>
            <a:off x="144379" y="0"/>
            <a:ext cx="12047621" cy="14335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вовлеченности лиц с интеллектуальными нарушениями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в систематические занятия физической культурой и спортом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(2016 г.)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8676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A6C913E5-6106-438D-881F-C2E92141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25" y="142874"/>
            <a:ext cx="20002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10">
            <a:extLst>
              <a:ext uri="{FF2B5EF4-FFF2-40B4-BE49-F238E27FC236}">
                <a16:creationId xmlns:a16="http://schemas.microsoft.com/office/drawing/2014/main" id="{D872C624-5C01-4BC1-A3DD-9A832FA9784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4379" y="2357438"/>
          <a:ext cx="12047621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9" name="Прямоугольник 12">
            <a:extLst>
              <a:ext uri="{FF2B5EF4-FFF2-40B4-BE49-F238E27FC236}">
                <a16:creationId xmlns:a16="http://schemas.microsoft.com/office/drawing/2014/main" id="{9E5299D3-E423-4F86-9E0E-ABD18A1F0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9" y="1576388"/>
            <a:ext cx="12047621" cy="9233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Доля лиц с интеллектуальными нарушениями, систематически занимающиеся спортом на этапах спортивной подготовки, в общей численности лиц с интеллектуальными нарушениями, систематически занимающихся физической культурой и спортом в 2016 году по субъектам Российской Федерации, от 10% до 30%              %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E664BA9-3531-4EA3-9219-6CC3C5B0B4F2}"/>
              </a:ext>
            </a:extLst>
          </p:cNvPr>
          <p:cNvSpPr/>
          <p:nvPr/>
        </p:nvSpPr>
        <p:spPr>
          <a:xfrm>
            <a:off x="1576138" y="6215064"/>
            <a:ext cx="8951494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22,1%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8681" name="Picture 7" descr="FCPSR_Logo (1)">
            <a:extLst>
              <a:ext uri="{FF2B5EF4-FFF2-40B4-BE49-F238E27FC236}">
                <a16:creationId xmlns:a16="http://schemas.microsoft.com/office/drawing/2014/main" id="{F6FAFC94-2D32-423D-A55D-E68F55F3D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2" y="254796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44871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6152493-B597-4400-B9CE-8462BCFFC4A5}"/>
              </a:ext>
            </a:extLst>
          </p:cNvPr>
          <p:cNvSpPr/>
          <p:nvPr/>
        </p:nvSpPr>
        <p:spPr>
          <a:xfrm>
            <a:off x="144379" y="0"/>
            <a:ext cx="12047621" cy="14335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Ранжирование субъектов Российской Федерации по показателям эффективности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вовлеченности лиц с интеллектуальными нарушениями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в систематические занятия физической культурой и спортом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(2016 г.)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8676" name="Picture 7" descr="http://skachate.ru/pars_docs/refs/45/44100/44100_html_1dd8eb16.png">
            <a:extLst>
              <a:ext uri="{FF2B5EF4-FFF2-40B4-BE49-F238E27FC236}">
                <a16:creationId xmlns:a16="http://schemas.microsoft.com/office/drawing/2014/main" id="{A6C913E5-6106-438D-881F-C2E92141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25" y="142874"/>
            <a:ext cx="20002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10">
            <a:extLst>
              <a:ext uri="{FF2B5EF4-FFF2-40B4-BE49-F238E27FC236}">
                <a16:creationId xmlns:a16="http://schemas.microsoft.com/office/drawing/2014/main" id="{D872C624-5C01-4BC1-A3DD-9A832FA9784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4379" y="2357438"/>
          <a:ext cx="12047621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9" name="Прямоугольник 12">
            <a:extLst>
              <a:ext uri="{FF2B5EF4-FFF2-40B4-BE49-F238E27FC236}">
                <a16:creationId xmlns:a16="http://schemas.microsoft.com/office/drawing/2014/main" id="{9E5299D3-E423-4F86-9E0E-ABD18A1F0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9" y="1576388"/>
            <a:ext cx="12047621" cy="9233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Доля лиц с интеллектуальными нарушениями, систематически занимающиеся спортом на этапах спортивной подготовки, в общей численности лиц с интеллектуальными нарушениями, систематически занимающихся физической культурой и спортом в 2016 году по субъектам Российской Федерации, от -129,2% до 10%              %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E664BA9-3531-4EA3-9219-6CC3C5B0B4F2}"/>
              </a:ext>
            </a:extLst>
          </p:cNvPr>
          <p:cNvSpPr/>
          <p:nvPr/>
        </p:nvSpPr>
        <p:spPr>
          <a:xfrm>
            <a:off x="1576138" y="6215064"/>
            <a:ext cx="8951494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Российская Федерация 22,1%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8681" name="Picture 7" descr="FCPSR_Logo (1)">
            <a:extLst>
              <a:ext uri="{FF2B5EF4-FFF2-40B4-BE49-F238E27FC236}">
                <a16:creationId xmlns:a16="http://schemas.microsoft.com/office/drawing/2014/main" id="{F6FAFC94-2D32-423D-A55D-E68F55F3D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2" y="254796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58758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14" y="184853"/>
            <a:ext cx="11734799" cy="92004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Алтайском крае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323014578"/>
              </p:ext>
            </p:extLst>
          </p:nvPr>
        </p:nvGraphicFramePr>
        <p:xfrm>
          <a:off x="1282700" y="1231900"/>
          <a:ext cx="10669813" cy="545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11917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99A22-A20F-44A5-81E2-EA97D410E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138" y="79221"/>
            <a:ext cx="9868316" cy="1725516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численности занимающихся спортом лиц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интеллектуальными нарушениями в Российской Федерации на этапе спортивного совершенствования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8FD5B9BD-72D4-4502-8307-87D343C3A09D}"/>
              </a:ext>
            </a:extLst>
          </p:cNvPr>
          <p:cNvGraphicFramePr/>
          <p:nvPr>
            <p:extLst/>
          </p:nvPr>
        </p:nvGraphicFramePr>
        <p:xfrm>
          <a:off x="1264528" y="1957137"/>
          <a:ext cx="10491536" cy="416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18596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6582"/>
            <a:ext cx="11722100" cy="78941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Амурской области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37886261"/>
              </p:ext>
            </p:extLst>
          </p:nvPr>
        </p:nvGraphicFramePr>
        <p:xfrm>
          <a:off x="1320800" y="1028700"/>
          <a:ext cx="10706099" cy="570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70009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1" y="215901"/>
            <a:ext cx="10972800" cy="7620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Архангельской области</a:t>
            </a:r>
            <a:endParaRPr lang="ru-RU" sz="1909" dirty="0">
              <a:solidFill>
                <a:schemeClr val="tx1"/>
              </a:soli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363012568"/>
              </p:ext>
            </p:extLst>
          </p:nvPr>
        </p:nvGraphicFramePr>
        <p:xfrm>
          <a:off x="1270000" y="1168401"/>
          <a:ext cx="10731500" cy="557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05323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1" y="150156"/>
            <a:ext cx="10820400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Астраханской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553734295"/>
              </p:ext>
            </p:extLst>
          </p:nvPr>
        </p:nvGraphicFramePr>
        <p:xfrm>
          <a:off x="1295400" y="1104900"/>
          <a:ext cx="10706101" cy="546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27829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492058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Белгородской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11112466"/>
              </p:ext>
            </p:extLst>
          </p:nvPr>
        </p:nvGraphicFramePr>
        <p:xfrm>
          <a:off x="1273629" y="1119955"/>
          <a:ext cx="10787741" cy="5596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14281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5628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Брянской области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047533409"/>
              </p:ext>
            </p:extLst>
          </p:nvPr>
        </p:nvGraphicFramePr>
        <p:xfrm>
          <a:off x="1308100" y="1119955"/>
          <a:ext cx="10693400" cy="5611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3133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5755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во Владимирской области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322753848"/>
              </p:ext>
            </p:extLst>
          </p:nvPr>
        </p:nvGraphicFramePr>
        <p:xfrm>
          <a:off x="1662634" y="1119955"/>
          <a:ext cx="10351566" cy="544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6862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9506581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во Волгоградской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980096636"/>
              </p:ext>
            </p:extLst>
          </p:nvPr>
        </p:nvGraphicFramePr>
        <p:xfrm>
          <a:off x="1244600" y="955311"/>
          <a:ext cx="10782300" cy="5613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74369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6009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Вологодской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937687625"/>
              </p:ext>
            </p:extLst>
          </p:nvPr>
        </p:nvGraphicFramePr>
        <p:xfrm>
          <a:off x="1346200" y="1119955"/>
          <a:ext cx="10693400" cy="5509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0501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Воронежской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535100831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19831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5882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Москве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157304765"/>
              </p:ext>
            </p:extLst>
          </p:nvPr>
        </p:nvGraphicFramePr>
        <p:xfrm>
          <a:off x="1320800" y="1119955"/>
          <a:ext cx="10591800" cy="5611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10250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99A22-A20F-44A5-81E2-EA97D410E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138" y="79221"/>
            <a:ext cx="9868316" cy="1725516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численности занимающихся спортом лиц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интеллектуальными нарушениями в Российской Федерации на этапе высшего спортивного мастерства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8FD5B9BD-72D4-4502-8307-87D343C3A09D}"/>
              </a:ext>
            </a:extLst>
          </p:cNvPr>
          <p:cNvGraphicFramePr/>
          <p:nvPr>
            <p:extLst/>
          </p:nvPr>
        </p:nvGraphicFramePr>
        <p:xfrm>
          <a:off x="1264528" y="1957137"/>
          <a:ext cx="10491536" cy="416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302893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5882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Санкт-Петербурге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910329401"/>
              </p:ext>
            </p:extLst>
          </p:nvPr>
        </p:nvGraphicFramePr>
        <p:xfrm>
          <a:off x="1320800" y="1119955"/>
          <a:ext cx="10591800" cy="5611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49313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5882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Севастополе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726309920"/>
              </p:ext>
            </p:extLst>
          </p:nvPr>
        </p:nvGraphicFramePr>
        <p:xfrm>
          <a:off x="1320800" y="1119955"/>
          <a:ext cx="10591800" cy="5611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86345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Еврейской автономной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274581467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22611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Забайкальском крае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160943098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43176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Ивановской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807734866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18624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Иркутской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490124356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45386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Кабардино-Балкарской Республике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012816102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55792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Калининградской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136538140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8782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Калужской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988118638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27949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Камчатском крае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425689809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3940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882316" y="244475"/>
            <a:ext cx="111445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 в разрезе федеральных округов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5931886"/>
              </p:ext>
            </p:extLst>
          </p:nvPr>
        </p:nvGraphicFramePr>
        <p:xfrm>
          <a:off x="176462" y="1495604"/>
          <a:ext cx="12015537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435100" y="6182023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2012 год                                                      2016 год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553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Карачаево-Черкесской Республике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915904723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3805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Кемеровской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818940273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80092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Кировской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581086512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07979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Костромской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73784178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38680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Краснодарском крае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059417639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7445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Красноярском крае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188772289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59267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Курганской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155973321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23613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Курской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322258429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65881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Ленинградской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514248577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71293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Липецкой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570081693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69730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60421" y="0"/>
            <a:ext cx="118664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подготовки, к общей численности лиц с интеллектуальными нарушениями, занимающихся физической культурой и спортом в 2012-2016 годах,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разрезе федеральных округов (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процентное отношение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9667464"/>
              </p:ext>
            </p:extLst>
          </p:nvPr>
        </p:nvGraphicFramePr>
        <p:xfrm>
          <a:off x="272716" y="1495604"/>
          <a:ext cx="12159916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625642" y="6182023"/>
            <a:ext cx="1140125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2012 год                                                                        2016 год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5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Магаданской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153897517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39986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Московской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71991494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86000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Мурманской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049536448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5700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Нижегородской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78166381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5996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Ненецком автономном округе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613185121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37165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Новгородской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849273168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27392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Новосибирской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50963011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66975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Омской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799697515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9171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Оренбургской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256158751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5005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Орловской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366138203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92939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 в разрезе федеральных округов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1557523"/>
              </p:ext>
            </p:extLst>
          </p:nvPr>
        </p:nvGraphicFramePr>
        <p:xfrm>
          <a:off x="1384301" y="1495604"/>
          <a:ext cx="10591800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15064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0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Пензенской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527421663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51232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Пермском крае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431168118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6049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Приморском крае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81138018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00266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Псковской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296659116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82232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Адыгея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593009878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21442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Алтай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210273793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90062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Башкортостан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655631578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71757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Бурятия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661108961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29984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Дагестан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916042917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98141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Ингушетия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694005963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71213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99A22-A20F-44A5-81E2-EA97D410E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138" y="79221"/>
            <a:ext cx="9868316" cy="1280890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общей численности занимающихся спортом лиц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интеллектуальными нарушениями в Российской Федерации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8FD5B9BD-72D4-4502-8307-87D343C3A09D}"/>
              </a:ext>
            </a:extLst>
          </p:cNvPr>
          <p:cNvGraphicFramePr/>
          <p:nvPr>
            <p:extLst/>
          </p:nvPr>
        </p:nvGraphicFramePr>
        <p:xfrm>
          <a:off x="1203159" y="1973179"/>
          <a:ext cx="10491536" cy="416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0190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565484" y="84222"/>
            <a:ext cx="114614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Доля лиц с интеллектуальными нарушениями, систематически занимающихся спортом на этапах спортивной подготовки, к общей численности лиц с интеллектуальными нарушениями, занимающихся физической культурой и спортом в 2012 году в разрезе федеральных округов (процентное отношение)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2469492"/>
              </p:ext>
            </p:extLst>
          </p:nvPr>
        </p:nvGraphicFramePr>
        <p:xfrm>
          <a:off x="1384301" y="1495604"/>
          <a:ext cx="10591800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435100" y="6182023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Российская Федерация  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,0%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845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Калмыкия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265690809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04410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Карелия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541160936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03407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Коми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871223710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720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Крым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91893297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01504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Марий Эл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726043098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00784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Мордовия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340944564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48008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Саха (Якутия)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708215075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77087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Северная Осетия - Алания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030223451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25397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Татарстан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125553909"/>
              </p:ext>
            </p:extLst>
          </p:nvPr>
        </p:nvGraphicFramePr>
        <p:xfrm>
          <a:off x="12827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29054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Тыва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112313301"/>
              </p:ext>
            </p:extLst>
          </p:nvPr>
        </p:nvGraphicFramePr>
        <p:xfrm>
          <a:off x="1438685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35300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 в разрезе федеральных округов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7550685"/>
              </p:ext>
            </p:extLst>
          </p:nvPr>
        </p:nvGraphicFramePr>
        <p:xfrm>
          <a:off x="1384301" y="1495604"/>
          <a:ext cx="10591800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15064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94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Хакасия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278253529"/>
              </p:ext>
            </p:extLst>
          </p:nvPr>
        </p:nvGraphicFramePr>
        <p:xfrm>
          <a:off x="1438685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0843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Ростовской области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225512182"/>
              </p:ext>
            </p:extLst>
          </p:nvPr>
        </p:nvGraphicFramePr>
        <p:xfrm>
          <a:off x="1438685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9929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Рязанской области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263265431"/>
              </p:ext>
            </p:extLst>
          </p:nvPr>
        </p:nvGraphicFramePr>
        <p:xfrm>
          <a:off x="1438685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5649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Самарской области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048508244"/>
              </p:ext>
            </p:extLst>
          </p:nvPr>
        </p:nvGraphicFramePr>
        <p:xfrm>
          <a:off x="1438685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46030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Саратовской области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963307085"/>
              </p:ext>
            </p:extLst>
          </p:nvPr>
        </p:nvGraphicFramePr>
        <p:xfrm>
          <a:off x="1438685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11417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Сахалинской области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117087124"/>
              </p:ext>
            </p:extLst>
          </p:nvPr>
        </p:nvGraphicFramePr>
        <p:xfrm>
          <a:off x="1438685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66192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Свердловской области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823941441"/>
              </p:ext>
            </p:extLst>
          </p:nvPr>
        </p:nvGraphicFramePr>
        <p:xfrm>
          <a:off x="1438685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71835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Смоленской области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607031718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18616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Ставропольском крае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487169220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60814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Тамбовской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962119884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2855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565484" y="84222"/>
            <a:ext cx="114614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Доля лиц с интеллектуальными нарушениями, систематически занимающихся спортом на этапах спортивной подготовки, к общей численности лиц с интеллектуальными нарушениями, занимающихся физической культурой и спортом в 2013 году в разрезе федеральных округов (процентное отношение)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6562490"/>
              </p:ext>
            </p:extLst>
          </p:nvPr>
        </p:nvGraphicFramePr>
        <p:xfrm>
          <a:off x="1384301" y="1495604"/>
          <a:ext cx="10591800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435100" y="6182023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Российская Федерация  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,7%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81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Тверской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095259729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07044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516700177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80446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Тульской области</a:t>
            </a:r>
            <a:endParaRPr lang="ru-RU" sz="2052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221370210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58826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Тюменской области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170445203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52145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Удмуртской Республике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813350296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74220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Ульяновской области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360141399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32396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Хабаровском крае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58951657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4624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Ханты-Мансийском автономном округе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221605268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61122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Челябинской области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926992784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08307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Чеченской Республике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22618542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83645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 в разрезе федеральных округов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607043"/>
              </p:ext>
            </p:extLst>
          </p:nvPr>
        </p:nvGraphicFramePr>
        <p:xfrm>
          <a:off x="1384301" y="1495604"/>
          <a:ext cx="10591800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15064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0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Чувашской Республике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111269244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7161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Чукотском автономном округе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039035219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21070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Ямало-Ненецком автономном округе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940061715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06020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685" y="150156"/>
            <a:ext cx="10385015" cy="8051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 спортом лиц с интеллектуальными нарушениями </a:t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Ярославской области</a:t>
            </a:r>
            <a:endParaRPr lang="ru-RU" sz="20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235395996"/>
              </p:ext>
            </p:extLst>
          </p:nvPr>
        </p:nvGraphicFramePr>
        <p:xfrm>
          <a:off x="1498600" y="1119955"/>
          <a:ext cx="10693400" cy="556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93642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/>
          </p:cNvPr>
          <p:cNvSpPr txBox="1"/>
          <p:nvPr/>
        </p:nvSpPr>
        <p:spPr>
          <a:xfrm>
            <a:off x="393700" y="230188"/>
            <a:ext cx="11671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спортсменов, занимающихся спортом лиц с интеллектуальными нарушениями на этапах спортивной подготовки в разрезе спортивных дисциплин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845509"/>
              </p:ext>
            </p:extLst>
          </p:nvPr>
        </p:nvGraphicFramePr>
        <p:xfrm>
          <a:off x="393701" y="1430517"/>
          <a:ext cx="11544299" cy="5283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6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36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3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36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41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632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60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36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36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2364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2364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2352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97460">
                <a:tc rowSpan="2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2012 ГОД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05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05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05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2016 ГОД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05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05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05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35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дисциплина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ЭНП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ТЭ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ЭССМ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ВСМ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дисциплина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ЭНП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ТЭ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ЭССМ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ВСМ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35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место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Легкая</a:t>
                      </a:r>
                      <a:r>
                        <a:rPr lang="ru-RU" sz="12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атлетика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2806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610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184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3613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Легкая атлетика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6726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1425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414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8664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место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Настольный</a:t>
                      </a:r>
                      <a:r>
                        <a:rPr lang="ru-RU" sz="12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теннис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2535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294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2901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Настольный</a:t>
                      </a:r>
                      <a:r>
                        <a:rPr lang="ru-RU" sz="12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теннис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4810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742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5702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4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место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Лыжные гонки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1834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206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2151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Плавание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4381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629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123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5133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4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место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Дартс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1525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1640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Лыжные гонки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2854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526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245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3625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7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место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Плавание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1308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240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1608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Баскетбол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2742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284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186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3212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34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место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Футбол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1340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157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1515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Футзал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5х5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1307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1441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место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Волейбол 6х6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1165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1341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Конный</a:t>
                      </a:r>
                      <a:r>
                        <a:rPr lang="ru-RU" sz="12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спорт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727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859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место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Баскетбол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954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1172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Футбол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481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492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1102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1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место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Шахматы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985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1040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Теннис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341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395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1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место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Мини-футбол 5х5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494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617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Дзюдо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235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1" marR="91441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333</a:t>
                      </a:r>
                    </a:p>
                  </a:txBody>
                  <a:tcPr marL="91441" marR="91441" marT="45717" marB="45717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985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/>
          </p:cNvPr>
          <p:cNvSpPr txBox="1"/>
          <p:nvPr/>
        </p:nvSpPr>
        <p:spPr>
          <a:xfrm>
            <a:off x="674007" y="100921"/>
            <a:ext cx="113329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Российской Федерации, в которых вид спорта «спорт лиц с интеллектуальными нарушениями» является базовым видом спорта в соответствии с «Перечнем базовых видов спорта на 2014 - 2018 годы» (утв. приказом Министерства спорта РФ от 14 февраля 2014 г. № 83)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4007" y="2187385"/>
            <a:ext cx="5348772" cy="42780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ФЕДЕРАЛЬНЫЙ ОКРУГ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Воронежская область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Тамбовская область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Москва</a:t>
            </a:r>
          </a:p>
          <a:p>
            <a:pPr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СЕВЕРО-ЗАПАДНЫЙ ФЕДЕРАЛЬНЫЙ ОКРУГ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Вологодская область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Калининградская область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Санкт-Петербург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УРАЛЬСКИЙ ФЕДЕРАЛЬНЫЙ ОКРУГ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Курганская область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Свердловская область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9785" y="2187385"/>
            <a:ext cx="5557158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 ФЕДЕРАЛЬНЫЙ ОКРУГ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Красноярский край</a:t>
            </a:r>
          </a:p>
          <a:p>
            <a:pPr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ПРИВОЛЖСКИЙ ФЕДЕРАЛЬНЫЙ ОКРУГ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Башкортостан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Мордовия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Кировская область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Пензенская область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Саратовская область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СЕВЕРО-КАВКАЗСКИЙ ФЕДЕРАЛЬНЫЙ ОКРУГ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Ставропольский край</a:t>
            </a:r>
          </a:p>
          <a:p>
            <a:pPr>
              <a:defRPr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540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468088" y="0"/>
            <a:ext cx="114826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Детализация распределения субсидий из федерального бюджета бюджету субъекта РФ на оказание адресной финансовой поддержки спортивным организациям, осуществляющим подготовку спортивного резерва для сборных команд Российской Федерации на вид спорта «спорт лиц с интеллектуальными нарушениями»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463449"/>
              </p:ext>
            </p:extLst>
          </p:nvPr>
        </p:nvGraphicFramePr>
        <p:xfrm>
          <a:off x="468088" y="923330"/>
          <a:ext cx="11375570" cy="594562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514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0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76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Субъект РФ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2016 год (руб.)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2017 год (руб.)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723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Вологодская область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200 000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161 880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723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Воронежская область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выделяли на спорт ЛИН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не выделяли на спорт ЛИН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723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г. Москва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выделяли на спорт ЛИН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не выделяли на спорт ЛИН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723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г. Санкт-Петербург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выделяли на спорт ЛИН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не выделяли на спорт ЛИН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007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Калининградская область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500 000</a:t>
                      </a:r>
                    </a:p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(сумма распределена на ГБУ ДО КО «Комплексная ДЮСАШ по ПСВС», </a:t>
                      </a:r>
                    </a:p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том числе на спорт ЛИН)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субсидию не получали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007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Кировская область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выделяли на спорт ЛИН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427 500</a:t>
                      </a:r>
                    </a:p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(сумма распределена на КО ГАУ «Спортивная школа «Быстрица», </a:t>
                      </a:r>
                    </a:p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в том числе на спорт ЛИН)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3176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Костромская область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6 232 700</a:t>
                      </a:r>
                    </a:p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(сумма распределена на ГБОУ ДОД КО «СДЮСШОР им. олимпийского чемпиона А.В. Голубева» – спортивно-тренировочный центр зимних видов спорта и адаптивного спорта»», в том числе на спорт ЛИН)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7 309 500</a:t>
                      </a:r>
                    </a:p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(сумма распределена на ГБУ КО «СШОР им. </a:t>
                      </a:r>
                    </a:p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А.В. Голубева», в том числе на спорт ЛИН)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007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Красноярский край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800 000</a:t>
                      </a:r>
                    </a:p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(сумма распределена на КГБУ ДО «ДЮСАШ «Центр адаптивного спорта»», </a:t>
                      </a:r>
                    </a:p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том числе на спорт ЛИН)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не выделяли на спорт ЛИН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460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Курганская область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450 000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субсидию не получали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723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Пензенская область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выделяли на спорт ЛИН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субсидию не получали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8957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Республика Башкортостан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191 600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4 738 800</a:t>
                      </a:r>
                    </a:p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(сумма распределена на ГАУ «ЦСП РБ», в том числе на спорт ЛИН)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9723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Республика Мордовия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выделяли на спорт ЛИН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выделяли на спорт ЛИН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7277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Саратовская</a:t>
                      </a:r>
                      <a:r>
                        <a:rPr lang="ru-RU" sz="1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область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субсидию не получали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7 309 500</a:t>
                      </a:r>
                    </a:p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(сумма распределена на ГБУ СО «Спортивный центр развития адаптивной физической культуры и спорта», в том числе на спорт ЛИН)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93176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Свердловская область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465 240</a:t>
                      </a:r>
                    </a:p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(сумма распределена на ГАУ СО «Центр </a:t>
                      </a:r>
                      <a:r>
                        <a:rPr lang="ru-RU" sz="1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Паралимпийской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и </a:t>
                      </a:r>
                      <a:r>
                        <a:rPr lang="ru-RU" sz="1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Сурдлимпийской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подготовки спортивных сборных команд Свердловской области «Родник», </a:t>
                      </a:r>
                    </a:p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в том числе на спорт ЛИН)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150 000</a:t>
                      </a:r>
                    </a:p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(сумма распределена на ГАУ СО «Центр </a:t>
                      </a:r>
                      <a:r>
                        <a:rPr lang="ru-RU" sz="1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Паралимпийской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и </a:t>
                      </a:r>
                      <a:r>
                        <a:rPr lang="ru-RU" sz="1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Сурдлимпийской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подготовки спортивных сборных команд Свердловской области «Родник», в том числе на спорт ЛИН)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780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Ставропольский край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500 000</a:t>
                      </a:r>
                    </a:p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(сумма распределена на ГБУ СК «Центр адаптивной физической культуры и спорта», в том числе на спорт ЛИН)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560 000</a:t>
                      </a:r>
                    </a:p>
                    <a:p>
                      <a:pPr marL="20955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(сумма распределена на ГБУ СК «Центр адаптивной физической культуры и спорта», в том числе на спорт ЛИН)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06007"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Тамбовская область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6 345 200</a:t>
                      </a:r>
                    </a:p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(сумма распределена на ТО ГАУ «Спортивно-оздоровительный центр»,</a:t>
                      </a:r>
                    </a:p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 том числе на спорт ЛИН)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6 793 000</a:t>
                      </a:r>
                    </a:p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(сумма распределена на ТО ГАУ «Региональный ЦСП», </a:t>
                      </a:r>
                    </a:p>
                    <a:p>
                      <a:pPr marL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том числе на спорт ЛИН)</a:t>
                      </a:r>
                    </a:p>
                  </a:txBody>
                  <a:tcPr marL="30284" marR="302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501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-144378" y="0"/>
            <a:ext cx="12464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Численность занимающихся в учреждениях, осуществляющих работу со спортсменами спорта лиц с интеллектуальными нарушениями, в общем количестве инвалидов и лиц с ограниченными возможностями здоровья, занимающихся физической культурой и спортом</a:t>
            </a:r>
          </a:p>
        </p:txBody>
      </p:sp>
      <p:graphicFrame>
        <p:nvGraphicFramePr>
          <p:cNvPr id="4" name="Содержимое 4"/>
          <p:cNvGraphicFramePr>
            <a:graphicFrameLocks/>
          </p:cNvGraphicFramePr>
          <p:nvPr>
            <p:extLst/>
          </p:nvPr>
        </p:nvGraphicFramePr>
        <p:xfrm>
          <a:off x="1021617" y="1391454"/>
          <a:ext cx="4762898" cy="2320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Содержимое 4"/>
          <p:cNvGraphicFramePr>
            <a:graphicFrameLocks/>
          </p:cNvGraphicFramePr>
          <p:nvPr>
            <p:extLst/>
          </p:nvPr>
        </p:nvGraphicFramePr>
        <p:xfrm>
          <a:off x="6664325" y="1375511"/>
          <a:ext cx="4762898" cy="2231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Содержимое 4"/>
          <p:cNvGraphicFramePr>
            <a:graphicFrameLocks/>
          </p:cNvGraphicFramePr>
          <p:nvPr>
            <p:extLst/>
          </p:nvPr>
        </p:nvGraphicFramePr>
        <p:xfrm>
          <a:off x="292100" y="4118711"/>
          <a:ext cx="3835400" cy="2739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Содержимое 4"/>
          <p:cNvGraphicFramePr>
            <a:graphicFrameLocks/>
          </p:cNvGraphicFramePr>
          <p:nvPr>
            <p:extLst/>
          </p:nvPr>
        </p:nvGraphicFramePr>
        <p:xfrm>
          <a:off x="3988198" y="4118711"/>
          <a:ext cx="4101702" cy="2739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Содержимое 4"/>
          <p:cNvGraphicFramePr>
            <a:graphicFrameLocks/>
          </p:cNvGraphicFramePr>
          <p:nvPr>
            <p:extLst/>
          </p:nvPr>
        </p:nvGraphicFramePr>
        <p:xfrm>
          <a:off x="8115698" y="4118711"/>
          <a:ext cx="4076302" cy="2739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287187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/>
          </p:nvPr>
        </p:nvGraphicFramePr>
        <p:xfrm>
          <a:off x="914400" y="830997"/>
          <a:ext cx="10877549" cy="5830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012825" y="0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Численность занимающихся в учреждениях, осуществляющих работу со спортсменами спорта лиц с интеллектуальными нарушениями в 2012 году</a:t>
            </a:r>
          </a:p>
        </p:txBody>
      </p:sp>
    </p:spTree>
    <p:extLst>
      <p:ext uri="{BB962C8B-B14F-4D97-AF65-F5344CB8AC3E}">
        <p14:creationId xmlns:p14="http://schemas.microsoft.com/office/powerpoint/2010/main" val="3605970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/>
          </p:nvPr>
        </p:nvGraphicFramePr>
        <p:xfrm>
          <a:off x="622300" y="830997"/>
          <a:ext cx="11169649" cy="5830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012825" y="0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Численность занимающихся в учреждениях, осуществляющих работу со спортсменами спорта лиц с интеллектуальными нарушениями в 2013 году</a:t>
            </a:r>
          </a:p>
        </p:txBody>
      </p:sp>
    </p:spTree>
    <p:extLst>
      <p:ext uri="{BB962C8B-B14F-4D97-AF65-F5344CB8AC3E}">
        <p14:creationId xmlns:p14="http://schemas.microsoft.com/office/powerpoint/2010/main" val="3955078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76463" y="84222"/>
            <a:ext cx="120155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Доля лиц с интеллектуальными нарушениями, систематически занимающихся спортом на этапах спортивной подготовки, к общей численности лиц с интеллектуальными нарушениями, занимающихся физической культурой и спортом в 2014 году в разрезе федеральных округов (процентное отношение)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289511"/>
              </p:ext>
            </p:extLst>
          </p:nvPr>
        </p:nvGraphicFramePr>
        <p:xfrm>
          <a:off x="786063" y="1860884"/>
          <a:ext cx="11190038" cy="4782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435100" y="6182023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Российская Федерация   25,6%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483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/>
          </p:nvPr>
        </p:nvGraphicFramePr>
        <p:xfrm>
          <a:off x="622300" y="830997"/>
          <a:ext cx="11169649" cy="5830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012825" y="0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Численность занимающихся в учреждениях, осуществляющих работу со спортсменами спорта лиц с интеллектуальными нарушениями в 2014 году</a:t>
            </a:r>
          </a:p>
        </p:txBody>
      </p:sp>
    </p:spTree>
    <p:extLst>
      <p:ext uri="{BB962C8B-B14F-4D97-AF65-F5344CB8AC3E}">
        <p14:creationId xmlns:p14="http://schemas.microsoft.com/office/powerpoint/2010/main" val="2450079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/>
          </p:nvPr>
        </p:nvGraphicFramePr>
        <p:xfrm>
          <a:off x="622300" y="830997"/>
          <a:ext cx="11169649" cy="5830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012825" y="0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Численность занимающихся в учреждениях, осуществляющих работу со спортсменами спорта лиц с интеллектуальными нарушениями в 2015 году</a:t>
            </a:r>
          </a:p>
        </p:txBody>
      </p:sp>
    </p:spTree>
    <p:extLst>
      <p:ext uri="{BB962C8B-B14F-4D97-AF65-F5344CB8AC3E}">
        <p14:creationId xmlns:p14="http://schemas.microsoft.com/office/powerpoint/2010/main" val="4053857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/>
          </p:nvPr>
        </p:nvGraphicFramePr>
        <p:xfrm>
          <a:off x="622300" y="830997"/>
          <a:ext cx="11169649" cy="5830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012825" y="0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Численность занимающихся в учреждениях, осуществляющих работу со спортсменами спорта лиц с интеллектуальными нарушениями в 2016 году</a:t>
            </a:r>
          </a:p>
        </p:txBody>
      </p:sp>
    </p:spTree>
    <p:extLst>
      <p:ext uri="{BB962C8B-B14F-4D97-AF65-F5344CB8AC3E}">
        <p14:creationId xmlns:p14="http://schemas.microsoft.com/office/powerpoint/2010/main" val="2029797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численности кандидатов в сборные команды Российской Федерации по спорту лиц с интеллектуальными нарушениями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86639552"/>
              </p:ext>
            </p:extLst>
          </p:nvPr>
        </p:nvGraphicFramePr>
        <p:xfrm>
          <a:off x="1377951" y="994511"/>
          <a:ext cx="10420349" cy="5736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98987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498600" y="163514"/>
            <a:ext cx="10299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численности кандидатов в сборные команды Российской Федерации по спорту лиц с интеллектуальными нарушениями в разрезе спортивных дисциплин в 2012 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73721631"/>
              </p:ext>
            </p:extLst>
          </p:nvPr>
        </p:nvGraphicFramePr>
        <p:xfrm>
          <a:off x="1377951" y="1473200"/>
          <a:ext cx="10420349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16060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498600" y="163514"/>
            <a:ext cx="10299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численности кандидатов в сборные команды Российской Федерации по спорту лиц с интеллектуальными нарушениями в разрезе спортивных дисциплин в 2013 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048413962"/>
              </p:ext>
            </p:extLst>
          </p:nvPr>
        </p:nvGraphicFramePr>
        <p:xfrm>
          <a:off x="1377951" y="1473200"/>
          <a:ext cx="10420349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8581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498600" y="163514"/>
            <a:ext cx="10299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численности кандидатов в сборные команды Российской Федерации по спорту лиц с интеллектуальными нарушениями в разрезе спортивных дисциплин в 2014 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11221908"/>
              </p:ext>
            </p:extLst>
          </p:nvPr>
        </p:nvGraphicFramePr>
        <p:xfrm>
          <a:off x="1377951" y="1473200"/>
          <a:ext cx="10420349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64362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498600" y="163514"/>
            <a:ext cx="10299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численности кандидатов в сборные команды Российской Федерации по спорту лиц с интеллектуальными нарушениями в разрезе спортивных дисциплин в 2015 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957962729"/>
              </p:ext>
            </p:extLst>
          </p:nvPr>
        </p:nvGraphicFramePr>
        <p:xfrm>
          <a:off x="1377951" y="1473200"/>
          <a:ext cx="10420349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59611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498600" y="163514"/>
            <a:ext cx="10299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численности кандидатов в сборные команды Российской Федерации по спорту лиц с интеллектуальными нарушениями в разрезе спортивных дисциплин в 2016 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09382092"/>
              </p:ext>
            </p:extLst>
          </p:nvPr>
        </p:nvGraphicFramePr>
        <p:xfrm>
          <a:off x="546100" y="1473200"/>
          <a:ext cx="11429999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51150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498600" y="163514"/>
            <a:ext cx="10299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численности кандидатов в сборные команды Российской Федерации по спорту лиц с интеллектуальными нарушениями в разрезе спортивных дисциплин в 2017 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3471171"/>
              </p:ext>
            </p:extLst>
          </p:nvPr>
        </p:nvGraphicFramePr>
        <p:xfrm>
          <a:off x="546100" y="1473200"/>
          <a:ext cx="11429999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19109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 в разрезе федеральных округов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764621"/>
              </p:ext>
            </p:extLst>
          </p:nvPr>
        </p:nvGraphicFramePr>
        <p:xfrm>
          <a:off x="1384301" y="1495604"/>
          <a:ext cx="10591800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15064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60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среднего возраста кандидатов в сборные команды Российской Федерации по спорту лиц с интеллектуальными нарушениями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32843538"/>
              </p:ext>
            </p:extLst>
          </p:nvPr>
        </p:nvGraphicFramePr>
        <p:xfrm>
          <a:off x="1377951" y="994511"/>
          <a:ext cx="10420349" cy="5736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70174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среднего возраста кандидатов в сборные команды Российской Федерации по спорту лиц с интеллектуальными нарушениями в разрезе спортивных дисциплин в 2012 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19456037"/>
              </p:ext>
            </p:extLst>
          </p:nvPr>
        </p:nvGraphicFramePr>
        <p:xfrm>
          <a:off x="1377951" y="1363843"/>
          <a:ext cx="10420349" cy="5367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75794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среднего возраста кандидатов в сборные команды Российской Федерации по спорту лиц с интеллектуальными нарушениями в разрезе спортивных дисциплин в 2013 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19456037"/>
              </p:ext>
            </p:extLst>
          </p:nvPr>
        </p:nvGraphicFramePr>
        <p:xfrm>
          <a:off x="1377951" y="1363843"/>
          <a:ext cx="10420349" cy="5367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6619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среднего возраста кандидатов в сборные команды Российской Федерации по спорту лиц с интеллектуальными нарушениями в разрезе спортивных дисциплин в 2014 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92996889"/>
              </p:ext>
            </p:extLst>
          </p:nvPr>
        </p:nvGraphicFramePr>
        <p:xfrm>
          <a:off x="1377951" y="1363843"/>
          <a:ext cx="10420349" cy="5367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6018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среднего возраста кандидатов в сборные команды Российской Федерации по спорту лиц с интеллектуальными нарушениями в разрезе спортивных дисциплин в 2015 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20034674"/>
              </p:ext>
            </p:extLst>
          </p:nvPr>
        </p:nvGraphicFramePr>
        <p:xfrm>
          <a:off x="1377951" y="1363843"/>
          <a:ext cx="10420349" cy="5367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92024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среднего возраста кандидатов в сборные команды Российской Федерации по спорту лиц с интеллектуальными нарушениями в разрезе спортивных дисциплин в 2016 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36851291"/>
              </p:ext>
            </p:extLst>
          </p:nvPr>
        </p:nvGraphicFramePr>
        <p:xfrm>
          <a:off x="622300" y="1363843"/>
          <a:ext cx="11328399" cy="5367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65164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среднего возраста кандидатов в сборные команды Российской Федерации по спорту лиц с интеллектуальными нарушениями в разрезе спортивных дисциплин в 2017 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68526665"/>
              </p:ext>
            </p:extLst>
          </p:nvPr>
        </p:nvGraphicFramePr>
        <p:xfrm>
          <a:off x="622300" y="1363843"/>
          <a:ext cx="11328399" cy="5367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19184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99A22-A20F-44A5-81E2-EA97D410E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138" y="565483"/>
            <a:ext cx="10250904" cy="79462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количества спортивных мероприятий, включенных в Единый календарный план межрегиональных, всероссийских и международных физкультурных мероприятий и спортивных мероприятий Минспорта России в период 2012-2017 гг. по спорту лиц с интеллектуальными нарушениями для резервного (молодежного) состава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8FD5B9BD-72D4-4502-8307-87D343C3A09D}"/>
              </a:ext>
            </a:extLst>
          </p:cNvPr>
          <p:cNvGraphicFramePr/>
          <p:nvPr>
            <p:extLst/>
          </p:nvPr>
        </p:nvGraphicFramePr>
        <p:xfrm>
          <a:off x="1335506" y="1985211"/>
          <a:ext cx="10491536" cy="416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0062262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825423" y="116632"/>
            <a:ext cx="4310169" cy="29520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БАСКЕТБОЛ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8779" y="6157361"/>
            <a:ext cx="1854936" cy="65299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3 280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ЗАНИМАЮЩИХСЯ ЧЕЛОВЕК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2264" y="5940960"/>
            <a:ext cx="1635209" cy="917040"/>
          </a:xfrm>
          <a:prstGeom prst="rect">
            <a:avLst/>
          </a:prstGeom>
          <a:noFill/>
        </p:spPr>
        <p:txBody>
          <a:bodyPr wrap="square" lIns="67558" tIns="33779" rIns="67558" bIns="33779" rtlCol="0" anchor="b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2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15*</a:t>
            </a:r>
          </a:p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СУБЪЕКТОВ РФ, ГДЕ </a:t>
            </a:r>
            <a:r>
              <a:rPr kumimoji="0" lang="en-US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MIN – </a:t>
            </a: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ГРУППЫ НАЧАЛЬНОЙ ПОДГОТОВКИ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35759" y="6014865"/>
            <a:ext cx="1179238" cy="871115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СОГ</a:t>
            </a:r>
            <a:r>
              <a:rPr kumimoji="0" lang="ru-RU" sz="1154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–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2 742 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НП – 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284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УТГ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186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СС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68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ВСМ </a:t>
            </a: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-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0</a:t>
            </a:r>
          </a:p>
        </p:txBody>
      </p:sp>
      <p:sp>
        <p:nvSpPr>
          <p:cNvPr id="2" name="AutoShape 2" descr="https://apf.mail.ru/cgi-bin/readmsg?id=14292091110000000340;0;9&amp;preview=1&amp;exif=1"/>
          <p:cNvSpPr>
            <a:spLocks noChangeAspect="1" noChangeArrowheads="1"/>
          </p:cNvSpPr>
          <p:nvPr/>
        </p:nvSpPr>
        <p:spPr bwMode="auto">
          <a:xfrm>
            <a:off x="1411745" y="-136525"/>
            <a:ext cx="314866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8226" y="312822"/>
            <a:ext cx="3276610" cy="5041625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АРХАНГЕЛЬСКАЯ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ВОЛОГОДСКАЯ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КЕМЕРОВСКАЯ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КРАСНОДАРСКИЙ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НИЖЕГОРОДСКАЯ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НОВОСИБИРСКАЯ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ОМСКАЯ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ПЕРМСКИЙ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9. РЕСПУБЛИКА БАШКОРТОСТАН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 РОСТОВСКАЯ ОБЛАСТЬ *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11. СВЕРДЛОВСКАЯ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12. СМОЛЕНСКАЯ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13. ТАМБОВСКАЯ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14. ЧУВАШСКАЯ РЕСПУБЛИКА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15. ЯРОСЛАВСКАЯ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157" y="332637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959690" y="328863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75810" y="418476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1610" y="430640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981143" y="4268659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559" y="217265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384092" y="2134908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092" y="282872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373625" y="279098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860" y="27789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04393" y="2741243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694" y="4329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821227" y="429174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9555" y="337965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5049088" y="3341902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0397" y="372654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5151593" y="36888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792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6098988" y="55155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8835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4991092" y="4268659"/>
            <a:ext cx="675010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</a:t>
            </a: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111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4387307" y="418476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</a:t>
            </a: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28202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849116" y="278246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</a:t>
            </a: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7342" y="2987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3388538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</a:t>
            </a: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02523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3542704" y="298748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</a:t>
            </a: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899" y="3584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4804095" y="3546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6013" y="4302306"/>
            <a:ext cx="134700" cy="1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4325327" y="4264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</a:t>
            </a: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3506" y="371882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3784702" y="368107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</a:t>
            </a: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632" y="386501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4566828" y="382726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093" y="308104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4770289" y="304329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</a:t>
            </a: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1355" y="311560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5242551" y="30778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5534" y="220240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2166730" y="21646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</a:t>
            </a: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8943" y="230630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5320139" y="2268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</a:t>
            </a:r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281" y="354261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4941477" y="350486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</a:t>
            </a:r>
          </a:p>
        </p:txBody>
      </p:sp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303" y="390099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2097499" y="38632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</a:t>
            </a:r>
          </a:p>
        </p:txBody>
      </p:sp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594" y="285232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463790" y="281457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</a:p>
        </p:txBody>
      </p:sp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911" y="419942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3138107" y="41616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</a:t>
            </a:r>
          </a:p>
        </p:txBody>
      </p:sp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255" y="44141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Прямоугольник 77"/>
          <p:cNvSpPr/>
          <p:nvPr/>
        </p:nvSpPr>
        <p:spPr>
          <a:xfrm>
            <a:off x="2660451" y="4376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</a:t>
            </a:r>
          </a:p>
        </p:txBody>
      </p: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224" y="297899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5477420" y="294125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35</a:t>
            </a:r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6867" y="380685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3298063" y="376910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</a:t>
            </a:r>
          </a:p>
        </p:txBody>
      </p: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8498" y="367267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Прямоугольник 85"/>
          <p:cNvSpPr/>
          <p:nvPr/>
        </p:nvSpPr>
        <p:spPr>
          <a:xfrm>
            <a:off x="3509694" y="363492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37</a:t>
            </a:r>
          </a:p>
        </p:txBody>
      </p: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519" y="414760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 87"/>
          <p:cNvSpPr/>
          <p:nvPr/>
        </p:nvSpPr>
        <p:spPr>
          <a:xfrm>
            <a:off x="3417715" y="410985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34</a:t>
            </a:r>
          </a:p>
        </p:txBody>
      </p:sp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9774" y="381525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Прямоугольник 89"/>
          <p:cNvSpPr/>
          <p:nvPr/>
        </p:nvSpPr>
        <p:spPr>
          <a:xfrm>
            <a:off x="3140970" y="377750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39</a:t>
            </a:r>
          </a:p>
        </p:txBody>
      </p:sp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8582" y="305112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5579778" y="3013372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36</a:t>
            </a:r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036" y="32380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Прямоугольник 94"/>
          <p:cNvSpPr/>
          <p:nvPr/>
        </p:nvSpPr>
        <p:spPr>
          <a:xfrm>
            <a:off x="6289232" y="32003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</a:t>
            </a:r>
          </a:p>
        </p:txBody>
      </p:sp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3505" y="33280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Прямоугольник 98"/>
          <p:cNvSpPr/>
          <p:nvPr/>
        </p:nvSpPr>
        <p:spPr>
          <a:xfrm>
            <a:off x="6214701" y="32902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6596" y="37247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Прямоугольник 100"/>
          <p:cNvSpPr/>
          <p:nvPr/>
        </p:nvSpPr>
        <p:spPr>
          <a:xfrm>
            <a:off x="6197792" y="36870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43</a:t>
            </a:r>
          </a:p>
        </p:txBody>
      </p: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5303" y="350486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/>
          <p:cNvSpPr/>
          <p:nvPr/>
        </p:nvSpPr>
        <p:spPr>
          <a:xfrm>
            <a:off x="6526499" y="346711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42</a:t>
            </a:r>
          </a:p>
        </p:txBody>
      </p:sp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346283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Прямоугольник 105"/>
          <p:cNvSpPr/>
          <p:nvPr/>
        </p:nvSpPr>
        <p:spPr>
          <a:xfrm>
            <a:off x="5787473" y="342508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3363" y="407590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Прямоугольник 107"/>
          <p:cNvSpPr/>
          <p:nvPr/>
        </p:nvSpPr>
        <p:spPr>
          <a:xfrm>
            <a:off x="4394559" y="40381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44</a:t>
            </a:r>
          </a:p>
        </p:txBody>
      </p:sp>
      <p:pic>
        <p:nvPicPr>
          <p:cNvPr id="10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629" y="386643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Прямоугольник 109"/>
          <p:cNvSpPr/>
          <p:nvPr/>
        </p:nvSpPr>
        <p:spPr>
          <a:xfrm>
            <a:off x="5220825" y="382868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47</a:t>
            </a:r>
          </a:p>
        </p:txBody>
      </p:sp>
      <p:pic>
        <p:nvPicPr>
          <p:cNvPr id="1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3800" y="534021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 113"/>
          <p:cNvSpPr/>
          <p:nvPr/>
        </p:nvSpPr>
        <p:spPr>
          <a:xfrm>
            <a:off x="3914996" y="53024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46</a:t>
            </a: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1897" y="359289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Прямоугольник 115"/>
          <p:cNvSpPr/>
          <p:nvPr/>
        </p:nvSpPr>
        <p:spPr>
          <a:xfrm>
            <a:off x="7263093" y="35551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48</a:t>
            </a:r>
          </a:p>
        </p:txBody>
      </p:sp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1593" y="21034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Прямоугольник 117"/>
          <p:cNvSpPr/>
          <p:nvPr/>
        </p:nvSpPr>
        <p:spPr>
          <a:xfrm>
            <a:off x="5052789" y="20656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51</a:t>
            </a:r>
          </a:p>
        </p:txBody>
      </p:sp>
      <p:pic>
        <p:nvPicPr>
          <p:cNvPr id="1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346" y="190779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Прямоугольник 119"/>
          <p:cNvSpPr/>
          <p:nvPr/>
        </p:nvSpPr>
        <p:spPr>
          <a:xfrm>
            <a:off x="4972542" y="187004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</a:t>
            </a:r>
          </a:p>
        </p:txBody>
      </p:sp>
      <p:pic>
        <p:nvPicPr>
          <p:cNvPr id="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5894" y="50658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Прямоугольник 124"/>
          <p:cNvSpPr/>
          <p:nvPr/>
        </p:nvSpPr>
        <p:spPr>
          <a:xfrm>
            <a:off x="4037090" y="50281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52</a:t>
            </a:r>
          </a:p>
        </p:txBody>
      </p:sp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0139" y="48485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5221335" y="48107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53</a:t>
            </a:r>
          </a:p>
        </p:txBody>
      </p:sp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320" y="499951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Прямоугольник 130"/>
          <p:cNvSpPr/>
          <p:nvPr/>
        </p:nvSpPr>
        <p:spPr>
          <a:xfrm>
            <a:off x="5074516" y="496176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54</a:t>
            </a:r>
          </a:p>
        </p:txBody>
      </p:sp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411" y="121614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Прямоугольник 132"/>
          <p:cNvSpPr/>
          <p:nvPr/>
        </p:nvSpPr>
        <p:spPr>
          <a:xfrm>
            <a:off x="4610607" y="11784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56</a:t>
            </a:r>
          </a:p>
        </p:txBody>
      </p:sp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294626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Прямоугольник 134"/>
          <p:cNvSpPr/>
          <p:nvPr/>
        </p:nvSpPr>
        <p:spPr>
          <a:xfrm>
            <a:off x="5071346" y="290851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57</a:t>
            </a:r>
          </a:p>
        </p:txBody>
      </p:sp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625" y="300479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7" name="Прямоугольник 136"/>
          <p:cNvSpPr/>
          <p:nvPr/>
        </p:nvSpPr>
        <p:spPr>
          <a:xfrm>
            <a:off x="4274821" y="296704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59</a:t>
            </a:r>
          </a:p>
        </p:txBody>
      </p:sp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5629" y="298748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9" name="Прямоугольник 138"/>
          <p:cNvSpPr/>
          <p:nvPr/>
        </p:nvSpPr>
        <p:spPr>
          <a:xfrm>
            <a:off x="4146825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58</a:t>
            </a:r>
          </a:p>
        </p:txBody>
      </p:sp>
      <p:pic>
        <p:nvPicPr>
          <p:cNvPr id="1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4975" y="407837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3" name="Прямоугольник 142"/>
          <p:cNvSpPr/>
          <p:nvPr/>
        </p:nvSpPr>
        <p:spPr>
          <a:xfrm>
            <a:off x="7436171" y="404062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60</a:t>
            </a:r>
          </a:p>
        </p:txBody>
      </p:sp>
      <p:pic>
        <p:nvPicPr>
          <p:cNvPr id="1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336" y="248957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7" name="Прямоугольник 146"/>
          <p:cNvSpPr/>
          <p:nvPr/>
        </p:nvSpPr>
        <p:spPr>
          <a:xfrm>
            <a:off x="5428532" y="245183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61</a:t>
            </a:r>
          </a:p>
        </p:txBody>
      </p:sp>
      <p:pic>
        <p:nvPicPr>
          <p:cNvPr id="15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559" y="3307323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1" name="Прямоугольник 150"/>
          <p:cNvSpPr/>
          <p:nvPr/>
        </p:nvSpPr>
        <p:spPr>
          <a:xfrm>
            <a:off x="5553755" y="326957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62</a:t>
            </a:r>
          </a:p>
        </p:txBody>
      </p:sp>
      <p:pic>
        <p:nvPicPr>
          <p:cNvPr id="15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8790" y="427565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6" name="Прямоугольник 155"/>
          <p:cNvSpPr/>
          <p:nvPr/>
        </p:nvSpPr>
        <p:spPr>
          <a:xfrm>
            <a:off x="6598323" y="423791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5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45319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9" name="Прямоугольник 158"/>
          <p:cNvSpPr/>
          <p:nvPr/>
        </p:nvSpPr>
        <p:spPr>
          <a:xfrm>
            <a:off x="3542704" y="34154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pic>
        <p:nvPicPr>
          <p:cNvPr id="1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558" y="2923417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1" name="Прямоугольник 160"/>
          <p:cNvSpPr/>
          <p:nvPr/>
        </p:nvSpPr>
        <p:spPr>
          <a:xfrm>
            <a:off x="4884754" y="28856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pic>
        <p:nvPicPr>
          <p:cNvPr id="16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314212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3" name="Прямоугольник 162"/>
          <p:cNvSpPr/>
          <p:nvPr/>
        </p:nvSpPr>
        <p:spPr>
          <a:xfrm>
            <a:off x="4849116" y="3104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</a:t>
            </a:r>
          </a:p>
        </p:txBody>
      </p:sp>
      <p:pic>
        <p:nvPicPr>
          <p:cNvPr id="1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6072" y="517286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5" name="Прямоугольник 164"/>
          <p:cNvSpPr/>
          <p:nvPr/>
        </p:nvSpPr>
        <p:spPr>
          <a:xfrm>
            <a:off x="6457268" y="513511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</a:t>
            </a:r>
          </a:p>
        </p:txBody>
      </p:sp>
      <p:pic>
        <p:nvPicPr>
          <p:cNvPr id="16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148" y="403492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7" name="Прямоугольник 166"/>
          <p:cNvSpPr/>
          <p:nvPr/>
        </p:nvSpPr>
        <p:spPr>
          <a:xfrm>
            <a:off x="4268344" y="3997181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1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702" y="3443545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9" name="Прямоугольник 168"/>
          <p:cNvSpPr/>
          <p:nvPr/>
        </p:nvSpPr>
        <p:spPr>
          <a:xfrm>
            <a:off x="2660898" y="340579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49</a:t>
            </a:r>
          </a:p>
        </p:txBody>
      </p:sp>
      <p:pic>
        <p:nvPicPr>
          <p:cNvPr id="1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755" y="3338894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1" name="Прямоугольник 170"/>
          <p:cNvSpPr/>
          <p:nvPr/>
        </p:nvSpPr>
        <p:spPr>
          <a:xfrm>
            <a:off x="5454951" y="33011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63</a:t>
            </a:r>
          </a:p>
        </p:txBody>
      </p:sp>
      <p:pic>
        <p:nvPicPr>
          <p:cNvPr id="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4740" y="481076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3" name="Прямоугольник 172"/>
          <p:cNvSpPr/>
          <p:nvPr/>
        </p:nvSpPr>
        <p:spPr>
          <a:xfrm>
            <a:off x="5925936" y="477302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17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471372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5" name="Прямоугольник 174"/>
          <p:cNvSpPr/>
          <p:nvPr/>
        </p:nvSpPr>
        <p:spPr>
          <a:xfrm>
            <a:off x="5071346" y="46759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EA8A02-AFC0-4661-99D6-E7DB66F0B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735" y="696149"/>
            <a:ext cx="7443476" cy="4995636"/>
          </a:xfrm>
          <a:prstGeom prst="rect">
            <a:avLst/>
          </a:prstGeom>
        </p:spPr>
      </p:pic>
      <p:pic>
        <p:nvPicPr>
          <p:cNvPr id="140" name="Picture 4">
            <a:extLst>
              <a:ext uri="{FF2B5EF4-FFF2-40B4-BE49-F238E27FC236}">
                <a16:creationId xmlns:a16="http://schemas.microsoft.com/office/drawing/2014/main" id="{B81CDCA8-7E39-4F89-91A5-72B29456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0085" y="287490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F9834-3C4A-4958-8B52-9BBADAD79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1844"/>
            <a:ext cx="8690211" cy="5661334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72D88EBF-9B00-4495-ACA6-E70DC1A9AA64}"/>
              </a:ext>
            </a:extLst>
          </p:cNvPr>
          <p:cNvSpPr txBox="1"/>
          <p:nvPr/>
        </p:nvSpPr>
        <p:spPr>
          <a:xfrm flipH="1">
            <a:off x="5925936" y="5982124"/>
            <a:ext cx="2363577" cy="753277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44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субъекта РФ,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где культивируется спортивная дисциплина</a:t>
            </a:r>
            <a:endParaRPr kumimoji="0" lang="ru-RU" sz="102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33803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825423" y="116632"/>
            <a:ext cx="4310169" cy="29520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ВЕЛОСПОРТ-ШОССЕ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8779" y="6157361"/>
            <a:ext cx="1854936" cy="65299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71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Narkisim" pitchFamily="34" charset="-79"/>
            </a:endParaRPr>
          </a:p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ЗАНИМАЮЩИХСЯ ЧЕЛОВЕК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2264" y="5940960"/>
            <a:ext cx="1635209" cy="917040"/>
          </a:xfrm>
          <a:prstGeom prst="rect">
            <a:avLst/>
          </a:prstGeom>
          <a:noFill/>
        </p:spPr>
        <p:txBody>
          <a:bodyPr wrap="square" lIns="67558" tIns="33779" rIns="67558" bIns="33779" rtlCol="0" anchor="b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2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3*</a:t>
            </a:r>
          </a:p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СУБЪЕКТА РФ, ГДЕ </a:t>
            </a:r>
            <a:r>
              <a:rPr kumimoji="0" lang="en-US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MIN – </a:t>
            </a: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ГРУППЫ НАЧАЛЬНОЙ ПОДГОТОВКИ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35759" y="6014865"/>
            <a:ext cx="1179238" cy="871115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СОГ</a:t>
            </a:r>
            <a:r>
              <a:rPr kumimoji="0" lang="ru-RU" sz="1154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–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55 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НП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10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УТГ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4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СС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ВСМ </a:t>
            </a: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-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1</a:t>
            </a:r>
          </a:p>
        </p:txBody>
      </p:sp>
      <p:sp>
        <p:nvSpPr>
          <p:cNvPr id="2" name="AutoShape 2" descr="https://apf.mail.ru/cgi-bin/readmsg?id=14292091110000000340;0;9&amp;preview=1&amp;exif=1"/>
          <p:cNvSpPr>
            <a:spLocks noChangeAspect="1" noChangeArrowheads="1"/>
          </p:cNvSpPr>
          <p:nvPr/>
        </p:nvSpPr>
        <p:spPr bwMode="auto">
          <a:xfrm>
            <a:off x="1411745" y="-136525"/>
            <a:ext cx="314866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8226" y="312822"/>
            <a:ext cx="3276610" cy="2133137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КЕМЕРОВСКАЯ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КОСТРОМСКАЯ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ПЕРМСКИЙ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РОСТОВСКАЯ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СВЕРДЛОВСКАЯ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ТЮМЕНСКАЯ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157" y="332637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959690" y="328863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75810" y="418476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1610" y="430640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981143" y="4268659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559" y="217265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384092" y="2134908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092" y="282872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373625" y="279098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860" y="27789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04393" y="2741243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694" y="4329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821227" y="429174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9555" y="337965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5049088" y="3341902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0397" y="372654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5151593" y="36888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792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6098988" y="55155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8835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4991092" y="4268659"/>
            <a:ext cx="675010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</a:t>
            </a: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111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4387307" y="418476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</a:t>
            </a: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28202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849116" y="278246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</a:t>
            </a: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7342" y="2987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3388538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</a:t>
            </a: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02523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3542704" y="298748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</a:t>
            </a: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899" y="3584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4804095" y="3546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6013" y="4302306"/>
            <a:ext cx="134700" cy="1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4325327" y="4264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</a:t>
            </a: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3506" y="371882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3784702" y="368107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</a:t>
            </a: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632" y="386501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4566828" y="382726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093" y="308104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4770289" y="304329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</a:t>
            </a: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1355" y="311560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5242551" y="30778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5534" y="220240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2166730" y="21646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</a:t>
            </a: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8943" y="230630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5320139" y="2268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</a:t>
            </a:r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281" y="354261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4941477" y="350486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</a:t>
            </a:r>
          </a:p>
        </p:txBody>
      </p:sp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303" y="390099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2097499" y="38632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</a:t>
            </a:r>
          </a:p>
        </p:txBody>
      </p:sp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594" y="285232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463790" y="281457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</a:p>
        </p:txBody>
      </p:sp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911" y="419942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3138107" y="41616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</a:t>
            </a:r>
          </a:p>
        </p:txBody>
      </p:sp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255" y="44141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Прямоугольник 77"/>
          <p:cNvSpPr/>
          <p:nvPr/>
        </p:nvSpPr>
        <p:spPr>
          <a:xfrm>
            <a:off x="2660451" y="4376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</a:t>
            </a:r>
          </a:p>
        </p:txBody>
      </p: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224" y="297899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5477420" y="294125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35</a:t>
            </a:r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6867" y="380685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3298063" y="376910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</a:t>
            </a:r>
          </a:p>
        </p:txBody>
      </p: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8498" y="367267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Прямоугольник 85"/>
          <p:cNvSpPr/>
          <p:nvPr/>
        </p:nvSpPr>
        <p:spPr>
          <a:xfrm>
            <a:off x="3509694" y="363492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37</a:t>
            </a:r>
          </a:p>
        </p:txBody>
      </p: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519" y="414760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 87"/>
          <p:cNvSpPr/>
          <p:nvPr/>
        </p:nvSpPr>
        <p:spPr>
          <a:xfrm>
            <a:off x="3417715" y="410985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34</a:t>
            </a:r>
          </a:p>
        </p:txBody>
      </p:sp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9774" y="381525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Прямоугольник 89"/>
          <p:cNvSpPr/>
          <p:nvPr/>
        </p:nvSpPr>
        <p:spPr>
          <a:xfrm>
            <a:off x="3140970" y="377750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39</a:t>
            </a:r>
          </a:p>
        </p:txBody>
      </p:sp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8582" y="305112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5579778" y="3013372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36</a:t>
            </a:r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036" y="32380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Прямоугольник 94"/>
          <p:cNvSpPr/>
          <p:nvPr/>
        </p:nvSpPr>
        <p:spPr>
          <a:xfrm>
            <a:off x="6289232" y="32003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</a:t>
            </a:r>
          </a:p>
        </p:txBody>
      </p:sp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3505" y="33280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Прямоугольник 98"/>
          <p:cNvSpPr/>
          <p:nvPr/>
        </p:nvSpPr>
        <p:spPr>
          <a:xfrm>
            <a:off x="6214701" y="32902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6596" y="37247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Прямоугольник 100"/>
          <p:cNvSpPr/>
          <p:nvPr/>
        </p:nvSpPr>
        <p:spPr>
          <a:xfrm>
            <a:off x="6197792" y="36870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43</a:t>
            </a:r>
          </a:p>
        </p:txBody>
      </p: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5303" y="350486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/>
          <p:cNvSpPr/>
          <p:nvPr/>
        </p:nvSpPr>
        <p:spPr>
          <a:xfrm>
            <a:off x="6526499" y="346711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42</a:t>
            </a:r>
          </a:p>
        </p:txBody>
      </p:sp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346283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Прямоугольник 105"/>
          <p:cNvSpPr/>
          <p:nvPr/>
        </p:nvSpPr>
        <p:spPr>
          <a:xfrm>
            <a:off x="5787473" y="342508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3363" y="407590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Прямоугольник 107"/>
          <p:cNvSpPr/>
          <p:nvPr/>
        </p:nvSpPr>
        <p:spPr>
          <a:xfrm>
            <a:off x="4394559" y="40381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44</a:t>
            </a:r>
          </a:p>
        </p:txBody>
      </p:sp>
      <p:pic>
        <p:nvPicPr>
          <p:cNvPr id="10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629" y="386643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Прямоугольник 109"/>
          <p:cNvSpPr/>
          <p:nvPr/>
        </p:nvSpPr>
        <p:spPr>
          <a:xfrm>
            <a:off x="5220825" y="382868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47</a:t>
            </a:r>
          </a:p>
        </p:txBody>
      </p:sp>
      <p:pic>
        <p:nvPicPr>
          <p:cNvPr id="1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3800" y="534021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 113"/>
          <p:cNvSpPr/>
          <p:nvPr/>
        </p:nvSpPr>
        <p:spPr>
          <a:xfrm>
            <a:off x="3914996" y="53024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46</a:t>
            </a: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1897" y="359289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Прямоугольник 115"/>
          <p:cNvSpPr/>
          <p:nvPr/>
        </p:nvSpPr>
        <p:spPr>
          <a:xfrm>
            <a:off x="7263093" y="35551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48</a:t>
            </a:r>
          </a:p>
        </p:txBody>
      </p:sp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1593" y="21034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Прямоугольник 117"/>
          <p:cNvSpPr/>
          <p:nvPr/>
        </p:nvSpPr>
        <p:spPr>
          <a:xfrm>
            <a:off x="5052789" y="20656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51</a:t>
            </a:r>
          </a:p>
        </p:txBody>
      </p:sp>
      <p:pic>
        <p:nvPicPr>
          <p:cNvPr id="1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346" y="190779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Прямоугольник 119"/>
          <p:cNvSpPr/>
          <p:nvPr/>
        </p:nvSpPr>
        <p:spPr>
          <a:xfrm>
            <a:off x="4972542" y="187004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</a:t>
            </a:r>
          </a:p>
        </p:txBody>
      </p:sp>
      <p:pic>
        <p:nvPicPr>
          <p:cNvPr id="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5894" y="50658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Прямоугольник 124"/>
          <p:cNvSpPr/>
          <p:nvPr/>
        </p:nvSpPr>
        <p:spPr>
          <a:xfrm>
            <a:off x="4037090" y="50281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52</a:t>
            </a:r>
          </a:p>
        </p:txBody>
      </p:sp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0139" y="48485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5221335" y="48107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53</a:t>
            </a:r>
          </a:p>
        </p:txBody>
      </p:sp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320" y="499951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Прямоугольник 130"/>
          <p:cNvSpPr/>
          <p:nvPr/>
        </p:nvSpPr>
        <p:spPr>
          <a:xfrm>
            <a:off x="5074516" y="496176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54</a:t>
            </a:r>
          </a:p>
        </p:txBody>
      </p:sp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411" y="121614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Прямоугольник 132"/>
          <p:cNvSpPr/>
          <p:nvPr/>
        </p:nvSpPr>
        <p:spPr>
          <a:xfrm>
            <a:off x="4610607" y="11784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56</a:t>
            </a:r>
          </a:p>
        </p:txBody>
      </p:sp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294626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Прямоугольник 134"/>
          <p:cNvSpPr/>
          <p:nvPr/>
        </p:nvSpPr>
        <p:spPr>
          <a:xfrm>
            <a:off x="5071346" y="290851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57</a:t>
            </a:r>
          </a:p>
        </p:txBody>
      </p:sp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625" y="300479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7" name="Прямоугольник 136"/>
          <p:cNvSpPr/>
          <p:nvPr/>
        </p:nvSpPr>
        <p:spPr>
          <a:xfrm>
            <a:off x="4274821" y="296704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59</a:t>
            </a:r>
          </a:p>
        </p:txBody>
      </p:sp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5629" y="298748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9" name="Прямоугольник 138"/>
          <p:cNvSpPr/>
          <p:nvPr/>
        </p:nvSpPr>
        <p:spPr>
          <a:xfrm>
            <a:off x="4146825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58</a:t>
            </a:r>
          </a:p>
        </p:txBody>
      </p:sp>
      <p:pic>
        <p:nvPicPr>
          <p:cNvPr id="1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4975" y="407837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3" name="Прямоугольник 142"/>
          <p:cNvSpPr/>
          <p:nvPr/>
        </p:nvSpPr>
        <p:spPr>
          <a:xfrm>
            <a:off x="7436171" y="404062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60</a:t>
            </a:r>
          </a:p>
        </p:txBody>
      </p:sp>
      <p:pic>
        <p:nvPicPr>
          <p:cNvPr id="1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336" y="248957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7" name="Прямоугольник 146"/>
          <p:cNvSpPr/>
          <p:nvPr/>
        </p:nvSpPr>
        <p:spPr>
          <a:xfrm>
            <a:off x="5428532" y="245183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61</a:t>
            </a:r>
          </a:p>
        </p:txBody>
      </p:sp>
      <p:pic>
        <p:nvPicPr>
          <p:cNvPr id="15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559" y="3307323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1" name="Прямоугольник 150"/>
          <p:cNvSpPr/>
          <p:nvPr/>
        </p:nvSpPr>
        <p:spPr>
          <a:xfrm>
            <a:off x="5553755" y="326957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62</a:t>
            </a:r>
          </a:p>
        </p:txBody>
      </p:sp>
      <p:pic>
        <p:nvPicPr>
          <p:cNvPr id="15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8790" y="427565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6" name="Прямоугольник 155"/>
          <p:cNvSpPr/>
          <p:nvPr/>
        </p:nvSpPr>
        <p:spPr>
          <a:xfrm>
            <a:off x="6598323" y="423791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5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45319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9" name="Прямоугольник 158"/>
          <p:cNvSpPr/>
          <p:nvPr/>
        </p:nvSpPr>
        <p:spPr>
          <a:xfrm>
            <a:off x="3542704" y="34154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pic>
        <p:nvPicPr>
          <p:cNvPr id="1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558" y="2923417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1" name="Прямоугольник 160"/>
          <p:cNvSpPr/>
          <p:nvPr/>
        </p:nvSpPr>
        <p:spPr>
          <a:xfrm>
            <a:off x="4884754" y="28856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pic>
        <p:nvPicPr>
          <p:cNvPr id="16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314212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3" name="Прямоугольник 162"/>
          <p:cNvSpPr/>
          <p:nvPr/>
        </p:nvSpPr>
        <p:spPr>
          <a:xfrm>
            <a:off x="4849116" y="3104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</a:t>
            </a:r>
          </a:p>
        </p:txBody>
      </p:sp>
      <p:pic>
        <p:nvPicPr>
          <p:cNvPr id="1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6072" y="517286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5" name="Прямоугольник 164"/>
          <p:cNvSpPr/>
          <p:nvPr/>
        </p:nvSpPr>
        <p:spPr>
          <a:xfrm>
            <a:off x="6457268" y="513511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</a:t>
            </a:r>
          </a:p>
        </p:txBody>
      </p:sp>
      <p:pic>
        <p:nvPicPr>
          <p:cNvPr id="16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148" y="403492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7" name="Прямоугольник 166"/>
          <p:cNvSpPr/>
          <p:nvPr/>
        </p:nvSpPr>
        <p:spPr>
          <a:xfrm>
            <a:off x="4268344" y="3997181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1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702" y="3443545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9" name="Прямоугольник 168"/>
          <p:cNvSpPr/>
          <p:nvPr/>
        </p:nvSpPr>
        <p:spPr>
          <a:xfrm>
            <a:off x="2660898" y="340579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49</a:t>
            </a:r>
          </a:p>
        </p:txBody>
      </p:sp>
      <p:pic>
        <p:nvPicPr>
          <p:cNvPr id="1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755" y="3338894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1" name="Прямоугольник 170"/>
          <p:cNvSpPr/>
          <p:nvPr/>
        </p:nvSpPr>
        <p:spPr>
          <a:xfrm>
            <a:off x="5454951" y="33011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63</a:t>
            </a:r>
          </a:p>
        </p:txBody>
      </p:sp>
      <p:pic>
        <p:nvPicPr>
          <p:cNvPr id="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4740" y="481076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3" name="Прямоугольник 172"/>
          <p:cNvSpPr/>
          <p:nvPr/>
        </p:nvSpPr>
        <p:spPr>
          <a:xfrm>
            <a:off x="5925936" y="477302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17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471372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5" name="Прямоугольник 174"/>
          <p:cNvSpPr/>
          <p:nvPr/>
        </p:nvSpPr>
        <p:spPr>
          <a:xfrm>
            <a:off x="5071346" y="46759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EA8A02-AFC0-4661-99D6-E7DB66F0B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735" y="696149"/>
            <a:ext cx="7443476" cy="4995636"/>
          </a:xfrm>
          <a:prstGeom prst="rect">
            <a:avLst/>
          </a:prstGeom>
        </p:spPr>
      </p:pic>
      <p:pic>
        <p:nvPicPr>
          <p:cNvPr id="140" name="Picture 4">
            <a:extLst>
              <a:ext uri="{FF2B5EF4-FFF2-40B4-BE49-F238E27FC236}">
                <a16:creationId xmlns:a16="http://schemas.microsoft.com/office/drawing/2014/main" id="{B81CDCA8-7E39-4F89-91A5-72B29456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0085" y="287490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F9834-3C4A-4958-8B52-9BBADAD79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1844"/>
            <a:ext cx="8690211" cy="5661334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72D88EBF-9B00-4495-ACA6-E70DC1A9AA64}"/>
              </a:ext>
            </a:extLst>
          </p:cNvPr>
          <p:cNvSpPr txBox="1"/>
          <p:nvPr/>
        </p:nvSpPr>
        <p:spPr>
          <a:xfrm flipH="1">
            <a:off x="5925936" y="5982124"/>
            <a:ext cx="2363577" cy="753277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субъектов РФ,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где культивируется спортивная дисциплина</a:t>
            </a:r>
            <a:endParaRPr kumimoji="0" lang="ru-RU" sz="102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02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76463" y="84222"/>
            <a:ext cx="120155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Доля лиц с интеллектуальными нарушениями, систематически занимающихся спортом на этапах спортивной подготовки, к общей численности лиц с интеллектуальными нарушениями, занимающихся физической культурой и спортом в 2015 году в разрезе федеральных округов (процентное отношение)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535117"/>
              </p:ext>
            </p:extLst>
          </p:nvPr>
        </p:nvGraphicFramePr>
        <p:xfrm>
          <a:off x="786063" y="1860884"/>
          <a:ext cx="11190038" cy="4782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435100" y="6182023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Российская Федерация   28,8%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890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825423" y="116632"/>
            <a:ext cx="4310169" cy="29520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ГОРНОЛЫЖНЫЙ СПОРТ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8779" y="6157361"/>
            <a:ext cx="1854936" cy="65299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152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ЗАНИМАЮЩИХСЯ ЧЕЛОВЕК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2264" y="5940960"/>
            <a:ext cx="1635209" cy="917040"/>
          </a:xfrm>
          <a:prstGeom prst="rect">
            <a:avLst/>
          </a:prstGeom>
          <a:noFill/>
        </p:spPr>
        <p:txBody>
          <a:bodyPr wrap="square" lIns="67558" tIns="33779" rIns="67558" bIns="33779" rtlCol="0" anchor="b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2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4*</a:t>
            </a:r>
          </a:p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СУБЪЕКТА РФ, ГДЕ </a:t>
            </a:r>
            <a:r>
              <a:rPr kumimoji="0" lang="en-US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MIN – </a:t>
            </a: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ГРУППЫ НАЧАЛЬНОЙ ПОДГОТОВКИ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35759" y="6014865"/>
            <a:ext cx="1179238" cy="871115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СОГ</a:t>
            </a:r>
            <a:r>
              <a:rPr kumimoji="0" lang="ru-RU" sz="1154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–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97 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НП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15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УТГ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СС –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38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ВСМ </a:t>
            </a: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-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0</a:t>
            </a:r>
          </a:p>
        </p:txBody>
      </p:sp>
      <p:sp>
        <p:nvSpPr>
          <p:cNvPr id="2" name="AutoShape 2" descr="https://apf.mail.ru/cgi-bin/readmsg?id=14292091110000000340;0;9&amp;preview=1&amp;exif=1"/>
          <p:cNvSpPr>
            <a:spLocks noChangeAspect="1" noChangeArrowheads="1"/>
          </p:cNvSpPr>
          <p:nvPr/>
        </p:nvSpPr>
        <p:spPr bwMode="auto">
          <a:xfrm>
            <a:off x="1411745" y="-136525"/>
            <a:ext cx="314866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8226" y="312822"/>
            <a:ext cx="3276610" cy="3748964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ИРКУТСКАЯ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МОСКОВСКАЯ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МУРМАНСКАЯ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ОРЕНБУРГСКАЯ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ПЕРМСКИЙ КРАЙ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ПСКОВСКАЯ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г. САНКТ-ПЕТЕРБУРГ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САХАЛИНСКАЯ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9. СВЕРДЛОВСКАЯ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 ТАМБОВСКАЯ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11. УЛЬЯНОВСКАЯ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157" y="332637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959690" y="328863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75810" y="418476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1610" y="430640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981143" y="4268659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559" y="217265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384092" y="2134908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092" y="282872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373625" y="279098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860" y="27789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04393" y="2741243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694" y="4329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821227" y="429174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9555" y="337965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5049088" y="3341902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0397" y="372654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5151593" y="36888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792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6098988" y="55155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8835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4991092" y="4268659"/>
            <a:ext cx="675010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</a:t>
            </a: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111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4387307" y="418476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</a:t>
            </a: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28202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849116" y="278246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</a:t>
            </a: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7342" y="2987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3388538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</a:t>
            </a: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02523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3542704" y="298748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</a:t>
            </a: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899" y="3584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4804095" y="3546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6013" y="4302306"/>
            <a:ext cx="134700" cy="1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4325327" y="4264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</a:t>
            </a: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3506" y="371882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3784702" y="368107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</a:t>
            </a: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632" y="386501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4566828" y="382726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093" y="308104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4770289" y="304329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</a:t>
            </a: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1355" y="311560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5242551" y="30778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5534" y="220240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2166730" y="21646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</a:t>
            </a: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8943" y="230630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5320139" y="2268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</a:t>
            </a:r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281" y="354261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4941477" y="350486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</a:t>
            </a:r>
          </a:p>
        </p:txBody>
      </p:sp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303" y="390099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2097499" y="38632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</a:t>
            </a:r>
          </a:p>
        </p:txBody>
      </p:sp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594" y="285232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463790" y="281457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</a:p>
        </p:txBody>
      </p:sp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911" y="419942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3138107" y="41616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</a:t>
            </a:r>
          </a:p>
        </p:txBody>
      </p:sp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255" y="44141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Прямоугольник 77"/>
          <p:cNvSpPr/>
          <p:nvPr/>
        </p:nvSpPr>
        <p:spPr>
          <a:xfrm>
            <a:off x="2660451" y="4376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</a:t>
            </a:r>
          </a:p>
        </p:txBody>
      </p: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224" y="297899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5477420" y="294125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35</a:t>
            </a:r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6867" y="380685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3298063" y="376910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</a:t>
            </a:r>
          </a:p>
        </p:txBody>
      </p: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8498" y="367267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Прямоугольник 85"/>
          <p:cNvSpPr/>
          <p:nvPr/>
        </p:nvSpPr>
        <p:spPr>
          <a:xfrm>
            <a:off x="3509694" y="363492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37</a:t>
            </a:r>
          </a:p>
        </p:txBody>
      </p: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519" y="414760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 87"/>
          <p:cNvSpPr/>
          <p:nvPr/>
        </p:nvSpPr>
        <p:spPr>
          <a:xfrm>
            <a:off x="3417715" y="410985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34</a:t>
            </a:r>
          </a:p>
        </p:txBody>
      </p:sp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9774" y="381525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Прямоугольник 89"/>
          <p:cNvSpPr/>
          <p:nvPr/>
        </p:nvSpPr>
        <p:spPr>
          <a:xfrm>
            <a:off x="3140970" y="377750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39</a:t>
            </a:r>
          </a:p>
        </p:txBody>
      </p:sp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8582" y="305112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5579778" y="3013372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36</a:t>
            </a:r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036" y="32380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Прямоугольник 94"/>
          <p:cNvSpPr/>
          <p:nvPr/>
        </p:nvSpPr>
        <p:spPr>
          <a:xfrm>
            <a:off x="6289232" y="32003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</a:t>
            </a:r>
          </a:p>
        </p:txBody>
      </p:sp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3505" y="33280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Прямоугольник 98"/>
          <p:cNvSpPr/>
          <p:nvPr/>
        </p:nvSpPr>
        <p:spPr>
          <a:xfrm>
            <a:off x="6214701" y="32902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6596" y="37247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Прямоугольник 100"/>
          <p:cNvSpPr/>
          <p:nvPr/>
        </p:nvSpPr>
        <p:spPr>
          <a:xfrm>
            <a:off x="6197792" y="36870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43</a:t>
            </a:r>
          </a:p>
        </p:txBody>
      </p: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5303" y="350486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/>
          <p:cNvSpPr/>
          <p:nvPr/>
        </p:nvSpPr>
        <p:spPr>
          <a:xfrm>
            <a:off x="6526499" y="346711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42</a:t>
            </a:r>
          </a:p>
        </p:txBody>
      </p:sp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346283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Прямоугольник 105"/>
          <p:cNvSpPr/>
          <p:nvPr/>
        </p:nvSpPr>
        <p:spPr>
          <a:xfrm>
            <a:off x="5787473" y="342508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3363" y="407590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Прямоугольник 107"/>
          <p:cNvSpPr/>
          <p:nvPr/>
        </p:nvSpPr>
        <p:spPr>
          <a:xfrm>
            <a:off x="4394559" y="40381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44</a:t>
            </a:r>
          </a:p>
        </p:txBody>
      </p:sp>
      <p:pic>
        <p:nvPicPr>
          <p:cNvPr id="10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629" y="386643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Прямоугольник 109"/>
          <p:cNvSpPr/>
          <p:nvPr/>
        </p:nvSpPr>
        <p:spPr>
          <a:xfrm>
            <a:off x="5220825" y="382868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47</a:t>
            </a:r>
          </a:p>
        </p:txBody>
      </p:sp>
      <p:pic>
        <p:nvPicPr>
          <p:cNvPr id="1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3800" y="534021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 113"/>
          <p:cNvSpPr/>
          <p:nvPr/>
        </p:nvSpPr>
        <p:spPr>
          <a:xfrm>
            <a:off x="3914996" y="53024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46</a:t>
            </a: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1897" y="359289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Прямоугольник 115"/>
          <p:cNvSpPr/>
          <p:nvPr/>
        </p:nvSpPr>
        <p:spPr>
          <a:xfrm>
            <a:off x="7263093" y="35551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48</a:t>
            </a:r>
          </a:p>
        </p:txBody>
      </p:sp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1593" y="21034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Прямоугольник 117"/>
          <p:cNvSpPr/>
          <p:nvPr/>
        </p:nvSpPr>
        <p:spPr>
          <a:xfrm>
            <a:off x="5052789" y="20656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51</a:t>
            </a:r>
          </a:p>
        </p:txBody>
      </p:sp>
      <p:pic>
        <p:nvPicPr>
          <p:cNvPr id="1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346" y="190779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Прямоугольник 119"/>
          <p:cNvSpPr/>
          <p:nvPr/>
        </p:nvSpPr>
        <p:spPr>
          <a:xfrm>
            <a:off x="4972542" y="187004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</a:t>
            </a:r>
          </a:p>
        </p:txBody>
      </p:sp>
      <p:pic>
        <p:nvPicPr>
          <p:cNvPr id="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5894" y="50658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Прямоугольник 124"/>
          <p:cNvSpPr/>
          <p:nvPr/>
        </p:nvSpPr>
        <p:spPr>
          <a:xfrm>
            <a:off x="4037090" y="50281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52</a:t>
            </a:r>
          </a:p>
        </p:txBody>
      </p:sp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0139" y="48485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5221335" y="48107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53</a:t>
            </a:r>
          </a:p>
        </p:txBody>
      </p:sp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320" y="499951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Прямоугольник 130"/>
          <p:cNvSpPr/>
          <p:nvPr/>
        </p:nvSpPr>
        <p:spPr>
          <a:xfrm>
            <a:off x="5074516" y="496176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54</a:t>
            </a:r>
          </a:p>
        </p:txBody>
      </p:sp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411" y="121614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Прямоугольник 132"/>
          <p:cNvSpPr/>
          <p:nvPr/>
        </p:nvSpPr>
        <p:spPr>
          <a:xfrm>
            <a:off x="4610607" y="11784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56</a:t>
            </a:r>
          </a:p>
        </p:txBody>
      </p:sp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294626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Прямоугольник 134"/>
          <p:cNvSpPr/>
          <p:nvPr/>
        </p:nvSpPr>
        <p:spPr>
          <a:xfrm>
            <a:off x="5071346" y="290851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57</a:t>
            </a:r>
          </a:p>
        </p:txBody>
      </p:sp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625" y="300479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7" name="Прямоугольник 136"/>
          <p:cNvSpPr/>
          <p:nvPr/>
        </p:nvSpPr>
        <p:spPr>
          <a:xfrm>
            <a:off x="4274821" y="296704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59</a:t>
            </a:r>
          </a:p>
        </p:txBody>
      </p:sp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5629" y="298748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9" name="Прямоугольник 138"/>
          <p:cNvSpPr/>
          <p:nvPr/>
        </p:nvSpPr>
        <p:spPr>
          <a:xfrm>
            <a:off x="4146825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58</a:t>
            </a:r>
          </a:p>
        </p:txBody>
      </p:sp>
      <p:pic>
        <p:nvPicPr>
          <p:cNvPr id="1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4975" y="407837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3" name="Прямоугольник 142"/>
          <p:cNvSpPr/>
          <p:nvPr/>
        </p:nvSpPr>
        <p:spPr>
          <a:xfrm>
            <a:off x="7436171" y="404062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60</a:t>
            </a:r>
          </a:p>
        </p:txBody>
      </p:sp>
      <p:pic>
        <p:nvPicPr>
          <p:cNvPr id="1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336" y="248957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7" name="Прямоугольник 146"/>
          <p:cNvSpPr/>
          <p:nvPr/>
        </p:nvSpPr>
        <p:spPr>
          <a:xfrm>
            <a:off x="5428532" y="245183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61</a:t>
            </a:r>
          </a:p>
        </p:txBody>
      </p:sp>
      <p:pic>
        <p:nvPicPr>
          <p:cNvPr id="15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559" y="3307323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1" name="Прямоугольник 150"/>
          <p:cNvSpPr/>
          <p:nvPr/>
        </p:nvSpPr>
        <p:spPr>
          <a:xfrm>
            <a:off x="5553755" y="326957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62</a:t>
            </a:r>
          </a:p>
        </p:txBody>
      </p:sp>
      <p:pic>
        <p:nvPicPr>
          <p:cNvPr id="15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8790" y="427565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6" name="Прямоугольник 155"/>
          <p:cNvSpPr/>
          <p:nvPr/>
        </p:nvSpPr>
        <p:spPr>
          <a:xfrm>
            <a:off x="6598323" y="423791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5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45319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9" name="Прямоугольник 158"/>
          <p:cNvSpPr/>
          <p:nvPr/>
        </p:nvSpPr>
        <p:spPr>
          <a:xfrm>
            <a:off x="3542704" y="34154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pic>
        <p:nvPicPr>
          <p:cNvPr id="1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558" y="2923417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1" name="Прямоугольник 160"/>
          <p:cNvSpPr/>
          <p:nvPr/>
        </p:nvSpPr>
        <p:spPr>
          <a:xfrm>
            <a:off x="4884754" y="28856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pic>
        <p:nvPicPr>
          <p:cNvPr id="16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314212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3" name="Прямоугольник 162"/>
          <p:cNvSpPr/>
          <p:nvPr/>
        </p:nvSpPr>
        <p:spPr>
          <a:xfrm>
            <a:off x="4849116" y="3104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</a:t>
            </a:r>
          </a:p>
        </p:txBody>
      </p:sp>
      <p:pic>
        <p:nvPicPr>
          <p:cNvPr id="1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6072" y="517286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5" name="Прямоугольник 164"/>
          <p:cNvSpPr/>
          <p:nvPr/>
        </p:nvSpPr>
        <p:spPr>
          <a:xfrm>
            <a:off x="6457268" y="513511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</a:t>
            </a:r>
          </a:p>
        </p:txBody>
      </p:sp>
      <p:pic>
        <p:nvPicPr>
          <p:cNvPr id="16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148" y="403492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7" name="Прямоугольник 166"/>
          <p:cNvSpPr/>
          <p:nvPr/>
        </p:nvSpPr>
        <p:spPr>
          <a:xfrm>
            <a:off x="4268344" y="3997181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1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702" y="3443545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9" name="Прямоугольник 168"/>
          <p:cNvSpPr/>
          <p:nvPr/>
        </p:nvSpPr>
        <p:spPr>
          <a:xfrm>
            <a:off x="2660898" y="340579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49</a:t>
            </a:r>
          </a:p>
        </p:txBody>
      </p:sp>
      <p:pic>
        <p:nvPicPr>
          <p:cNvPr id="1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755" y="3338894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1" name="Прямоугольник 170"/>
          <p:cNvSpPr/>
          <p:nvPr/>
        </p:nvSpPr>
        <p:spPr>
          <a:xfrm>
            <a:off x="5454951" y="33011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63</a:t>
            </a:r>
          </a:p>
        </p:txBody>
      </p:sp>
      <p:pic>
        <p:nvPicPr>
          <p:cNvPr id="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4740" y="481076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3" name="Прямоугольник 172"/>
          <p:cNvSpPr/>
          <p:nvPr/>
        </p:nvSpPr>
        <p:spPr>
          <a:xfrm>
            <a:off x="5925936" y="477302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17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471372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5" name="Прямоугольник 174"/>
          <p:cNvSpPr/>
          <p:nvPr/>
        </p:nvSpPr>
        <p:spPr>
          <a:xfrm>
            <a:off x="5071346" y="46759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EA8A02-AFC0-4661-99D6-E7DB66F0B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735" y="696149"/>
            <a:ext cx="7443476" cy="4995636"/>
          </a:xfrm>
          <a:prstGeom prst="rect">
            <a:avLst/>
          </a:prstGeom>
        </p:spPr>
      </p:pic>
      <p:pic>
        <p:nvPicPr>
          <p:cNvPr id="140" name="Picture 4">
            <a:extLst>
              <a:ext uri="{FF2B5EF4-FFF2-40B4-BE49-F238E27FC236}">
                <a16:creationId xmlns:a16="http://schemas.microsoft.com/office/drawing/2014/main" id="{B81CDCA8-7E39-4F89-91A5-72B29456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0085" y="287490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F9834-3C4A-4958-8B52-9BBADAD79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1844"/>
            <a:ext cx="8690211" cy="5661334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72D88EBF-9B00-4495-ACA6-E70DC1A9AA64}"/>
              </a:ext>
            </a:extLst>
          </p:cNvPr>
          <p:cNvSpPr txBox="1"/>
          <p:nvPr/>
        </p:nvSpPr>
        <p:spPr>
          <a:xfrm flipH="1">
            <a:off x="5925936" y="5982124"/>
            <a:ext cx="2363577" cy="753277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11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субъектов РФ,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где культивируется спортивная дисциплина</a:t>
            </a:r>
            <a:endParaRPr kumimoji="0" lang="ru-RU" sz="102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54695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825423" y="116632"/>
            <a:ext cx="4310169" cy="29520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ДЗЮДО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8779" y="6157361"/>
            <a:ext cx="1854936" cy="65299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335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ЗАНИМАЮЩИХСЯ ЧЕЛОВЕК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2264" y="5940960"/>
            <a:ext cx="1635209" cy="917040"/>
          </a:xfrm>
          <a:prstGeom prst="rect">
            <a:avLst/>
          </a:prstGeom>
          <a:noFill/>
        </p:spPr>
        <p:txBody>
          <a:bodyPr wrap="square" lIns="67558" tIns="33779" rIns="67558" bIns="33779" rtlCol="0" anchor="b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2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8*</a:t>
            </a:r>
          </a:p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СУБЪЕКТОВ РФ, ГДЕ </a:t>
            </a:r>
            <a:r>
              <a:rPr kumimoji="0" lang="en-US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MIN – </a:t>
            </a: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ГРУППЫ НАЧАЛЬНОЙ ПОДГОТОВКИ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35759" y="6014865"/>
            <a:ext cx="1179238" cy="871115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СОГ</a:t>
            </a:r>
            <a:r>
              <a:rPr kumimoji="0" lang="ru-RU" sz="1154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–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235 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НП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98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УТГ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0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СС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0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ВСМ </a:t>
            </a: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-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2</a:t>
            </a:r>
          </a:p>
        </p:txBody>
      </p:sp>
      <p:sp>
        <p:nvSpPr>
          <p:cNvPr id="2" name="AutoShape 2" descr="https://apf.mail.ru/cgi-bin/readmsg?id=14292091110000000340;0;9&amp;preview=1&amp;exif=1"/>
          <p:cNvSpPr>
            <a:spLocks noChangeAspect="1" noChangeArrowheads="1"/>
          </p:cNvSpPr>
          <p:nvPr/>
        </p:nvSpPr>
        <p:spPr bwMode="auto">
          <a:xfrm>
            <a:off x="1411745" y="-136525"/>
            <a:ext cx="314866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8226" y="312822"/>
            <a:ext cx="3276610" cy="6565119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БЕЛГОРОДСКАЯ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ВЛАДИМИРСКАЯ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ВОЛОГОДСКАЯ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ВОРОНЕЖСКАЯ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ЗАБАЙКАЛЬСКИЙ КРАЙ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КАЛУЖСКАЯ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КУРГАНСКАЯ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КУРСКАЯ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9. МОСКОВСКАЯ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 МУРМАНСКАЯ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11. НИЖЕГОРОДСКАЯ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12. ПЕРМСКИЙ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13. РЕСПУБЛИКА АЛТАЙ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14. РЕСПУБЛИКА БУРЯТИЯ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15. РЕСПУБЛИКА ДАГЕСТАН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16. РОСТОВСКАЯ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17. САМАРСКАЯ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18. г. САНКТ-ПЕТЕРБУРГ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19. СВЕРДЛОВСКАЯ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20. СМОЛЕНСКАЯ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21. ТОМСКАЯ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22. ТЮМЕНСКАЯ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23. ЧЕЛЯБИНСКАЯ ОБЛАСТЬ </a:t>
            </a:r>
          </a:p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157" y="332637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959690" y="328863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75810" y="418476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1610" y="430640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981143" y="4268659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559" y="217265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384092" y="2134908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092" y="282872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373625" y="279098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860" y="27789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04393" y="2741243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694" y="4329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821227" y="429174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9555" y="337965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5049088" y="3341902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0397" y="372654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5151593" y="36888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792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6098988" y="55155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8835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4991092" y="4268659"/>
            <a:ext cx="675010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</a:t>
            </a: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111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4387307" y="418476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</a:t>
            </a: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28202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849116" y="278246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</a:t>
            </a: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7342" y="2987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3388538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</a:t>
            </a: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02523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3542704" y="298748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</a:t>
            </a: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899" y="3584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4804095" y="3546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6013" y="4302306"/>
            <a:ext cx="134700" cy="1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4325327" y="4264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</a:t>
            </a: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3506" y="371882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3784702" y="368107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</a:t>
            </a: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632" y="386501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4566828" y="382726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093" y="308104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4770289" y="304329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</a:t>
            </a: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1355" y="311560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5242551" y="30778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5534" y="220240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2166730" y="21646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</a:t>
            </a: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8943" y="230630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5320139" y="2268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</a:t>
            </a:r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281" y="354261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4941477" y="350486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</a:t>
            </a:r>
          </a:p>
        </p:txBody>
      </p:sp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303" y="390099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2097499" y="38632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</a:t>
            </a:r>
          </a:p>
        </p:txBody>
      </p:sp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594" y="285232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463790" y="281457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</a:p>
        </p:txBody>
      </p:sp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911" y="419942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3138107" y="41616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</a:t>
            </a:r>
          </a:p>
        </p:txBody>
      </p:sp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255" y="44141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Прямоугольник 77"/>
          <p:cNvSpPr/>
          <p:nvPr/>
        </p:nvSpPr>
        <p:spPr>
          <a:xfrm>
            <a:off x="2660451" y="4376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</a:t>
            </a:r>
          </a:p>
        </p:txBody>
      </p: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224" y="297899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5477420" y="294125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35</a:t>
            </a:r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6867" y="380685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3298063" y="376910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</a:t>
            </a:r>
          </a:p>
        </p:txBody>
      </p: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8498" y="367267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Прямоугольник 85"/>
          <p:cNvSpPr/>
          <p:nvPr/>
        </p:nvSpPr>
        <p:spPr>
          <a:xfrm>
            <a:off x="3509694" y="363492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37</a:t>
            </a:r>
          </a:p>
        </p:txBody>
      </p: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519" y="414760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 87"/>
          <p:cNvSpPr/>
          <p:nvPr/>
        </p:nvSpPr>
        <p:spPr>
          <a:xfrm>
            <a:off x="3417715" y="410985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34</a:t>
            </a:r>
          </a:p>
        </p:txBody>
      </p:sp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9774" y="381525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Прямоугольник 89"/>
          <p:cNvSpPr/>
          <p:nvPr/>
        </p:nvSpPr>
        <p:spPr>
          <a:xfrm>
            <a:off x="3140970" y="377750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39</a:t>
            </a:r>
          </a:p>
        </p:txBody>
      </p:sp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8582" y="305112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5579778" y="3013372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36</a:t>
            </a:r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036" y="32380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Прямоугольник 94"/>
          <p:cNvSpPr/>
          <p:nvPr/>
        </p:nvSpPr>
        <p:spPr>
          <a:xfrm>
            <a:off x="6289232" y="32003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</a:t>
            </a:r>
          </a:p>
        </p:txBody>
      </p:sp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3505" y="33280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Прямоугольник 98"/>
          <p:cNvSpPr/>
          <p:nvPr/>
        </p:nvSpPr>
        <p:spPr>
          <a:xfrm>
            <a:off x="6214701" y="32902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6596" y="37247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Прямоугольник 100"/>
          <p:cNvSpPr/>
          <p:nvPr/>
        </p:nvSpPr>
        <p:spPr>
          <a:xfrm>
            <a:off x="6197792" y="36870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43</a:t>
            </a:r>
          </a:p>
        </p:txBody>
      </p: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5303" y="350486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/>
          <p:cNvSpPr/>
          <p:nvPr/>
        </p:nvSpPr>
        <p:spPr>
          <a:xfrm>
            <a:off x="6526499" y="346711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42</a:t>
            </a:r>
          </a:p>
        </p:txBody>
      </p:sp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346283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Прямоугольник 105"/>
          <p:cNvSpPr/>
          <p:nvPr/>
        </p:nvSpPr>
        <p:spPr>
          <a:xfrm>
            <a:off x="5787473" y="342508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3363" y="407590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Прямоугольник 107"/>
          <p:cNvSpPr/>
          <p:nvPr/>
        </p:nvSpPr>
        <p:spPr>
          <a:xfrm>
            <a:off x="4394559" y="40381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44</a:t>
            </a:r>
          </a:p>
        </p:txBody>
      </p:sp>
      <p:pic>
        <p:nvPicPr>
          <p:cNvPr id="10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629" y="386643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Прямоугольник 109"/>
          <p:cNvSpPr/>
          <p:nvPr/>
        </p:nvSpPr>
        <p:spPr>
          <a:xfrm>
            <a:off x="5220825" y="382868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47</a:t>
            </a:r>
          </a:p>
        </p:txBody>
      </p:sp>
      <p:pic>
        <p:nvPicPr>
          <p:cNvPr id="1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3800" y="534021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 113"/>
          <p:cNvSpPr/>
          <p:nvPr/>
        </p:nvSpPr>
        <p:spPr>
          <a:xfrm>
            <a:off x="3914996" y="53024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46</a:t>
            </a: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1897" y="359289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Прямоугольник 115"/>
          <p:cNvSpPr/>
          <p:nvPr/>
        </p:nvSpPr>
        <p:spPr>
          <a:xfrm>
            <a:off x="7263093" y="35551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48</a:t>
            </a:r>
          </a:p>
        </p:txBody>
      </p:sp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1593" y="21034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Прямоугольник 117"/>
          <p:cNvSpPr/>
          <p:nvPr/>
        </p:nvSpPr>
        <p:spPr>
          <a:xfrm>
            <a:off x="5052789" y="20656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51</a:t>
            </a:r>
          </a:p>
        </p:txBody>
      </p:sp>
      <p:pic>
        <p:nvPicPr>
          <p:cNvPr id="1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346" y="190779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Прямоугольник 119"/>
          <p:cNvSpPr/>
          <p:nvPr/>
        </p:nvSpPr>
        <p:spPr>
          <a:xfrm>
            <a:off x="4972542" y="187004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</a:t>
            </a:r>
          </a:p>
        </p:txBody>
      </p:sp>
      <p:pic>
        <p:nvPicPr>
          <p:cNvPr id="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5894" y="50658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Прямоугольник 124"/>
          <p:cNvSpPr/>
          <p:nvPr/>
        </p:nvSpPr>
        <p:spPr>
          <a:xfrm>
            <a:off x="4037090" y="50281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52</a:t>
            </a:r>
          </a:p>
        </p:txBody>
      </p:sp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0139" y="48485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5221335" y="48107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53</a:t>
            </a:r>
          </a:p>
        </p:txBody>
      </p:sp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320" y="499951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Прямоугольник 130"/>
          <p:cNvSpPr/>
          <p:nvPr/>
        </p:nvSpPr>
        <p:spPr>
          <a:xfrm>
            <a:off x="5074516" y="496176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54</a:t>
            </a:r>
          </a:p>
        </p:txBody>
      </p:sp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411" y="121614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Прямоугольник 132"/>
          <p:cNvSpPr/>
          <p:nvPr/>
        </p:nvSpPr>
        <p:spPr>
          <a:xfrm>
            <a:off x="4610607" y="11784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56</a:t>
            </a:r>
          </a:p>
        </p:txBody>
      </p:sp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294626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Прямоугольник 134"/>
          <p:cNvSpPr/>
          <p:nvPr/>
        </p:nvSpPr>
        <p:spPr>
          <a:xfrm>
            <a:off x="5071346" y="290851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57</a:t>
            </a:r>
          </a:p>
        </p:txBody>
      </p:sp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625" y="300479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7" name="Прямоугольник 136"/>
          <p:cNvSpPr/>
          <p:nvPr/>
        </p:nvSpPr>
        <p:spPr>
          <a:xfrm>
            <a:off x="4274821" y="296704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59</a:t>
            </a:r>
          </a:p>
        </p:txBody>
      </p:sp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5629" y="298748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9" name="Прямоугольник 138"/>
          <p:cNvSpPr/>
          <p:nvPr/>
        </p:nvSpPr>
        <p:spPr>
          <a:xfrm>
            <a:off x="4146825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58</a:t>
            </a:r>
          </a:p>
        </p:txBody>
      </p:sp>
      <p:pic>
        <p:nvPicPr>
          <p:cNvPr id="1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4975" y="407837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3" name="Прямоугольник 142"/>
          <p:cNvSpPr/>
          <p:nvPr/>
        </p:nvSpPr>
        <p:spPr>
          <a:xfrm>
            <a:off x="7436171" y="404062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60</a:t>
            </a:r>
          </a:p>
        </p:txBody>
      </p:sp>
      <p:pic>
        <p:nvPicPr>
          <p:cNvPr id="1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336" y="248957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7" name="Прямоугольник 146"/>
          <p:cNvSpPr/>
          <p:nvPr/>
        </p:nvSpPr>
        <p:spPr>
          <a:xfrm>
            <a:off x="5428532" y="245183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61</a:t>
            </a:r>
          </a:p>
        </p:txBody>
      </p:sp>
      <p:pic>
        <p:nvPicPr>
          <p:cNvPr id="15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559" y="3307323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1" name="Прямоугольник 150"/>
          <p:cNvSpPr/>
          <p:nvPr/>
        </p:nvSpPr>
        <p:spPr>
          <a:xfrm>
            <a:off x="5553755" y="326957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62</a:t>
            </a:r>
          </a:p>
        </p:txBody>
      </p:sp>
      <p:pic>
        <p:nvPicPr>
          <p:cNvPr id="15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8790" y="427565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6" name="Прямоугольник 155"/>
          <p:cNvSpPr/>
          <p:nvPr/>
        </p:nvSpPr>
        <p:spPr>
          <a:xfrm>
            <a:off x="6598323" y="423791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5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45319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9" name="Прямоугольник 158"/>
          <p:cNvSpPr/>
          <p:nvPr/>
        </p:nvSpPr>
        <p:spPr>
          <a:xfrm>
            <a:off x="3542704" y="34154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pic>
        <p:nvPicPr>
          <p:cNvPr id="1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558" y="2923417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1" name="Прямоугольник 160"/>
          <p:cNvSpPr/>
          <p:nvPr/>
        </p:nvSpPr>
        <p:spPr>
          <a:xfrm>
            <a:off x="4884754" y="28856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pic>
        <p:nvPicPr>
          <p:cNvPr id="16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314212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3" name="Прямоугольник 162"/>
          <p:cNvSpPr/>
          <p:nvPr/>
        </p:nvSpPr>
        <p:spPr>
          <a:xfrm>
            <a:off x="4849116" y="3104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</a:t>
            </a:r>
          </a:p>
        </p:txBody>
      </p:sp>
      <p:pic>
        <p:nvPicPr>
          <p:cNvPr id="1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6072" y="517286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5" name="Прямоугольник 164"/>
          <p:cNvSpPr/>
          <p:nvPr/>
        </p:nvSpPr>
        <p:spPr>
          <a:xfrm>
            <a:off x="6457268" y="513511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</a:t>
            </a:r>
          </a:p>
        </p:txBody>
      </p:sp>
      <p:pic>
        <p:nvPicPr>
          <p:cNvPr id="16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148" y="403492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7" name="Прямоугольник 166"/>
          <p:cNvSpPr/>
          <p:nvPr/>
        </p:nvSpPr>
        <p:spPr>
          <a:xfrm>
            <a:off x="4268344" y="3997181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1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702" y="3443545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9" name="Прямоугольник 168"/>
          <p:cNvSpPr/>
          <p:nvPr/>
        </p:nvSpPr>
        <p:spPr>
          <a:xfrm>
            <a:off x="2660898" y="340579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49</a:t>
            </a:r>
          </a:p>
        </p:txBody>
      </p:sp>
      <p:pic>
        <p:nvPicPr>
          <p:cNvPr id="1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755" y="3338894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1" name="Прямоугольник 170"/>
          <p:cNvSpPr/>
          <p:nvPr/>
        </p:nvSpPr>
        <p:spPr>
          <a:xfrm>
            <a:off x="5454951" y="33011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63</a:t>
            </a:r>
          </a:p>
        </p:txBody>
      </p:sp>
      <p:pic>
        <p:nvPicPr>
          <p:cNvPr id="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4740" y="481076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3" name="Прямоугольник 172"/>
          <p:cNvSpPr/>
          <p:nvPr/>
        </p:nvSpPr>
        <p:spPr>
          <a:xfrm>
            <a:off x="5925936" y="477302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17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471372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5" name="Прямоугольник 174"/>
          <p:cNvSpPr/>
          <p:nvPr/>
        </p:nvSpPr>
        <p:spPr>
          <a:xfrm>
            <a:off x="5071346" y="46759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EA8A02-AFC0-4661-99D6-E7DB66F0B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735" y="696149"/>
            <a:ext cx="7443476" cy="4995636"/>
          </a:xfrm>
          <a:prstGeom prst="rect">
            <a:avLst/>
          </a:prstGeom>
        </p:spPr>
      </p:pic>
      <p:pic>
        <p:nvPicPr>
          <p:cNvPr id="140" name="Picture 4">
            <a:extLst>
              <a:ext uri="{FF2B5EF4-FFF2-40B4-BE49-F238E27FC236}">
                <a16:creationId xmlns:a16="http://schemas.microsoft.com/office/drawing/2014/main" id="{B81CDCA8-7E39-4F89-91A5-72B29456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0085" y="287490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F9834-3C4A-4958-8B52-9BBADAD79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1844"/>
            <a:ext cx="8690211" cy="5661334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72D88EBF-9B00-4495-ACA6-E70DC1A9AA64}"/>
              </a:ext>
            </a:extLst>
          </p:cNvPr>
          <p:cNvSpPr txBox="1"/>
          <p:nvPr/>
        </p:nvSpPr>
        <p:spPr>
          <a:xfrm flipH="1">
            <a:off x="5925936" y="5982124"/>
            <a:ext cx="2363577" cy="753277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23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субъекта РФ,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где культивируется спортивная дисциплина</a:t>
            </a:r>
            <a:endParaRPr kumimoji="0" lang="ru-RU" sz="102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699077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825423" y="116632"/>
            <a:ext cx="4310169" cy="29520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ЛЁГКАЯ АТЛЕТИКА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8779" y="6157361"/>
            <a:ext cx="1854936" cy="65299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8 664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Narkisim" pitchFamily="34" charset="-79"/>
            </a:endParaRPr>
          </a:p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ЗАНИМАЮЩИХСЯ ЧЕЛОВЕК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2264" y="5940960"/>
            <a:ext cx="1635209" cy="917040"/>
          </a:xfrm>
          <a:prstGeom prst="rect">
            <a:avLst/>
          </a:prstGeom>
          <a:noFill/>
        </p:spPr>
        <p:txBody>
          <a:bodyPr wrap="square" lIns="67558" tIns="33779" rIns="67558" bIns="33779" rtlCol="0" anchor="b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2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45*</a:t>
            </a:r>
          </a:p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СУБЪЕКТОВ РФ, ГДЕ </a:t>
            </a:r>
            <a:r>
              <a:rPr kumimoji="0" lang="en-US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MIN – </a:t>
            </a: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ГРУППЫ НАЧАЛЬНОЙ ПОДГОТОВКИ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35759" y="6014865"/>
            <a:ext cx="1179238" cy="871115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СОГ</a:t>
            </a:r>
            <a:r>
              <a:rPr kumimoji="0" lang="ru-RU" sz="1154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–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6 726 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НП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1 448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УТГ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391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СС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70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ВСМ </a:t>
            </a: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-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29</a:t>
            </a:r>
          </a:p>
        </p:txBody>
      </p:sp>
      <p:sp>
        <p:nvSpPr>
          <p:cNvPr id="2" name="AutoShape 2" descr="https://apf.mail.ru/cgi-bin/readmsg?id=14292091110000000340;0;9&amp;preview=1&amp;exif=1"/>
          <p:cNvSpPr>
            <a:spLocks noChangeAspect="1" noChangeArrowheads="1"/>
          </p:cNvSpPr>
          <p:nvPr/>
        </p:nvSpPr>
        <p:spPr bwMode="auto">
          <a:xfrm>
            <a:off x="1411745" y="-136525"/>
            <a:ext cx="314866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94768" y="0"/>
            <a:ext cx="3259315" cy="7119117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АРХАНГЕЛЬСКАЯ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БЕЛГОРОДСКАЯ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БРЯНСКАЯ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ВЛАДИМИРСКАЯ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ВОЛГОГРАДСКАЯ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ВОЛОГОДСКАЯ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ВОРОНЕЖСКАЯ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ЗАБАЙКАЛЬСКИЙ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9. ИВАНОВСКАЯ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 КАБАРДИНО-БАЛКАРСКАЯ РЕСПУБЛИКА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11. КАЛИНИНГРАДСКАЯ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12. КАРАЧАЕВО-ЧЕРКЕССКАЯ РЕСПУБЛИКА *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13. КЕМЕРОВСКАЯ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14. КИРОВСКАЯ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15. КОСТРОМСКАЯ ОБЛАСТЬ *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16. КРАСНОДАРСКИЙ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17. КРАСНОЯРСКИЙ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18. КУРГАНСКАЯ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19. ЛЕНИНГРАДСКАЯ ОБЛАСТЬ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20. ЛИПЕЦКАЯ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21. г. МОСКВА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22. МОСКОВСКАЯ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23. МУРМАНСКАЯ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24. НИЖЕГОРОДСКАЯ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25. НОВГОРОДСКАЯ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26. НОВОСИБИРСКАЯ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27. ОМСКАЯ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28. ПЕРМСКИЙ КРАЙ *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29. РЕСПУБЛИКА АЛТАЙ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30. РЕСПУБЛИКА БАШКОРТОСТАН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31. РЕСПУБЛИКА БУРЯТИЯ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32. РЕСПУБЛИКА ДАГЕСТАН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33. РЕСПУБЛИКА МАРИЙ ЭЛ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34. РЕСПУБЛИКА МОРДОВИЯ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35. РЕСПУБЛИКА САХА (ЯКУТИЯ)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36. РЕСПУБЛИКА ТАТАРСТАН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37. РЕСПУБЛИКА ХАКАСИЯ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38. РЯЗАНСКАЯ 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39. САРАТОВСКАЯ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40. г. САНКТ-ПЕТЕРБУРГ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41. САХАЛИНСКАЯ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42. СВЕРДЛОВСКАЯ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43. ТАМБОВСКАЯ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44. ТВЕРСКАЯ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45. ТУЛЬСКАЯ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46. ТЮМЕНСКАЯ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47. ХАНТЫ-МАНСИЙСКИЙ АО-ЮГРА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48. ЧЕЛЯБИНСКАЯ ОБЛАСТЬ 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49. ЧУВАШСКАЯ РЕСПУБЛИКА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50. ЯРОСЛАВСКАЯ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157" y="332637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959690" y="328863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75810" y="418476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1610" y="430640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981143" y="4268659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559" y="217265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384092" y="2134908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092" y="282872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373625" y="279098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860" y="27789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04393" y="2741243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694" y="4329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821227" y="429174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9555" y="337965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5049088" y="3341902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0397" y="372654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5151593" y="36888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792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6098988" y="55155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8835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4991092" y="4268659"/>
            <a:ext cx="675010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</a:t>
            </a: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111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4387307" y="418476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</a:t>
            </a: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28202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849116" y="278246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</a:t>
            </a: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7342" y="2987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3388538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</a:t>
            </a: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02523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3542704" y="298748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</a:t>
            </a: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899" y="3584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4804095" y="3546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6013" y="4302306"/>
            <a:ext cx="134700" cy="1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4325327" y="4264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</a:t>
            </a: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3506" y="371882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3784702" y="368107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</a:t>
            </a: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632" y="386501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4566828" y="382726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093" y="308104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4770289" y="304329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</a:t>
            </a: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1355" y="311560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5242551" y="30778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5534" y="220240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2166730" y="21646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</a:t>
            </a: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8943" y="230630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5320139" y="2268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</a:t>
            </a:r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281" y="354261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4941477" y="350486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</a:t>
            </a:r>
          </a:p>
        </p:txBody>
      </p:sp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303" y="390099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2097499" y="38632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</a:t>
            </a:r>
          </a:p>
        </p:txBody>
      </p:sp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594" y="285232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463790" y="281457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</a:p>
        </p:txBody>
      </p:sp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911" y="419942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3138107" y="41616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</a:t>
            </a:r>
          </a:p>
        </p:txBody>
      </p:sp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255" y="44141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Прямоугольник 77"/>
          <p:cNvSpPr/>
          <p:nvPr/>
        </p:nvSpPr>
        <p:spPr>
          <a:xfrm>
            <a:off x="2660451" y="4376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</a:t>
            </a:r>
          </a:p>
        </p:txBody>
      </p: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224" y="297899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5477420" y="294125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35</a:t>
            </a:r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6867" y="380685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3298063" y="376910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</a:t>
            </a:r>
          </a:p>
        </p:txBody>
      </p: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8498" y="367267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Прямоугольник 85"/>
          <p:cNvSpPr/>
          <p:nvPr/>
        </p:nvSpPr>
        <p:spPr>
          <a:xfrm>
            <a:off x="3509694" y="363492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37</a:t>
            </a:r>
          </a:p>
        </p:txBody>
      </p: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519" y="414760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 87"/>
          <p:cNvSpPr/>
          <p:nvPr/>
        </p:nvSpPr>
        <p:spPr>
          <a:xfrm>
            <a:off x="3417715" y="410985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34</a:t>
            </a:r>
          </a:p>
        </p:txBody>
      </p:sp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9774" y="381525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Прямоугольник 89"/>
          <p:cNvSpPr/>
          <p:nvPr/>
        </p:nvSpPr>
        <p:spPr>
          <a:xfrm>
            <a:off x="3140970" y="377750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39</a:t>
            </a:r>
          </a:p>
        </p:txBody>
      </p:sp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8582" y="305112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5579778" y="3013372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36</a:t>
            </a:r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036" y="32380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Прямоугольник 94"/>
          <p:cNvSpPr/>
          <p:nvPr/>
        </p:nvSpPr>
        <p:spPr>
          <a:xfrm>
            <a:off x="6289232" y="32003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</a:t>
            </a:r>
          </a:p>
        </p:txBody>
      </p:sp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3505" y="33280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Прямоугольник 98"/>
          <p:cNvSpPr/>
          <p:nvPr/>
        </p:nvSpPr>
        <p:spPr>
          <a:xfrm>
            <a:off x="6214701" y="32902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6596" y="37247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Прямоугольник 100"/>
          <p:cNvSpPr/>
          <p:nvPr/>
        </p:nvSpPr>
        <p:spPr>
          <a:xfrm>
            <a:off x="6197792" y="36870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43</a:t>
            </a:r>
          </a:p>
        </p:txBody>
      </p: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5303" y="350486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/>
          <p:cNvSpPr/>
          <p:nvPr/>
        </p:nvSpPr>
        <p:spPr>
          <a:xfrm>
            <a:off x="6526499" y="346711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42</a:t>
            </a:r>
          </a:p>
        </p:txBody>
      </p:sp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346283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Прямоугольник 105"/>
          <p:cNvSpPr/>
          <p:nvPr/>
        </p:nvSpPr>
        <p:spPr>
          <a:xfrm>
            <a:off x="5787473" y="342508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3363" y="407590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Прямоугольник 107"/>
          <p:cNvSpPr/>
          <p:nvPr/>
        </p:nvSpPr>
        <p:spPr>
          <a:xfrm>
            <a:off x="4394559" y="40381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44</a:t>
            </a:r>
          </a:p>
        </p:txBody>
      </p:sp>
      <p:pic>
        <p:nvPicPr>
          <p:cNvPr id="10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629" y="386643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Прямоугольник 109"/>
          <p:cNvSpPr/>
          <p:nvPr/>
        </p:nvSpPr>
        <p:spPr>
          <a:xfrm>
            <a:off x="5220825" y="382868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47</a:t>
            </a:r>
          </a:p>
        </p:txBody>
      </p:sp>
      <p:pic>
        <p:nvPicPr>
          <p:cNvPr id="1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3800" y="534021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 113"/>
          <p:cNvSpPr/>
          <p:nvPr/>
        </p:nvSpPr>
        <p:spPr>
          <a:xfrm>
            <a:off x="3914996" y="53024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46</a:t>
            </a: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1897" y="359289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Прямоугольник 115"/>
          <p:cNvSpPr/>
          <p:nvPr/>
        </p:nvSpPr>
        <p:spPr>
          <a:xfrm>
            <a:off x="7263093" y="35551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48</a:t>
            </a:r>
          </a:p>
        </p:txBody>
      </p:sp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1593" y="21034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Прямоугольник 117"/>
          <p:cNvSpPr/>
          <p:nvPr/>
        </p:nvSpPr>
        <p:spPr>
          <a:xfrm>
            <a:off x="5052789" y="20656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51</a:t>
            </a:r>
          </a:p>
        </p:txBody>
      </p:sp>
      <p:pic>
        <p:nvPicPr>
          <p:cNvPr id="1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346" y="190779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Прямоугольник 119"/>
          <p:cNvSpPr/>
          <p:nvPr/>
        </p:nvSpPr>
        <p:spPr>
          <a:xfrm>
            <a:off x="4972542" y="187004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</a:t>
            </a:r>
          </a:p>
        </p:txBody>
      </p:sp>
      <p:pic>
        <p:nvPicPr>
          <p:cNvPr id="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5894" y="50658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Прямоугольник 124"/>
          <p:cNvSpPr/>
          <p:nvPr/>
        </p:nvSpPr>
        <p:spPr>
          <a:xfrm>
            <a:off x="4037090" y="50281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52</a:t>
            </a:r>
          </a:p>
        </p:txBody>
      </p:sp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0139" y="48485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5221335" y="48107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53</a:t>
            </a:r>
          </a:p>
        </p:txBody>
      </p:sp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320" y="499951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Прямоугольник 130"/>
          <p:cNvSpPr/>
          <p:nvPr/>
        </p:nvSpPr>
        <p:spPr>
          <a:xfrm>
            <a:off x="5074516" y="496176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54</a:t>
            </a:r>
          </a:p>
        </p:txBody>
      </p:sp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411" y="121614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Прямоугольник 132"/>
          <p:cNvSpPr/>
          <p:nvPr/>
        </p:nvSpPr>
        <p:spPr>
          <a:xfrm>
            <a:off x="4610607" y="11784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56</a:t>
            </a:r>
          </a:p>
        </p:txBody>
      </p:sp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294626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Прямоугольник 134"/>
          <p:cNvSpPr/>
          <p:nvPr/>
        </p:nvSpPr>
        <p:spPr>
          <a:xfrm>
            <a:off x="5071346" y="290851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57</a:t>
            </a:r>
          </a:p>
        </p:txBody>
      </p:sp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625" y="300479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7" name="Прямоугольник 136"/>
          <p:cNvSpPr/>
          <p:nvPr/>
        </p:nvSpPr>
        <p:spPr>
          <a:xfrm>
            <a:off x="4274821" y="296704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59</a:t>
            </a:r>
          </a:p>
        </p:txBody>
      </p:sp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5629" y="298748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9" name="Прямоугольник 138"/>
          <p:cNvSpPr/>
          <p:nvPr/>
        </p:nvSpPr>
        <p:spPr>
          <a:xfrm>
            <a:off x="4146825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58</a:t>
            </a:r>
          </a:p>
        </p:txBody>
      </p:sp>
      <p:pic>
        <p:nvPicPr>
          <p:cNvPr id="1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4975" y="407837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3" name="Прямоугольник 142"/>
          <p:cNvSpPr/>
          <p:nvPr/>
        </p:nvSpPr>
        <p:spPr>
          <a:xfrm>
            <a:off x="7436171" y="404062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60</a:t>
            </a:r>
          </a:p>
        </p:txBody>
      </p:sp>
      <p:pic>
        <p:nvPicPr>
          <p:cNvPr id="1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336" y="248957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7" name="Прямоугольник 146"/>
          <p:cNvSpPr/>
          <p:nvPr/>
        </p:nvSpPr>
        <p:spPr>
          <a:xfrm>
            <a:off x="5428532" y="245183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61</a:t>
            </a:r>
          </a:p>
        </p:txBody>
      </p:sp>
      <p:pic>
        <p:nvPicPr>
          <p:cNvPr id="15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559" y="3307323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1" name="Прямоугольник 150"/>
          <p:cNvSpPr/>
          <p:nvPr/>
        </p:nvSpPr>
        <p:spPr>
          <a:xfrm>
            <a:off x="5553755" y="326957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62</a:t>
            </a:r>
          </a:p>
        </p:txBody>
      </p:sp>
      <p:pic>
        <p:nvPicPr>
          <p:cNvPr id="15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8790" y="427565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6" name="Прямоугольник 155"/>
          <p:cNvSpPr/>
          <p:nvPr/>
        </p:nvSpPr>
        <p:spPr>
          <a:xfrm>
            <a:off x="6598323" y="423791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5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45319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9" name="Прямоугольник 158"/>
          <p:cNvSpPr/>
          <p:nvPr/>
        </p:nvSpPr>
        <p:spPr>
          <a:xfrm>
            <a:off x="3542704" y="34154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pic>
        <p:nvPicPr>
          <p:cNvPr id="1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558" y="2923417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1" name="Прямоугольник 160"/>
          <p:cNvSpPr/>
          <p:nvPr/>
        </p:nvSpPr>
        <p:spPr>
          <a:xfrm>
            <a:off x="4884754" y="28856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pic>
        <p:nvPicPr>
          <p:cNvPr id="16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314212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3" name="Прямоугольник 162"/>
          <p:cNvSpPr/>
          <p:nvPr/>
        </p:nvSpPr>
        <p:spPr>
          <a:xfrm>
            <a:off x="4849116" y="3104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</a:t>
            </a:r>
          </a:p>
        </p:txBody>
      </p:sp>
      <p:pic>
        <p:nvPicPr>
          <p:cNvPr id="1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6072" y="517286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5" name="Прямоугольник 164"/>
          <p:cNvSpPr/>
          <p:nvPr/>
        </p:nvSpPr>
        <p:spPr>
          <a:xfrm>
            <a:off x="6457268" y="513511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</a:t>
            </a:r>
          </a:p>
        </p:txBody>
      </p:sp>
      <p:pic>
        <p:nvPicPr>
          <p:cNvPr id="16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148" y="403492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7" name="Прямоугольник 166"/>
          <p:cNvSpPr/>
          <p:nvPr/>
        </p:nvSpPr>
        <p:spPr>
          <a:xfrm>
            <a:off x="4268344" y="3997181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1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702" y="3443545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9" name="Прямоугольник 168"/>
          <p:cNvSpPr/>
          <p:nvPr/>
        </p:nvSpPr>
        <p:spPr>
          <a:xfrm>
            <a:off x="2660898" y="340579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49</a:t>
            </a:r>
          </a:p>
        </p:txBody>
      </p:sp>
      <p:pic>
        <p:nvPicPr>
          <p:cNvPr id="1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755" y="3338894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1" name="Прямоугольник 170"/>
          <p:cNvSpPr/>
          <p:nvPr/>
        </p:nvSpPr>
        <p:spPr>
          <a:xfrm>
            <a:off x="5454951" y="33011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63</a:t>
            </a:r>
          </a:p>
        </p:txBody>
      </p:sp>
      <p:pic>
        <p:nvPicPr>
          <p:cNvPr id="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4740" y="481076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3" name="Прямоугольник 172"/>
          <p:cNvSpPr/>
          <p:nvPr/>
        </p:nvSpPr>
        <p:spPr>
          <a:xfrm>
            <a:off x="5925936" y="477302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17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471372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5" name="Прямоугольник 174"/>
          <p:cNvSpPr/>
          <p:nvPr/>
        </p:nvSpPr>
        <p:spPr>
          <a:xfrm>
            <a:off x="5071346" y="46759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EA8A02-AFC0-4661-99D6-E7DB66F0B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735" y="696149"/>
            <a:ext cx="7443476" cy="4995636"/>
          </a:xfrm>
          <a:prstGeom prst="rect">
            <a:avLst/>
          </a:prstGeom>
        </p:spPr>
      </p:pic>
      <p:pic>
        <p:nvPicPr>
          <p:cNvPr id="140" name="Picture 4">
            <a:extLst>
              <a:ext uri="{FF2B5EF4-FFF2-40B4-BE49-F238E27FC236}">
                <a16:creationId xmlns:a16="http://schemas.microsoft.com/office/drawing/2014/main" id="{B81CDCA8-7E39-4F89-91A5-72B29456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0085" y="287490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F9834-3C4A-4958-8B52-9BBADAD79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1844"/>
            <a:ext cx="8690211" cy="5661334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72D88EBF-9B00-4495-ACA6-E70DC1A9AA64}"/>
              </a:ext>
            </a:extLst>
          </p:cNvPr>
          <p:cNvSpPr txBox="1"/>
          <p:nvPr/>
        </p:nvSpPr>
        <p:spPr>
          <a:xfrm flipH="1">
            <a:off x="5925936" y="5982124"/>
            <a:ext cx="2363577" cy="753277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67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субъектов РФ,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где культивируется спортивная дисциплина</a:t>
            </a:r>
            <a:endParaRPr kumimoji="0" lang="ru-RU" sz="102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93453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825423" y="116632"/>
            <a:ext cx="4310169" cy="29520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ЛЫЖНЫЕ ГОНКИ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8779" y="6157361"/>
            <a:ext cx="1854936" cy="65299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3 752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ЗАНИМАЮЩИХСЯ ЧЕЛОВЕК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2264" y="5940960"/>
            <a:ext cx="1635209" cy="917040"/>
          </a:xfrm>
          <a:prstGeom prst="rect">
            <a:avLst/>
          </a:prstGeom>
          <a:noFill/>
        </p:spPr>
        <p:txBody>
          <a:bodyPr wrap="square" lIns="67558" tIns="33779" rIns="67558" bIns="33779" rtlCol="0" anchor="b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2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24*</a:t>
            </a:r>
          </a:p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СУБЪЕКТА РФ, ГДЕ </a:t>
            </a:r>
            <a:r>
              <a:rPr kumimoji="0" lang="en-US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MIN – </a:t>
            </a: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ГРУППЫ НАЧАЛЬНОЙ ПОДГОТОВКИ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35758" y="6014865"/>
            <a:ext cx="1143017" cy="871115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СОГ</a:t>
            </a:r>
            <a:r>
              <a:rPr kumimoji="0" lang="ru-RU" sz="1154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–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2 857 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НП – 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623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УТГ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245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СС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26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ВСМ </a:t>
            </a: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-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1</a:t>
            </a:r>
          </a:p>
        </p:txBody>
      </p:sp>
      <p:sp>
        <p:nvSpPr>
          <p:cNvPr id="2" name="AutoShape 2" descr="https://apf.mail.ru/cgi-bin/readmsg?id=14292091110000000340;0;9&amp;preview=1&amp;exif=1"/>
          <p:cNvSpPr>
            <a:spLocks noChangeAspect="1" noChangeArrowheads="1"/>
          </p:cNvSpPr>
          <p:nvPr/>
        </p:nvSpPr>
        <p:spPr bwMode="auto">
          <a:xfrm>
            <a:off x="1411745" y="-136525"/>
            <a:ext cx="314866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8226" y="312822"/>
            <a:ext cx="3276610" cy="6387144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АРХАНГЕЛЬСКАЯ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ЗАБАЙКАЛЬСКИЙ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КАЛУЖСКАЯ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КИРОВСКАЯ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КРАСНОЯРСКИЙ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КУРГАНСКАЯ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г. МОСКВА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МОСКОВСКАЯ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9. МУРМАНСКАЯ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 НИЖЕГОРОДСКАЯ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11. НОВОСИБИРСКАЯ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12. ОМСКАЯ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13. ПЕНЗЕНСКАЯ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14. ПЕРМСКИЙ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15. РЕСПУБЛИКА БАШКОРТОСТАН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16. РЕСПУБЛИКА БУРЯТИЯ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17. РЕСПУБЛИКА КОМИ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18. СВЕРДЛОВСКАЯ ОБЛАСТЬ *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19. СМОЛЕНСКАЯ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20. ТАМБОВСКАЯ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21. ТОМСКАЯ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22. ТЮМЕНСКАЯ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23. ХАНТЫ-МАНСИЙСКИЙ АО-ЮГРА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24. ЧЕЛЯБИНСКАЯ ОБЛАСТЬ * </a:t>
            </a:r>
          </a:p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157" y="332637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959690" y="328863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75810" y="418476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1610" y="430640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981143" y="4268659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559" y="217265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384092" y="2134908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092" y="282872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373625" y="279098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860" y="27789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04393" y="2741243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694" y="4329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821227" y="429174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9555" y="337965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5049088" y="3341902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0397" y="372654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5151593" y="36888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792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6098988" y="55155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8835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4991092" y="4268659"/>
            <a:ext cx="675010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</a:t>
            </a: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111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4387307" y="418476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</a:t>
            </a: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28202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849116" y="278246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</a:t>
            </a: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7342" y="2987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3388538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</a:t>
            </a: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02523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3542704" y="298748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</a:t>
            </a: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899" y="3584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4804095" y="3546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6013" y="4302306"/>
            <a:ext cx="134700" cy="1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4325327" y="4264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</a:t>
            </a: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3506" y="371882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3784702" y="368107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</a:t>
            </a: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632" y="386501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4566828" y="382726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093" y="308104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4770289" y="304329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</a:t>
            </a: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1355" y="311560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5242551" y="30778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5534" y="220240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2166730" y="21646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</a:t>
            </a: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8943" y="230630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5320139" y="2268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</a:t>
            </a:r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281" y="354261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4941477" y="350486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</a:t>
            </a:r>
          </a:p>
        </p:txBody>
      </p:sp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303" y="390099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2097499" y="38632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</a:t>
            </a:r>
          </a:p>
        </p:txBody>
      </p:sp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594" y="285232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463790" y="281457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</a:p>
        </p:txBody>
      </p:sp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911" y="419942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3138107" y="41616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</a:t>
            </a:r>
          </a:p>
        </p:txBody>
      </p:sp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255" y="44141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Прямоугольник 77"/>
          <p:cNvSpPr/>
          <p:nvPr/>
        </p:nvSpPr>
        <p:spPr>
          <a:xfrm>
            <a:off x="2660451" y="4376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</a:t>
            </a:r>
          </a:p>
        </p:txBody>
      </p: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224" y="297899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5477420" y="294125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35</a:t>
            </a:r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6867" y="380685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3298063" y="376910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</a:t>
            </a:r>
          </a:p>
        </p:txBody>
      </p: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8498" y="367267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Прямоугольник 85"/>
          <p:cNvSpPr/>
          <p:nvPr/>
        </p:nvSpPr>
        <p:spPr>
          <a:xfrm>
            <a:off x="3509694" y="363492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37</a:t>
            </a:r>
          </a:p>
        </p:txBody>
      </p: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519" y="414760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 87"/>
          <p:cNvSpPr/>
          <p:nvPr/>
        </p:nvSpPr>
        <p:spPr>
          <a:xfrm>
            <a:off x="3417715" y="410985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34</a:t>
            </a:r>
          </a:p>
        </p:txBody>
      </p:sp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9774" y="381525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Прямоугольник 89"/>
          <p:cNvSpPr/>
          <p:nvPr/>
        </p:nvSpPr>
        <p:spPr>
          <a:xfrm>
            <a:off x="3140970" y="377750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39</a:t>
            </a:r>
          </a:p>
        </p:txBody>
      </p:sp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8582" y="305112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5579778" y="3013372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36</a:t>
            </a:r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036" y="32380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Прямоугольник 94"/>
          <p:cNvSpPr/>
          <p:nvPr/>
        </p:nvSpPr>
        <p:spPr>
          <a:xfrm>
            <a:off x="6289232" y="32003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</a:t>
            </a:r>
          </a:p>
        </p:txBody>
      </p:sp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3505" y="33280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Прямоугольник 98"/>
          <p:cNvSpPr/>
          <p:nvPr/>
        </p:nvSpPr>
        <p:spPr>
          <a:xfrm>
            <a:off x="6214701" y="32902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6596" y="37247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Прямоугольник 100"/>
          <p:cNvSpPr/>
          <p:nvPr/>
        </p:nvSpPr>
        <p:spPr>
          <a:xfrm>
            <a:off x="6197792" y="36870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43</a:t>
            </a:r>
          </a:p>
        </p:txBody>
      </p: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5303" y="350486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/>
          <p:cNvSpPr/>
          <p:nvPr/>
        </p:nvSpPr>
        <p:spPr>
          <a:xfrm>
            <a:off x="6526499" y="346711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42</a:t>
            </a:r>
          </a:p>
        </p:txBody>
      </p:sp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346283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Прямоугольник 105"/>
          <p:cNvSpPr/>
          <p:nvPr/>
        </p:nvSpPr>
        <p:spPr>
          <a:xfrm>
            <a:off x="5787473" y="342508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3363" y="407590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Прямоугольник 107"/>
          <p:cNvSpPr/>
          <p:nvPr/>
        </p:nvSpPr>
        <p:spPr>
          <a:xfrm>
            <a:off x="4394559" y="40381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44</a:t>
            </a:r>
          </a:p>
        </p:txBody>
      </p:sp>
      <p:pic>
        <p:nvPicPr>
          <p:cNvPr id="10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629" y="386643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Прямоугольник 109"/>
          <p:cNvSpPr/>
          <p:nvPr/>
        </p:nvSpPr>
        <p:spPr>
          <a:xfrm>
            <a:off x="5220825" y="382868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47</a:t>
            </a:r>
          </a:p>
        </p:txBody>
      </p:sp>
      <p:pic>
        <p:nvPicPr>
          <p:cNvPr id="1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3800" y="534021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 113"/>
          <p:cNvSpPr/>
          <p:nvPr/>
        </p:nvSpPr>
        <p:spPr>
          <a:xfrm>
            <a:off x="3914996" y="53024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46</a:t>
            </a: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1897" y="359289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Прямоугольник 115"/>
          <p:cNvSpPr/>
          <p:nvPr/>
        </p:nvSpPr>
        <p:spPr>
          <a:xfrm>
            <a:off x="7263093" y="35551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48</a:t>
            </a:r>
          </a:p>
        </p:txBody>
      </p:sp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1593" y="21034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Прямоугольник 117"/>
          <p:cNvSpPr/>
          <p:nvPr/>
        </p:nvSpPr>
        <p:spPr>
          <a:xfrm>
            <a:off x="5052789" y="20656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51</a:t>
            </a:r>
          </a:p>
        </p:txBody>
      </p:sp>
      <p:pic>
        <p:nvPicPr>
          <p:cNvPr id="1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346" y="190779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Прямоугольник 119"/>
          <p:cNvSpPr/>
          <p:nvPr/>
        </p:nvSpPr>
        <p:spPr>
          <a:xfrm>
            <a:off x="4972542" y="187004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</a:t>
            </a:r>
          </a:p>
        </p:txBody>
      </p:sp>
      <p:pic>
        <p:nvPicPr>
          <p:cNvPr id="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5894" y="50658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Прямоугольник 124"/>
          <p:cNvSpPr/>
          <p:nvPr/>
        </p:nvSpPr>
        <p:spPr>
          <a:xfrm>
            <a:off x="4037090" y="50281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52</a:t>
            </a:r>
          </a:p>
        </p:txBody>
      </p:sp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0139" y="48485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5221335" y="48107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53</a:t>
            </a:r>
          </a:p>
        </p:txBody>
      </p:sp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320" y="499951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Прямоугольник 130"/>
          <p:cNvSpPr/>
          <p:nvPr/>
        </p:nvSpPr>
        <p:spPr>
          <a:xfrm>
            <a:off x="5074516" y="496176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54</a:t>
            </a:r>
          </a:p>
        </p:txBody>
      </p:sp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411" y="121614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Прямоугольник 132"/>
          <p:cNvSpPr/>
          <p:nvPr/>
        </p:nvSpPr>
        <p:spPr>
          <a:xfrm>
            <a:off x="4610607" y="11784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56</a:t>
            </a:r>
          </a:p>
        </p:txBody>
      </p:sp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294626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Прямоугольник 134"/>
          <p:cNvSpPr/>
          <p:nvPr/>
        </p:nvSpPr>
        <p:spPr>
          <a:xfrm>
            <a:off x="5071346" y="290851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57</a:t>
            </a:r>
          </a:p>
        </p:txBody>
      </p:sp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625" y="300479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7" name="Прямоугольник 136"/>
          <p:cNvSpPr/>
          <p:nvPr/>
        </p:nvSpPr>
        <p:spPr>
          <a:xfrm>
            <a:off x="4274821" y="296704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59</a:t>
            </a:r>
          </a:p>
        </p:txBody>
      </p:sp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5629" y="298748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9" name="Прямоугольник 138"/>
          <p:cNvSpPr/>
          <p:nvPr/>
        </p:nvSpPr>
        <p:spPr>
          <a:xfrm>
            <a:off x="4146825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58</a:t>
            </a:r>
          </a:p>
        </p:txBody>
      </p:sp>
      <p:pic>
        <p:nvPicPr>
          <p:cNvPr id="1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4975" y="407837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3" name="Прямоугольник 142"/>
          <p:cNvSpPr/>
          <p:nvPr/>
        </p:nvSpPr>
        <p:spPr>
          <a:xfrm>
            <a:off x="7436171" y="404062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60</a:t>
            </a:r>
          </a:p>
        </p:txBody>
      </p:sp>
      <p:pic>
        <p:nvPicPr>
          <p:cNvPr id="1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336" y="248957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7" name="Прямоугольник 146"/>
          <p:cNvSpPr/>
          <p:nvPr/>
        </p:nvSpPr>
        <p:spPr>
          <a:xfrm>
            <a:off x="5428532" y="245183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61</a:t>
            </a:r>
          </a:p>
        </p:txBody>
      </p:sp>
      <p:pic>
        <p:nvPicPr>
          <p:cNvPr id="15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559" y="3307323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1" name="Прямоугольник 150"/>
          <p:cNvSpPr/>
          <p:nvPr/>
        </p:nvSpPr>
        <p:spPr>
          <a:xfrm>
            <a:off x="5553755" y="326957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62</a:t>
            </a:r>
          </a:p>
        </p:txBody>
      </p:sp>
      <p:pic>
        <p:nvPicPr>
          <p:cNvPr id="15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8790" y="427565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6" name="Прямоугольник 155"/>
          <p:cNvSpPr/>
          <p:nvPr/>
        </p:nvSpPr>
        <p:spPr>
          <a:xfrm>
            <a:off x="6598323" y="423791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5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45319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9" name="Прямоугольник 158"/>
          <p:cNvSpPr/>
          <p:nvPr/>
        </p:nvSpPr>
        <p:spPr>
          <a:xfrm>
            <a:off x="3542704" y="34154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pic>
        <p:nvPicPr>
          <p:cNvPr id="1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558" y="2923417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1" name="Прямоугольник 160"/>
          <p:cNvSpPr/>
          <p:nvPr/>
        </p:nvSpPr>
        <p:spPr>
          <a:xfrm>
            <a:off x="4884754" y="28856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pic>
        <p:nvPicPr>
          <p:cNvPr id="16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314212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3" name="Прямоугольник 162"/>
          <p:cNvSpPr/>
          <p:nvPr/>
        </p:nvSpPr>
        <p:spPr>
          <a:xfrm>
            <a:off x="4849116" y="3104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</a:t>
            </a:r>
          </a:p>
        </p:txBody>
      </p:sp>
      <p:pic>
        <p:nvPicPr>
          <p:cNvPr id="1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6072" y="517286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5" name="Прямоугольник 164"/>
          <p:cNvSpPr/>
          <p:nvPr/>
        </p:nvSpPr>
        <p:spPr>
          <a:xfrm>
            <a:off x="6457268" y="513511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</a:t>
            </a:r>
          </a:p>
        </p:txBody>
      </p:sp>
      <p:pic>
        <p:nvPicPr>
          <p:cNvPr id="16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148" y="403492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7" name="Прямоугольник 166"/>
          <p:cNvSpPr/>
          <p:nvPr/>
        </p:nvSpPr>
        <p:spPr>
          <a:xfrm>
            <a:off x="4268344" y="3997181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1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702" y="3443545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9" name="Прямоугольник 168"/>
          <p:cNvSpPr/>
          <p:nvPr/>
        </p:nvSpPr>
        <p:spPr>
          <a:xfrm>
            <a:off x="2660898" y="340579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49</a:t>
            </a:r>
          </a:p>
        </p:txBody>
      </p:sp>
      <p:pic>
        <p:nvPicPr>
          <p:cNvPr id="1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755" y="3338894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1" name="Прямоугольник 170"/>
          <p:cNvSpPr/>
          <p:nvPr/>
        </p:nvSpPr>
        <p:spPr>
          <a:xfrm>
            <a:off x="5454951" y="33011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63</a:t>
            </a:r>
          </a:p>
        </p:txBody>
      </p:sp>
      <p:pic>
        <p:nvPicPr>
          <p:cNvPr id="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4740" y="481076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3" name="Прямоугольник 172"/>
          <p:cNvSpPr/>
          <p:nvPr/>
        </p:nvSpPr>
        <p:spPr>
          <a:xfrm>
            <a:off x="5925936" y="477302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17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471372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5" name="Прямоугольник 174"/>
          <p:cNvSpPr/>
          <p:nvPr/>
        </p:nvSpPr>
        <p:spPr>
          <a:xfrm>
            <a:off x="5071346" y="46759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EA8A02-AFC0-4661-99D6-E7DB66F0B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735" y="696149"/>
            <a:ext cx="7443476" cy="4995636"/>
          </a:xfrm>
          <a:prstGeom prst="rect">
            <a:avLst/>
          </a:prstGeom>
        </p:spPr>
      </p:pic>
      <p:pic>
        <p:nvPicPr>
          <p:cNvPr id="140" name="Picture 4">
            <a:extLst>
              <a:ext uri="{FF2B5EF4-FFF2-40B4-BE49-F238E27FC236}">
                <a16:creationId xmlns:a16="http://schemas.microsoft.com/office/drawing/2014/main" id="{B81CDCA8-7E39-4F89-91A5-72B29456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0085" y="287490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F9834-3C4A-4958-8B52-9BBADAD79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1844"/>
            <a:ext cx="8690211" cy="5661334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72D88EBF-9B00-4495-ACA6-E70DC1A9AA64}"/>
              </a:ext>
            </a:extLst>
          </p:cNvPr>
          <p:cNvSpPr txBox="1"/>
          <p:nvPr/>
        </p:nvSpPr>
        <p:spPr>
          <a:xfrm flipH="1">
            <a:off x="5925936" y="5982124"/>
            <a:ext cx="2363577" cy="753277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47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субъектов РФ,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где культивируется спортивная дисциплина</a:t>
            </a:r>
            <a:endParaRPr kumimoji="0" lang="ru-RU" sz="102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18811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825423" y="116632"/>
            <a:ext cx="4310169" cy="29520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МИНИ-ФУТБОЛ (ФУТЗАЛ)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8779" y="6157361"/>
            <a:ext cx="1854936" cy="65299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1 441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ЗАНИМАЮЩИХСЯ ЧЕЛОВЕК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2264" y="5940960"/>
            <a:ext cx="1635209" cy="917040"/>
          </a:xfrm>
          <a:prstGeom prst="rect">
            <a:avLst/>
          </a:prstGeom>
          <a:noFill/>
        </p:spPr>
        <p:txBody>
          <a:bodyPr wrap="square" lIns="67558" tIns="33779" rIns="67558" bIns="33779" rtlCol="0" anchor="b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2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8*</a:t>
            </a:r>
          </a:p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СУБЪЕКТОВ РФ, ГДЕ </a:t>
            </a:r>
            <a:r>
              <a:rPr kumimoji="0" lang="en-US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MIN – </a:t>
            </a: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ГРУППЫ НАЧАЛЬНОЙ ПОДГОТОВКИ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35759" y="6014865"/>
            <a:ext cx="1179238" cy="871115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СОГ</a:t>
            </a:r>
            <a:r>
              <a:rPr kumimoji="0" lang="ru-RU" sz="1154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–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1 307 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НП – 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5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УТГ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115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СС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14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ВСМ </a:t>
            </a: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-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0</a:t>
            </a:r>
          </a:p>
        </p:txBody>
      </p:sp>
      <p:sp>
        <p:nvSpPr>
          <p:cNvPr id="2" name="AutoShape 2" descr="https://apf.mail.ru/cgi-bin/readmsg?id=14292091110000000340;0;9&amp;preview=1&amp;exif=1"/>
          <p:cNvSpPr>
            <a:spLocks noChangeAspect="1" noChangeArrowheads="1"/>
          </p:cNvSpPr>
          <p:nvPr/>
        </p:nvSpPr>
        <p:spPr bwMode="auto">
          <a:xfrm>
            <a:off x="1411745" y="-136525"/>
            <a:ext cx="314866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8226" y="312822"/>
            <a:ext cx="3276610" cy="4072129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ВОЛОГОДСКАЯ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КАЛИНИНГРАДСКАЯ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КИРОВСКАЯ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МОСКОВСКАЯ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НИЖЕГОРОДСКАЯ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ОРЕНБУРГСКАЯ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РЕСПУБЛИКА БАШКОРТОСТАН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РЕСПУБЛИКА МАРИЙ ЭЛ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9. РОСТОВСКАЯ ОБЛАСТЬ *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 СВЕРДЛОВСКАЯ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11. УЛЬЯНОВСКАЯ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12. ЧЕЛЯБИНСКАЯ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157" y="332637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959690" y="328863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75810" y="418476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1610" y="430640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981143" y="4268659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559" y="217265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384092" y="2134908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092" y="282872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373625" y="279098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860" y="27789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04393" y="2741243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694" y="4329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821227" y="429174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9555" y="337965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5049088" y="3341902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0397" y="372654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5151593" y="36888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792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6098988" y="55155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8835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4991092" y="4268659"/>
            <a:ext cx="675010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</a:t>
            </a: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111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4387307" y="418476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</a:t>
            </a: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28202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849116" y="278246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</a:t>
            </a: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7342" y="2987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3388538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</a:t>
            </a: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02523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3542704" y="298748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</a:t>
            </a: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899" y="3584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4804095" y="3546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6013" y="4302306"/>
            <a:ext cx="134700" cy="1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4325327" y="4264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</a:t>
            </a: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3506" y="371882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3784702" y="368107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</a:t>
            </a: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632" y="386501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4566828" y="382726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093" y="308104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4770289" y="304329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</a:t>
            </a: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1355" y="311560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5242551" y="30778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5534" y="220240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2166730" y="21646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</a:t>
            </a: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8943" y="230630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5320139" y="2268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</a:t>
            </a:r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281" y="354261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4941477" y="350486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</a:t>
            </a:r>
          </a:p>
        </p:txBody>
      </p:sp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303" y="390099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2097499" y="38632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</a:t>
            </a:r>
          </a:p>
        </p:txBody>
      </p:sp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594" y="285232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463790" y="281457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</a:p>
        </p:txBody>
      </p:sp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911" y="419942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3138107" y="41616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</a:t>
            </a:r>
          </a:p>
        </p:txBody>
      </p:sp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255" y="44141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Прямоугольник 77"/>
          <p:cNvSpPr/>
          <p:nvPr/>
        </p:nvSpPr>
        <p:spPr>
          <a:xfrm>
            <a:off x="2660451" y="4376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</a:t>
            </a:r>
          </a:p>
        </p:txBody>
      </p: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224" y="297899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5477420" y="294125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35</a:t>
            </a:r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6867" y="380685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3298063" y="376910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</a:t>
            </a:r>
          </a:p>
        </p:txBody>
      </p: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8498" y="367267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Прямоугольник 85"/>
          <p:cNvSpPr/>
          <p:nvPr/>
        </p:nvSpPr>
        <p:spPr>
          <a:xfrm>
            <a:off x="3509694" y="363492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37</a:t>
            </a:r>
          </a:p>
        </p:txBody>
      </p: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519" y="414760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 87"/>
          <p:cNvSpPr/>
          <p:nvPr/>
        </p:nvSpPr>
        <p:spPr>
          <a:xfrm>
            <a:off x="3417715" y="410985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34</a:t>
            </a:r>
          </a:p>
        </p:txBody>
      </p:sp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9774" y="381525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Прямоугольник 89"/>
          <p:cNvSpPr/>
          <p:nvPr/>
        </p:nvSpPr>
        <p:spPr>
          <a:xfrm>
            <a:off x="3140970" y="377750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39</a:t>
            </a:r>
          </a:p>
        </p:txBody>
      </p:sp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8582" y="305112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5579778" y="3013372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36</a:t>
            </a:r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036" y="32380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Прямоугольник 94"/>
          <p:cNvSpPr/>
          <p:nvPr/>
        </p:nvSpPr>
        <p:spPr>
          <a:xfrm>
            <a:off x="6289232" y="32003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</a:t>
            </a:r>
          </a:p>
        </p:txBody>
      </p:sp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3505" y="33280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Прямоугольник 98"/>
          <p:cNvSpPr/>
          <p:nvPr/>
        </p:nvSpPr>
        <p:spPr>
          <a:xfrm>
            <a:off x="6214701" y="32902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6596" y="37247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Прямоугольник 100"/>
          <p:cNvSpPr/>
          <p:nvPr/>
        </p:nvSpPr>
        <p:spPr>
          <a:xfrm>
            <a:off x="6197792" y="36870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43</a:t>
            </a:r>
          </a:p>
        </p:txBody>
      </p: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5303" y="350486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/>
          <p:cNvSpPr/>
          <p:nvPr/>
        </p:nvSpPr>
        <p:spPr>
          <a:xfrm>
            <a:off x="6526499" y="346711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42</a:t>
            </a:r>
          </a:p>
        </p:txBody>
      </p:sp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346283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Прямоугольник 105"/>
          <p:cNvSpPr/>
          <p:nvPr/>
        </p:nvSpPr>
        <p:spPr>
          <a:xfrm>
            <a:off x="5787473" y="342508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3363" y="407590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Прямоугольник 107"/>
          <p:cNvSpPr/>
          <p:nvPr/>
        </p:nvSpPr>
        <p:spPr>
          <a:xfrm>
            <a:off x="4394559" y="40381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44</a:t>
            </a:r>
          </a:p>
        </p:txBody>
      </p:sp>
      <p:pic>
        <p:nvPicPr>
          <p:cNvPr id="10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629" y="386643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Прямоугольник 109"/>
          <p:cNvSpPr/>
          <p:nvPr/>
        </p:nvSpPr>
        <p:spPr>
          <a:xfrm>
            <a:off x="5220825" y="382868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47</a:t>
            </a:r>
          </a:p>
        </p:txBody>
      </p:sp>
      <p:pic>
        <p:nvPicPr>
          <p:cNvPr id="1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3800" y="534021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 113"/>
          <p:cNvSpPr/>
          <p:nvPr/>
        </p:nvSpPr>
        <p:spPr>
          <a:xfrm>
            <a:off x="3914996" y="53024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46</a:t>
            </a: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1897" y="359289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Прямоугольник 115"/>
          <p:cNvSpPr/>
          <p:nvPr/>
        </p:nvSpPr>
        <p:spPr>
          <a:xfrm>
            <a:off x="7263093" y="35551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48</a:t>
            </a:r>
          </a:p>
        </p:txBody>
      </p:sp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1593" y="21034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Прямоугольник 117"/>
          <p:cNvSpPr/>
          <p:nvPr/>
        </p:nvSpPr>
        <p:spPr>
          <a:xfrm>
            <a:off x="5052789" y="20656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51</a:t>
            </a:r>
          </a:p>
        </p:txBody>
      </p:sp>
      <p:pic>
        <p:nvPicPr>
          <p:cNvPr id="1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346" y="190779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Прямоугольник 119"/>
          <p:cNvSpPr/>
          <p:nvPr/>
        </p:nvSpPr>
        <p:spPr>
          <a:xfrm>
            <a:off x="4972542" y="187004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</a:t>
            </a:r>
          </a:p>
        </p:txBody>
      </p:sp>
      <p:pic>
        <p:nvPicPr>
          <p:cNvPr id="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5894" y="50658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Прямоугольник 124"/>
          <p:cNvSpPr/>
          <p:nvPr/>
        </p:nvSpPr>
        <p:spPr>
          <a:xfrm>
            <a:off x="4037090" y="50281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52</a:t>
            </a:r>
          </a:p>
        </p:txBody>
      </p:sp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0139" y="48485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5221335" y="48107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53</a:t>
            </a:r>
          </a:p>
        </p:txBody>
      </p:sp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320" y="499951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Прямоугольник 130"/>
          <p:cNvSpPr/>
          <p:nvPr/>
        </p:nvSpPr>
        <p:spPr>
          <a:xfrm>
            <a:off x="5074516" y="496176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54</a:t>
            </a:r>
          </a:p>
        </p:txBody>
      </p:sp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411" y="121614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Прямоугольник 132"/>
          <p:cNvSpPr/>
          <p:nvPr/>
        </p:nvSpPr>
        <p:spPr>
          <a:xfrm>
            <a:off x="4610607" y="11784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56</a:t>
            </a:r>
          </a:p>
        </p:txBody>
      </p:sp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294626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Прямоугольник 134"/>
          <p:cNvSpPr/>
          <p:nvPr/>
        </p:nvSpPr>
        <p:spPr>
          <a:xfrm>
            <a:off x="5071346" y="290851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57</a:t>
            </a:r>
          </a:p>
        </p:txBody>
      </p:sp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625" y="300479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7" name="Прямоугольник 136"/>
          <p:cNvSpPr/>
          <p:nvPr/>
        </p:nvSpPr>
        <p:spPr>
          <a:xfrm>
            <a:off x="4274821" y="296704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59</a:t>
            </a:r>
          </a:p>
        </p:txBody>
      </p:sp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5629" y="298748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9" name="Прямоугольник 138"/>
          <p:cNvSpPr/>
          <p:nvPr/>
        </p:nvSpPr>
        <p:spPr>
          <a:xfrm>
            <a:off x="4146825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58</a:t>
            </a:r>
          </a:p>
        </p:txBody>
      </p:sp>
      <p:pic>
        <p:nvPicPr>
          <p:cNvPr id="1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4975" y="407837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3" name="Прямоугольник 142"/>
          <p:cNvSpPr/>
          <p:nvPr/>
        </p:nvSpPr>
        <p:spPr>
          <a:xfrm>
            <a:off x="7436171" y="404062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60</a:t>
            </a:r>
          </a:p>
        </p:txBody>
      </p:sp>
      <p:pic>
        <p:nvPicPr>
          <p:cNvPr id="1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336" y="248957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7" name="Прямоугольник 146"/>
          <p:cNvSpPr/>
          <p:nvPr/>
        </p:nvSpPr>
        <p:spPr>
          <a:xfrm>
            <a:off x="5428532" y="245183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61</a:t>
            </a:r>
          </a:p>
        </p:txBody>
      </p:sp>
      <p:pic>
        <p:nvPicPr>
          <p:cNvPr id="15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559" y="3307323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1" name="Прямоугольник 150"/>
          <p:cNvSpPr/>
          <p:nvPr/>
        </p:nvSpPr>
        <p:spPr>
          <a:xfrm>
            <a:off x="5553755" y="326957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62</a:t>
            </a:r>
          </a:p>
        </p:txBody>
      </p:sp>
      <p:pic>
        <p:nvPicPr>
          <p:cNvPr id="15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8790" y="427565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6" name="Прямоугольник 155"/>
          <p:cNvSpPr/>
          <p:nvPr/>
        </p:nvSpPr>
        <p:spPr>
          <a:xfrm>
            <a:off x="6598323" y="423791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5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45319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9" name="Прямоугольник 158"/>
          <p:cNvSpPr/>
          <p:nvPr/>
        </p:nvSpPr>
        <p:spPr>
          <a:xfrm>
            <a:off x="3542704" y="34154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pic>
        <p:nvPicPr>
          <p:cNvPr id="1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558" y="2923417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1" name="Прямоугольник 160"/>
          <p:cNvSpPr/>
          <p:nvPr/>
        </p:nvSpPr>
        <p:spPr>
          <a:xfrm>
            <a:off x="4884754" y="28856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pic>
        <p:nvPicPr>
          <p:cNvPr id="16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314212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3" name="Прямоугольник 162"/>
          <p:cNvSpPr/>
          <p:nvPr/>
        </p:nvSpPr>
        <p:spPr>
          <a:xfrm>
            <a:off x="4849116" y="3104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</a:t>
            </a:r>
          </a:p>
        </p:txBody>
      </p:sp>
      <p:pic>
        <p:nvPicPr>
          <p:cNvPr id="1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6072" y="517286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5" name="Прямоугольник 164"/>
          <p:cNvSpPr/>
          <p:nvPr/>
        </p:nvSpPr>
        <p:spPr>
          <a:xfrm>
            <a:off x="6457268" y="513511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</a:t>
            </a:r>
          </a:p>
        </p:txBody>
      </p:sp>
      <p:pic>
        <p:nvPicPr>
          <p:cNvPr id="16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148" y="403492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7" name="Прямоугольник 166"/>
          <p:cNvSpPr/>
          <p:nvPr/>
        </p:nvSpPr>
        <p:spPr>
          <a:xfrm>
            <a:off x="4268344" y="3997181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1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702" y="3443545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9" name="Прямоугольник 168"/>
          <p:cNvSpPr/>
          <p:nvPr/>
        </p:nvSpPr>
        <p:spPr>
          <a:xfrm>
            <a:off x="2660898" y="340579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49</a:t>
            </a:r>
          </a:p>
        </p:txBody>
      </p:sp>
      <p:pic>
        <p:nvPicPr>
          <p:cNvPr id="1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755" y="3338894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1" name="Прямоугольник 170"/>
          <p:cNvSpPr/>
          <p:nvPr/>
        </p:nvSpPr>
        <p:spPr>
          <a:xfrm>
            <a:off x="5454951" y="33011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63</a:t>
            </a:r>
          </a:p>
        </p:txBody>
      </p:sp>
      <p:pic>
        <p:nvPicPr>
          <p:cNvPr id="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4740" y="481076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3" name="Прямоугольник 172"/>
          <p:cNvSpPr/>
          <p:nvPr/>
        </p:nvSpPr>
        <p:spPr>
          <a:xfrm>
            <a:off x="5925936" y="477302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17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471372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5" name="Прямоугольник 174"/>
          <p:cNvSpPr/>
          <p:nvPr/>
        </p:nvSpPr>
        <p:spPr>
          <a:xfrm>
            <a:off x="5071346" y="46759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EA8A02-AFC0-4661-99D6-E7DB66F0B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735" y="696149"/>
            <a:ext cx="7443476" cy="4995636"/>
          </a:xfrm>
          <a:prstGeom prst="rect">
            <a:avLst/>
          </a:prstGeom>
        </p:spPr>
      </p:pic>
      <p:pic>
        <p:nvPicPr>
          <p:cNvPr id="140" name="Picture 4">
            <a:extLst>
              <a:ext uri="{FF2B5EF4-FFF2-40B4-BE49-F238E27FC236}">
                <a16:creationId xmlns:a16="http://schemas.microsoft.com/office/drawing/2014/main" id="{B81CDCA8-7E39-4F89-91A5-72B29456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0085" y="287490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F9834-3C4A-4958-8B52-9BBADAD79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1844"/>
            <a:ext cx="8690211" cy="5661334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72D88EBF-9B00-4495-ACA6-E70DC1A9AA64}"/>
              </a:ext>
            </a:extLst>
          </p:cNvPr>
          <p:cNvSpPr txBox="1"/>
          <p:nvPr/>
        </p:nvSpPr>
        <p:spPr>
          <a:xfrm flipH="1">
            <a:off x="5925936" y="5982124"/>
            <a:ext cx="2363577" cy="753277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34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субъекта РФ,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где культивируется спортивная дисциплина</a:t>
            </a:r>
            <a:endParaRPr kumimoji="0" lang="ru-RU" sz="102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29849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825423" y="116632"/>
            <a:ext cx="4310169" cy="29520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НАСТОЛЬНЫЙ ТЕННИС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8779" y="6157361"/>
            <a:ext cx="1854936" cy="65299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5 781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Narkisim" pitchFamily="34" charset="-79"/>
            </a:endParaRPr>
          </a:p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ЗАНИМАЮЩИХСЯ ЧЕЛОВЕК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2264" y="5940960"/>
            <a:ext cx="1635209" cy="917040"/>
          </a:xfrm>
          <a:prstGeom prst="rect">
            <a:avLst/>
          </a:prstGeom>
          <a:noFill/>
        </p:spPr>
        <p:txBody>
          <a:bodyPr wrap="square" lIns="67558" tIns="33779" rIns="67558" bIns="33779" rtlCol="0" anchor="b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2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43*</a:t>
            </a:r>
          </a:p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СУБЪЕКТА РФ, ГДЕ </a:t>
            </a:r>
            <a:r>
              <a:rPr kumimoji="0" lang="en-US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MIN – </a:t>
            </a: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ГРУППЫ НАЧАЛЬНОЙ ПОДГОТОВКИ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35759" y="6014865"/>
            <a:ext cx="1179238" cy="871115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СОГ</a:t>
            </a:r>
            <a:r>
              <a:rPr kumimoji="0" lang="ru-RU" sz="1154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–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4 817 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НП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733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УТГ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149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СС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81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ВСМ </a:t>
            </a: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-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1</a:t>
            </a:r>
          </a:p>
        </p:txBody>
      </p:sp>
      <p:sp>
        <p:nvSpPr>
          <p:cNvPr id="2" name="AutoShape 2" descr="https://apf.mail.ru/cgi-bin/readmsg?id=14292091110000000340;0;9&amp;preview=1&amp;exif=1"/>
          <p:cNvSpPr>
            <a:spLocks noChangeAspect="1" noChangeArrowheads="1"/>
          </p:cNvSpPr>
          <p:nvPr/>
        </p:nvSpPr>
        <p:spPr bwMode="auto">
          <a:xfrm>
            <a:off x="1411745" y="-136525"/>
            <a:ext cx="314866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94768" y="312820"/>
            <a:ext cx="3165435" cy="6426620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АРХАНГЕЛЬСКАЯ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БЕЛГОРОДСКАЯ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ВОЛГОГРАДСКАЯ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ВОРОНЕЖСКАЯ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ЗАБАЙКАЛЬСКИЙ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ИВАНОВСКАЯ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ИРКУТСКАЯ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КАЛУЖСКАЯ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9. КАЛИНИНГРАДСКАЯ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 КАРАЧАЕВО-ЧЕРКЕССКАЯ РЕСПУБЛИКА *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11. КЕМЕРОВСКАЯ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12. КИРОВСКАЯ ОБЛАСТЬ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13. КРАСНОДАРСКИЙ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14. КРАСНОЯРСКИЙ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15. КУРГАНСКАЯ ОБЛАСТЬ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16. ЛЕНИНГРАДСКАЯ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17. ЛИПЕЦКАЯ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18. г. МОСКВА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19. МОСКОВСКАЯ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20. МУРМАНСКАЯ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21. НИЖЕГОРОДСКАЯ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22. ОРЛОВСКАЯ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23. ОМСКАЯ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24. ПЕРМСКИЙ КРАЙ *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25. РЕСПУБЛИКА БАШКОРТОСТАН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26. РЕСПУБЛИКА БУРЯТИЯ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27. РЕСПУБЛИКА ДАГЕСТАН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28. РЕСПУБЛИКА КАЛМЫКИЯ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29. РЕСПУБЛИКА КАРЕЛИЯ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30. РЕСПУБЛИКА КРЫМ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31. РЕСПУБЛИКА САХА (ЯКУТИЯ)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32. РЕСПУБЛИКА ТАТАРСТАН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33. РОСТОВСКАЯ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34. РЯЗАНСКАЯ 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35. САМАРСКАЯ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36. САРАТОВСКАЯ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37. г. САНКТ-ПЕТЕРБУРГ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38. СМОЛЕНСКАЯ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39. СВЕРДЛОВСКАЯ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40. ТВЕРСКАЯ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41. ТУЛЬСКАЯ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42. УДМУРТСКАЯ РЕСПУБЛИКА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43. ХАНТЫ-МАНСИЙСКИЙ АО-ЮГРА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44. ЧУВАШСКАЯ РЕСПУБЛИКА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45. ЯМАЛО-НЕНЕЦКИЙ АО *</a:t>
            </a:r>
          </a:p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157" y="332637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959690" y="328863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75810" y="418476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1610" y="430640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981143" y="4268659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559" y="217265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384092" y="2134908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092" y="282872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373625" y="279098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860" y="27789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04393" y="2741243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694" y="4329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821227" y="429174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9555" y="337965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5049088" y="3341902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0397" y="372654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5151593" y="36888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792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6098988" y="55155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8835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4991092" y="4268659"/>
            <a:ext cx="675010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</a:t>
            </a: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111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4387307" y="418476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</a:t>
            </a: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28202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849116" y="278246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</a:t>
            </a: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7342" y="2987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3388538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</a:t>
            </a: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02523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3542704" y="298748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</a:t>
            </a: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899" y="3584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4804095" y="3546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6013" y="4302306"/>
            <a:ext cx="134700" cy="1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4325327" y="4264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</a:t>
            </a: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3506" y="371882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3784702" y="368107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</a:t>
            </a: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632" y="386501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4566828" y="382726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093" y="308104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4770289" y="304329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</a:t>
            </a: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1355" y="311560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5242551" y="30778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5534" y="220240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2166730" y="21646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</a:t>
            </a: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8943" y="230630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5320139" y="2268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</a:t>
            </a:r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281" y="354261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4941477" y="350486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</a:t>
            </a:r>
          </a:p>
        </p:txBody>
      </p:sp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303" y="390099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2097499" y="38632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</a:t>
            </a:r>
          </a:p>
        </p:txBody>
      </p:sp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594" y="285232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463790" y="281457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</a:p>
        </p:txBody>
      </p:sp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911" y="419942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3138107" y="41616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</a:t>
            </a:r>
          </a:p>
        </p:txBody>
      </p:sp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255" y="44141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Прямоугольник 77"/>
          <p:cNvSpPr/>
          <p:nvPr/>
        </p:nvSpPr>
        <p:spPr>
          <a:xfrm>
            <a:off x="2660451" y="4376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</a:t>
            </a:r>
          </a:p>
        </p:txBody>
      </p: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224" y="297899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5477420" y="294125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35</a:t>
            </a:r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6867" y="380685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3298063" y="376910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</a:t>
            </a:r>
          </a:p>
        </p:txBody>
      </p: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8498" y="367267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Прямоугольник 85"/>
          <p:cNvSpPr/>
          <p:nvPr/>
        </p:nvSpPr>
        <p:spPr>
          <a:xfrm>
            <a:off x="3509694" y="363492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37</a:t>
            </a:r>
          </a:p>
        </p:txBody>
      </p: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519" y="414760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 87"/>
          <p:cNvSpPr/>
          <p:nvPr/>
        </p:nvSpPr>
        <p:spPr>
          <a:xfrm>
            <a:off x="3417715" y="410985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34</a:t>
            </a:r>
          </a:p>
        </p:txBody>
      </p:sp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9774" y="381525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Прямоугольник 89"/>
          <p:cNvSpPr/>
          <p:nvPr/>
        </p:nvSpPr>
        <p:spPr>
          <a:xfrm>
            <a:off x="3140970" y="377750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39</a:t>
            </a:r>
          </a:p>
        </p:txBody>
      </p:sp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8582" y="305112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5579778" y="3013372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36</a:t>
            </a:r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036" y="32380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Прямоугольник 94"/>
          <p:cNvSpPr/>
          <p:nvPr/>
        </p:nvSpPr>
        <p:spPr>
          <a:xfrm>
            <a:off x="6289232" y="32003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</a:t>
            </a:r>
          </a:p>
        </p:txBody>
      </p:sp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3505" y="33280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Прямоугольник 98"/>
          <p:cNvSpPr/>
          <p:nvPr/>
        </p:nvSpPr>
        <p:spPr>
          <a:xfrm>
            <a:off x="6214701" y="32902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6596" y="37247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Прямоугольник 100"/>
          <p:cNvSpPr/>
          <p:nvPr/>
        </p:nvSpPr>
        <p:spPr>
          <a:xfrm>
            <a:off x="6197792" y="36870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43</a:t>
            </a:r>
          </a:p>
        </p:txBody>
      </p: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5303" y="350486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/>
          <p:cNvSpPr/>
          <p:nvPr/>
        </p:nvSpPr>
        <p:spPr>
          <a:xfrm>
            <a:off x="6526499" y="346711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42</a:t>
            </a:r>
          </a:p>
        </p:txBody>
      </p:sp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346283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Прямоугольник 105"/>
          <p:cNvSpPr/>
          <p:nvPr/>
        </p:nvSpPr>
        <p:spPr>
          <a:xfrm>
            <a:off x="5787473" y="342508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3363" y="407590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Прямоугольник 107"/>
          <p:cNvSpPr/>
          <p:nvPr/>
        </p:nvSpPr>
        <p:spPr>
          <a:xfrm>
            <a:off x="4394559" y="40381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44</a:t>
            </a:r>
          </a:p>
        </p:txBody>
      </p:sp>
      <p:pic>
        <p:nvPicPr>
          <p:cNvPr id="10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629" y="386643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Прямоугольник 109"/>
          <p:cNvSpPr/>
          <p:nvPr/>
        </p:nvSpPr>
        <p:spPr>
          <a:xfrm>
            <a:off x="5220825" y="382868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47</a:t>
            </a:r>
          </a:p>
        </p:txBody>
      </p:sp>
      <p:pic>
        <p:nvPicPr>
          <p:cNvPr id="1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3800" y="534021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 113"/>
          <p:cNvSpPr/>
          <p:nvPr/>
        </p:nvSpPr>
        <p:spPr>
          <a:xfrm>
            <a:off x="3914996" y="53024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46</a:t>
            </a: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1897" y="359289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Прямоугольник 115"/>
          <p:cNvSpPr/>
          <p:nvPr/>
        </p:nvSpPr>
        <p:spPr>
          <a:xfrm>
            <a:off x="7263093" y="35551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48</a:t>
            </a:r>
          </a:p>
        </p:txBody>
      </p:sp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1593" y="21034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Прямоугольник 117"/>
          <p:cNvSpPr/>
          <p:nvPr/>
        </p:nvSpPr>
        <p:spPr>
          <a:xfrm>
            <a:off x="5052789" y="20656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51</a:t>
            </a:r>
          </a:p>
        </p:txBody>
      </p:sp>
      <p:pic>
        <p:nvPicPr>
          <p:cNvPr id="1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346" y="190779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Прямоугольник 119"/>
          <p:cNvSpPr/>
          <p:nvPr/>
        </p:nvSpPr>
        <p:spPr>
          <a:xfrm>
            <a:off x="4972542" y="187004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</a:t>
            </a:r>
          </a:p>
        </p:txBody>
      </p:sp>
      <p:pic>
        <p:nvPicPr>
          <p:cNvPr id="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5894" y="50658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Прямоугольник 124"/>
          <p:cNvSpPr/>
          <p:nvPr/>
        </p:nvSpPr>
        <p:spPr>
          <a:xfrm>
            <a:off x="4037090" y="50281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52</a:t>
            </a:r>
          </a:p>
        </p:txBody>
      </p:sp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0139" y="48485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5221335" y="48107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53</a:t>
            </a:r>
          </a:p>
        </p:txBody>
      </p:sp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320" y="499951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Прямоугольник 130"/>
          <p:cNvSpPr/>
          <p:nvPr/>
        </p:nvSpPr>
        <p:spPr>
          <a:xfrm>
            <a:off x="5074516" y="496176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54</a:t>
            </a:r>
          </a:p>
        </p:txBody>
      </p:sp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411" y="121614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Прямоугольник 132"/>
          <p:cNvSpPr/>
          <p:nvPr/>
        </p:nvSpPr>
        <p:spPr>
          <a:xfrm>
            <a:off x="4610607" y="11784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56</a:t>
            </a:r>
          </a:p>
        </p:txBody>
      </p:sp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294626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Прямоугольник 134"/>
          <p:cNvSpPr/>
          <p:nvPr/>
        </p:nvSpPr>
        <p:spPr>
          <a:xfrm>
            <a:off x="5071346" y="290851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57</a:t>
            </a:r>
          </a:p>
        </p:txBody>
      </p:sp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625" y="300479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7" name="Прямоугольник 136"/>
          <p:cNvSpPr/>
          <p:nvPr/>
        </p:nvSpPr>
        <p:spPr>
          <a:xfrm>
            <a:off x="4274821" y="296704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59</a:t>
            </a:r>
          </a:p>
        </p:txBody>
      </p:sp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5629" y="298748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9" name="Прямоугольник 138"/>
          <p:cNvSpPr/>
          <p:nvPr/>
        </p:nvSpPr>
        <p:spPr>
          <a:xfrm>
            <a:off x="4146825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58</a:t>
            </a:r>
          </a:p>
        </p:txBody>
      </p:sp>
      <p:pic>
        <p:nvPicPr>
          <p:cNvPr id="1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4975" y="407837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3" name="Прямоугольник 142"/>
          <p:cNvSpPr/>
          <p:nvPr/>
        </p:nvSpPr>
        <p:spPr>
          <a:xfrm>
            <a:off x="7436171" y="404062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60</a:t>
            </a:r>
          </a:p>
        </p:txBody>
      </p:sp>
      <p:pic>
        <p:nvPicPr>
          <p:cNvPr id="1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336" y="248957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7" name="Прямоугольник 146"/>
          <p:cNvSpPr/>
          <p:nvPr/>
        </p:nvSpPr>
        <p:spPr>
          <a:xfrm>
            <a:off x="5428532" y="245183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61</a:t>
            </a:r>
          </a:p>
        </p:txBody>
      </p:sp>
      <p:pic>
        <p:nvPicPr>
          <p:cNvPr id="15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559" y="3307323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1" name="Прямоугольник 150"/>
          <p:cNvSpPr/>
          <p:nvPr/>
        </p:nvSpPr>
        <p:spPr>
          <a:xfrm>
            <a:off x="5553755" y="326957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62</a:t>
            </a:r>
          </a:p>
        </p:txBody>
      </p:sp>
      <p:pic>
        <p:nvPicPr>
          <p:cNvPr id="15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8790" y="427565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6" name="Прямоугольник 155"/>
          <p:cNvSpPr/>
          <p:nvPr/>
        </p:nvSpPr>
        <p:spPr>
          <a:xfrm>
            <a:off x="6598323" y="423791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5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45319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9" name="Прямоугольник 158"/>
          <p:cNvSpPr/>
          <p:nvPr/>
        </p:nvSpPr>
        <p:spPr>
          <a:xfrm>
            <a:off x="3542704" y="34154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pic>
        <p:nvPicPr>
          <p:cNvPr id="1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558" y="2923417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1" name="Прямоугольник 160"/>
          <p:cNvSpPr/>
          <p:nvPr/>
        </p:nvSpPr>
        <p:spPr>
          <a:xfrm>
            <a:off x="4884754" y="28856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pic>
        <p:nvPicPr>
          <p:cNvPr id="16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314212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3" name="Прямоугольник 162"/>
          <p:cNvSpPr/>
          <p:nvPr/>
        </p:nvSpPr>
        <p:spPr>
          <a:xfrm>
            <a:off x="4849116" y="3104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</a:t>
            </a:r>
          </a:p>
        </p:txBody>
      </p:sp>
      <p:pic>
        <p:nvPicPr>
          <p:cNvPr id="1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6072" y="517286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5" name="Прямоугольник 164"/>
          <p:cNvSpPr/>
          <p:nvPr/>
        </p:nvSpPr>
        <p:spPr>
          <a:xfrm>
            <a:off x="6457268" y="513511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</a:t>
            </a:r>
          </a:p>
        </p:txBody>
      </p:sp>
      <p:pic>
        <p:nvPicPr>
          <p:cNvPr id="16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148" y="403492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7" name="Прямоугольник 166"/>
          <p:cNvSpPr/>
          <p:nvPr/>
        </p:nvSpPr>
        <p:spPr>
          <a:xfrm>
            <a:off x="4268344" y="3997181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1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702" y="3443545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9" name="Прямоугольник 168"/>
          <p:cNvSpPr/>
          <p:nvPr/>
        </p:nvSpPr>
        <p:spPr>
          <a:xfrm>
            <a:off x="2660898" y="340579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49</a:t>
            </a:r>
          </a:p>
        </p:txBody>
      </p:sp>
      <p:pic>
        <p:nvPicPr>
          <p:cNvPr id="1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755" y="3338894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1" name="Прямоугольник 170"/>
          <p:cNvSpPr/>
          <p:nvPr/>
        </p:nvSpPr>
        <p:spPr>
          <a:xfrm>
            <a:off x="5454951" y="33011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63</a:t>
            </a:r>
          </a:p>
        </p:txBody>
      </p:sp>
      <p:pic>
        <p:nvPicPr>
          <p:cNvPr id="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4740" y="481076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3" name="Прямоугольник 172"/>
          <p:cNvSpPr/>
          <p:nvPr/>
        </p:nvSpPr>
        <p:spPr>
          <a:xfrm>
            <a:off x="5925936" y="477302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17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471372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5" name="Прямоугольник 174"/>
          <p:cNvSpPr/>
          <p:nvPr/>
        </p:nvSpPr>
        <p:spPr>
          <a:xfrm>
            <a:off x="5071346" y="46759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EA8A02-AFC0-4661-99D6-E7DB66F0B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735" y="696149"/>
            <a:ext cx="7443476" cy="4995636"/>
          </a:xfrm>
          <a:prstGeom prst="rect">
            <a:avLst/>
          </a:prstGeom>
        </p:spPr>
      </p:pic>
      <p:pic>
        <p:nvPicPr>
          <p:cNvPr id="140" name="Picture 4">
            <a:extLst>
              <a:ext uri="{FF2B5EF4-FFF2-40B4-BE49-F238E27FC236}">
                <a16:creationId xmlns:a16="http://schemas.microsoft.com/office/drawing/2014/main" id="{B81CDCA8-7E39-4F89-91A5-72B29456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0085" y="287490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F9834-3C4A-4958-8B52-9BBADAD79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1844"/>
            <a:ext cx="8690211" cy="5661334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72D88EBF-9B00-4495-ACA6-E70DC1A9AA64}"/>
              </a:ext>
            </a:extLst>
          </p:cNvPr>
          <p:cNvSpPr txBox="1"/>
          <p:nvPr/>
        </p:nvSpPr>
        <p:spPr>
          <a:xfrm flipH="1">
            <a:off x="5925936" y="5982124"/>
            <a:ext cx="2363577" cy="753277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69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субъектов РФ,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где культивируется спортивная дисциплина</a:t>
            </a:r>
            <a:endParaRPr kumimoji="0" lang="ru-RU" sz="102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84477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825423" y="116632"/>
            <a:ext cx="4310169" cy="29520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ПЛАВАНИЕ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8779" y="6157361"/>
            <a:ext cx="1854936" cy="65299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5 205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Narkisim" pitchFamily="34" charset="-79"/>
            </a:endParaRPr>
          </a:p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ЗАНИМАЮЩИХСЯ ЧЕЛОВЕК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2264" y="5940960"/>
            <a:ext cx="1635209" cy="917040"/>
          </a:xfrm>
          <a:prstGeom prst="rect">
            <a:avLst/>
          </a:prstGeom>
          <a:noFill/>
        </p:spPr>
        <p:txBody>
          <a:bodyPr wrap="square" lIns="67558" tIns="33779" rIns="67558" bIns="33779" rtlCol="0" anchor="b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2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36*</a:t>
            </a:r>
          </a:p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СУБЪЕКТОВ РФ, ГДЕ </a:t>
            </a:r>
            <a:r>
              <a:rPr kumimoji="0" lang="en-US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MIN – </a:t>
            </a: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ГРУППЫ НАЧАЛЬНОЙ ПОДГОТОВКИ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35759" y="6014865"/>
            <a:ext cx="1179238" cy="871115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СОГ</a:t>
            </a:r>
            <a:r>
              <a:rPr kumimoji="0" lang="ru-RU" sz="1154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–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4 397 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НП – 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613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УТГ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123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СС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69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ВСМ </a:t>
            </a: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-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3</a:t>
            </a:r>
          </a:p>
        </p:txBody>
      </p:sp>
      <p:sp>
        <p:nvSpPr>
          <p:cNvPr id="2" name="AutoShape 2" descr="https://apf.mail.ru/cgi-bin/readmsg?id=14292091110000000340;0;9&amp;preview=1&amp;exif=1"/>
          <p:cNvSpPr>
            <a:spLocks noChangeAspect="1" noChangeArrowheads="1"/>
          </p:cNvSpPr>
          <p:nvPr/>
        </p:nvSpPr>
        <p:spPr bwMode="auto">
          <a:xfrm>
            <a:off x="1411745" y="-136525"/>
            <a:ext cx="314866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00678" y="0"/>
            <a:ext cx="3491322" cy="6980618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АЛТАЙСКИЙ КРАЙ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АРХАНГЕЛЬСКАЯ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БЕЛГОРОДСКАЯ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ВЛАДИМИРСКАЯ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ВОЛГОГРАДСКАЯ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ВОРОНЕЖСКАЯ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ИВАНОВСКАЯ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КАЛИНИНГРАДСКАЯ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9. КАЛУЖСКАЯ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 КАМЧАТСКИЙ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11. КИРОВСКАЯ ОБЛАСТЬ *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12. КРАСНОДАРСКИЙ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13. ЛЕНИНГРАДСКАЯ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14. ЛИПЕЦКАЯ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15. МОСКОВСКАЯ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16. МУРМАНСКАЯ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17. НИЖЕГОРОДСКАЯ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18. НОВОСИБИРСКАЯ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19. ОМСКАЯ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20. ПЕНЗЕНСКАЯ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21. ПЕРМСКИЙ КРАЙ *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22. РЕСПУБЛИКА БАШКОРТОСТАН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23. РЕСПУБЛИКА БУРЯТИЯ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24. РЕСПУБЛИКА ДАГЕСТАН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25. РЕСПУБЛИКА КОМИ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26. РЕСПУБЛИКА МАРИЙ ЭЛ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27. РЕСПУБЛИКА САХА (ЯКУТИЯ)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28. РЕСПУБЛИКА ТАТАРСТАН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29. РОСТОВСКАЯ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30. РЯЗАНСКАЯ 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31. САМАРСКАЯ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32. г. САНКТ-ПЕТЕРБУРГ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33. САРАТОВСКАЯ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34. г. СЕВАСТОПОЛЬ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35. СМОЛЕНСКАЯ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36. СВЕРДЛОВСКАЯ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37. ТВЕРСКАЯ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38. ТУЛЬСКАЯ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39. ТЮМЕНСКАЯ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40. УЛЬЯНОВСКАЯ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41. ХАНТЫ-МАНСИЙСКИЙ АО-ЮГРА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42. ЧЕЛЯБИНСКАЯ ОБЛАСТЬ  *</a:t>
            </a:r>
          </a:p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157" y="332637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959690" y="328863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75810" y="418476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1610" y="430640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981143" y="4268659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559" y="217265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384092" y="2134908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092" y="282872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373625" y="279098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860" y="27789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04393" y="2741243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694" y="4329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821227" y="429174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9555" y="337965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5049088" y="3341902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0397" y="372654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5151593" y="36888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792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6098988" y="55155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8835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4991092" y="4268659"/>
            <a:ext cx="675010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</a:t>
            </a: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111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4387307" y="418476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</a:t>
            </a: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28202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849116" y="278246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</a:t>
            </a: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7342" y="2987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3388538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</a:t>
            </a: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02523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3542704" y="298748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</a:t>
            </a: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899" y="3584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4804095" y="3546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6013" y="4302306"/>
            <a:ext cx="134700" cy="1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4325327" y="4264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</a:t>
            </a: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3506" y="371882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3784702" y="368107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</a:t>
            </a: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632" y="386501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4566828" y="382726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093" y="308104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4770289" y="304329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</a:t>
            </a: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1355" y="311560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5242551" y="30778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5534" y="220240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2166730" y="21646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</a:t>
            </a: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8943" y="230630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5320139" y="2268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</a:t>
            </a:r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281" y="354261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4941477" y="350486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</a:t>
            </a:r>
          </a:p>
        </p:txBody>
      </p:sp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303" y="390099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2097499" y="38632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</a:t>
            </a:r>
          </a:p>
        </p:txBody>
      </p:sp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594" y="285232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463790" y="281457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</a:p>
        </p:txBody>
      </p:sp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911" y="419942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3138107" y="41616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</a:t>
            </a:r>
          </a:p>
        </p:txBody>
      </p:sp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255" y="44141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Прямоугольник 77"/>
          <p:cNvSpPr/>
          <p:nvPr/>
        </p:nvSpPr>
        <p:spPr>
          <a:xfrm>
            <a:off x="2660451" y="4376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</a:t>
            </a:r>
          </a:p>
        </p:txBody>
      </p: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224" y="297899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5477420" y="294125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35</a:t>
            </a:r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6867" y="380685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3298063" y="376910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</a:t>
            </a:r>
          </a:p>
        </p:txBody>
      </p: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8498" y="367267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Прямоугольник 85"/>
          <p:cNvSpPr/>
          <p:nvPr/>
        </p:nvSpPr>
        <p:spPr>
          <a:xfrm>
            <a:off x="3509694" y="363492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37</a:t>
            </a:r>
          </a:p>
        </p:txBody>
      </p: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519" y="414760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 87"/>
          <p:cNvSpPr/>
          <p:nvPr/>
        </p:nvSpPr>
        <p:spPr>
          <a:xfrm>
            <a:off x="3417715" y="410985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34</a:t>
            </a:r>
          </a:p>
        </p:txBody>
      </p:sp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9774" y="381525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Прямоугольник 89"/>
          <p:cNvSpPr/>
          <p:nvPr/>
        </p:nvSpPr>
        <p:spPr>
          <a:xfrm>
            <a:off x="3140970" y="377750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39</a:t>
            </a:r>
          </a:p>
        </p:txBody>
      </p:sp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8582" y="305112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5579778" y="3013372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36</a:t>
            </a:r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036" y="32380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Прямоугольник 94"/>
          <p:cNvSpPr/>
          <p:nvPr/>
        </p:nvSpPr>
        <p:spPr>
          <a:xfrm>
            <a:off x="6289232" y="32003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</a:t>
            </a:r>
          </a:p>
        </p:txBody>
      </p:sp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3505" y="33280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Прямоугольник 98"/>
          <p:cNvSpPr/>
          <p:nvPr/>
        </p:nvSpPr>
        <p:spPr>
          <a:xfrm>
            <a:off x="6214701" y="32902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6596" y="37247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Прямоугольник 100"/>
          <p:cNvSpPr/>
          <p:nvPr/>
        </p:nvSpPr>
        <p:spPr>
          <a:xfrm>
            <a:off x="6197792" y="36870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43</a:t>
            </a:r>
          </a:p>
        </p:txBody>
      </p: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5303" y="350486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/>
          <p:cNvSpPr/>
          <p:nvPr/>
        </p:nvSpPr>
        <p:spPr>
          <a:xfrm>
            <a:off x="6526499" y="346711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42</a:t>
            </a:r>
          </a:p>
        </p:txBody>
      </p:sp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346283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Прямоугольник 105"/>
          <p:cNvSpPr/>
          <p:nvPr/>
        </p:nvSpPr>
        <p:spPr>
          <a:xfrm>
            <a:off x="5787473" y="342508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3363" y="407590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Прямоугольник 107"/>
          <p:cNvSpPr/>
          <p:nvPr/>
        </p:nvSpPr>
        <p:spPr>
          <a:xfrm>
            <a:off x="4394559" y="40381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44</a:t>
            </a:r>
          </a:p>
        </p:txBody>
      </p:sp>
      <p:pic>
        <p:nvPicPr>
          <p:cNvPr id="10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629" y="386643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Прямоугольник 109"/>
          <p:cNvSpPr/>
          <p:nvPr/>
        </p:nvSpPr>
        <p:spPr>
          <a:xfrm>
            <a:off x="5220825" y="382868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47</a:t>
            </a:r>
          </a:p>
        </p:txBody>
      </p:sp>
      <p:pic>
        <p:nvPicPr>
          <p:cNvPr id="1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3800" y="534021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 113"/>
          <p:cNvSpPr/>
          <p:nvPr/>
        </p:nvSpPr>
        <p:spPr>
          <a:xfrm>
            <a:off x="3914996" y="53024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46</a:t>
            </a: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1897" y="359289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Прямоугольник 115"/>
          <p:cNvSpPr/>
          <p:nvPr/>
        </p:nvSpPr>
        <p:spPr>
          <a:xfrm>
            <a:off x="7263093" y="35551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48</a:t>
            </a:r>
          </a:p>
        </p:txBody>
      </p:sp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1593" y="21034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Прямоугольник 117"/>
          <p:cNvSpPr/>
          <p:nvPr/>
        </p:nvSpPr>
        <p:spPr>
          <a:xfrm>
            <a:off x="5052789" y="20656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51</a:t>
            </a:r>
          </a:p>
        </p:txBody>
      </p:sp>
      <p:pic>
        <p:nvPicPr>
          <p:cNvPr id="1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346" y="190779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Прямоугольник 119"/>
          <p:cNvSpPr/>
          <p:nvPr/>
        </p:nvSpPr>
        <p:spPr>
          <a:xfrm>
            <a:off x="4972542" y="187004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</a:t>
            </a:r>
          </a:p>
        </p:txBody>
      </p:sp>
      <p:pic>
        <p:nvPicPr>
          <p:cNvPr id="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5894" y="50658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Прямоугольник 124"/>
          <p:cNvSpPr/>
          <p:nvPr/>
        </p:nvSpPr>
        <p:spPr>
          <a:xfrm>
            <a:off x="4037090" y="50281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52</a:t>
            </a:r>
          </a:p>
        </p:txBody>
      </p:sp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0139" y="48485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5221335" y="48107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53</a:t>
            </a:r>
          </a:p>
        </p:txBody>
      </p:sp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320" y="499951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Прямоугольник 130"/>
          <p:cNvSpPr/>
          <p:nvPr/>
        </p:nvSpPr>
        <p:spPr>
          <a:xfrm>
            <a:off x="5074516" y="496176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54</a:t>
            </a:r>
          </a:p>
        </p:txBody>
      </p:sp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411" y="121614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Прямоугольник 132"/>
          <p:cNvSpPr/>
          <p:nvPr/>
        </p:nvSpPr>
        <p:spPr>
          <a:xfrm>
            <a:off x="4610607" y="11784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56</a:t>
            </a:r>
          </a:p>
        </p:txBody>
      </p:sp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294626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Прямоугольник 134"/>
          <p:cNvSpPr/>
          <p:nvPr/>
        </p:nvSpPr>
        <p:spPr>
          <a:xfrm>
            <a:off x="5071346" y="290851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57</a:t>
            </a:r>
          </a:p>
        </p:txBody>
      </p:sp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625" y="300479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7" name="Прямоугольник 136"/>
          <p:cNvSpPr/>
          <p:nvPr/>
        </p:nvSpPr>
        <p:spPr>
          <a:xfrm>
            <a:off x="4274821" y="296704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59</a:t>
            </a:r>
          </a:p>
        </p:txBody>
      </p:sp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5629" y="298748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9" name="Прямоугольник 138"/>
          <p:cNvSpPr/>
          <p:nvPr/>
        </p:nvSpPr>
        <p:spPr>
          <a:xfrm>
            <a:off x="4146825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58</a:t>
            </a:r>
          </a:p>
        </p:txBody>
      </p:sp>
      <p:pic>
        <p:nvPicPr>
          <p:cNvPr id="1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4975" y="407837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3" name="Прямоугольник 142"/>
          <p:cNvSpPr/>
          <p:nvPr/>
        </p:nvSpPr>
        <p:spPr>
          <a:xfrm>
            <a:off x="7436171" y="404062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60</a:t>
            </a:r>
          </a:p>
        </p:txBody>
      </p:sp>
      <p:pic>
        <p:nvPicPr>
          <p:cNvPr id="1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336" y="248957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7" name="Прямоугольник 146"/>
          <p:cNvSpPr/>
          <p:nvPr/>
        </p:nvSpPr>
        <p:spPr>
          <a:xfrm>
            <a:off x="5428532" y="245183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61</a:t>
            </a:r>
          </a:p>
        </p:txBody>
      </p:sp>
      <p:pic>
        <p:nvPicPr>
          <p:cNvPr id="15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559" y="3307323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1" name="Прямоугольник 150"/>
          <p:cNvSpPr/>
          <p:nvPr/>
        </p:nvSpPr>
        <p:spPr>
          <a:xfrm>
            <a:off x="5553755" y="326957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62</a:t>
            </a:r>
          </a:p>
        </p:txBody>
      </p:sp>
      <p:pic>
        <p:nvPicPr>
          <p:cNvPr id="15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8790" y="427565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6" name="Прямоугольник 155"/>
          <p:cNvSpPr/>
          <p:nvPr/>
        </p:nvSpPr>
        <p:spPr>
          <a:xfrm>
            <a:off x="6598323" y="423791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5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45319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9" name="Прямоугольник 158"/>
          <p:cNvSpPr/>
          <p:nvPr/>
        </p:nvSpPr>
        <p:spPr>
          <a:xfrm>
            <a:off x="3542704" y="34154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pic>
        <p:nvPicPr>
          <p:cNvPr id="1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558" y="2923417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1" name="Прямоугольник 160"/>
          <p:cNvSpPr/>
          <p:nvPr/>
        </p:nvSpPr>
        <p:spPr>
          <a:xfrm>
            <a:off x="4884754" y="28856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pic>
        <p:nvPicPr>
          <p:cNvPr id="16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314212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3" name="Прямоугольник 162"/>
          <p:cNvSpPr/>
          <p:nvPr/>
        </p:nvSpPr>
        <p:spPr>
          <a:xfrm>
            <a:off x="4849116" y="3104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</a:t>
            </a:r>
          </a:p>
        </p:txBody>
      </p:sp>
      <p:pic>
        <p:nvPicPr>
          <p:cNvPr id="1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6072" y="517286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5" name="Прямоугольник 164"/>
          <p:cNvSpPr/>
          <p:nvPr/>
        </p:nvSpPr>
        <p:spPr>
          <a:xfrm>
            <a:off x="6457268" y="513511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</a:t>
            </a:r>
          </a:p>
        </p:txBody>
      </p:sp>
      <p:pic>
        <p:nvPicPr>
          <p:cNvPr id="16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148" y="403492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7" name="Прямоугольник 166"/>
          <p:cNvSpPr/>
          <p:nvPr/>
        </p:nvSpPr>
        <p:spPr>
          <a:xfrm>
            <a:off x="4268344" y="3997181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1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702" y="3443545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9" name="Прямоугольник 168"/>
          <p:cNvSpPr/>
          <p:nvPr/>
        </p:nvSpPr>
        <p:spPr>
          <a:xfrm>
            <a:off x="2660898" y="340579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49</a:t>
            </a:r>
          </a:p>
        </p:txBody>
      </p:sp>
      <p:pic>
        <p:nvPicPr>
          <p:cNvPr id="1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755" y="3338894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1" name="Прямоугольник 170"/>
          <p:cNvSpPr/>
          <p:nvPr/>
        </p:nvSpPr>
        <p:spPr>
          <a:xfrm>
            <a:off x="5454951" y="33011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63</a:t>
            </a:r>
          </a:p>
        </p:txBody>
      </p:sp>
      <p:pic>
        <p:nvPicPr>
          <p:cNvPr id="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4740" y="481076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3" name="Прямоугольник 172"/>
          <p:cNvSpPr/>
          <p:nvPr/>
        </p:nvSpPr>
        <p:spPr>
          <a:xfrm>
            <a:off x="5925936" y="477302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17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471372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5" name="Прямоугольник 174"/>
          <p:cNvSpPr/>
          <p:nvPr/>
        </p:nvSpPr>
        <p:spPr>
          <a:xfrm>
            <a:off x="5071346" y="46759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EA8A02-AFC0-4661-99D6-E7DB66F0B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735" y="696149"/>
            <a:ext cx="7443476" cy="4995636"/>
          </a:xfrm>
          <a:prstGeom prst="rect">
            <a:avLst/>
          </a:prstGeom>
        </p:spPr>
      </p:pic>
      <p:pic>
        <p:nvPicPr>
          <p:cNvPr id="140" name="Picture 4">
            <a:extLst>
              <a:ext uri="{FF2B5EF4-FFF2-40B4-BE49-F238E27FC236}">
                <a16:creationId xmlns:a16="http://schemas.microsoft.com/office/drawing/2014/main" id="{B81CDCA8-7E39-4F89-91A5-72B29456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0085" y="287490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F9834-3C4A-4958-8B52-9BBADAD79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1844"/>
            <a:ext cx="8690211" cy="5661334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72D88EBF-9B00-4495-ACA6-E70DC1A9AA64}"/>
              </a:ext>
            </a:extLst>
          </p:cNvPr>
          <p:cNvSpPr txBox="1"/>
          <p:nvPr/>
        </p:nvSpPr>
        <p:spPr>
          <a:xfrm flipH="1">
            <a:off x="5925936" y="5982124"/>
            <a:ext cx="2363577" cy="753277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67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субъектов РФ,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где культивируется спортивная дисциплина</a:t>
            </a:r>
            <a:endParaRPr kumimoji="0" lang="ru-RU" sz="102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154822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825423" y="116632"/>
            <a:ext cx="4310169" cy="29520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ТЕННИС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8779" y="6157361"/>
            <a:ext cx="1854936" cy="65299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414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ЗАНИМАЮЩИХСЯ ЧЕЛОВЕК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2264" y="5940960"/>
            <a:ext cx="1635209" cy="917040"/>
          </a:xfrm>
          <a:prstGeom prst="rect">
            <a:avLst/>
          </a:prstGeom>
          <a:noFill/>
        </p:spPr>
        <p:txBody>
          <a:bodyPr wrap="square" lIns="67558" tIns="33779" rIns="67558" bIns="33779" rtlCol="0" anchor="b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2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5*</a:t>
            </a:r>
          </a:p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СУБЪЕКТОВ РФ, ГДЕ </a:t>
            </a:r>
            <a:r>
              <a:rPr kumimoji="0" lang="en-US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MIN – </a:t>
            </a: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ГРУППЫ НАЧАЛЬНОЙ ПОДГОТОВКИ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35759" y="6014865"/>
            <a:ext cx="1179238" cy="871115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СОГ</a:t>
            </a:r>
            <a:r>
              <a:rPr kumimoji="0" lang="ru-RU" sz="1154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–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341 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НП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54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УТГ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0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СС –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19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ВСМ </a:t>
            </a: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-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0</a:t>
            </a:r>
          </a:p>
        </p:txBody>
      </p:sp>
      <p:sp>
        <p:nvSpPr>
          <p:cNvPr id="2" name="AutoShape 2" descr="https://apf.mail.ru/cgi-bin/readmsg?id=14292091110000000340;0;9&amp;preview=1&amp;exif=1"/>
          <p:cNvSpPr>
            <a:spLocks noChangeAspect="1" noChangeArrowheads="1"/>
          </p:cNvSpPr>
          <p:nvPr/>
        </p:nvSpPr>
        <p:spPr bwMode="auto">
          <a:xfrm>
            <a:off x="1411745" y="-136525"/>
            <a:ext cx="314866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8226" y="312822"/>
            <a:ext cx="3276610" cy="60111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БЕЛГОРОДСКАЯ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ВОЛОГОДСКАЯ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ЗАБАЙКАЛЬСКИЙ КРАЙ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КАЛУЖСКАЯ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КАРАЧАЕВО-ЧЕРКЕССКАЯ РЕСПУБЛИКА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ЛЕНИНГРАДСКАЯ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МОСКОВСКАЯ ОБЛАСТЬ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НОВГОРОДСКАЯ ОБЛАСТЬ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9. НОВОСИБИРСКАЯ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 ОРЕНБУРГСКАЯ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11. ПЕРМСКИЙ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12. ПРИМОРСКИЙ КРАЙ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13. РЕСПУБЛИКА КОМИ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14. РОСТОВСКАЯ ОБЛАСТЬ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15. САМАРСКАЯ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16. г. САНКТ-ПЕТЕРБУРГ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17. СВЕРДЛОВСКАЯ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18. ТЮМЕНСКАЯ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19. УЛЬЯНОВСКАЯ ОБЛАСТЬ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20. ЧЕЛЯБИНСКАЯ ОБЛАСТЬ * </a:t>
            </a:r>
          </a:p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157" y="332637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959690" y="328863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75810" y="418476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1610" y="430640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981143" y="4268659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559" y="217265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384092" y="2134908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092" y="282872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373625" y="279098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860" y="27789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04393" y="2741243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694" y="4329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821227" y="429174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9555" y="337965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5049088" y="3341902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0397" y="372654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5151593" y="36888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792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6098988" y="55155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8835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4991092" y="4268659"/>
            <a:ext cx="675010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</a:t>
            </a: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111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4387307" y="418476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</a:t>
            </a: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28202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849116" y="278246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</a:t>
            </a: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7342" y="2987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3388538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</a:t>
            </a: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02523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3542704" y="298748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</a:t>
            </a: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899" y="3584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4804095" y="3546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6013" y="4302306"/>
            <a:ext cx="134700" cy="1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4325327" y="4264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</a:t>
            </a: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3506" y="371882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3784702" y="368107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</a:t>
            </a: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632" y="386501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4566828" y="382726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093" y="308104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4770289" y="304329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</a:t>
            </a: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1355" y="311560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5242551" y="30778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5534" y="220240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2166730" y="21646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</a:t>
            </a: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8943" y="230630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5320139" y="2268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</a:t>
            </a:r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281" y="354261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4941477" y="350486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</a:t>
            </a:r>
          </a:p>
        </p:txBody>
      </p:sp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303" y="390099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2097499" y="38632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</a:t>
            </a:r>
          </a:p>
        </p:txBody>
      </p:sp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594" y="285232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463790" y="281457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</a:p>
        </p:txBody>
      </p:sp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911" y="419942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3138107" y="41616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</a:t>
            </a:r>
          </a:p>
        </p:txBody>
      </p:sp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255" y="44141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Прямоугольник 77"/>
          <p:cNvSpPr/>
          <p:nvPr/>
        </p:nvSpPr>
        <p:spPr>
          <a:xfrm>
            <a:off x="2660451" y="4376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</a:t>
            </a:r>
          </a:p>
        </p:txBody>
      </p: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224" y="297899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5477420" y="294125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35</a:t>
            </a:r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6867" y="380685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3298063" y="376910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</a:t>
            </a:r>
          </a:p>
        </p:txBody>
      </p: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8498" y="367267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Прямоугольник 85"/>
          <p:cNvSpPr/>
          <p:nvPr/>
        </p:nvSpPr>
        <p:spPr>
          <a:xfrm>
            <a:off x="3509694" y="363492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37</a:t>
            </a:r>
          </a:p>
        </p:txBody>
      </p: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519" y="414760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 87"/>
          <p:cNvSpPr/>
          <p:nvPr/>
        </p:nvSpPr>
        <p:spPr>
          <a:xfrm>
            <a:off x="3417715" y="410985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34</a:t>
            </a:r>
          </a:p>
        </p:txBody>
      </p:sp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9774" y="381525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Прямоугольник 89"/>
          <p:cNvSpPr/>
          <p:nvPr/>
        </p:nvSpPr>
        <p:spPr>
          <a:xfrm>
            <a:off x="3140970" y="377750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39</a:t>
            </a:r>
          </a:p>
        </p:txBody>
      </p:sp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8582" y="305112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5579778" y="3013372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36</a:t>
            </a:r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036" y="32380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Прямоугольник 94"/>
          <p:cNvSpPr/>
          <p:nvPr/>
        </p:nvSpPr>
        <p:spPr>
          <a:xfrm>
            <a:off x="6289232" y="32003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</a:t>
            </a:r>
          </a:p>
        </p:txBody>
      </p:sp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3505" y="33280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Прямоугольник 98"/>
          <p:cNvSpPr/>
          <p:nvPr/>
        </p:nvSpPr>
        <p:spPr>
          <a:xfrm>
            <a:off x="6214701" y="32902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6596" y="37247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Прямоугольник 100"/>
          <p:cNvSpPr/>
          <p:nvPr/>
        </p:nvSpPr>
        <p:spPr>
          <a:xfrm>
            <a:off x="6197792" y="36870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43</a:t>
            </a:r>
          </a:p>
        </p:txBody>
      </p: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5303" y="350486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/>
          <p:cNvSpPr/>
          <p:nvPr/>
        </p:nvSpPr>
        <p:spPr>
          <a:xfrm>
            <a:off x="6526499" y="346711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42</a:t>
            </a:r>
          </a:p>
        </p:txBody>
      </p:sp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346283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Прямоугольник 105"/>
          <p:cNvSpPr/>
          <p:nvPr/>
        </p:nvSpPr>
        <p:spPr>
          <a:xfrm>
            <a:off x="5787473" y="342508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3363" y="407590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Прямоугольник 107"/>
          <p:cNvSpPr/>
          <p:nvPr/>
        </p:nvSpPr>
        <p:spPr>
          <a:xfrm>
            <a:off x="4394559" y="40381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44</a:t>
            </a:r>
          </a:p>
        </p:txBody>
      </p:sp>
      <p:pic>
        <p:nvPicPr>
          <p:cNvPr id="10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629" y="386643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Прямоугольник 109"/>
          <p:cNvSpPr/>
          <p:nvPr/>
        </p:nvSpPr>
        <p:spPr>
          <a:xfrm>
            <a:off x="5220825" y="382868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47</a:t>
            </a:r>
          </a:p>
        </p:txBody>
      </p:sp>
      <p:pic>
        <p:nvPicPr>
          <p:cNvPr id="1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3800" y="534021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 113"/>
          <p:cNvSpPr/>
          <p:nvPr/>
        </p:nvSpPr>
        <p:spPr>
          <a:xfrm>
            <a:off x="3914996" y="53024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46</a:t>
            </a: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1897" y="359289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Прямоугольник 115"/>
          <p:cNvSpPr/>
          <p:nvPr/>
        </p:nvSpPr>
        <p:spPr>
          <a:xfrm>
            <a:off x="7263093" y="35551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48</a:t>
            </a:r>
          </a:p>
        </p:txBody>
      </p:sp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1593" y="21034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Прямоугольник 117"/>
          <p:cNvSpPr/>
          <p:nvPr/>
        </p:nvSpPr>
        <p:spPr>
          <a:xfrm>
            <a:off x="5052789" y="20656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51</a:t>
            </a:r>
          </a:p>
        </p:txBody>
      </p:sp>
      <p:pic>
        <p:nvPicPr>
          <p:cNvPr id="1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346" y="190779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Прямоугольник 119"/>
          <p:cNvSpPr/>
          <p:nvPr/>
        </p:nvSpPr>
        <p:spPr>
          <a:xfrm>
            <a:off x="4972542" y="187004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</a:t>
            </a:r>
          </a:p>
        </p:txBody>
      </p:sp>
      <p:pic>
        <p:nvPicPr>
          <p:cNvPr id="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5894" y="50658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Прямоугольник 124"/>
          <p:cNvSpPr/>
          <p:nvPr/>
        </p:nvSpPr>
        <p:spPr>
          <a:xfrm>
            <a:off x="4037090" y="50281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52</a:t>
            </a:r>
          </a:p>
        </p:txBody>
      </p:sp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0139" y="48485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5221335" y="48107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53</a:t>
            </a:r>
          </a:p>
        </p:txBody>
      </p:sp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320" y="499951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Прямоугольник 130"/>
          <p:cNvSpPr/>
          <p:nvPr/>
        </p:nvSpPr>
        <p:spPr>
          <a:xfrm>
            <a:off x="5074516" y="496176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54</a:t>
            </a:r>
          </a:p>
        </p:txBody>
      </p:sp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411" y="121614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Прямоугольник 132"/>
          <p:cNvSpPr/>
          <p:nvPr/>
        </p:nvSpPr>
        <p:spPr>
          <a:xfrm>
            <a:off x="4610607" y="11784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56</a:t>
            </a:r>
          </a:p>
        </p:txBody>
      </p:sp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294626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Прямоугольник 134"/>
          <p:cNvSpPr/>
          <p:nvPr/>
        </p:nvSpPr>
        <p:spPr>
          <a:xfrm>
            <a:off x="5071346" y="290851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57</a:t>
            </a:r>
          </a:p>
        </p:txBody>
      </p:sp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625" y="300479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7" name="Прямоугольник 136"/>
          <p:cNvSpPr/>
          <p:nvPr/>
        </p:nvSpPr>
        <p:spPr>
          <a:xfrm>
            <a:off x="4274821" y="296704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59</a:t>
            </a:r>
          </a:p>
        </p:txBody>
      </p:sp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5629" y="298748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9" name="Прямоугольник 138"/>
          <p:cNvSpPr/>
          <p:nvPr/>
        </p:nvSpPr>
        <p:spPr>
          <a:xfrm>
            <a:off x="4146825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58</a:t>
            </a:r>
          </a:p>
        </p:txBody>
      </p:sp>
      <p:pic>
        <p:nvPicPr>
          <p:cNvPr id="1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4975" y="407837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3" name="Прямоугольник 142"/>
          <p:cNvSpPr/>
          <p:nvPr/>
        </p:nvSpPr>
        <p:spPr>
          <a:xfrm>
            <a:off x="7436171" y="404062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60</a:t>
            </a:r>
          </a:p>
        </p:txBody>
      </p:sp>
      <p:pic>
        <p:nvPicPr>
          <p:cNvPr id="1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336" y="248957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7" name="Прямоугольник 146"/>
          <p:cNvSpPr/>
          <p:nvPr/>
        </p:nvSpPr>
        <p:spPr>
          <a:xfrm>
            <a:off x="5428532" y="245183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61</a:t>
            </a:r>
          </a:p>
        </p:txBody>
      </p:sp>
      <p:pic>
        <p:nvPicPr>
          <p:cNvPr id="15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559" y="3307323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1" name="Прямоугольник 150"/>
          <p:cNvSpPr/>
          <p:nvPr/>
        </p:nvSpPr>
        <p:spPr>
          <a:xfrm>
            <a:off x="5553755" y="326957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62</a:t>
            </a:r>
          </a:p>
        </p:txBody>
      </p:sp>
      <p:pic>
        <p:nvPicPr>
          <p:cNvPr id="15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8790" y="427565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6" name="Прямоугольник 155"/>
          <p:cNvSpPr/>
          <p:nvPr/>
        </p:nvSpPr>
        <p:spPr>
          <a:xfrm>
            <a:off x="6598323" y="423791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5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45319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9" name="Прямоугольник 158"/>
          <p:cNvSpPr/>
          <p:nvPr/>
        </p:nvSpPr>
        <p:spPr>
          <a:xfrm>
            <a:off x="3542704" y="34154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pic>
        <p:nvPicPr>
          <p:cNvPr id="1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558" y="2923417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1" name="Прямоугольник 160"/>
          <p:cNvSpPr/>
          <p:nvPr/>
        </p:nvSpPr>
        <p:spPr>
          <a:xfrm>
            <a:off x="4884754" y="28856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pic>
        <p:nvPicPr>
          <p:cNvPr id="16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314212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3" name="Прямоугольник 162"/>
          <p:cNvSpPr/>
          <p:nvPr/>
        </p:nvSpPr>
        <p:spPr>
          <a:xfrm>
            <a:off x="4849116" y="3104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</a:t>
            </a:r>
          </a:p>
        </p:txBody>
      </p:sp>
      <p:pic>
        <p:nvPicPr>
          <p:cNvPr id="1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6072" y="517286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5" name="Прямоугольник 164"/>
          <p:cNvSpPr/>
          <p:nvPr/>
        </p:nvSpPr>
        <p:spPr>
          <a:xfrm>
            <a:off x="6457268" y="513511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</a:t>
            </a:r>
          </a:p>
        </p:txBody>
      </p:sp>
      <p:pic>
        <p:nvPicPr>
          <p:cNvPr id="16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148" y="403492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7" name="Прямоугольник 166"/>
          <p:cNvSpPr/>
          <p:nvPr/>
        </p:nvSpPr>
        <p:spPr>
          <a:xfrm>
            <a:off x="4268344" y="3997181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1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702" y="3443545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9" name="Прямоугольник 168"/>
          <p:cNvSpPr/>
          <p:nvPr/>
        </p:nvSpPr>
        <p:spPr>
          <a:xfrm>
            <a:off x="2660898" y="340579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49</a:t>
            </a:r>
          </a:p>
        </p:txBody>
      </p:sp>
      <p:pic>
        <p:nvPicPr>
          <p:cNvPr id="1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755" y="3338894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1" name="Прямоугольник 170"/>
          <p:cNvSpPr/>
          <p:nvPr/>
        </p:nvSpPr>
        <p:spPr>
          <a:xfrm>
            <a:off x="5454951" y="33011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63</a:t>
            </a:r>
          </a:p>
        </p:txBody>
      </p:sp>
      <p:pic>
        <p:nvPicPr>
          <p:cNvPr id="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4740" y="481076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3" name="Прямоугольник 172"/>
          <p:cNvSpPr/>
          <p:nvPr/>
        </p:nvSpPr>
        <p:spPr>
          <a:xfrm>
            <a:off x="5925936" y="477302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17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471372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5" name="Прямоугольник 174"/>
          <p:cNvSpPr/>
          <p:nvPr/>
        </p:nvSpPr>
        <p:spPr>
          <a:xfrm>
            <a:off x="5071346" y="46759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EA8A02-AFC0-4661-99D6-E7DB66F0B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735" y="696149"/>
            <a:ext cx="7443476" cy="4995636"/>
          </a:xfrm>
          <a:prstGeom prst="rect">
            <a:avLst/>
          </a:prstGeom>
        </p:spPr>
      </p:pic>
      <p:pic>
        <p:nvPicPr>
          <p:cNvPr id="140" name="Picture 4">
            <a:extLst>
              <a:ext uri="{FF2B5EF4-FFF2-40B4-BE49-F238E27FC236}">
                <a16:creationId xmlns:a16="http://schemas.microsoft.com/office/drawing/2014/main" id="{B81CDCA8-7E39-4F89-91A5-72B29456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0085" y="287490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F9834-3C4A-4958-8B52-9BBADAD79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1844"/>
            <a:ext cx="8690211" cy="5661334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72D88EBF-9B00-4495-ACA6-E70DC1A9AA64}"/>
              </a:ext>
            </a:extLst>
          </p:cNvPr>
          <p:cNvSpPr txBox="1"/>
          <p:nvPr/>
        </p:nvSpPr>
        <p:spPr>
          <a:xfrm flipH="1">
            <a:off x="5925936" y="5982124"/>
            <a:ext cx="2363577" cy="753277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20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субъектов РФ,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где культивируется спортивная дисциплина</a:t>
            </a:r>
            <a:endParaRPr kumimoji="0" lang="ru-RU" sz="102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69360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825423" y="116632"/>
            <a:ext cx="4310169" cy="29520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7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ФУТБОЛ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8779" y="6157361"/>
            <a:ext cx="1854936" cy="652993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1 148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  <a:p>
            <a:pPr marL="0" marR="0" lvl="0" indent="0" algn="l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ЗАНИМАЮЩИХСЯ ЧЕЛОВЕК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2264" y="5940960"/>
            <a:ext cx="1635209" cy="917040"/>
          </a:xfrm>
          <a:prstGeom prst="rect">
            <a:avLst/>
          </a:prstGeom>
          <a:noFill/>
        </p:spPr>
        <p:txBody>
          <a:bodyPr wrap="square" lIns="67558" tIns="33779" rIns="67558" bIns="33779" rtlCol="0" anchor="b">
            <a:spAutoFit/>
          </a:bodyPr>
          <a:lstStyle/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2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ropol" pitchFamily="34" charset="0"/>
                <a:ea typeface="+mn-ea"/>
                <a:cs typeface="Narkisim" pitchFamily="34" charset="-79"/>
              </a:rPr>
              <a:t>21*</a:t>
            </a:r>
          </a:p>
          <a:p>
            <a:pPr marL="0" marR="0" lvl="0" indent="0" algn="ctr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СУБЪЕКТ РФ, ГДЕ </a:t>
            </a:r>
            <a:r>
              <a:rPr kumimoji="0" lang="en-US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MIN – </a:t>
            </a:r>
            <a:r>
              <a:rPr kumimoji="0" lang="ru-RU" sz="898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ГРУППЫ НАЧАЛЬНОЙ ПОДГОТОВКИ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35759" y="6014865"/>
            <a:ext cx="1179238" cy="871115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СОГ</a:t>
            </a:r>
            <a:r>
              <a:rPr kumimoji="0" lang="ru-RU" sz="1154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–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481 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НП – 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492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УТГ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129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СС –  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0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ВСМ </a:t>
            </a:r>
            <a:r>
              <a:rPr kumimoji="0" lang="ru-RU" sz="1026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-    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Narkisim" pitchFamily="34" charset="-79"/>
              </a:rPr>
              <a:t>46</a:t>
            </a:r>
          </a:p>
        </p:txBody>
      </p:sp>
      <p:sp>
        <p:nvSpPr>
          <p:cNvPr id="2" name="AutoShape 2" descr="https://apf.mail.ru/cgi-bin/readmsg?id=14292091110000000340;0;9&amp;preview=1&amp;exif=1"/>
          <p:cNvSpPr>
            <a:spLocks noChangeAspect="1" noChangeArrowheads="1"/>
          </p:cNvSpPr>
          <p:nvPr/>
        </p:nvSpPr>
        <p:spPr bwMode="auto">
          <a:xfrm>
            <a:off x="1411745" y="-136525"/>
            <a:ext cx="314866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4605" tIns="47302" rIns="94605" bIns="473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8225" y="160338"/>
            <a:ext cx="3276611" cy="699460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БЕЛГОРОДСКАЯ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ВОЛГОГРАДСКАЯ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ВОЛОГОДСКАЯ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ИРКУТСКАЯ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КАЛИНИНГРАДСКАЯ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КАЛУЖСКАЯ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КИРОВСКАЯ ОБЛАСТЬ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КРАСНОДАРСКИЙ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9. КАРАЧАЕВО-ЧЕРКЕССКАЯ РЕСПУБЛИКА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 МОСКОВСКАЯ ОБЛАСТЬ 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11. НИЖЕГОРОДСКАЯ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12. НОВОСИБИРСКАЯ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13. ОМСКАЯ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14. ОРЛОВСКАЯ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15. ПЕРМСКИЙ КРАЙ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16. РЕСПУБЛИКА МАРИЙ ЭЛ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17. г. САНКТ-ПЕТЕРБУРГ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18. СВЕРДЛОВСКАЯ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19. ТАМБОВСКАЯ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20. ТУЛЬСКАЯ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21. УДМУРТСКАЯ РЕСПУБЛИКА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22. ЧЕЛЯБИНСКАЯ ОБЛАСТЬ *</a:t>
            </a:r>
          </a:p>
          <a:p>
            <a:pPr marL="0" marR="0" lvl="0" indent="0" algn="l" defTabSz="945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23. ЧУВАШСКАЯ РЕСПУБЛИКА * </a:t>
            </a:r>
          </a:p>
          <a:p>
            <a:pPr marL="0" marR="0" lvl="0" indent="0" algn="l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157" y="332637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959690" y="328863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75810" y="418476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1610" y="430640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981143" y="4268659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559" y="217265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384092" y="2134908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092" y="282872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373625" y="279098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860" y="27789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04393" y="2741243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694" y="4329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821227" y="4291740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9555" y="337965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5049088" y="3341902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0397" y="372654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5151593" y="36888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792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6098988" y="55155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8835" y="55533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4991092" y="4268659"/>
            <a:ext cx="675010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</a:t>
            </a: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111" y="422250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4387307" y="418476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</a:t>
            </a: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28202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849116" y="278246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</a:t>
            </a: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7342" y="2987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3388538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</a:t>
            </a: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02523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3542704" y="298748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</a:t>
            </a: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2899" y="358448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4804095" y="3546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6013" y="4302306"/>
            <a:ext cx="134700" cy="1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4325327" y="4264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</a:t>
            </a: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3506" y="371882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3784702" y="368107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</a:t>
            </a: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632" y="386501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4566828" y="382726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093" y="308104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4770289" y="304329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</a:t>
            </a: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1355" y="311560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5242551" y="30778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5534" y="220240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2166730" y="21646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</a:t>
            </a: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8943" y="230630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5320139" y="226855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</a:t>
            </a:r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281" y="354261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4941477" y="350486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</a:t>
            </a:r>
          </a:p>
        </p:txBody>
      </p:sp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303" y="390099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2097499" y="38632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</a:t>
            </a:r>
          </a:p>
        </p:txBody>
      </p:sp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594" y="285232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463790" y="281457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</a:p>
        </p:txBody>
      </p:sp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911" y="419942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3138107" y="41616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</a:t>
            </a:r>
          </a:p>
        </p:txBody>
      </p:sp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255" y="441412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Прямоугольник 77"/>
          <p:cNvSpPr/>
          <p:nvPr/>
        </p:nvSpPr>
        <p:spPr>
          <a:xfrm>
            <a:off x="2660451" y="4376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</a:t>
            </a:r>
          </a:p>
        </p:txBody>
      </p: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224" y="2978998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5477420" y="294125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35</a:t>
            </a:r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6867" y="380685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3298063" y="376910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38</a:t>
            </a:r>
          </a:p>
        </p:txBody>
      </p: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8498" y="367267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Прямоугольник 85"/>
          <p:cNvSpPr/>
          <p:nvPr/>
        </p:nvSpPr>
        <p:spPr>
          <a:xfrm>
            <a:off x="3509694" y="363492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37</a:t>
            </a:r>
          </a:p>
        </p:txBody>
      </p: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519" y="414760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 87"/>
          <p:cNvSpPr/>
          <p:nvPr/>
        </p:nvSpPr>
        <p:spPr>
          <a:xfrm>
            <a:off x="3417715" y="410985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34</a:t>
            </a:r>
          </a:p>
        </p:txBody>
      </p:sp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9774" y="381525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Прямоугольник 89"/>
          <p:cNvSpPr/>
          <p:nvPr/>
        </p:nvSpPr>
        <p:spPr>
          <a:xfrm>
            <a:off x="3140970" y="377750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39</a:t>
            </a:r>
          </a:p>
        </p:txBody>
      </p:sp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8582" y="3051120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5579778" y="3013372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36</a:t>
            </a:r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036" y="3238091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Прямоугольник 94"/>
          <p:cNvSpPr/>
          <p:nvPr/>
        </p:nvSpPr>
        <p:spPr>
          <a:xfrm>
            <a:off x="6289232" y="32003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40</a:t>
            </a:r>
          </a:p>
        </p:txBody>
      </p:sp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3505" y="33280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Прямоугольник 98"/>
          <p:cNvSpPr/>
          <p:nvPr/>
        </p:nvSpPr>
        <p:spPr>
          <a:xfrm>
            <a:off x="6214701" y="32902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6596" y="37247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Прямоугольник 100"/>
          <p:cNvSpPr/>
          <p:nvPr/>
        </p:nvSpPr>
        <p:spPr>
          <a:xfrm>
            <a:off x="6197792" y="36870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43</a:t>
            </a:r>
          </a:p>
        </p:txBody>
      </p: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5303" y="350486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/>
          <p:cNvSpPr/>
          <p:nvPr/>
        </p:nvSpPr>
        <p:spPr>
          <a:xfrm>
            <a:off x="6526499" y="346711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42</a:t>
            </a:r>
          </a:p>
        </p:txBody>
      </p:sp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277" y="346283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Прямоугольник 105"/>
          <p:cNvSpPr/>
          <p:nvPr/>
        </p:nvSpPr>
        <p:spPr>
          <a:xfrm>
            <a:off x="5787473" y="342508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41</a:t>
            </a:r>
          </a:p>
        </p:txBody>
      </p:sp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3363" y="4075903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Прямоугольник 107"/>
          <p:cNvSpPr/>
          <p:nvPr/>
        </p:nvSpPr>
        <p:spPr>
          <a:xfrm>
            <a:off x="4394559" y="403815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44</a:t>
            </a:r>
          </a:p>
        </p:txBody>
      </p:sp>
      <p:pic>
        <p:nvPicPr>
          <p:cNvPr id="10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629" y="386643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Прямоугольник 109"/>
          <p:cNvSpPr/>
          <p:nvPr/>
        </p:nvSpPr>
        <p:spPr>
          <a:xfrm>
            <a:off x="5220825" y="382868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47</a:t>
            </a:r>
          </a:p>
        </p:txBody>
      </p:sp>
      <p:pic>
        <p:nvPicPr>
          <p:cNvPr id="1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3800" y="534021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 113"/>
          <p:cNvSpPr/>
          <p:nvPr/>
        </p:nvSpPr>
        <p:spPr>
          <a:xfrm>
            <a:off x="3914996" y="53024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46</a:t>
            </a: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1897" y="359289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Прямоугольник 115"/>
          <p:cNvSpPr/>
          <p:nvPr/>
        </p:nvSpPr>
        <p:spPr>
          <a:xfrm>
            <a:off x="7263093" y="35551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48</a:t>
            </a:r>
          </a:p>
        </p:txBody>
      </p:sp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1593" y="2103425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Прямоугольник 117"/>
          <p:cNvSpPr/>
          <p:nvPr/>
        </p:nvSpPr>
        <p:spPr>
          <a:xfrm>
            <a:off x="5052789" y="2065677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51</a:t>
            </a:r>
          </a:p>
        </p:txBody>
      </p:sp>
      <p:pic>
        <p:nvPicPr>
          <p:cNvPr id="1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346" y="190779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Прямоугольник 119"/>
          <p:cNvSpPr/>
          <p:nvPr/>
        </p:nvSpPr>
        <p:spPr>
          <a:xfrm>
            <a:off x="4972542" y="187004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</a:t>
            </a:r>
          </a:p>
        </p:txBody>
      </p:sp>
      <p:pic>
        <p:nvPicPr>
          <p:cNvPr id="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5894" y="5065882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Прямоугольник 124"/>
          <p:cNvSpPr/>
          <p:nvPr/>
        </p:nvSpPr>
        <p:spPr>
          <a:xfrm>
            <a:off x="4037090" y="502813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52</a:t>
            </a:r>
          </a:p>
        </p:txBody>
      </p:sp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0139" y="4848516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5221335" y="48107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53</a:t>
            </a:r>
          </a:p>
        </p:txBody>
      </p:sp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320" y="4999514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Прямоугольник 130"/>
          <p:cNvSpPr/>
          <p:nvPr/>
        </p:nvSpPr>
        <p:spPr>
          <a:xfrm>
            <a:off x="5074516" y="496176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54</a:t>
            </a:r>
          </a:p>
        </p:txBody>
      </p:sp>
      <p:pic>
        <p:nvPicPr>
          <p:cNvPr id="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411" y="121614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Прямоугольник 132"/>
          <p:cNvSpPr/>
          <p:nvPr/>
        </p:nvSpPr>
        <p:spPr>
          <a:xfrm>
            <a:off x="4610607" y="117840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56</a:t>
            </a:r>
          </a:p>
        </p:txBody>
      </p:sp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2946267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Прямоугольник 134"/>
          <p:cNvSpPr/>
          <p:nvPr/>
        </p:nvSpPr>
        <p:spPr>
          <a:xfrm>
            <a:off x="5071346" y="290851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57</a:t>
            </a:r>
          </a:p>
        </p:txBody>
      </p:sp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625" y="300479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7" name="Прямоугольник 136"/>
          <p:cNvSpPr/>
          <p:nvPr/>
        </p:nvSpPr>
        <p:spPr>
          <a:xfrm>
            <a:off x="4274821" y="296704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59</a:t>
            </a:r>
          </a:p>
        </p:txBody>
      </p:sp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5629" y="298748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39" name="Прямоугольник 138"/>
          <p:cNvSpPr/>
          <p:nvPr/>
        </p:nvSpPr>
        <p:spPr>
          <a:xfrm>
            <a:off x="4146825" y="294974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58</a:t>
            </a:r>
          </a:p>
        </p:txBody>
      </p:sp>
      <p:pic>
        <p:nvPicPr>
          <p:cNvPr id="1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4975" y="407837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3" name="Прямоугольник 142"/>
          <p:cNvSpPr/>
          <p:nvPr/>
        </p:nvSpPr>
        <p:spPr>
          <a:xfrm>
            <a:off x="7436171" y="4040623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60</a:t>
            </a:r>
          </a:p>
        </p:txBody>
      </p:sp>
      <p:pic>
        <p:nvPicPr>
          <p:cNvPr id="1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336" y="248957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47" name="Прямоугольник 146"/>
          <p:cNvSpPr/>
          <p:nvPr/>
        </p:nvSpPr>
        <p:spPr>
          <a:xfrm>
            <a:off x="5428532" y="245183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61</a:t>
            </a:r>
          </a:p>
        </p:txBody>
      </p:sp>
      <p:pic>
        <p:nvPicPr>
          <p:cNvPr id="15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559" y="3307323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1" name="Прямоугольник 150"/>
          <p:cNvSpPr/>
          <p:nvPr/>
        </p:nvSpPr>
        <p:spPr>
          <a:xfrm>
            <a:off x="5553755" y="3269575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62</a:t>
            </a:r>
          </a:p>
        </p:txBody>
      </p:sp>
      <p:pic>
        <p:nvPicPr>
          <p:cNvPr id="15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8790" y="427565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6" name="Прямоугольник 155"/>
          <p:cNvSpPr/>
          <p:nvPr/>
        </p:nvSpPr>
        <p:spPr>
          <a:xfrm>
            <a:off x="6598323" y="4237911"/>
            <a:ext cx="159397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5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1508" y="345319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59" name="Прямоугольник 158"/>
          <p:cNvSpPr/>
          <p:nvPr/>
        </p:nvSpPr>
        <p:spPr>
          <a:xfrm>
            <a:off x="3542704" y="341544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pic>
        <p:nvPicPr>
          <p:cNvPr id="1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3558" y="2923417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1" name="Прямоугольник 160"/>
          <p:cNvSpPr/>
          <p:nvPr/>
        </p:nvSpPr>
        <p:spPr>
          <a:xfrm>
            <a:off x="4884754" y="2885669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pic>
        <p:nvPicPr>
          <p:cNvPr id="16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7920" y="3142122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3" name="Прямоугольник 162"/>
          <p:cNvSpPr/>
          <p:nvPr/>
        </p:nvSpPr>
        <p:spPr>
          <a:xfrm>
            <a:off x="4849116" y="310437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</a:t>
            </a:r>
          </a:p>
        </p:txBody>
      </p:sp>
      <p:pic>
        <p:nvPicPr>
          <p:cNvPr id="1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6072" y="5172861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5" name="Прямоугольник 164"/>
          <p:cNvSpPr/>
          <p:nvPr/>
        </p:nvSpPr>
        <p:spPr>
          <a:xfrm>
            <a:off x="6457268" y="5135114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</a:t>
            </a:r>
          </a:p>
        </p:txBody>
      </p:sp>
      <p:pic>
        <p:nvPicPr>
          <p:cNvPr id="16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148" y="4034929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7" name="Прямоугольник 166"/>
          <p:cNvSpPr/>
          <p:nvPr/>
        </p:nvSpPr>
        <p:spPr>
          <a:xfrm>
            <a:off x="4268344" y="3997181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1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702" y="3443545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69" name="Прямоугольник 168"/>
          <p:cNvSpPr/>
          <p:nvPr/>
        </p:nvSpPr>
        <p:spPr>
          <a:xfrm>
            <a:off x="2660898" y="3405798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49</a:t>
            </a:r>
          </a:p>
        </p:txBody>
      </p:sp>
      <p:pic>
        <p:nvPicPr>
          <p:cNvPr id="1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755" y="3338894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1" name="Прямоугольник 170"/>
          <p:cNvSpPr/>
          <p:nvPr/>
        </p:nvSpPr>
        <p:spPr>
          <a:xfrm>
            <a:off x="5454951" y="3301146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63</a:t>
            </a:r>
          </a:p>
        </p:txBody>
      </p:sp>
      <p:pic>
        <p:nvPicPr>
          <p:cNvPr id="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4740" y="481076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3" name="Прямоугольник 172"/>
          <p:cNvSpPr/>
          <p:nvPr/>
        </p:nvSpPr>
        <p:spPr>
          <a:xfrm>
            <a:off x="5925936" y="477302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17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0150" y="4713728"/>
            <a:ext cx="138463" cy="1384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sp>
        <p:nvSpPr>
          <p:cNvPr id="175" name="Прямоугольник 174"/>
          <p:cNvSpPr/>
          <p:nvPr/>
        </p:nvSpPr>
        <p:spPr>
          <a:xfrm>
            <a:off x="5071346" y="4675980"/>
            <a:ext cx="336071" cy="214022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0" marR="0" lvl="0" indent="0" algn="ctr" defTabSz="945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EA8A02-AFC0-4661-99D6-E7DB66F0B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735" y="696149"/>
            <a:ext cx="7443476" cy="4995636"/>
          </a:xfrm>
          <a:prstGeom prst="rect">
            <a:avLst/>
          </a:prstGeom>
        </p:spPr>
      </p:pic>
      <p:pic>
        <p:nvPicPr>
          <p:cNvPr id="140" name="Picture 4">
            <a:extLst>
              <a:ext uri="{FF2B5EF4-FFF2-40B4-BE49-F238E27FC236}">
                <a16:creationId xmlns:a16="http://schemas.microsoft.com/office/drawing/2014/main" id="{B81CDCA8-7E39-4F89-91A5-72B29456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0085" y="2874909"/>
            <a:ext cx="138463" cy="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F9834-3C4A-4958-8B52-9BBADAD79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1844"/>
            <a:ext cx="8690211" cy="5661334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72D88EBF-9B00-4495-ACA6-E70DC1A9AA64}"/>
              </a:ext>
            </a:extLst>
          </p:cNvPr>
          <p:cNvSpPr txBox="1"/>
          <p:nvPr/>
        </p:nvSpPr>
        <p:spPr>
          <a:xfrm flipH="1">
            <a:off x="5925936" y="5982124"/>
            <a:ext cx="2363577" cy="753277"/>
          </a:xfrm>
          <a:prstGeom prst="rect">
            <a:avLst/>
          </a:prstGeom>
          <a:noFill/>
        </p:spPr>
        <p:txBody>
          <a:bodyPr wrap="square" lIns="67558" tIns="33779" rIns="67558" bIns="33779" rtlCol="0">
            <a:spAutoFit/>
          </a:bodyPr>
          <a:lstStyle/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35</a:t>
            </a: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субъектов РФ,</a:t>
            </a:r>
          </a:p>
          <a:p>
            <a:pPr marL="0" marR="0" lvl="0" indent="0" algn="just" defTabSz="94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6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где культивируется спортивная дисциплина</a:t>
            </a:r>
            <a:endParaRPr kumimoji="0" lang="ru-RU" sz="102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234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 в разрезе федеральных округов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0587682"/>
              </p:ext>
            </p:extLst>
          </p:nvPr>
        </p:nvGraphicFramePr>
        <p:xfrm>
          <a:off x="1384301" y="1495604"/>
          <a:ext cx="10591800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15064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656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565484" y="84222"/>
            <a:ext cx="114614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Доля лиц с интеллектуальными нарушениями, систематически занимающихся спортом на этапах спортивной подготовки, к общей численности лиц с интеллектуальными нарушениями, занимающихся физической культурой и спортом в 2016 году в разрезе федеральных округов (процентное отношение)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/>
          </p:nvPr>
        </p:nvGraphicFramePr>
        <p:xfrm>
          <a:off x="1384301" y="1495604"/>
          <a:ext cx="10591800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435100" y="6182023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Российская Федерация   22,1%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41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численности занимающихся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спортом лиц с интеллектуальными нарушениями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Центральном федеральном округе</a:t>
            </a:r>
          </a:p>
        </p:txBody>
      </p:sp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8415495"/>
              </p:ext>
            </p:extLst>
          </p:nvPr>
        </p:nvGraphicFramePr>
        <p:xfrm>
          <a:off x="1231900" y="1104900"/>
          <a:ext cx="105029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36335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00" y="153610"/>
            <a:ext cx="11950700" cy="78256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занимающихся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 лиц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интеллектуальными нарушениями (данные по стране)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619633198"/>
              </p:ext>
            </p:extLst>
          </p:nvPr>
        </p:nvGraphicFramePr>
        <p:xfrm>
          <a:off x="1371600" y="1143000"/>
          <a:ext cx="10591800" cy="5562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1155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Центральном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4996058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02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Центральном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2065715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394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Центральном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5373584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561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Центральном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801035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529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Центральном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9395318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11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Центральном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4680500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95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Центральном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9605871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59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Центральном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0183665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482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Центральном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0049032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482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Центральном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5610385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534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разрезе федеральных округов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/>
          </p:nvPr>
        </p:nvGraphicFramePr>
        <p:xfrm>
          <a:off x="1384301" y="1495604"/>
          <a:ext cx="10591800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33500" y="6232823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	2012 год									   2016 год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745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численности занимающихся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спортом лиц с интеллектуальными нарушениями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Южном федеральном округе</a:t>
            </a:r>
          </a:p>
        </p:txBody>
      </p:sp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6311885"/>
              </p:ext>
            </p:extLst>
          </p:nvPr>
        </p:nvGraphicFramePr>
        <p:xfrm>
          <a:off x="1231900" y="1104900"/>
          <a:ext cx="105029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83616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Южном федеральном округе </a:t>
            </a:r>
          </a:p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165805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448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Южном федеральном округе </a:t>
            </a:r>
          </a:p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3987214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4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Южном федеральном округе </a:t>
            </a:r>
          </a:p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0373327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19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Южном федеральном округе </a:t>
            </a:r>
          </a:p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4682654"/>
              </p:ext>
            </p:extLst>
          </p:nvPr>
        </p:nvGraphicFramePr>
        <p:xfrm>
          <a:off x="1384301" y="1495604"/>
          <a:ext cx="10591800" cy="4625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85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Южном федеральном округе </a:t>
            </a:r>
          </a:p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0416835"/>
              </p:ext>
            </p:extLst>
          </p:nvPr>
        </p:nvGraphicFramePr>
        <p:xfrm>
          <a:off x="1384301" y="1495604"/>
          <a:ext cx="10591800" cy="4638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32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Южном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972870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900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Южном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550921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188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Южном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074205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082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Южном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2320842"/>
              </p:ext>
            </p:extLst>
          </p:nvPr>
        </p:nvGraphicFramePr>
        <p:xfrm>
          <a:off x="1435100" y="1593576"/>
          <a:ext cx="10591800" cy="4502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491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разрезе федеральных округов</a:t>
            </a:r>
          </a:p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798751"/>
              </p:ext>
            </p:extLst>
          </p:nvPr>
        </p:nvGraphicFramePr>
        <p:xfrm>
          <a:off x="1384301" y="1495604"/>
          <a:ext cx="10591800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15064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3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Южном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9882557"/>
              </p:ext>
            </p:extLst>
          </p:nvPr>
        </p:nvGraphicFramePr>
        <p:xfrm>
          <a:off x="1384301" y="1495604"/>
          <a:ext cx="10591800" cy="4638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479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численности занимающихся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спортом лиц с интеллектуальными нарушениями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Северо-Западном федеральном округе</a:t>
            </a:r>
          </a:p>
        </p:txBody>
      </p:sp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3537957"/>
              </p:ext>
            </p:extLst>
          </p:nvPr>
        </p:nvGraphicFramePr>
        <p:xfrm>
          <a:off x="1244600" y="1104900"/>
          <a:ext cx="10490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38705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Северо-Западном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9379477"/>
              </p:ext>
            </p:extLst>
          </p:nvPr>
        </p:nvGraphicFramePr>
        <p:xfrm>
          <a:off x="1384301" y="1495604"/>
          <a:ext cx="10591800" cy="4625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0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Северо-Западном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355491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53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Северо-Западном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199890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10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Северо-Западном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0991394"/>
              </p:ext>
            </p:extLst>
          </p:nvPr>
        </p:nvGraphicFramePr>
        <p:xfrm>
          <a:off x="1384301" y="1495604"/>
          <a:ext cx="10591800" cy="461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20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Северо-Западном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3470570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99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Северо-Западном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931630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131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Северо-Западном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1429776"/>
              </p:ext>
            </p:extLst>
          </p:nvPr>
        </p:nvGraphicFramePr>
        <p:xfrm>
          <a:off x="1384301" y="1495604"/>
          <a:ext cx="10591800" cy="4638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771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Северо-Западном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26145"/>
              </p:ext>
            </p:extLst>
          </p:nvPr>
        </p:nvGraphicFramePr>
        <p:xfrm>
          <a:off x="1384301" y="1495604"/>
          <a:ext cx="10591800" cy="4397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704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разрезе федеральных округов</a:t>
            </a:r>
          </a:p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2688611"/>
              </p:ext>
            </p:extLst>
          </p:nvPr>
        </p:nvGraphicFramePr>
        <p:xfrm>
          <a:off x="1384301" y="1495604"/>
          <a:ext cx="10591800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15064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60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Северо-Западном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6872757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081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Северо-Западном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467188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29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численности занимающихся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спортом лиц с интеллектуальными нарушениями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Дальневосточном федеральном округе</a:t>
            </a:r>
          </a:p>
        </p:txBody>
      </p:sp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7789520"/>
              </p:ext>
            </p:extLst>
          </p:nvPr>
        </p:nvGraphicFramePr>
        <p:xfrm>
          <a:off x="1244600" y="1104900"/>
          <a:ext cx="10490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50159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Дальневосточном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0313373"/>
              </p:ext>
            </p:extLst>
          </p:nvPr>
        </p:nvGraphicFramePr>
        <p:xfrm>
          <a:off x="1384301" y="1495604"/>
          <a:ext cx="10591800" cy="4625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72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Дальневосточном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513546"/>
              </p:ext>
            </p:extLst>
          </p:nvPr>
        </p:nvGraphicFramePr>
        <p:xfrm>
          <a:off x="1384301" y="1495604"/>
          <a:ext cx="10591800" cy="4625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466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Дальневосточном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5276654"/>
              </p:ext>
            </p:extLst>
          </p:nvPr>
        </p:nvGraphicFramePr>
        <p:xfrm>
          <a:off x="1384301" y="1495604"/>
          <a:ext cx="10591800" cy="4625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190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Дальневосточном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295270"/>
              </p:ext>
            </p:extLst>
          </p:nvPr>
        </p:nvGraphicFramePr>
        <p:xfrm>
          <a:off x="1384301" y="1495604"/>
          <a:ext cx="10591800" cy="4625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365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Дальневосточном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06771"/>
              </p:ext>
            </p:extLst>
          </p:nvPr>
        </p:nvGraphicFramePr>
        <p:xfrm>
          <a:off x="1384301" y="1495604"/>
          <a:ext cx="10591800" cy="4625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05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Дальневосточном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0472894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370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Дальневосточном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0756266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50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разрезе федеральных округов</a:t>
            </a:r>
          </a:p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672364"/>
              </p:ext>
            </p:extLst>
          </p:nvPr>
        </p:nvGraphicFramePr>
        <p:xfrm>
          <a:off x="1384301" y="1495604"/>
          <a:ext cx="10591800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15064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247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Дальневосточном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515578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12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Дальневосточном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100161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33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Дальневосточном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8530037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750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численности занимающихся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спортом лиц с интеллектуальными нарушениями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Сибирском федеральном округе</a:t>
            </a:r>
          </a:p>
        </p:txBody>
      </p:sp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864633"/>
              </p:ext>
            </p:extLst>
          </p:nvPr>
        </p:nvGraphicFramePr>
        <p:xfrm>
          <a:off x="1244600" y="1104900"/>
          <a:ext cx="10490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74670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Сибирском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805695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888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Сибирском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353704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569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Сибирском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268829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206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Сибирском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2753263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401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Сибирском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8390581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323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Сибирском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7050808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398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разрезе федеральных округов</a:t>
            </a:r>
          </a:p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061405"/>
              </p:ext>
            </p:extLst>
          </p:nvPr>
        </p:nvGraphicFramePr>
        <p:xfrm>
          <a:off x="1384301" y="1495604"/>
          <a:ext cx="10591800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15064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47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Сибирском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2254654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679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Сибирском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8951639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55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Сибирском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1550894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631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Сибирском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1266342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37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численности занимающихся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спортом лиц с интеллектуальными нарушениями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Уральском федеральном округе</a:t>
            </a:r>
          </a:p>
        </p:txBody>
      </p:sp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857203"/>
              </p:ext>
            </p:extLst>
          </p:nvPr>
        </p:nvGraphicFramePr>
        <p:xfrm>
          <a:off x="1244600" y="1104900"/>
          <a:ext cx="10490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3444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Уральском федеральном округе </a:t>
            </a:r>
          </a:p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2052183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94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Уральском федеральном округе </a:t>
            </a:r>
          </a:p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513503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462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Уральском федеральном округе </a:t>
            </a:r>
          </a:p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901254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988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Уральском федеральном округе </a:t>
            </a:r>
          </a:p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305298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182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Уральском федеральном округе </a:t>
            </a:r>
          </a:p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7615743"/>
              </p:ext>
            </p:extLst>
          </p:nvPr>
        </p:nvGraphicFramePr>
        <p:xfrm>
          <a:off x="1384301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336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разрезе федеральных округов</a:t>
            </a:r>
          </a:p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99318"/>
              </p:ext>
            </p:extLst>
          </p:nvPr>
        </p:nvGraphicFramePr>
        <p:xfrm>
          <a:off x="1384301" y="1495604"/>
          <a:ext cx="10591800" cy="514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15064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69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Уральском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216567"/>
              </p:ext>
            </p:extLst>
          </p:nvPr>
        </p:nvGraphicFramePr>
        <p:xfrm>
          <a:off x="1435100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18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Уральском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885886"/>
              </p:ext>
            </p:extLst>
          </p:nvPr>
        </p:nvGraphicFramePr>
        <p:xfrm>
          <a:off x="1435100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52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Уральском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1110242"/>
              </p:ext>
            </p:extLst>
          </p:nvPr>
        </p:nvGraphicFramePr>
        <p:xfrm>
          <a:off x="1435100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25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Уральском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4620655"/>
              </p:ext>
            </p:extLst>
          </p:nvPr>
        </p:nvGraphicFramePr>
        <p:xfrm>
          <a:off x="1435100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747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84301" y="244475"/>
            <a:ext cx="10642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численности занимающихся спортом лиц с интеллектуальными нарушениями, зачисленных на этапы спортивной подготовки, в Уральском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4759251"/>
              </p:ext>
            </p:extLst>
          </p:nvPr>
        </p:nvGraphicFramePr>
        <p:xfrm>
          <a:off x="1435100" y="1495604"/>
          <a:ext cx="10591800" cy="472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111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5D529-16CF-4C89-9683-F2D3139395F1}"/>
              </a:ext>
            </a:extLst>
          </p:cNvPr>
          <p:cNvSpPr txBox="1"/>
          <p:nvPr/>
        </p:nvSpPr>
        <p:spPr>
          <a:xfrm>
            <a:off x="1377951" y="163514"/>
            <a:ext cx="10572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численности занимающихся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спортом лиц с интеллектуальными нарушениями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Приволжском федеральном округе</a:t>
            </a:r>
          </a:p>
        </p:txBody>
      </p:sp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4396944"/>
              </p:ext>
            </p:extLst>
          </p:nvPr>
        </p:nvGraphicFramePr>
        <p:xfrm>
          <a:off x="1244600" y="1104900"/>
          <a:ext cx="10490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90935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Приволжском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2199041"/>
              </p:ext>
            </p:extLst>
          </p:nvPr>
        </p:nvGraphicFramePr>
        <p:xfrm>
          <a:off x="1384301" y="1444804"/>
          <a:ext cx="10591800" cy="4778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89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Приволжском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7597570"/>
              </p:ext>
            </p:extLst>
          </p:nvPr>
        </p:nvGraphicFramePr>
        <p:xfrm>
          <a:off x="1384301" y="1444804"/>
          <a:ext cx="10591800" cy="4778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88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Приволжском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3293332"/>
              </p:ext>
            </p:extLst>
          </p:nvPr>
        </p:nvGraphicFramePr>
        <p:xfrm>
          <a:off x="1384301" y="1444804"/>
          <a:ext cx="10591800" cy="4778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271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BD3EB3-5B68-4612-987F-A7DE88B2D74E}"/>
              </a:ext>
            </a:extLst>
          </p:cNvPr>
          <p:cNvSpPr txBox="1"/>
          <p:nvPr/>
        </p:nvSpPr>
        <p:spPr>
          <a:xfrm>
            <a:off x="1333500" y="244475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общей численности занимающихся спортом лиц с интеллектуальными нарушениями в Приволжском федеральном округе (количество человек)</a:t>
            </a: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798761"/>
              </p:ext>
            </p:extLst>
          </p:nvPr>
        </p:nvGraphicFramePr>
        <p:xfrm>
          <a:off x="1384301" y="1444804"/>
          <a:ext cx="10591800" cy="4778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6BA60C-7027-471B-A88D-8C02B4F05C30}"/>
              </a:ext>
            </a:extLst>
          </p:cNvPr>
          <p:cNvSpPr/>
          <p:nvPr/>
        </p:nvSpPr>
        <p:spPr>
          <a:xfrm>
            <a:off x="1384301" y="6223000"/>
            <a:ext cx="105918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15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0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0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0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0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0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0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0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0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0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0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1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1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1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1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1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1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1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1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1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1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2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2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2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2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2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2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2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2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2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2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3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3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3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3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3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3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3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3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3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3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4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4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4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4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4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4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4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4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4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4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5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5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5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5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5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5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5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5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5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5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6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6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6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6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6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6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6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6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6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6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7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7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7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7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7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7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7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7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7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7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8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8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8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8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8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8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8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8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8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8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9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9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9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9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9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9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9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9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9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9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0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0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0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0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0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0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0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0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0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0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1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1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1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1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1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1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1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3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3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3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3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3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3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3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3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3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3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4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4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4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4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4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4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4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4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4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4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5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5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5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5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5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5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5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5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5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5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6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6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6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6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6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6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6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6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6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6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7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7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7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7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7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7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7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7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7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7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8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8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8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8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8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8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8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8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8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8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9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9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9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9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9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9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9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9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9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9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3526</TotalTime>
  <Words>9296</Words>
  <Application>Microsoft Office PowerPoint</Application>
  <PresentationFormat>Широкоэкранный</PresentationFormat>
  <Paragraphs>2231</Paragraphs>
  <Slides>268</Slides>
  <Notes>119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268</vt:i4>
      </vt:variant>
    </vt:vector>
  </HeadingPairs>
  <TitlesOfParts>
    <vt:vector size="278" baseType="lpstr">
      <vt:lpstr>Arial</vt:lpstr>
      <vt:lpstr>Calibri</vt:lpstr>
      <vt:lpstr>Century Gothic</vt:lpstr>
      <vt:lpstr>Narkisim</vt:lpstr>
      <vt:lpstr>Neuropol</vt:lpstr>
      <vt:lpstr>Times New Roman</vt:lpstr>
      <vt:lpstr>Trebuchet MS</vt:lpstr>
      <vt:lpstr>Wingdings 3</vt:lpstr>
      <vt:lpstr>Легкий дым</vt:lpstr>
      <vt:lpstr>1_Тема Office</vt:lpstr>
      <vt:lpstr>Анализ динамики развития  спорта лиц с интеллектуальными нарушениями в Российской Федерации  в 2012-2016 годах</vt:lpstr>
      <vt:lpstr>Динамика общей численности занимающихся спортом лиц  с интеллектуальными нарушениями в Российской Федерации</vt:lpstr>
      <vt:lpstr>Численность занимающихся спортом лиц  с интеллектуальными нарушениями (данные по стране)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численности занимающихся спортом лиц  с интеллектуальными нарушениями в Российской Федерации на спортивно-оздоровительном этапе</vt:lpstr>
      <vt:lpstr>Динамика численности занимающихся спортом лиц  с интеллектуальными нарушениями в Российской Федерации на этапе начальной подготовки</vt:lpstr>
      <vt:lpstr>Динамика численности занимающихся спортом лиц  с интеллектуальными нарушениями в Российской Федерации на тренировочном этапе</vt:lpstr>
      <vt:lpstr>Динамика численности занимающихся спортом лиц  с интеллектуальными нарушениями в Российской Федерации на этапе спортивного совершенствования</vt:lpstr>
      <vt:lpstr>Динамика численности занимающихся спортом лиц  с интеллектуальными нарушениями в Российской Федерации на этапе высшего спортивного мастерства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Численность занимающихся спортом лиц с интеллектуальными нарушениями  в Алтайском крае</vt:lpstr>
      <vt:lpstr>Численность занимающихся спортом лиц с интеллектуальными нарушениями  в Амурской области</vt:lpstr>
      <vt:lpstr>Численность занимающихся спортом лиц с интеллектуальными нарушениями  в Архангельской области</vt:lpstr>
      <vt:lpstr>Численность занимающихся спортом лиц с интеллектуальными нарушениями  в Астраханской области</vt:lpstr>
      <vt:lpstr>Численность занимающихся спортом лиц с интеллектуальными нарушениями  в Белгородской области</vt:lpstr>
      <vt:lpstr>Численность занимающихся спортом лиц с интеллектуальными нарушениями  в Брянской области</vt:lpstr>
      <vt:lpstr>Численность занимающихся спортом лиц с интеллектуальными нарушениями во Владимирской области</vt:lpstr>
      <vt:lpstr>Численность занимающихся спортом лиц с интеллектуальными нарушениями во Волгоградской области</vt:lpstr>
      <vt:lpstr>Численность занимающихся спортом лиц с интеллектуальными нарушениями  в Вологодской области</vt:lpstr>
      <vt:lpstr>Численность занимающихся спортом лиц с интеллектуальными нарушениями  в Воронежской области</vt:lpstr>
      <vt:lpstr>Численность занимающихся спортом лиц с интеллектуальными нарушениями  в городе Москве</vt:lpstr>
      <vt:lpstr>Численность занимающихся спортом лиц с интеллектуальными нарушениями  в городе Санкт-Петербурге</vt:lpstr>
      <vt:lpstr>Численность занимающихся спортом лиц с интеллектуальными нарушениями  в городе Севастополе</vt:lpstr>
      <vt:lpstr>Численность занимающихся спортом лиц с интеллектуальными нарушениями  в Еврейской автономной области</vt:lpstr>
      <vt:lpstr>Численность занимающихся спортом лиц с интеллектуальными нарушениями  в Забайкальском крае</vt:lpstr>
      <vt:lpstr>Численность занимающихся спортом лиц с интеллектуальными нарушениями  в Ивановской области</vt:lpstr>
      <vt:lpstr>Численность занимающихся спортом лиц с интеллектуальными нарушениями  в Иркутской области</vt:lpstr>
      <vt:lpstr>Численность занимающихся спортом лиц с интеллектуальными нарушениями  в Кабардино-Балкарской Республике</vt:lpstr>
      <vt:lpstr>Численность занимающихся спортом лиц с интеллектуальными нарушениями  в Калининградской области</vt:lpstr>
      <vt:lpstr>Численность занимающихся спортом лиц с интеллектуальными нарушениями  в Калужской области</vt:lpstr>
      <vt:lpstr>Численность занимающихся спортом лиц с интеллектуальными нарушениями  в Камчатском крае</vt:lpstr>
      <vt:lpstr>Численность занимающихся спортом лиц с интеллектуальными нарушениями  в Карачаево-Черкесской Республике</vt:lpstr>
      <vt:lpstr>Численность занимающихся спортом лиц с интеллектуальными нарушениями  в Кемеровской области</vt:lpstr>
      <vt:lpstr>Численность занимающихся спортом лиц с интеллектуальными нарушениями  в Кировской области</vt:lpstr>
      <vt:lpstr>Численность занимающихся спортом лиц с интеллектуальными нарушениями  в Костромской области</vt:lpstr>
      <vt:lpstr>Численность занимающихся спортом лиц с интеллектуальными нарушениями  в Краснодарском крае</vt:lpstr>
      <vt:lpstr>Численность занимающихся спортом лиц с интеллектуальными нарушениями  в Красноярском крае</vt:lpstr>
      <vt:lpstr>Численность занимающихся спортом лиц с интеллектуальными нарушениями  в Курганской области</vt:lpstr>
      <vt:lpstr>Численность занимающихся спортом лиц с интеллектуальными нарушениями  в Курской области</vt:lpstr>
      <vt:lpstr>Численность занимающихся спортом лиц с интеллектуальными нарушениями  в Ленинградской области</vt:lpstr>
      <vt:lpstr>Численность занимающихся спортом лиц с интеллектуальными нарушениями  в Липецкой области</vt:lpstr>
      <vt:lpstr>Численность занимающихся спортом лиц с интеллектуальными нарушениями  в Магаданской области</vt:lpstr>
      <vt:lpstr>Численность занимающихся спортом лиц с интеллектуальными нарушениями  в Московской области</vt:lpstr>
      <vt:lpstr>Численность занимающихся спортом лиц с интеллектуальными нарушениями  в Мурманской области</vt:lpstr>
      <vt:lpstr>Численность занимающихся спортом лиц с интеллектуальными нарушениями  в Нижегородской области</vt:lpstr>
      <vt:lpstr>Численность занимающихся спортом лиц с интеллектуальными нарушениями  в Ненецком автономном округе</vt:lpstr>
      <vt:lpstr>Численность занимающихся спортом лиц с интеллектуальными нарушениями  в Новгородской области</vt:lpstr>
      <vt:lpstr>Численность занимающихся спортом лиц с интеллектуальными нарушениями  в Новосибирской области</vt:lpstr>
      <vt:lpstr>Численность занимающихся спортом лиц с интеллектуальными нарушениями  в Омской области</vt:lpstr>
      <vt:lpstr>Численность занимающихся спортом лиц с интеллектуальными нарушениями  в Оренбургской области</vt:lpstr>
      <vt:lpstr>Численность занимающихся спортом лиц с интеллектуальными нарушениями  в Орловской области</vt:lpstr>
      <vt:lpstr>Численность занимающихся спортом лиц с интеллектуальными нарушениями  в Пензенской области</vt:lpstr>
      <vt:lpstr>Численность занимающихся спортом лиц с интеллектуальными нарушениями  в Пермском крае</vt:lpstr>
      <vt:lpstr>Численность занимающихся спортом лиц с интеллектуальными нарушениями  в Приморском крае</vt:lpstr>
      <vt:lpstr>Численность занимающихся спортом лиц с интеллектуальными нарушениями  в Псковской области</vt:lpstr>
      <vt:lpstr>Численность занимающихся спортом лиц с интеллектуальными нарушениями  в Республике Адыгея</vt:lpstr>
      <vt:lpstr>Численность занимающихся спортом лиц с интеллектуальными нарушениями  в Республике Алтай</vt:lpstr>
      <vt:lpstr>Численность занимающихся спортом лиц с интеллектуальными нарушениями  в Республике Башкортостан</vt:lpstr>
      <vt:lpstr>Численность занимающихся спортом лиц с интеллектуальными нарушениями  в Республике Бурятия</vt:lpstr>
      <vt:lpstr>Численность занимающихся спортом лиц с интеллектуальными нарушениями  в Республике Дагестан</vt:lpstr>
      <vt:lpstr>Численность занимающихся спортом лиц с интеллектуальными нарушениями  в Республике Ингушетия</vt:lpstr>
      <vt:lpstr>Численность занимающихся спортом лиц с интеллектуальными нарушениями  в Республике Калмыкия</vt:lpstr>
      <vt:lpstr>Численность занимающихся спортом лиц с интеллектуальными нарушениями  в Республике Карелия</vt:lpstr>
      <vt:lpstr>Численность занимающихся спортом лиц с интеллектуальными нарушениями  в Республике Коми</vt:lpstr>
      <vt:lpstr>Численность занимающихся спортом лиц с интеллектуальными нарушениями  в Республике Крым</vt:lpstr>
      <vt:lpstr>Численность занимающихся спортом лиц с интеллектуальными нарушениями  в Республике Марий Эл</vt:lpstr>
      <vt:lpstr>Численность занимающихся спортом лиц с интеллектуальными нарушениями  в Республике Мордовия</vt:lpstr>
      <vt:lpstr>Численность занимающихся спортом лиц с интеллектуальными нарушениями  в Республике Саха (Якутия)</vt:lpstr>
      <vt:lpstr>Численность занимающихся спортом лиц с интеллектуальными нарушениями  в Республике Северная Осетия - Алания</vt:lpstr>
      <vt:lpstr>Численность занимающихся спортом лиц с интеллектуальными нарушениями  в Республике Татарстан</vt:lpstr>
      <vt:lpstr>Численность занимающихся спортом лиц с интеллектуальными нарушениями  в Республике Тыва</vt:lpstr>
      <vt:lpstr>Численность занимающихся спортом лиц с интеллектуальными нарушениями  в Республике Хакасия</vt:lpstr>
      <vt:lpstr>Численность занимающихся спортом лиц с интеллектуальными нарушениями  в Ростовской области</vt:lpstr>
      <vt:lpstr>Численность занимающихся спортом лиц с интеллектуальными нарушениями  в Рязанской области</vt:lpstr>
      <vt:lpstr>Численность занимающихся спортом лиц с интеллектуальными нарушениями  в Самарской области</vt:lpstr>
      <vt:lpstr>Численность занимающихся спортом лиц с интеллектуальными нарушениями  в Саратовской области</vt:lpstr>
      <vt:lpstr>Численность занимающихся спортом лиц с интеллектуальными нарушениями  в Сахалинской области</vt:lpstr>
      <vt:lpstr>Численность занимающихся спортом лиц с интеллектуальными нарушениями  в Свердловской области</vt:lpstr>
      <vt:lpstr>Численность занимающихся спортом лиц с интеллектуальными нарушениями  в Смоленской области</vt:lpstr>
      <vt:lpstr>Численность занимающихся спортом лиц с интеллектуальными нарушениями  в Ставропольском крае</vt:lpstr>
      <vt:lpstr>Численность занимающихся спортом лиц с интеллектуальными нарушениями  в Тамбовской области</vt:lpstr>
      <vt:lpstr>Численность занимающихся спортом лиц с интеллектуальными нарушениями  в Тверской области</vt:lpstr>
      <vt:lpstr>Численность занимающихся спортом лиц с интеллектуальными нарушениями  в Томской области</vt:lpstr>
      <vt:lpstr>Численность занимающихся спортом лиц с интеллектуальными нарушениями  в Тульской области</vt:lpstr>
      <vt:lpstr>Численность занимающихся спортом лиц с интеллектуальными нарушениями  в Тюменской области</vt:lpstr>
      <vt:lpstr>Численность занимающихся спортом лиц с интеллектуальными нарушениями  в Удмуртской Республике</vt:lpstr>
      <vt:lpstr>Численность занимающихся спортом лиц с интеллектуальными нарушениями  в Ульяновской области</vt:lpstr>
      <vt:lpstr>Численность занимающихся спортом лиц с интеллектуальными нарушениями  в Хабаровском крае</vt:lpstr>
      <vt:lpstr>Численность занимающихся спортом лиц с интеллектуальными нарушениями  в Ханты-Мансийском автономном округе</vt:lpstr>
      <vt:lpstr>Численность занимающихся спортом лиц с интеллектуальными нарушениями  в Челябинской области</vt:lpstr>
      <vt:lpstr>Численность занимающихся спортом лиц с интеллектуальными нарушениями  в Чеченской Республике</vt:lpstr>
      <vt:lpstr>Численность занимающихся спортом лиц с интеллектуальными нарушениями  в Чувашской Республике</vt:lpstr>
      <vt:lpstr>Численность занимающихся спортом лиц с интеллектуальными нарушениями  в Чукотском автономном округе</vt:lpstr>
      <vt:lpstr>Численность занимающихся спортом лиц с интеллектуальными нарушениями  в Ямало-Ненецком автономном округе</vt:lpstr>
      <vt:lpstr>Численность занимающихся спортом лиц с интеллектуальными нарушениями  в Ярославской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количества спортивных мероприятий, включенных в Единый календарный план межрегиональных, всероссийских и международных физкультурных мероприятий и спортивных мероприятий Минспорта России в период 2012-2017 гг. по спорту лиц с интеллектуальными нарушениями для резервного (молодежного) состава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Сахаров</dc:creator>
  <cp:lastModifiedBy>user</cp:lastModifiedBy>
  <cp:revision>248</cp:revision>
  <cp:lastPrinted>2017-10-02T12:19:14Z</cp:lastPrinted>
  <dcterms:created xsi:type="dcterms:W3CDTF">2017-04-11T10:13:06Z</dcterms:created>
  <dcterms:modified xsi:type="dcterms:W3CDTF">2017-10-05T09:36:13Z</dcterms:modified>
</cp:coreProperties>
</file>