
<file path=[Content_Types].xml><?xml version="1.0" encoding="utf-8"?>
<Types xmlns="http://schemas.openxmlformats.org/package/2006/content-types">
  <Override PartName="/ppt/notesSlides/notesSlide2.xml" ContentType="application/vnd.openxmlformats-officedocument.presentationml.notesSlide+xml"/>
  <Override PartName="/ppt/charts/style15.xml" ContentType="application/vnd.ms-office.chart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charts/colors6.xml" ContentType="application/vnd.ms-office.chartcolorstyle+xml"/>
  <Override PartName="/ppt/charts/style13.xml" ContentType="application/vnd.ms-office.chart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charts/chart17.xml" ContentType="application/vnd.openxmlformats-officedocument.drawingml.chart+xml"/>
  <Override PartName="/ppt/charts/colors4.xml" ContentType="application/vnd.ms-office.chartcolorstyle+xml"/>
  <Override PartName="/ppt/charts/colors16.xml" ContentType="application/vnd.ms-office.chartcolorstyle+xml"/>
  <Override PartName="/ppt/charts/style11.xml" ContentType="application/vnd.ms-office.chartstyl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harts/chart13.xml" ContentType="application/vnd.openxmlformats-officedocument.drawingml.chart+xml"/>
  <Override PartName="/ppt/charts/chart15.xml" ContentType="application/vnd.openxmlformats-officedocument.drawingml.chart+xml"/>
  <Override PartName="/ppt/charts/colors14.xml" ContentType="application/vnd.ms-office.chartcolorstyle+xml"/>
  <Override PartName="/ppt/charts/colors2.xml" ContentType="application/vnd.ms-office.chartcolorstyl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charts/chart9.xml" ContentType="application/vnd.openxmlformats-officedocument.drawingml.chart+xml"/>
  <Override PartName="/ppt/charts/chart11.xml" ContentType="application/vnd.openxmlformats-officedocument.drawingml.chart+xml"/>
  <Override PartName="/ppt/charts/colors12.xml" ContentType="application/vnd.ms-office.chartcolorstyle+xml"/>
  <Override PartName="/ppt/charts/chart7.xml" ContentType="application/vnd.openxmlformats-officedocument.drawingml.chart+xml"/>
  <Override PartName="/ppt/charts/style7.xml" ContentType="application/vnd.ms-office.chartstyle+xml"/>
  <Override PartName="/ppt/charts/colors10.xml" ContentType="application/vnd.ms-office.chartcolorstyle+xml"/>
  <Override PartName="/ppt/charts/style9.xml" ContentType="application/vnd.ms-office.chartstyle+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charts/style5.xml" ContentType="application/vnd.ms-office.chartstyl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charts/chart1.xml" ContentType="application/vnd.openxmlformats-officedocument.drawingml.chart+xml"/>
  <Override PartName="/ppt/notesSlides/notesSlide5.xml" ContentType="application/vnd.openxmlformats-officedocument.presentationml.notesSlide+xml"/>
  <Override PartName="/ppt/charts/style3.xml" ContentType="application/vnd.ms-office.chartstyle+xml"/>
  <Override PartName="/ppt/charts/style16.xml" ContentType="application/vnd.ms-office.chartstyl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charts/style1.xml" ContentType="application/vnd.ms-office.chartstyle+xml"/>
  <Override PartName="/ppt/charts/style14.xml" ContentType="application/vnd.ms-office.chartstyle+xml"/>
  <Override PartName="/ppt/charts/colors9.xml" ContentType="application/vnd.ms-office.chartcolor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charts/colors7.xml" ContentType="application/vnd.ms-office.chartcolorstyle+xml"/>
  <Override PartName="/ppt/charts/style12.xml" ContentType="application/vnd.ms-office.chart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charts/chart16.xml" ContentType="application/vnd.openxmlformats-officedocument.drawingml.chart+xml"/>
  <Default Extension="emf" ContentType="image/x-emf"/>
  <Override PartName="/ppt/charts/style10.xml" ContentType="application/vnd.ms-office.chartstyle+xml"/>
  <Override PartName="/ppt/charts/colors5.xml" ContentType="application/vnd.ms-office.chartcolorstyle+xml"/>
  <Override PartName="/ppt/charts/colors15.xml" ContentType="application/vnd.ms-office.chartcolor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charts/chart14.xml" ContentType="application/vnd.openxmlformats-officedocument.drawingml.chart+xml"/>
  <Override PartName="/docProps/app.xml" ContentType="application/vnd.openxmlformats-officedocument.extended-properties+xml"/>
  <Override PartName="/ppt/charts/colors3.xml" ContentType="application/vnd.ms-office.chartcolorstyle+xml"/>
  <Override PartName="/ppt/charts/colors13.xml" ContentType="application/vnd.ms-office.chartcolorstyle+xml"/>
  <Override PartName="/ppt/slides/slide11.xml" ContentType="application/vnd.openxmlformats-officedocument.presentationml.slide+xml"/>
  <Override PartName="/ppt/slides/slide20.xml" ContentType="application/vnd.openxmlformats-officedocument.presentationml.slide+xml"/>
  <Override PartName="/ppt/charts/chart8.xml" ContentType="application/vnd.openxmlformats-officedocument.drawingml.chart+xml"/>
  <Override PartName="/ppt/charts/chart12.xml" ContentType="application/vnd.openxmlformats-officedocument.drawingml.chart+xml"/>
  <Override PartName="/ppt/charts/colors1.xml" ContentType="application/vnd.ms-office.chartcolorstyle+xml"/>
  <Override PartName="/ppt/charts/colors11.xml" ContentType="application/vnd.ms-office.chartcolorstyle+xml"/>
  <Override PartName="/ppt/charts/chart6.xml" ContentType="application/vnd.openxmlformats-officedocument.drawingml.chart+xml"/>
  <Override PartName="/ppt/charts/chart10.xml" ContentType="application/vnd.openxmlformats-officedocument.drawingml.chart+xml"/>
  <Override PartName="/ppt/charts/style8.xml" ContentType="application/vnd.ms-office.chartstyle+xml"/>
  <Override PartName="/ppt/charts/chart4.xml" ContentType="application/vnd.openxmlformats-officedocument.drawingml.chart+xml"/>
  <Override PartName="/ppt/charts/style6.xml" ContentType="application/vnd.ms-office.chartstyle+xml"/>
  <Override PartName="/ppt/slides/slide8.xml" ContentType="application/vnd.openxmlformats-officedocument.presentationml.slide+xml"/>
  <Override PartName="/ppt/charts/chart2.xml" ContentType="application/vnd.openxmlformats-officedocument.drawingml.chart+xml"/>
  <Override PartName="/ppt/notesSlides/notesSlide4.xml" ContentType="application/vnd.openxmlformats-officedocument.presentationml.notesSlide+xml"/>
  <Override PartName="/docProps/core.xml" ContentType="application/vnd.openxmlformats-package.core-properties+xml"/>
  <Override PartName="/ppt/charts/style4.xml" ContentType="application/vnd.ms-office.chartstyle+xml"/>
  <Override PartName="/ppt/slides/slide6.xml" ContentType="application/vnd.openxmlformats-officedocument.presentationml.slide+xml"/>
  <Override PartName="/ppt/charts/colors8.xml" ContentType="application/vnd.ms-office.chartcolorstyle+xml"/>
  <Override PartName="/ppt/charts/style2.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342" r:id="rId2"/>
    <p:sldId id="403" r:id="rId3"/>
    <p:sldId id="333" r:id="rId4"/>
    <p:sldId id="419" r:id="rId5"/>
    <p:sldId id="430" r:id="rId6"/>
    <p:sldId id="440" r:id="rId7"/>
    <p:sldId id="441" r:id="rId8"/>
    <p:sldId id="442" r:id="rId9"/>
    <p:sldId id="443" r:id="rId10"/>
    <p:sldId id="417" r:id="rId11"/>
    <p:sldId id="444" r:id="rId12"/>
    <p:sldId id="438" r:id="rId13"/>
    <p:sldId id="439" r:id="rId14"/>
    <p:sldId id="374" r:id="rId15"/>
    <p:sldId id="431" r:id="rId16"/>
    <p:sldId id="432" r:id="rId17"/>
    <p:sldId id="399" r:id="rId18"/>
    <p:sldId id="420" r:id="rId19"/>
    <p:sldId id="428" r:id="rId20"/>
    <p:sldId id="422" r:id="rId21"/>
    <p:sldId id="425" r:id="rId22"/>
    <p:sldId id="423" r:id="rId23"/>
    <p:sldId id="421" r:id="rId24"/>
    <p:sldId id="427" r:id="rId25"/>
    <p:sldId id="429" r:id="rId26"/>
    <p:sldId id="445" r:id="rId27"/>
    <p:sldId id="446" r:id="rId28"/>
    <p:sldId id="433" r:id="rId29"/>
  </p:sldIdLst>
  <p:sldSz cx="12192000" cy="6858000"/>
  <p:notesSz cx="6858000" cy="9947275"/>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77F9A9"/>
    <a:srgbClr val="00CC99"/>
    <a:srgbClr val="339966"/>
    <a:srgbClr val="C5F7D9"/>
    <a:srgbClr val="006600"/>
    <a:srgbClr val="00CC66"/>
    <a:srgbClr val="33CC33"/>
    <a:srgbClr val="76FAE1"/>
    <a:srgbClr val="FFFFFF"/>
    <a:srgbClr val="7E00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96" autoAdjust="0"/>
    <p:restoredTop sz="94671"/>
  </p:normalViewPr>
  <p:slideViewPr>
    <p:cSldViewPr snapToGrid="0" snapToObjects="1">
      <p:cViewPr varScale="1">
        <p:scale>
          <a:sx n="64" d="100"/>
          <a:sy n="64" d="100"/>
        </p:scale>
        <p:origin x="-996" y="-102"/>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10.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_____Microsoft_Office_Excel10.xlsx"/></Relationships>
</file>

<file path=ppt/charts/_rels/chart11.xml.rels><?xml version="1.0" encoding="UTF-8" standalone="yes"?>
<Relationships xmlns="http://schemas.openxmlformats.org/package/2006/relationships"><Relationship Id="rId3" Type="http://schemas.microsoft.com/office/2011/relationships/chartStyle" Target="style10.xml"/><Relationship Id="rId2" Type="http://schemas.microsoft.com/office/2011/relationships/chartColorStyle" Target="colors10.xml"/><Relationship Id="rId1" Type="http://schemas.openxmlformats.org/officeDocument/2006/relationships/package" Target="../embeddings/_____Microsoft_Office_Excel11.xlsx"/></Relationships>
</file>

<file path=ppt/charts/_rels/chart12.xml.rels><?xml version="1.0" encoding="UTF-8" standalone="yes"?>
<Relationships xmlns="http://schemas.openxmlformats.org/package/2006/relationships"><Relationship Id="rId3" Type="http://schemas.microsoft.com/office/2011/relationships/chartStyle" Target="style11.xml"/><Relationship Id="rId2" Type="http://schemas.microsoft.com/office/2011/relationships/chartColorStyle" Target="colors11.xml"/><Relationship Id="rId1" Type="http://schemas.openxmlformats.org/officeDocument/2006/relationships/package" Target="../embeddings/_____Microsoft_Office_Excel12.xlsx"/></Relationships>
</file>

<file path=ppt/charts/_rels/chart13.xml.rels><?xml version="1.0" encoding="UTF-8" standalone="yes"?>
<Relationships xmlns="http://schemas.openxmlformats.org/package/2006/relationships"><Relationship Id="rId3" Type="http://schemas.microsoft.com/office/2011/relationships/chartStyle" Target="style12.xml"/><Relationship Id="rId2" Type="http://schemas.microsoft.com/office/2011/relationships/chartColorStyle" Target="colors12.xml"/><Relationship Id="rId1" Type="http://schemas.openxmlformats.org/officeDocument/2006/relationships/package" Target="../embeddings/_____Microsoft_Office_Excel13.xlsx"/></Relationships>
</file>

<file path=ppt/charts/_rels/chart14.xml.rels><?xml version="1.0" encoding="UTF-8" standalone="yes"?>
<Relationships xmlns="http://schemas.openxmlformats.org/package/2006/relationships"><Relationship Id="rId3" Type="http://schemas.microsoft.com/office/2011/relationships/chartStyle" Target="style13.xml"/><Relationship Id="rId2" Type="http://schemas.microsoft.com/office/2011/relationships/chartColorStyle" Target="colors13.xml"/><Relationship Id="rId1" Type="http://schemas.openxmlformats.org/officeDocument/2006/relationships/package" Target="../embeddings/_____Microsoft_Office_Excel14.xlsx"/></Relationships>
</file>

<file path=ppt/charts/_rels/chart15.xml.rels><?xml version="1.0" encoding="UTF-8" standalone="yes"?>
<Relationships xmlns="http://schemas.openxmlformats.org/package/2006/relationships"><Relationship Id="rId3" Type="http://schemas.microsoft.com/office/2011/relationships/chartStyle" Target="style14.xml"/><Relationship Id="rId2" Type="http://schemas.microsoft.com/office/2011/relationships/chartColorStyle" Target="colors14.xml"/><Relationship Id="rId1" Type="http://schemas.openxmlformats.org/officeDocument/2006/relationships/package" Target="../embeddings/_____Microsoft_Office_Excel15.xlsx"/></Relationships>
</file>

<file path=ppt/charts/_rels/chart16.xml.rels><?xml version="1.0" encoding="UTF-8" standalone="yes"?>
<Relationships xmlns="http://schemas.openxmlformats.org/package/2006/relationships"><Relationship Id="rId3" Type="http://schemas.microsoft.com/office/2011/relationships/chartStyle" Target="style15.xml"/><Relationship Id="rId2" Type="http://schemas.microsoft.com/office/2011/relationships/chartColorStyle" Target="colors15.xml"/><Relationship Id="rId1" Type="http://schemas.openxmlformats.org/officeDocument/2006/relationships/package" Target="../embeddings/_____Microsoft_Office_Excel16.xlsx"/></Relationships>
</file>

<file path=ppt/charts/_rels/chart17.xml.rels><?xml version="1.0" encoding="UTF-8" standalone="yes"?>
<Relationships xmlns="http://schemas.openxmlformats.org/package/2006/relationships"><Relationship Id="rId3" Type="http://schemas.microsoft.com/office/2011/relationships/chartStyle" Target="style16.xml"/><Relationship Id="rId2" Type="http://schemas.microsoft.com/office/2011/relationships/chartColorStyle" Target="colors16.xml"/><Relationship Id="rId1" Type="http://schemas.openxmlformats.org/officeDocument/2006/relationships/package" Target="../embeddings/_____Microsoft_Office_Excel17.xlsx"/></Relationships>
</file>

<file path=ppt/charts/_rels/chart2.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_____Microsoft_Office_Excel2.xlsx"/></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_____Microsoft_Office_Excel3.xlsx"/></Relationships>
</file>

<file path=ppt/charts/_rels/chart4.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_____Microsoft_Office_Excel4.xlsx"/></Relationships>
</file>

<file path=ppt/charts/_rels/chart5.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package" Target="../embeddings/_____Microsoft_Office_Excel5.xlsx"/></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_____Microsoft_Office_Excel6.xlsx"/></Relationships>
</file>

<file path=ppt/charts/_rels/chart7.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package" Target="../embeddings/_____Microsoft_Office_Excel7.xlsx"/></Relationships>
</file>

<file path=ppt/charts/_rels/chart8.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_____Microsoft_Office_Excel8.xlsx"/></Relationships>
</file>

<file path=ppt/charts/_rels/chart9.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package" Target="../embeddings/_____Microsoft_Office_Excel9.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ru-RU"/>
  <c:chart>
    <c:autoTitleDeleted val="1"/>
    <c:view3D>
      <c:rAngAx val="1"/>
    </c:view3D>
    <c:sideWall>
      <c:spPr>
        <a:noFill/>
      </c:spPr>
    </c:sideWall>
    <c:backWall>
      <c:spPr>
        <a:noFill/>
        <a:ln w="25400">
          <a:noFill/>
        </a:ln>
      </c:spPr>
    </c:backWall>
    <c:plotArea>
      <c:layout/>
      <c:bar3DChart>
        <c:barDir val="col"/>
        <c:grouping val="clustered"/>
        <c:ser>
          <c:idx val="0"/>
          <c:order val="0"/>
          <c:tx>
            <c:strRef>
              <c:f>Лист1!$B$1</c:f>
              <c:strCache>
                <c:ptCount val="1"/>
                <c:pt idx="0">
                  <c:v>Ряд 1</c:v>
                </c:pt>
              </c:strCache>
            </c:strRef>
          </c:tx>
          <c:dLbls>
            <c:dLbl>
              <c:idx val="0"/>
              <c:layout>
                <c:manualLayout>
                  <c:x val="4.766524825998179E-3"/>
                  <c:y val="0.58594608256551473"/>
                </c:manualLayout>
              </c:layout>
              <c:tx>
                <c:rich>
                  <a:bodyPr/>
                  <a:lstStyle/>
                  <a:p>
                    <a:pPr>
                      <a:defRPr sz="1800" b="1">
                        <a:solidFill>
                          <a:schemeClr val="bg1"/>
                        </a:solidFill>
                      </a:defRPr>
                    </a:pPr>
                    <a:r>
                      <a:rPr lang="en-US" sz="1800" b="1" dirty="0">
                        <a:solidFill>
                          <a:schemeClr val="bg1"/>
                        </a:solidFill>
                      </a:rPr>
                      <a:t>92%</a:t>
                    </a:r>
                  </a:p>
                </c:rich>
              </c:tx>
              <c:spPr>
                <a:noFill/>
                <a:ln>
                  <a:noFill/>
                </a:ln>
                <a:effectLst/>
              </c:spPr>
              <c:showVal val="1"/>
            </c:dLbl>
            <c:dLbl>
              <c:idx val="1"/>
              <c:layout>
                <c:manualLayout>
                  <c:x val="4.5159348638220721E-3"/>
                  <c:y val="0.57733200056516853"/>
                </c:manualLayout>
              </c:layout>
              <c:tx>
                <c:rich>
                  <a:bodyPr/>
                  <a:lstStyle/>
                  <a:p>
                    <a:pPr>
                      <a:defRPr sz="1800" b="1">
                        <a:solidFill>
                          <a:schemeClr val="bg1"/>
                        </a:solidFill>
                      </a:defRPr>
                    </a:pPr>
                    <a:r>
                      <a:rPr lang="en-US" sz="1800" b="1" dirty="0">
                        <a:solidFill>
                          <a:schemeClr val="bg1"/>
                        </a:solidFill>
                      </a:rPr>
                      <a:t>86%</a:t>
                    </a:r>
                  </a:p>
                  <a:p>
                    <a:pPr>
                      <a:defRPr sz="1800" b="1">
                        <a:solidFill>
                          <a:schemeClr val="bg1"/>
                        </a:solidFill>
                      </a:defRPr>
                    </a:pP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15:layout>
                    <c:manualLayout>
                      <c:w val="4.5004944722132435E-2"/>
                      <c:h val="0.14355282176215003"/>
                    </c:manualLayout>
                  </c15:layout>
                </c:ext>
                <c:ext xmlns:c16="http://schemas.microsoft.com/office/drawing/2014/chart" uri="{C3380CC4-5D6E-409C-BE32-E72D297353CC}">
                  <c16:uniqueId val="{00000001-BE30-49DC-9CAF-4E4509844A63}"/>
                </c:ext>
              </c:extLst>
            </c:dLbl>
            <c:dLbl>
              <c:idx val="2"/>
              <c:layout>
                <c:manualLayout>
                  <c:x val="3.2843316052750806E-3"/>
                  <c:y val="0.15144394431509733"/>
                </c:manualLayout>
              </c:layout>
              <c:tx>
                <c:rich>
                  <a:bodyPr/>
                  <a:lstStyle/>
                  <a:p>
                    <a:pPr>
                      <a:defRPr sz="1800" b="1">
                        <a:solidFill>
                          <a:schemeClr val="bg1"/>
                        </a:solidFill>
                      </a:defRPr>
                    </a:pPr>
                    <a:r>
                      <a:rPr lang="en-US" sz="1800" b="1" dirty="0">
                        <a:solidFill>
                          <a:schemeClr val="bg1"/>
                        </a:solidFill>
                      </a:rPr>
                      <a:t>33%</a:t>
                    </a:r>
                  </a:p>
                  <a:p>
                    <a:pPr>
                      <a:defRPr sz="1800" b="1">
                        <a:solidFill>
                          <a:schemeClr val="bg1"/>
                        </a:solidFill>
                      </a:defRPr>
                    </a:pP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15:layout>
                    <c:manualLayout>
                      <c:w val="4.5004944722132435E-2"/>
                      <c:h val="0.16584363259478205"/>
                    </c:manualLayout>
                  </c15:layout>
                </c:ext>
                <c:ext xmlns:c16="http://schemas.microsoft.com/office/drawing/2014/chart" uri="{C3380CC4-5D6E-409C-BE32-E72D297353CC}">
                  <c16:uniqueId val="{00000002-BE30-49DC-9CAF-4E4509844A63}"/>
                </c:ext>
              </c:extLst>
            </c:dLbl>
            <c:dLbl>
              <c:idx val="3"/>
              <c:layout>
                <c:manualLayout>
                  <c:x val="3.28441597899972E-3"/>
                  <c:y val="0.38376649761339132"/>
                </c:manualLayout>
              </c:layout>
              <c:tx>
                <c:rich>
                  <a:bodyPr/>
                  <a:lstStyle/>
                  <a:p>
                    <a:pPr>
                      <a:defRPr sz="1800" b="1">
                        <a:solidFill>
                          <a:schemeClr val="bg1"/>
                        </a:solidFill>
                      </a:defRPr>
                    </a:pPr>
                    <a:r>
                      <a:rPr lang="en-US" sz="1800" b="1" dirty="0">
                        <a:solidFill>
                          <a:schemeClr val="bg1"/>
                        </a:solidFill>
                      </a:rPr>
                      <a:t>64%</a:t>
                    </a:r>
                  </a:p>
                  <a:p>
                    <a:pPr>
                      <a:defRPr sz="1800" b="1">
                        <a:solidFill>
                          <a:schemeClr val="bg1"/>
                        </a:solidFill>
                      </a:defRPr>
                    </a:pP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BE30-49DC-9CAF-4E4509844A63}"/>
                </c:ext>
              </c:extLst>
            </c:dLbl>
            <c:dLbl>
              <c:idx val="4"/>
              <c:layout>
                <c:manualLayout>
                  <c:x val="1.3917445879107137E-3"/>
                  <c:y val="0.20807524114006098"/>
                </c:manualLayout>
              </c:layout>
              <c:tx>
                <c:rich>
                  <a:bodyPr/>
                  <a:lstStyle/>
                  <a:p>
                    <a:pPr>
                      <a:defRPr sz="1800" b="1">
                        <a:solidFill>
                          <a:schemeClr val="bg1"/>
                        </a:solidFill>
                      </a:defRPr>
                    </a:pPr>
                    <a:r>
                      <a:rPr lang="en-US" sz="1800" b="1" dirty="0">
                        <a:solidFill>
                          <a:schemeClr val="bg1"/>
                        </a:solidFill>
                      </a:rPr>
                      <a:t>37%</a:t>
                    </a:r>
                  </a:p>
                  <a:p>
                    <a:pPr>
                      <a:defRPr sz="1800" b="1">
                        <a:solidFill>
                          <a:schemeClr val="bg1"/>
                        </a:solidFill>
                      </a:defRPr>
                    </a:pP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BE30-49DC-9CAF-4E4509844A63}"/>
                </c:ext>
              </c:extLst>
            </c:dLbl>
            <c:dLbl>
              <c:idx val="5"/>
              <c:layout>
                <c:manualLayout>
                  <c:x val="2.4632908908186289E-3"/>
                  <c:y val="0.53943762214969437"/>
                </c:manualLayout>
              </c:layout>
              <c:tx>
                <c:rich>
                  <a:bodyPr/>
                  <a:lstStyle/>
                  <a:p>
                    <a:pPr>
                      <a:defRPr sz="1800" b="1">
                        <a:solidFill>
                          <a:schemeClr val="bg1"/>
                        </a:solidFill>
                      </a:defRPr>
                    </a:pPr>
                    <a:r>
                      <a:rPr lang="en-US" sz="1800" b="1" dirty="0">
                        <a:solidFill>
                          <a:schemeClr val="bg1"/>
                        </a:solidFill>
                      </a:rPr>
                      <a:t>83%</a:t>
                    </a:r>
                  </a:p>
                  <a:p>
                    <a:pPr>
                      <a:defRPr sz="1800" b="1">
                        <a:solidFill>
                          <a:schemeClr val="bg1"/>
                        </a:solidFill>
                      </a:defRPr>
                    </a:pP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BE30-49DC-9CAF-4E4509844A63}"/>
                </c:ext>
              </c:extLst>
            </c:dLbl>
            <c:dLbl>
              <c:idx val="6"/>
              <c:layout>
                <c:manualLayout>
                  <c:x val="5.9283510142692014E-3"/>
                  <c:y val="0.60780985762841599"/>
                </c:manualLayout>
              </c:layout>
              <c:tx>
                <c:rich>
                  <a:bodyPr/>
                  <a:lstStyle/>
                  <a:p>
                    <a:pPr>
                      <a:defRPr sz="1800" b="1">
                        <a:solidFill>
                          <a:schemeClr val="bg1"/>
                        </a:solidFill>
                      </a:defRPr>
                    </a:pPr>
                    <a:r>
                      <a:rPr lang="en-US" sz="1800" b="1" dirty="0">
                        <a:solidFill>
                          <a:schemeClr val="bg1"/>
                        </a:solidFill>
                      </a:rPr>
                      <a:t>92%</a:t>
                    </a:r>
                  </a:p>
                  <a:p>
                    <a:pPr>
                      <a:defRPr sz="1800" b="1">
                        <a:solidFill>
                          <a:schemeClr val="bg1"/>
                        </a:solidFill>
                      </a:defRPr>
                    </a:pP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BE30-49DC-9CAF-4E4509844A63}"/>
                </c:ext>
              </c:extLst>
            </c:dLbl>
            <c:dLbl>
              <c:idx val="7"/>
              <c:layout>
                <c:manualLayout>
                  <c:x val="5.9981280845451748E-3"/>
                  <c:y val="0.58847740598148468"/>
                </c:manualLayout>
              </c:layout>
              <c:tx>
                <c:rich>
                  <a:bodyPr/>
                  <a:lstStyle/>
                  <a:p>
                    <a:pPr>
                      <a:defRPr sz="1800" b="1">
                        <a:solidFill>
                          <a:schemeClr val="bg1"/>
                        </a:solidFill>
                      </a:defRPr>
                    </a:pPr>
                    <a:r>
                      <a:rPr lang="en-US" sz="1800" b="1" dirty="0">
                        <a:solidFill>
                          <a:schemeClr val="bg1"/>
                        </a:solidFill>
                      </a:rPr>
                      <a:t>92%</a:t>
                    </a:r>
                  </a:p>
                  <a:p>
                    <a:pPr>
                      <a:defRPr sz="1800" b="1">
                        <a:solidFill>
                          <a:schemeClr val="bg1"/>
                        </a:solidFill>
                      </a:defRPr>
                    </a:pPr>
                    <a:endParaRPr lang="en-US" dirty="0">
                      <a:solidFill>
                        <a:schemeClr val="bg1"/>
                      </a:solidFill>
                    </a:endParaRPr>
                  </a:p>
                </c:rich>
              </c:tx>
              <c:spPr>
                <a:noFill/>
                <a:ln>
                  <a:noFill/>
                </a:ln>
                <a:effectLst/>
              </c:spPr>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BE30-49DC-9CAF-4E4509844A63}"/>
                </c:ext>
              </c:extLst>
            </c:dLbl>
            <c:spPr>
              <a:noFill/>
              <a:ln>
                <a:noFill/>
              </a:ln>
              <a:effectLst/>
            </c:spPr>
            <c:txPr>
              <a:bodyPr/>
              <a:lstStyle/>
              <a:p>
                <a:pPr>
                  <a:defRPr sz="1800" b="1"/>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Лист1!$A$2:$A$9</c:f>
              <c:strCache>
                <c:ptCount val="8"/>
                <c:pt idx="0">
                  <c:v>СФО</c:v>
                </c:pt>
                <c:pt idx="1">
                  <c:v>ПФО</c:v>
                </c:pt>
                <c:pt idx="2">
                  <c:v>ДФО</c:v>
                </c:pt>
                <c:pt idx="3">
                  <c:v>СЗФО</c:v>
                </c:pt>
                <c:pt idx="4">
                  <c:v>ЮФО</c:v>
                </c:pt>
                <c:pt idx="5">
                  <c:v>ЦФО</c:v>
                </c:pt>
                <c:pt idx="6">
                  <c:v>УФО</c:v>
                </c:pt>
                <c:pt idx="7">
                  <c:v>СКФО</c:v>
                </c:pt>
              </c:strCache>
            </c:strRef>
          </c:cat>
          <c:val>
            <c:numRef>
              <c:f>Лист1!$B$2:$B$9</c:f>
              <c:numCache>
                <c:formatCode>0%</c:formatCode>
                <c:ptCount val="8"/>
                <c:pt idx="0">
                  <c:v>0.92</c:v>
                </c:pt>
                <c:pt idx="1">
                  <c:v>0.86000000000000021</c:v>
                </c:pt>
                <c:pt idx="2">
                  <c:v>0.33000000000000013</c:v>
                </c:pt>
                <c:pt idx="3">
                  <c:v>0.64000000000000024</c:v>
                </c:pt>
                <c:pt idx="4">
                  <c:v>0.37000000000000011</c:v>
                </c:pt>
                <c:pt idx="5">
                  <c:v>0.83000000000000018</c:v>
                </c:pt>
                <c:pt idx="6">
                  <c:v>0.92</c:v>
                </c:pt>
                <c:pt idx="7">
                  <c:v>0.92</c:v>
                </c:pt>
              </c:numCache>
            </c:numRef>
          </c:val>
          <c:extLst xmlns:c16r2="http://schemas.microsoft.com/office/drawing/2015/06/chart">
            <c:ext xmlns:c16="http://schemas.microsoft.com/office/drawing/2014/chart" uri="{C3380CC4-5D6E-409C-BE32-E72D297353CC}">
              <c16:uniqueId val="{00000008-BE30-49DC-9CAF-4E4509844A63}"/>
            </c:ext>
          </c:extLst>
        </c:ser>
        <c:dLbls>
          <c:showVal val="1"/>
        </c:dLbls>
        <c:shape val="box"/>
        <c:axId val="140611584"/>
        <c:axId val="140613120"/>
        <c:axId val="0"/>
      </c:bar3DChart>
      <c:catAx>
        <c:axId val="140611584"/>
        <c:scaling>
          <c:orientation val="minMax"/>
        </c:scaling>
        <c:axPos val="b"/>
        <c:numFmt formatCode="General" sourceLinked="0"/>
        <c:tickLblPos val="nextTo"/>
        <c:txPr>
          <a:bodyPr/>
          <a:lstStyle/>
          <a:p>
            <a:pPr>
              <a:defRPr b="1"/>
            </a:pPr>
            <a:endParaRPr lang="ru-RU"/>
          </a:p>
        </c:txPr>
        <c:crossAx val="140613120"/>
        <c:crosses val="autoZero"/>
        <c:auto val="1"/>
        <c:lblAlgn val="ctr"/>
        <c:lblOffset val="100"/>
      </c:catAx>
      <c:valAx>
        <c:axId val="140613120"/>
        <c:scaling>
          <c:orientation val="minMax"/>
        </c:scaling>
        <c:axPos val="l"/>
        <c:numFmt formatCode="0%" sourceLinked="1"/>
        <c:tickLblPos val="nextTo"/>
        <c:crossAx val="140611584"/>
        <c:crosses val="autoZero"/>
        <c:crossBetween val="between"/>
      </c:valAx>
      <c:spPr>
        <a:ln w="25400">
          <a:noFill/>
        </a:ln>
      </c:spPr>
    </c:plotArea>
    <c:plotVisOnly val="1"/>
    <c:dispBlanksAs val="gap"/>
  </c:chart>
  <c:txPr>
    <a:bodyPr/>
    <a:lstStyle/>
    <a:p>
      <a:pPr>
        <a:defRPr sz="2000">
          <a:latin typeface="Times New Roman" panose="02020603050405020304" pitchFamily="18" charset="0"/>
          <a:cs typeface="Times New Roman" panose="02020603050405020304" pitchFamily="18" charset="0"/>
        </a:defRPr>
      </a:pPr>
      <a:endParaRPr lang="ru-RU"/>
    </a:p>
  </c:txPr>
  <c:externalData r:id="rId1"/>
</c:chartSpace>
</file>

<file path=ppt/charts/chart10.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92521664732741E-2"/>
          <c:y val="6.4415994953569297E-2"/>
          <c:w val="0.97074783352672633"/>
          <c:h val="0.62924365471285471"/>
        </c:manualLayout>
      </c:layout>
      <c:bar3DChart>
        <c:barDir val="col"/>
        <c:grouping val="clustered"/>
        <c:ser>
          <c:idx val="0"/>
          <c:order val="0"/>
          <c:tx>
            <c:strRef>
              <c:f>Лист1!$B$1</c:f>
              <c:strCache>
                <c:ptCount val="1"/>
                <c:pt idx="0">
                  <c:v>Соответствие федеральному законодательству (%)</c:v>
                </c:pt>
              </c:strCache>
            </c:strRef>
          </c:tx>
          <c:spPr>
            <a:solidFill>
              <a:srgbClr val="FFFF00"/>
            </a:solidFill>
            <a:ln>
              <a:solidFill>
                <a:schemeClr val="tx1"/>
              </a:solidFill>
            </a:ln>
            <a:effectLst/>
            <a:scene3d>
              <a:camera prst="orthographicFront"/>
              <a:lightRig rig="threePt" dir="t"/>
            </a:scene3d>
            <a:sp3d prstMaterial="flat">
              <a:contourClr>
                <a:schemeClr val="tx1"/>
              </a:contourClr>
            </a:sp3d>
          </c:spPr>
          <c:dLbls>
            <c:spPr>
              <a:noFill/>
              <a:ln>
                <a:noFill/>
                <a:round/>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Лист1!$A$2:$A$7</c:f>
              <c:strCache>
                <c:ptCount val="6"/>
                <c:pt idx="0">
                  <c:v>Курганская область</c:v>
                </c:pt>
                <c:pt idx="1">
                  <c:v>Свердловская область</c:v>
                </c:pt>
                <c:pt idx="2">
                  <c:v>Тюменская область</c:v>
                </c:pt>
                <c:pt idx="3">
                  <c:v>Ханты-Мансийский автономный округ</c:v>
                </c:pt>
                <c:pt idx="4">
                  <c:v>Челябинская область</c:v>
                </c:pt>
                <c:pt idx="5">
                  <c:v>Ямало-Ненецкий автономный округ</c:v>
                </c:pt>
              </c:strCache>
            </c:strRef>
          </c:cat>
          <c:val>
            <c:numRef>
              <c:f>Лист1!$B$2:$B$7</c:f>
              <c:numCache>
                <c:formatCode>General</c:formatCode>
                <c:ptCount val="6"/>
                <c:pt idx="0">
                  <c:v>50</c:v>
                </c:pt>
                <c:pt idx="1">
                  <c:v>60</c:v>
                </c:pt>
                <c:pt idx="2">
                  <c:v>60</c:v>
                </c:pt>
                <c:pt idx="3">
                  <c:v>60</c:v>
                </c:pt>
                <c:pt idx="4">
                  <c:v>90</c:v>
                </c:pt>
                <c:pt idx="5">
                  <c:v>70</c:v>
                </c:pt>
              </c:numCache>
            </c:numRef>
          </c:val>
          <c:extLst xmlns:c16r2="http://schemas.microsoft.com/office/drawing/2015/06/chart">
            <c:ext xmlns:c16="http://schemas.microsoft.com/office/drawing/2014/chart" uri="{C3380CC4-5D6E-409C-BE32-E72D297353CC}">
              <c16:uniqueId val="{00000000-6A00-4B15-870B-02633F4B37A9}"/>
            </c:ext>
          </c:extLst>
        </c:ser>
        <c:ser>
          <c:idx val="1"/>
          <c:order val="1"/>
          <c:tx>
            <c:strRef>
              <c:f>Лист1!$C$1</c:f>
              <c:strCache>
                <c:ptCount val="1"/>
                <c:pt idx="0">
                  <c:v>Столбец2</c:v>
                </c:pt>
              </c:strCache>
            </c:strRef>
          </c:tx>
          <c:spPr>
            <a:solidFill>
              <a:schemeClr val="accent2">
                <a:alpha val="88000"/>
              </a:schemeClr>
            </a:solidFill>
            <a:ln>
              <a:solidFill>
                <a:schemeClr val="tx1"/>
              </a:solidFill>
            </a:ln>
            <a:effectLst/>
            <a:scene3d>
              <a:camera prst="orthographicFront"/>
              <a:lightRig rig="threePt" dir="t"/>
            </a:scene3d>
            <a:sp3d prstMaterial="flat">
              <a:contourClr>
                <a:schemeClr val="tx1"/>
              </a:contourClr>
            </a:sp3d>
          </c:spPr>
          <c:dLbls>
            <c:dLbl>
              <c:idx val="10"/>
              <c:layout>
                <c:manualLayout>
                  <c:x val="6.3876894972636914E-3"/>
                  <c:y val="4.755026287432707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A00-4B15-870B-02633F4B37A9}"/>
                </c:ext>
              </c:extLst>
            </c:dLbl>
            <c:spPr>
              <a:noFill/>
              <a:ln>
                <a:noFill/>
                <a:round/>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Лист1!$A$2:$A$7</c:f>
              <c:strCache>
                <c:ptCount val="6"/>
                <c:pt idx="0">
                  <c:v>Курганская область</c:v>
                </c:pt>
                <c:pt idx="1">
                  <c:v>Свердловская область</c:v>
                </c:pt>
                <c:pt idx="2">
                  <c:v>Тюменская область</c:v>
                </c:pt>
                <c:pt idx="3">
                  <c:v>Ханты-Мансийский автономный округ</c:v>
                </c:pt>
                <c:pt idx="4">
                  <c:v>Челябинская область</c:v>
                </c:pt>
                <c:pt idx="5">
                  <c:v>Ямало-Ненецкий автономный округ</c:v>
                </c:pt>
              </c:strCache>
            </c:strRef>
          </c:cat>
          <c:val>
            <c:numRef>
              <c:f>Лист1!$C$2:$C$7</c:f>
              <c:numCache>
                <c:formatCode>General</c:formatCode>
                <c:ptCount val="6"/>
                <c:pt idx="0">
                  <c:v>65</c:v>
                </c:pt>
                <c:pt idx="1">
                  <c:v>70</c:v>
                </c:pt>
                <c:pt idx="2">
                  <c:v>55</c:v>
                </c:pt>
                <c:pt idx="3">
                  <c:v>70</c:v>
                </c:pt>
                <c:pt idx="4">
                  <c:v>80</c:v>
                </c:pt>
                <c:pt idx="5">
                  <c:v>70</c:v>
                </c:pt>
              </c:numCache>
            </c:numRef>
          </c:val>
          <c:extLst xmlns:c16r2="http://schemas.microsoft.com/office/drawing/2015/06/chart">
            <c:ext xmlns:c16="http://schemas.microsoft.com/office/drawing/2014/chart" uri="{C3380CC4-5D6E-409C-BE32-E72D297353CC}">
              <c16:uniqueId val="{00000002-6A00-4B15-870B-02633F4B37A9}"/>
            </c:ext>
          </c:extLst>
        </c:ser>
        <c:dLbls>
          <c:showVal val="1"/>
        </c:dLbls>
        <c:gapWidth val="63"/>
        <c:gapDepth val="0"/>
        <c:shape val="box"/>
        <c:axId val="152522112"/>
        <c:axId val="152528000"/>
        <c:axId val="0"/>
      </c:bar3DChart>
      <c:catAx>
        <c:axId val="152522112"/>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2528000"/>
        <c:crosses val="autoZero"/>
        <c:auto val="1"/>
        <c:lblAlgn val="ctr"/>
        <c:lblOffset val="100"/>
      </c:catAx>
      <c:valAx>
        <c:axId val="152528000"/>
        <c:scaling>
          <c:orientation val="minMax"/>
        </c:scaling>
        <c:delete val="1"/>
        <c:axPos val="l"/>
        <c:numFmt formatCode="General" sourceLinked="1"/>
        <c:tickLblPos val="none"/>
        <c:crossAx val="152522112"/>
        <c:crosses val="autoZero"/>
        <c:crossBetween val="between"/>
      </c:valAx>
      <c:spPr>
        <a:solidFill>
          <a:schemeClr val="bg1"/>
        </a:solidFill>
        <a:ln>
          <a:noFill/>
        </a:ln>
        <a:effectLst/>
      </c:spPr>
    </c:plotArea>
    <c:plotVisOnly val="1"/>
    <c:dispBlanksAs val="gap"/>
  </c:chart>
  <c:spPr>
    <a:noFill/>
    <a:ln w="6350" cap="flat" cmpd="sng" algn="ctr">
      <a:noFill/>
      <a:round/>
    </a:ln>
    <a:effectLst/>
  </c:spPr>
  <c:txPr>
    <a:bodyPr/>
    <a:lstStyle/>
    <a:p>
      <a:pPr>
        <a:defRPr/>
      </a:pPr>
      <a:endParaRPr lang="ru-RU"/>
    </a:p>
  </c:txPr>
  <c:externalData r:id="rId1"/>
</c:chartSpace>
</file>

<file path=ppt/charts/chart11.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128" b="1" i="0" u="none" strike="noStrike" kern="1200" spc="100" baseline="0">
                <a:solidFill>
                  <a:schemeClr val="tx1"/>
                </a:solidFill>
                <a:effectLst/>
                <a:latin typeface="Times New Roman" panose="02020603050405020304" pitchFamily="18" charset="0"/>
                <a:ea typeface="+mn-ea"/>
                <a:cs typeface="Times New Roman" panose="02020603050405020304" pitchFamily="18" charset="0"/>
              </a:defRPr>
            </a:pPr>
            <a:r>
              <a:rPr lang="ru-RU" dirty="0"/>
              <a:t>
</a:t>
            </a:r>
          </a:p>
        </c:rich>
      </c:tx>
      <c:layout>
        <c:manualLayout>
          <c:xMode val="edge"/>
          <c:yMode val="edge"/>
          <c:x val="0.27858073151088691"/>
          <c:y val="0"/>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1317423008318806E-2"/>
          <c:y val="8.1366975667732849E-2"/>
          <c:w val="0.97868257699168115"/>
          <c:h val="0.50697277546639652"/>
        </c:manualLayout>
      </c:layout>
      <c:bar3DChart>
        <c:barDir val="col"/>
        <c:grouping val="clustered"/>
        <c:dLbls>
          <c:showVal val="1"/>
        </c:dLbls>
        <c:shape val="box"/>
        <c:axId val="152590976"/>
        <c:axId val="152596864"/>
        <c:axId val="0"/>
      </c:bar3DChart>
      <c:catAx>
        <c:axId val="152590976"/>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2596864"/>
        <c:crosses val="autoZero"/>
        <c:auto val="1"/>
        <c:lblAlgn val="ctr"/>
        <c:lblOffset val="100"/>
      </c:catAx>
      <c:valAx>
        <c:axId val="152596864"/>
        <c:scaling>
          <c:orientation val="minMax"/>
        </c:scaling>
        <c:delete val="1"/>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crossAx val="152590976"/>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hart12.xml><?xml version="1.0" encoding="utf-8"?>
<c:chartSpace xmlns:c="http://schemas.openxmlformats.org/drawingml/2006/chart" xmlns:a="http://schemas.openxmlformats.org/drawingml/2006/main" xmlns:r="http://schemas.openxmlformats.org/officeDocument/2006/relationships">
  <c:date1904 val="1"/>
  <c:lang val="ru-RU"/>
  <c:chart>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9252097123729053E-2"/>
          <c:y val="0.1171874927911237"/>
          <c:w val="0.95900008684575233"/>
          <c:h val="0.5658033608634746"/>
        </c:manualLayout>
      </c:layout>
      <c:bar3DChart>
        <c:barDir val="col"/>
        <c:grouping val="clustered"/>
        <c:ser>
          <c:idx val="0"/>
          <c:order val="0"/>
          <c:tx>
            <c:strRef>
              <c:f>Лист1!$B$1</c:f>
              <c:strCache>
                <c:ptCount val="1"/>
                <c:pt idx="0">
                  <c:v>Соответствие федеральному законодательству (%)</c:v>
                </c:pt>
              </c:strCache>
            </c:strRef>
          </c:tx>
          <c:spPr>
            <a:solidFill>
              <a:srgbClr val="FFFF00"/>
            </a:solidFill>
            <a:ln>
              <a:noFill/>
            </a:ln>
            <a:effectLst/>
            <a:scene3d>
              <a:camera prst="orthographicFront"/>
              <a:lightRig rig="threePt" dir="t"/>
            </a:scene3d>
            <a:sp3d prstMaterial="flat"/>
          </c:spPr>
          <c:dLbls>
            <c:spPr>
              <a:noFill/>
              <a:ln>
                <a:noFill/>
                <a:round/>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Лист1!$A$2:$A$15</c:f>
              <c:strCache>
                <c:ptCount val="14"/>
                <c:pt idx="0">
                  <c:v>Республика Башкортостан</c:v>
                </c:pt>
                <c:pt idx="1">
                  <c:v>Республика Мордовия</c:v>
                </c:pt>
                <c:pt idx="2">
                  <c:v>Удмуртская Республика</c:v>
                </c:pt>
                <c:pt idx="3">
                  <c:v>Пермский край</c:v>
                </c:pt>
                <c:pt idx="4">
                  <c:v>Нижегородская область</c:v>
                </c:pt>
                <c:pt idx="5">
                  <c:v>Пензенская область</c:v>
                </c:pt>
                <c:pt idx="6">
                  <c:v>Саратовская область</c:v>
                </c:pt>
                <c:pt idx="7">
                  <c:v>Самарская область</c:v>
                </c:pt>
                <c:pt idx="8">
                  <c:v>Республика Марий Эл</c:v>
                </c:pt>
                <c:pt idx="9">
                  <c:v>Республика Татарстан</c:v>
                </c:pt>
                <c:pt idx="10">
                  <c:v>Чувашская Республика</c:v>
                </c:pt>
                <c:pt idx="11">
                  <c:v>Кировская область</c:v>
                </c:pt>
                <c:pt idx="12">
                  <c:v>Оренбургская область</c:v>
                </c:pt>
                <c:pt idx="13">
                  <c:v>Ульяновская область</c:v>
                </c:pt>
              </c:strCache>
            </c:strRef>
          </c:cat>
          <c:val>
            <c:numRef>
              <c:f>Лист1!$B$2:$B$15</c:f>
              <c:numCache>
                <c:formatCode>General</c:formatCode>
                <c:ptCount val="14"/>
                <c:pt idx="0">
                  <c:v>70</c:v>
                </c:pt>
                <c:pt idx="1">
                  <c:v>60</c:v>
                </c:pt>
                <c:pt idx="2">
                  <c:v>85</c:v>
                </c:pt>
                <c:pt idx="3">
                  <c:v>70</c:v>
                </c:pt>
                <c:pt idx="4">
                  <c:v>70</c:v>
                </c:pt>
                <c:pt idx="5">
                  <c:v>85</c:v>
                </c:pt>
                <c:pt idx="6">
                  <c:v>70</c:v>
                </c:pt>
                <c:pt idx="7">
                  <c:v>85</c:v>
                </c:pt>
                <c:pt idx="8">
                  <c:v>85</c:v>
                </c:pt>
                <c:pt idx="9">
                  <c:v>25</c:v>
                </c:pt>
                <c:pt idx="10">
                  <c:v>85</c:v>
                </c:pt>
                <c:pt idx="11">
                  <c:v>60</c:v>
                </c:pt>
                <c:pt idx="12">
                  <c:v>60</c:v>
                </c:pt>
                <c:pt idx="13">
                  <c:v>70</c:v>
                </c:pt>
              </c:numCache>
            </c:numRef>
          </c:val>
          <c:extLst xmlns:c16r2="http://schemas.microsoft.com/office/drawing/2015/06/chart">
            <c:ext xmlns:c16="http://schemas.microsoft.com/office/drawing/2014/chart" uri="{C3380CC4-5D6E-409C-BE32-E72D297353CC}">
              <c16:uniqueId val="{00000000-ABB7-4636-BEAC-16900D855AB7}"/>
            </c:ext>
          </c:extLst>
        </c:ser>
        <c:ser>
          <c:idx val="1"/>
          <c:order val="1"/>
          <c:tx>
            <c:strRef>
              <c:f>Лист1!$C$1</c:f>
              <c:strCache>
                <c:ptCount val="1"/>
                <c:pt idx="0">
                  <c:v>Столбец2</c:v>
                </c:pt>
              </c:strCache>
            </c:strRef>
          </c:tx>
          <c:spPr>
            <a:solidFill>
              <a:schemeClr val="accent2">
                <a:alpha val="88000"/>
              </a:schemeClr>
            </a:solidFill>
            <a:ln>
              <a:noFill/>
            </a:ln>
            <a:effectLst/>
            <a:scene3d>
              <a:camera prst="orthographicFront"/>
              <a:lightRig rig="threePt" dir="t"/>
            </a:scene3d>
            <a:sp3d prstMaterial="flat"/>
          </c:spPr>
          <c:dLbls>
            <c:dLbl>
              <c:idx val="10"/>
              <c:layout>
                <c:manualLayout>
                  <c:x val="6.3876894972636914E-3"/>
                  <c:y val="4.755026287432707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BB7-4636-BEAC-16900D855AB7}"/>
                </c:ext>
              </c:extLst>
            </c:dLbl>
            <c:spPr>
              <a:noFill/>
              <a:ln>
                <a:noFill/>
                <a:round/>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Лист1!$A$2:$A$15</c:f>
              <c:strCache>
                <c:ptCount val="14"/>
                <c:pt idx="0">
                  <c:v>Республика Башкортостан</c:v>
                </c:pt>
                <c:pt idx="1">
                  <c:v>Республика Мордовия</c:v>
                </c:pt>
                <c:pt idx="2">
                  <c:v>Удмуртская Республика</c:v>
                </c:pt>
                <c:pt idx="3">
                  <c:v>Пермский край</c:v>
                </c:pt>
                <c:pt idx="4">
                  <c:v>Нижегородская область</c:v>
                </c:pt>
                <c:pt idx="5">
                  <c:v>Пензенская область</c:v>
                </c:pt>
                <c:pt idx="6">
                  <c:v>Саратовская область</c:v>
                </c:pt>
                <c:pt idx="7">
                  <c:v>Самарская область</c:v>
                </c:pt>
                <c:pt idx="8">
                  <c:v>Республика Марий Эл</c:v>
                </c:pt>
                <c:pt idx="9">
                  <c:v>Республика Татарстан</c:v>
                </c:pt>
                <c:pt idx="10">
                  <c:v>Чувашская Республика</c:v>
                </c:pt>
                <c:pt idx="11">
                  <c:v>Кировская область</c:v>
                </c:pt>
                <c:pt idx="12">
                  <c:v>Оренбургская область</c:v>
                </c:pt>
                <c:pt idx="13">
                  <c:v>Ульяновская область</c:v>
                </c:pt>
              </c:strCache>
            </c:strRef>
          </c:cat>
          <c:val>
            <c:numRef>
              <c:f>Лист1!$C$2:$C$15</c:f>
              <c:numCache>
                <c:formatCode>General</c:formatCode>
                <c:ptCount val="14"/>
                <c:pt idx="0">
                  <c:v>75</c:v>
                </c:pt>
                <c:pt idx="1">
                  <c:v>75</c:v>
                </c:pt>
                <c:pt idx="2">
                  <c:v>85</c:v>
                </c:pt>
                <c:pt idx="3">
                  <c:v>65</c:v>
                </c:pt>
                <c:pt idx="4">
                  <c:v>75</c:v>
                </c:pt>
                <c:pt idx="5">
                  <c:v>80</c:v>
                </c:pt>
                <c:pt idx="6">
                  <c:v>70</c:v>
                </c:pt>
                <c:pt idx="7">
                  <c:v>85</c:v>
                </c:pt>
                <c:pt idx="8">
                  <c:v>85</c:v>
                </c:pt>
                <c:pt idx="9">
                  <c:v>25</c:v>
                </c:pt>
                <c:pt idx="10">
                  <c:v>85</c:v>
                </c:pt>
                <c:pt idx="11">
                  <c:v>60</c:v>
                </c:pt>
                <c:pt idx="12">
                  <c:v>75</c:v>
                </c:pt>
                <c:pt idx="13">
                  <c:v>70</c:v>
                </c:pt>
              </c:numCache>
            </c:numRef>
          </c:val>
          <c:extLst xmlns:c16r2="http://schemas.microsoft.com/office/drawing/2015/06/chart">
            <c:ext xmlns:c16="http://schemas.microsoft.com/office/drawing/2014/chart" uri="{C3380CC4-5D6E-409C-BE32-E72D297353CC}">
              <c16:uniqueId val="{00000001-ABB7-4636-BEAC-16900D855AB7}"/>
            </c:ext>
          </c:extLst>
        </c:ser>
        <c:dLbls>
          <c:showVal val="1"/>
        </c:dLbls>
        <c:gapWidth val="63"/>
        <c:gapDepth val="0"/>
        <c:shape val="box"/>
        <c:axId val="152734720"/>
        <c:axId val="152744704"/>
        <c:axId val="0"/>
      </c:bar3DChart>
      <c:catAx>
        <c:axId val="152734720"/>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2744704"/>
        <c:crosses val="autoZero"/>
        <c:auto val="1"/>
        <c:lblAlgn val="ctr"/>
        <c:lblOffset val="100"/>
      </c:catAx>
      <c:valAx>
        <c:axId val="152744704"/>
        <c:scaling>
          <c:orientation val="minMax"/>
        </c:scaling>
        <c:delete val="1"/>
        <c:axPos val="l"/>
        <c:numFmt formatCode="General" sourceLinked="1"/>
        <c:tickLblPos val="none"/>
        <c:crossAx val="152734720"/>
        <c:crosses val="autoZero"/>
        <c:crossBetween val="between"/>
      </c:valAx>
      <c:spPr>
        <a:noFill/>
        <a:ln>
          <a:noFill/>
        </a:ln>
        <a:effectLst/>
      </c:spPr>
    </c:plotArea>
    <c:plotVisOnly val="1"/>
    <c:dispBlanksAs val="gap"/>
  </c:chart>
  <c:spPr>
    <a:noFill/>
    <a:ln w="6350" cap="flat" cmpd="sng" algn="ctr">
      <a:noFill/>
      <a:round/>
    </a:ln>
    <a:effectLst/>
  </c:spPr>
  <c:txPr>
    <a:bodyPr/>
    <a:lstStyle/>
    <a:p>
      <a:pPr>
        <a:defRPr/>
      </a:pPr>
      <a:endParaRPr lang="ru-RU"/>
    </a:p>
  </c:txPr>
  <c:externalData r:id="rId1"/>
</c:chartSpace>
</file>

<file path=ppt/charts/chart13.xml><?xml version="1.0" encoding="utf-8"?>
<c:chartSpace xmlns:c="http://schemas.openxmlformats.org/drawingml/2006/chart" xmlns:a="http://schemas.openxmlformats.org/drawingml/2006/main" xmlns:r="http://schemas.openxmlformats.org/officeDocument/2006/relationships">
  <c:lang val="ru-RU"/>
  <c:chart>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92521664732741E-2"/>
          <c:y val="6.4415994953569297E-2"/>
          <c:w val="0.97074783352672633"/>
          <c:h val="0.62924365471285471"/>
        </c:manualLayout>
      </c:layout>
      <c:bar3DChart>
        <c:barDir val="col"/>
        <c:grouping val="clustered"/>
        <c:ser>
          <c:idx val="0"/>
          <c:order val="0"/>
          <c:tx>
            <c:strRef>
              <c:f>Лист1!$B$1</c:f>
              <c:strCache>
                <c:ptCount val="1"/>
                <c:pt idx="0">
                  <c:v>Соответствие федеральному законодательству (%)
</c:v>
                </c:pt>
              </c:strCache>
            </c:strRef>
          </c:tx>
          <c:spPr>
            <a:solidFill>
              <a:srgbClr val="FFFF00"/>
            </a:solidFill>
            <a:ln>
              <a:solidFill>
                <a:schemeClr val="tx1"/>
              </a:solidFill>
            </a:ln>
            <a:effectLst/>
            <a:scene3d>
              <a:camera prst="orthographicFront"/>
              <a:lightRig rig="threePt" dir="t"/>
            </a:scene3d>
            <a:sp3d prstMaterial="flat">
              <a:contourClr>
                <a:schemeClr val="tx1"/>
              </a:contourClr>
            </a:sp3d>
          </c:spPr>
          <c:dLbls>
            <c:spPr>
              <a:noFill/>
              <a:ln>
                <a:noFill/>
                <a:round/>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Лист1!$A$2:$A$8</c:f>
              <c:strCache>
                <c:ptCount val="7"/>
                <c:pt idx="0">
                  <c:v>Республика Дагестан</c:v>
                </c:pt>
                <c:pt idx="1">
                  <c:v>Республика Ингушетия</c:v>
                </c:pt>
                <c:pt idx="2">
                  <c:v>Кабардино-Балкарская Республика</c:v>
                </c:pt>
                <c:pt idx="3">
                  <c:v>Карачаево-Черкесская Республика</c:v>
                </c:pt>
                <c:pt idx="4">
                  <c:v>Республика Северная Осетия-Алания</c:v>
                </c:pt>
                <c:pt idx="5">
                  <c:v>Чеченская Республика</c:v>
                </c:pt>
                <c:pt idx="6">
                  <c:v>Ставропольский Край</c:v>
                </c:pt>
              </c:strCache>
            </c:strRef>
          </c:cat>
          <c:val>
            <c:numRef>
              <c:f>Лист1!$B$2:$B$8</c:f>
              <c:numCache>
                <c:formatCode>General</c:formatCode>
                <c:ptCount val="7"/>
                <c:pt idx="0">
                  <c:v>45</c:v>
                </c:pt>
                <c:pt idx="1">
                  <c:v>45</c:v>
                </c:pt>
                <c:pt idx="2">
                  <c:v>45</c:v>
                </c:pt>
                <c:pt idx="3">
                  <c:v>70</c:v>
                </c:pt>
                <c:pt idx="4">
                  <c:v>70</c:v>
                </c:pt>
                <c:pt idx="5">
                  <c:v>90</c:v>
                </c:pt>
                <c:pt idx="6">
                  <c:v>45</c:v>
                </c:pt>
              </c:numCache>
            </c:numRef>
          </c:val>
          <c:extLst xmlns:c16r2="http://schemas.microsoft.com/office/drawing/2015/06/chart">
            <c:ext xmlns:c16="http://schemas.microsoft.com/office/drawing/2014/chart" uri="{C3380CC4-5D6E-409C-BE32-E72D297353CC}">
              <c16:uniqueId val="{00000000-6A00-4B15-870B-02633F4B37A9}"/>
            </c:ext>
          </c:extLst>
        </c:ser>
        <c:ser>
          <c:idx val="1"/>
          <c:order val="1"/>
          <c:tx>
            <c:strRef>
              <c:f>Лист1!$C$1</c:f>
              <c:strCache>
                <c:ptCount val="1"/>
                <c:pt idx="0">
                  <c:v>Столбец2</c:v>
                </c:pt>
              </c:strCache>
            </c:strRef>
          </c:tx>
          <c:spPr>
            <a:solidFill>
              <a:schemeClr val="accent2">
                <a:alpha val="88000"/>
              </a:schemeClr>
            </a:solidFill>
            <a:ln>
              <a:solidFill>
                <a:schemeClr val="tx1"/>
              </a:solidFill>
            </a:ln>
            <a:effectLst/>
            <a:scene3d>
              <a:camera prst="orthographicFront"/>
              <a:lightRig rig="threePt" dir="t"/>
            </a:scene3d>
            <a:sp3d prstMaterial="flat">
              <a:contourClr>
                <a:schemeClr val="tx1"/>
              </a:contourClr>
            </a:sp3d>
          </c:spPr>
          <c:dLbls>
            <c:dLbl>
              <c:idx val="10"/>
              <c:layout>
                <c:manualLayout>
                  <c:x val="6.3876894972636914E-3"/>
                  <c:y val="4.755026287432707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A00-4B15-870B-02633F4B37A9}"/>
                </c:ext>
              </c:extLst>
            </c:dLbl>
            <c:spPr>
              <a:noFill/>
              <a:ln>
                <a:noFill/>
                <a:round/>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Лист1!$A$2:$A$8</c:f>
              <c:strCache>
                <c:ptCount val="7"/>
                <c:pt idx="0">
                  <c:v>Республика Дагестан</c:v>
                </c:pt>
                <c:pt idx="1">
                  <c:v>Республика Ингушетия</c:v>
                </c:pt>
                <c:pt idx="2">
                  <c:v>Кабардино-Балкарская Республика</c:v>
                </c:pt>
                <c:pt idx="3">
                  <c:v>Карачаево-Черкесская Республика</c:v>
                </c:pt>
                <c:pt idx="4">
                  <c:v>Республика Северная Осетия-Алания</c:v>
                </c:pt>
                <c:pt idx="5">
                  <c:v>Чеченская Республика</c:v>
                </c:pt>
                <c:pt idx="6">
                  <c:v>Ставропольский Край</c:v>
                </c:pt>
              </c:strCache>
            </c:strRef>
          </c:cat>
          <c:val>
            <c:numRef>
              <c:f>Лист1!$C$2:$C$8</c:f>
              <c:numCache>
                <c:formatCode>General</c:formatCode>
                <c:ptCount val="7"/>
                <c:pt idx="0">
                  <c:v>55</c:v>
                </c:pt>
                <c:pt idx="1">
                  <c:v>55</c:v>
                </c:pt>
                <c:pt idx="2">
                  <c:v>55</c:v>
                </c:pt>
                <c:pt idx="3">
                  <c:v>70</c:v>
                </c:pt>
                <c:pt idx="4">
                  <c:v>70</c:v>
                </c:pt>
                <c:pt idx="5">
                  <c:v>70</c:v>
                </c:pt>
                <c:pt idx="6">
                  <c:v>80</c:v>
                </c:pt>
              </c:numCache>
            </c:numRef>
          </c:val>
          <c:extLst xmlns:c16r2="http://schemas.microsoft.com/office/drawing/2015/06/chart">
            <c:ext xmlns:c16="http://schemas.microsoft.com/office/drawing/2014/chart" uri="{C3380CC4-5D6E-409C-BE32-E72D297353CC}">
              <c16:uniqueId val="{00000002-6A00-4B15-870B-02633F4B37A9}"/>
            </c:ext>
          </c:extLst>
        </c:ser>
        <c:dLbls>
          <c:showVal val="1"/>
        </c:dLbls>
        <c:gapWidth val="63"/>
        <c:gapDepth val="0"/>
        <c:shape val="box"/>
        <c:axId val="152926464"/>
        <c:axId val="152944640"/>
        <c:axId val="0"/>
      </c:bar3DChart>
      <c:catAx>
        <c:axId val="152926464"/>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2944640"/>
        <c:crosses val="autoZero"/>
        <c:auto val="1"/>
        <c:lblAlgn val="ctr"/>
        <c:lblOffset val="100"/>
      </c:catAx>
      <c:valAx>
        <c:axId val="152944640"/>
        <c:scaling>
          <c:orientation val="minMax"/>
        </c:scaling>
        <c:delete val="1"/>
        <c:axPos val="l"/>
        <c:numFmt formatCode="General" sourceLinked="1"/>
        <c:tickLblPos val="none"/>
        <c:crossAx val="152926464"/>
        <c:crosses val="autoZero"/>
        <c:crossBetween val="between"/>
      </c:valAx>
      <c:spPr>
        <a:solidFill>
          <a:schemeClr val="bg1"/>
        </a:solidFill>
        <a:ln>
          <a:noFill/>
        </a:ln>
        <a:effectLst/>
      </c:spPr>
    </c:plotArea>
    <c:plotVisOnly val="1"/>
    <c:dispBlanksAs val="gap"/>
  </c:chart>
  <c:spPr>
    <a:noFill/>
    <a:ln w="6350" cap="flat" cmpd="sng" algn="ctr">
      <a:noFill/>
      <a:round/>
    </a:ln>
    <a:effectLst/>
  </c:spPr>
  <c:txPr>
    <a:bodyPr/>
    <a:lstStyle/>
    <a:p>
      <a:pPr>
        <a:defRPr/>
      </a:pPr>
      <a:endParaRPr lang="ru-RU"/>
    </a:p>
  </c:txPr>
  <c:externalData r:id="rId1"/>
</c:chartSpace>
</file>

<file path=ppt/charts/chart14.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1" vertOverflow="ellipsis" vert="horz" wrap="square" anchor="ctr" anchorCtr="1"/>
          <a:lstStyle/>
          <a:p>
            <a:pPr>
              <a:defRPr sz="2128" b="1" i="0" u="none" strike="noStrike" kern="1200" spc="100" baseline="0">
                <a:solidFill>
                  <a:schemeClr val="tx1"/>
                </a:solidFill>
                <a:effectLst/>
                <a:latin typeface="Times New Roman" panose="02020603050405020304" pitchFamily="18" charset="0"/>
                <a:ea typeface="+mn-ea"/>
                <a:cs typeface="Times New Roman" panose="02020603050405020304" pitchFamily="18" charset="0"/>
              </a:defRPr>
            </a:pPr>
            <a:r>
              <a:rPr lang="ru-RU" dirty="0"/>
              <a:t>
</a:t>
            </a:r>
          </a:p>
        </c:rich>
      </c:tx>
      <c:layout>
        <c:manualLayout>
          <c:xMode val="edge"/>
          <c:yMode val="edge"/>
          <c:x val="0.27858073151088691"/>
          <c:y val="0"/>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1317423008318806E-2"/>
          <c:y val="8.1366975667732849E-2"/>
          <c:w val="0.97868257699168115"/>
          <c:h val="0.50697277546639652"/>
        </c:manualLayout>
      </c:layout>
      <c:bar3DChart>
        <c:barDir val="col"/>
        <c:grouping val="clustered"/>
        <c:dLbls>
          <c:showVal val="1"/>
        </c:dLbls>
        <c:shape val="box"/>
        <c:axId val="153016576"/>
        <c:axId val="153018368"/>
        <c:axId val="0"/>
      </c:bar3DChart>
      <c:catAx>
        <c:axId val="153016576"/>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3018368"/>
        <c:crosses val="autoZero"/>
        <c:auto val="1"/>
        <c:lblAlgn val="ctr"/>
        <c:lblOffset val="100"/>
      </c:catAx>
      <c:valAx>
        <c:axId val="153018368"/>
        <c:scaling>
          <c:orientation val="minMax"/>
        </c:scaling>
        <c:delete val="1"/>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crossAx val="153016576"/>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hart15.xml><?xml version="1.0" encoding="utf-8"?>
<c:chartSpace xmlns:c="http://schemas.openxmlformats.org/drawingml/2006/chart" xmlns:a="http://schemas.openxmlformats.org/drawingml/2006/main" xmlns:r="http://schemas.openxmlformats.org/officeDocument/2006/relationships">
  <c:lang val="ru-RU"/>
  <c:chart>
    <c:autoTitleDeleted val="1"/>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1.2698559290727751E-2"/>
          <c:y val="8.7472526126964503E-2"/>
          <c:w val="0.9746028814185449"/>
          <c:h val="0.56499847707500472"/>
        </c:manualLayout>
      </c:layout>
      <c:bar3DChart>
        <c:barDir val="col"/>
        <c:grouping val="clustered"/>
        <c:ser>
          <c:idx val="0"/>
          <c:order val="0"/>
          <c:tx>
            <c:strRef>
              <c:f>Лист1!$B$1</c:f>
              <c:strCache>
                <c:ptCount val="1"/>
                <c:pt idx="0">
                  <c:v>Столбец1</c:v>
                </c:pt>
              </c:strCache>
            </c:strRef>
          </c:tx>
          <c:spPr>
            <a:solidFill>
              <a:srgbClr val="FFC000"/>
            </a:solidFill>
            <a:ln>
              <a:solidFill>
                <a:schemeClr val="tx1"/>
              </a:solidFill>
            </a:ln>
            <a:effectLst/>
            <a:scene3d>
              <a:camera prst="orthographicFront"/>
              <a:lightRig rig="threePt" dir="t"/>
            </a:scene3d>
            <a:sp3d prstMaterial="flat">
              <a:contourClr>
                <a:schemeClr val="tx1"/>
              </a:contourClr>
            </a:sp3d>
          </c:spPr>
          <c:dLbls>
            <c:spPr>
              <a:solidFill>
                <a:schemeClr val="bg1">
                  <a:alpha val="70000"/>
                </a:schemeClr>
              </a:solidFill>
              <a:ln>
                <a:solidFill>
                  <a:schemeClr val="lt1">
                    <a:alpha val="50000"/>
                  </a:scheme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Лист1!$A$2:$A$9</c:f>
              <c:strCache>
                <c:ptCount val="8"/>
                <c:pt idx="0">
                  <c:v>ЦФО</c:v>
                </c:pt>
                <c:pt idx="1">
                  <c:v>ЮФО</c:v>
                </c:pt>
                <c:pt idx="2">
                  <c:v>УФО</c:v>
                </c:pt>
                <c:pt idx="3">
                  <c:v>СФО</c:v>
                </c:pt>
                <c:pt idx="4">
                  <c:v>СКФО</c:v>
                </c:pt>
                <c:pt idx="5">
                  <c:v>СЗФО</c:v>
                </c:pt>
                <c:pt idx="6">
                  <c:v>ПФО</c:v>
                </c:pt>
                <c:pt idx="7">
                  <c:v>ДФО</c:v>
                </c:pt>
              </c:strCache>
            </c:strRef>
          </c:cat>
          <c:val>
            <c:numRef>
              <c:f>Лист1!$B$2:$B$9</c:f>
              <c:numCache>
                <c:formatCode>General</c:formatCode>
                <c:ptCount val="8"/>
                <c:pt idx="0">
                  <c:v>45</c:v>
                </c:pt>
                <c:pt idx="1">
                  <c:v>28</c:v>
                </c:pt>
                <c:pt idx="2">
                  <c:v>37</c:v>
                </c:pt>
                <c:pt idx="3">
                  <c:v>21</c:v>
                </c:pt>
                <c:pt idx="4">
                  <c:v>22</c:v>
                </c:pt>
                <c:pt idx="5">
                  <c:v>24</c:v>
                </c:pt>
                <c:pt idx="6">
                  <c:v>31</c:v>
                </c:pt>
                <c:pt idx="7">
                  <c:v>32</c:v>
                </c:pt>
              </c:numCache>
            </c:numRef>
          </c:val>
          <c:extLst xmlns:c16r2="http://schemas.microsoft.com/office/drawing/2015/06/chart">
            <c:ext xmlns:c16="http://schemas.microsoft.com/office/drawing/2014/chart" uri="{C3380CC4-5D6E-409C-BE32-E72D297353CC}">
              <c16:uniqueId val="{00000000-A3FD-420B-86FA-AFCB5647AC43}"/>
            </c:ext>
          </c:extLst>
        </c:ser>
        <c:ser>
          <c:idx val="1"/>
          <c:order val="1"/>
          <c:tx>
            <c:strRef>
              <c:f>Лист1!$C$1</c:f>
              <c:strCache>
                <c:ptCount val="1"/>
                <c:pt idx="0">
                  <c:v>Столбец2</c:v>
                </c:pt>
              </c:strCache>
            </c:strRef>
          </c:tx>
          <c:spPr>
            <a:solidFill>
              <a:srgbClr val="0099FF"/>
            </a:solidFill>
            <a:ln>
              <a:solidFill>
                <a:schemeClr val="tx1"/>
              </a:solidFill>
            </a:ln>
            <a:effectLst/>
            <a:scene3d>
              <a:camera prst="orthographicFront"/>
              <a:lightRig rig="threePt" dir="t"/>
            </a:scene3d>
            <a:sp3d prstMaterial="flat">
              <a:contourClr>
                <a:schemeClr val="tx1"/>
              </a:contourClr>
            </a:sp3d>
          </c:spPr>
          <c:dLbls>
            <c:spPr>
              <a:solidFill>
                <a:schemeClr val="bg1">
                  <a:alpha val="70000"/>
                </a:schemeClr>
              </a:solidFill>
              <a:ln>
                <a:solidFill>
                  <a:prstClr val="white">
                    <a:alpha val="50000"/>
                  </a:prstClr>
                </a:solidFill>
                <a:round/>
              </a:ln>
              <a:effectLst>
                <a:outerShdw blurRad="63500" dist="889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Лист1!$A$2:$A$9</c:f>
              <c:strCache>
                <c:ptCount val="8"/>
                <c:pt idx="0">
                  <c:v>ЦФО</c:v>
                </c:pt>
                <c:pt idx="1">
                  <c:v>ЮФО</c:v>
                </c:pt>
                <c:pt idx="2">
                  <c:v>УФО</c:v>
                </c:pt>
                <c:pt idx="3">
                  <c:v>СФО</c:v>
                </c:pt>
                <c:pt idx="4">
                  <c:v>СКФО</c:v>
                </c:pt>
                <c:pt idx="5">
                  <c:v>СЗФО</c:v>
                </c:pt>
                <c:pt idx="6">
                  <c:v>ПФО</c:v>
                </c:pt>
                <c:pt idx="7">
                  <c:v>ДФО</c:v>
                </c:pt>
              </c:strCache>
            </c:strRef>
          </c:cat>
          <c:val>
            <c:numRef>
              <c:f>Лист1!$C$2:$C$9</c:f>
              <c:numCache>
                <c:formatCode>General</c:formatCode>
                <c:ptCount val="8"/>
                <c:pt idx="0">
                  <c:v>56</c:v>
                </c:pt>
                <c:pt idx="1">
                  <c:v>47</c:v>
                </c:pt>
                <c:pt idx="2">
                  <c:v>46</c:v>
                </c:pt>
                <c:pt idx="3">
                  <c:v>51</c:v>
                </c:pt>
                <c:pt idx="4">
                  <c:v>37</c:v>
                </c:pt>
                <c:pt idx="5">
                  <c:v>40</c:v>
                </c:pt>
                <c:pt idx="6">
                  <c:v>63</c:v>
                </c:pt>
                <c:pt idx="7">
                  <c:v>44</c:v>
                </c:pt>
              </c:numCache>
            </c:numRef>
          </c:val>
          <c:extLst xmlns:c16r2="http://schemas.microsoft.com/office/drawing/2015/06/chart">
            <c:ext xmlns:c16="http://schemas.microsoft.com/office/drawing/2014/chart" uri="{C3380CC4-5D6E-409C-BE32-E72D297353CC}">
              <c16:uniqueId val="{00000001-A3FD-420B-86FA-AFCB5647AC43}"/>
            </c:ext>
          </c:extLst>
        </c:ser>
        <c:dLbls>
          <c:showVal val="1"/>
        </c:dLbls>
        <c:gapWidth val="84"/>
        <c:gapDepth val="53"/>
        <c:shape val="box"/>
        <c:axId val="153267584"/>
        <c:axId val="153277568"/>
        <c:axId val="0"/>
      </c:bar3DChart>
      <c:catAx>
        <c:axId val="153267584"/>
        <c:scaling>
          <c:orientation val="minMax"/>
        </c:scaling>
        <c:axPos val="b"/>
        <c:numFmt formatCode="General" sourceLinked="1"/>
        <c:majorTickMark val="none"/>
        <c:tickLblPos val="nextTo"/>
        <c:spPr>
          <a:noFill/>
          <a:ln>
            <a:noFill/>
          </a:ln>
          <a:effectLst/>
        </c:spPr>
        <c:txPr>
          <a:bodyPr rot="0" spcFirstLastPara="1" vertOverflow="ellipsis" wrap="square" anchor="ctr" anchorCtr="1"/>
          <a:lstStyle/>
          <a:p>
            <a:pPr>
              <a:defRPr sz="16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3277568"/>
        <c:crosses val="autoZero"/>
        <c:auto val="1"/>
        <c:lblAlgn val="ctr"/>
        <c:lblOffset val="100"/>
      </c:catAx>
      <c:valAx>
        <c:axId val="153277568"/>
        <c:scaling>
          <c:orientation val="minMax"/>
        </c:scaling>
        <c:delete val="1"/>
        <c:axPos val="l"/>
        <c:numFmt formatCode="General" sourceLinked="1"/>
        <c:tickLblPos val="none"/>
        <c:crossAx val="153267584"/>
        <c:crosses val="autoZero"/>
        <c:crossBetween val="between"/>
      </c:valAx>
      <c:spPr>
        <a:noFill/>
        <a:ln>
          <a:noFill/>
        </a:ln>
        <a:effectLst/>
      </c:spPr>
    </c:plotArea>
    <c:plotVisOnly val="1"/>
    <c:dispBlanksAs val="gap"/>
  </c:chart>
  <c:spPr>
    <a:noFill/>
    <a:ln w="6350" cap="flat" cmpd="sng" algn="ctr">
      <a:noFill/>
      <a:round/>
    </a:ln>
    <a:effectLst/>
  </c:spPr>
  <c:txPr>
    <a:bodyPr/>
    <a:lstStyle/>
    <a:p>
      <a:pPr>
        <a:defRPr/>
      </a:pPr>
      <a:endParaRPr lang="ru-RU"/>
    </a:p>
  </c:txPr>
  <c:externalData r:id="rId1"/>
</c:chartSpace>
</file>

<file path=ppt/charts/chart16.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1" vertOverflow="ellipsis" vert="horz" wrap="square" anchor="ctr" anchorCtr="1"/>
          <a:lstStyle/>
          <a:p>
            <a:pPr>
              <a:defRPr sz="2128" b="1" i="0" u="none" strike="noStrike" kern="1200" spc="100" baseline="0">
                <a:solidFill>
                  <a:schemeClr val="tx1"/>
                </a:solidFill>
                <a:effectLst/>
                <a:latin typeface="Times New Roman" panose="02020603050405020304" pitchFamily="18" charset="0"/>
                <a:ea typeface="+mn-ea"/>
                <a:cs typeface="Times New Roman" panose="02020603050405020304" pitchFamily="18" charset="0"/>
              </a:defRPr>
            </a:pPr>
            <a:r>
              <a:rPr lang="ru-RU" dirty="0"/>
              <a:t>
</a:t>
            </a:r>
          </a:p>
        </c:rich>
      </c:tx>
      <c:layout>
        <c:manualLayout>
          <c:xMode val="edge"/>
          <c:yMode val="edge"/>
          <c:x val="0.27858073151088691"/>
          <c:y val="0"/>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1317423008318806E-2"/>
          <c:y val="8.1366975667732849E-2"/>
          <c:w val="0.97868257699168115"/>
          <c:h val="0.50697277546639652"/>
        </c:manualLayout>
      </c:layout>
      <c:bar3DChart>
        <c:barDir val="col"/>
        <c:grouping val="clustered"/>
        <c:dLbls>
          <c:showVal val="1"/>
        </c:dLbls>
        <c:shape val="box"/>
        <c:axId val="153150208"/>
        <c:axId val="153151744"/>
        <c:axId val="0"/>
      </c:bar3DChart>
      <c:catAx>
        <c:axId val="153150208"/>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53151744"/>
        <c:crosses val="autoZero"/>
        <c:auto val="1"/>
        <c:lblAlgn val="ctr"/>
        <c:lblOffset val="100"/>
      </c:catAx>
      <c:valAx>
        <c:axId val="153151744"/>
        <c:scaling>
          <c:orientation val="minMax"/>
        </c:scaling>
        <c:delete val="1"/>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crossAx val="153150208"/>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hart17.xml><?xml version="1.0" encoding="utf-8"?>
<c:chartSpace xmlns:c="http://schemas.openxmlformats.org/drawingml/2006/chart" xmlns:a="http://schemas.openxmlformats.org/drawingml/2006/main" xmlns:r="http://schemas.openxmlformats.org/officeDocument/2006/relationships">
  <c:lang val="ru-RU"/>
  <c:chart>
    <c:autoTitleDeleted val="1"/>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4.2245650193575811E-2"/>
          <c:y val="0.14282877030760752"/>
          <c:w val="0.94015976295752401"/>
          <c:h val="0.59250429166312568"/>
        </c:manualLayout>
      </c:layout>
      <c:bar3DChart>
        <c:barDir val="col"/>
        <c:grouping val="clustered"/>
        <c:ser>
          <c:idx val="0"/>
          <c:order val="0"/>
          <c:tx>
            <c:strRef>
              <c:f>Лист1!$B$1</c:f>
              <c:strCache>
                <c:ptCount val="1"/>
                <c:pt idx="0">
                  <c:v>Количество физкультурно-спортивных организаций</c:v>
                </c:pt>
              </c:strCache>
            </c:strRef>
          </c:tx>
          <c:spPr>
            <a:solidFill>
              <a:schemeClr val="accent1"/>
            </a:solidFill>
            <a:ln>
              <a:noFill/>
            </a:ln>
            <a:effectLst/>
            <a:sp3d/>
          </c:spPr>
          <c:dLbls>
            <c:spPr>
              <a:solidFill>
                <a:schemeClr val="bg1">
                  <a:alpha val="67000"/>
                </a:schemeClr>
              </a:solid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01 июня 2016 года</c:v>
                </c:pt>
                <c:pt idx="1">
                  <c:v>20 октября 2016 года</c:v>
                </c:pt>
                <c:pt idx="2">
                  <c:v>22 декабря 2016 года</c:v>
                </c:pt>
                <c:pt idx="3">
                  <c:v>13 февраля 2017 года</c:v>
                </c:pt>
              </c:strCache>
            </c:strRef>
          </c:cat>
          <c:val>
            <c:numRef>
              <c:f>Лист1!$B$2:$B$5</c:f>
              <c:numCache>
                <c:formatCode>General</c:formatCode>
                <c:ptCount val="4"/>
                <c:pt idx="0">
                  <c:v>5016</c:v>
                </c:pt>
                <c:pt idx="1">
                  <c:v>5030</c:v>
                </c:pt>
                <c:pt idx="2">
                  <c:v>4977</c:v>
                </c:pt>
                <c:pt idx="3">
                  <c:v>4874</c:v>
                </c:pt>
              </c:numCache>
            </c:numRef>
          </c:val>
          <c:extLst xmlns:c16r2="http://schemas.microsoft.com/office/drawing/2015/06/chart">
            <c:ext xmlns:c16="http://schemas.microsoft.com/office/drawing/2014/chart" uri="{C3380CC4-5D6E-409C-BE32-E72D297353CC}">
              <c16:uniqueId val="{00000000-34B3-4751-8C19-F4D346467534}"/>
            </c:ext>
          </c:extLst>
        </c:ser>
        <c:ser>
          <c:idx val="1"/>
          <c:order val="1"/>
          <c:tx>
            <c:strRef>
              <c:f>Лист1!$C$1</c:f>
              <c:strCache>
                <c:ptCount val="1"/>
                <c:pt idx="0">
                  <c:v>Количество физкультурно-спортивных организаций, перешедших в организации нового типа</c:v>
                </c:pt>
              </c:strCache>
            </c:strRef>
          </c:tx>
          <c:spPr>
            <a:solidFill>
              <a:srgbClr val="FFFF00"/>
            </a:solidFill>
            <a:ln>
              <a:noFill/>
            </a:ln>
            <a:effectLst/>
            <a:sp3d/>
          </c:spPr>
          <c:dLbls>
            <c:dLbl>
              <c:idx val="0"/>
              <c:layout>
                <c:manualLayout>
                  <c:x val="5.5315846894631775E-3"/>
                  <c:y val="-1.6772037982997853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tx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layout>
                    <c:manualLayout>
                      <c:w val="3.1031828509159948E-2"/>
                      <c:h val="3.5723273888668042E-2"/>
                    </c:manualLayout>
                  </c15:layout>
                </c:ext>
                <c:ext xmlns:c16="http://schemas.microsoft.com/office/drawing/2014/chart" uri="{C3380CC4-5D6E-409C-BE32-E72D297353CC}">
                  <c16:uniqueId val="{00000001-34B3-4751-8C19-F4D346467534}"/>
                </c:ext>
              </c:extLst>
            </c:dLbl>
            <c:dLbl>
              <c:idx val="1"/>
              <c:layout>
                <c:manualLayout>
                  <c:x val="8.5538925515603534E-3"/>
                  <c:y val="-2.217492460575411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4B3-4751-8C19-F4D346467534}"/>
                </c:ext>
              </c:extLst>
            </c:dLbl>
            <c:dLbl>
              <c:idx val="2"/>
              <c:layout>
                <c:manualLayout>
                  <c:x val="9.8334741672035358E-3"/>
                  <c:y val="-2.453432499948526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4B3-4751-8C19-F4D346467534}"/>
                </c:ext>
              </c:extLst>
            </c:dLbl>
            <c:dLbl>
              <c:idx val="3"/>
              <c:layout>
                <c:manualLayout>
                  <c:x val="8.7972861796265546E-3"/>
                  <c:y val="-1.958067020275051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4B3-4751-8C19-F4D346467534}"/>
                </c:ext>
              </c:extLst>
            </c:dLbl>
            <c:dLbl>
              <c:idx val="4"/>
              <c:layout>
                <c:manualLayout>
                  <c:x val="7.697646156783396E-3"/>
                  <c:y val="-6.9074530466559009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4B3-4751-8C19-F4D346467534}"/>
                </c:ext>
              </c:extLst>
            </c:dLbl>
            <c:dLbl>
              <c:idx val="5"/>
              <c:layout>
                <c:manualLayout>
                  <c:x val="8.7973098934667534E-3"/>
                  <c:y val="-8.8501742160278896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4B3-4751-8C19-F4D346467534}"/>
                </c:ext>
              </c:extLst>
            </c:dLbl>
            <c:dLbl>
              <c:idx val="6"/>
              <c:layout>
                <c:manualLayout>
                  <c:x val="7.6976461567834767E-3"/>
                  <c:y val="-0.11224611200815844"/>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34B3-4751-8C19-F4D346467534}"/>
                </c:ext>
              </c:extLst>
            </c:dLbl>
            <c:dLbl>
              <c:idx val="7"/>
              <c:layout>
                <c:manualLayout>
                  <c:x val="9.8969736301500206E-3"/>
                  <c:y val="-0.1381490609331181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4B3-4751-8C19-F4D3464675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0"/>
              </c:ext>
            </c:extLst>
          </c:dLbls>
          <c:cat>
            <c:strRef>
              <c:f>Лист1!$A$2:$A$5</c:f>
              <c:strCache>
                <c:ptCount val="4"/>
                <c:pt idx="0">
                  <c:v>01 июня 2016 года</c:v>
                </c:pt>
                <c:pt idx="1">
                  <c:v>20 октября 2016 года</c:v>
                </c:pt>
                <c:pt idx="2">
                  <c:v>22 декабря 2016 года</c:v>
                </c:pt>
                <c:pt idx="3">
                  <c:v>13 февраля 2017 года</c:v>
                </c:pt>
              </c:strCache>
            </c:strRef>
          </c:cat>
          <c:val>
            <c:numRef>
              <c:f>Лист1!$C$2:$C$5</c:f>
              <c:numCache>
                <c:formatCode>General</c:formatCode>
                <c:ptCount val="4"/>
                <c:pt idx="0">
                  <c:v>187</c:v>
                </c:pt>
                <c:pt idx="1">
                  <c:v>546</c:v>
                </c:pt>
                <c:pt idx="2">
                  <c:v>762</c:v>
                </c:pt>
                <c:pt idx="3">
                  <c:v>619</c:v>
                </c:pt>
              </c:numCache>
            </c:numRef>
          </c:val>
          <c:extLst xmlns:c16r2="http://schemas.microsoft.com/office/drawing/2015/06/chart">
            <c:ext xmlns:c16="http://schemas.microsoft.com/office/drawing/2014/chart" uri="{C3380CC4-5D6E-409C-BE32-E72D297353CC}">
              <c16:uniqueId val="{00000009-34B3-4751-8C19-F4D346467534}"/>
            </c:ext>
          </c:extLst>
        </c:ser>
        <c:ser>
          <c:idx val="2"/>
          <c:order val="2"/>
          <c:tx>
            <c:strRef>
              <c:f>Лист1!$D$1</c:f>
              <c:strCache>
                <c:ptCount val="1"/>
                <c:pt idx="0">
                  <c:v>Количество физкультурно-спортивных организаций, планируемых к переходу в организации нового типа</c:v>
                </c:pt>
              </c:strCache>
            </c:strRef>
          </c:tx>
          <c:spPr>
            <a:solidFill>
              <a:srgbClr val="00B050"/>
            </a:solidFill>
            <a:ln>
              <a:noFill/>
            </a:ln>
            <a:effectLst/>
            <a:sp3d/>
          </c:spPr>
          <c:dLbls>
            <c:dLbl>
              <c:idx val="5"/>
              <c:layout>
                <c:manualLayout>
                  <c:x val="1.5162686759870286E-2"/>
                  <c:y val="-9.1119327395869712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4B3-4751-8C19-F4D346467534}"/>
                </c:ext>
              </c:extLst>
            </c:dLbl>
            <c:dLbl>
              <c:idx val="7"/>
              <c:layout>
                <c:manualLayout>
                  <c:x val="9.7474414884878829E-3"/>
                  <c:y val="-6.8339495546902483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4B3-4751-8C19-F4D346467534}"/>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ru-RU"/>
              </a:p>
            </c:txPr>
            <c:showVal val="1"/>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Лист1!$A$2:$A$5</c:f>
              <c:strCache>
                <c:ptCount val="4"/>
                <c:pt idx="0">
                  <c:v>01 июня 2016 года</c:v>
                </c:pt>
                <c:pt idx="1">
                  <c:v>20 октября 2016 года</c:v>
                </c:pt>
                <c:pt idx="2">
                  <c:v>22 декабря 2016 года</c:v>
                </c:pt>
                <c:pt idx="3">
                  <c:v>13 февраля 2017 года</c:v>
                </c:pt>
              </c:strCache>
            </c:strRef>
          </c:cat>
          <c:val>
            <c:numRef>
              <c:f>Лист1!$D$2:$D$5</c:f>
              <c:numCache>
                <c:formatCode>General</c:formatCode>
                <c:ptCount val="4"/>
                <c:pt idx="0">
                  <c:v>1155</c:v>
                </c:pt>
                <c:pt idx="1">
                  <c:v>1432</c:v>
                </c:pt>
                <c:pt idx="2">
                  <c:v>1197</c:v>
                </c:pt>
                <c:pt idx="3">
                  <c:v>1353</c:v>
                </c:pt>
              </c:numCache>
            </c:numRef>
          </c:val>
          <c:extLst xmlns:c16r2="http://schemas.microsoft.com/office/drawing/2015/06/chart">
            <c:ext xmlns:c16="http://schemas.microsoft.com/office/drawing/2014/chart" uri="{C3380CC4-5D6E-409C-BE32-E72D297353CC}">
              <c16:uniqueId val="{0000000C-34B3-4751-8C19-F4D346467534}"/>
            </c:ext>
          </c:extLst>
        </c:ser>
        <c:shape val="box"/>
        <c:axId val="153432832"/>
        <c:axId val="153434368"/>
        <c:axId val="0"/>
      </c:bar3DChart>
      <c:catAx>
        <c:axId val="153432832"/>
        <c:scaling>
          <c:orientation val="minMax"/>
        </c:scaling>
        <c:axPos val="b"/>
        <c:numFmt formatCode="General" sourceLinked="1"/>
        <c:majorTickMark val="none"/>
        <c:tickLblPos val="nextTo"/>
        <c:spPr>
          <a:noFill/>
          <a:ln>
            <a:noFill/>
          </a:ln>
          <a:effectLst/>
        </c:spPr>
        <c:txPr>
          <a:bodyPr rot="0" spcFirstLastPara="1" vertOverflow="ellipsis" wrap="square" anchor="ctr" anchorCtr="1"/>
          <a:lstStyle/>
          <a:p>
            <a:pPr>
              <a:defRPr sz="1197" b="1" i="0" u="none" strike="noStrike" kern="1200" baseline="0">
                <a:solidFill>
                  <a:schemeClr val="tx1"/>
                </a:solidFill>
                <a:latin typeface="+mn-lt"/>
                <a:ea typeface="+mn-ea"/>
                <a:cs typeface="+mn-cs"/>
              </a:defRPr>
            </a:pPr>
            <a:endParaRPr lang="ru-RU"/>
          </a:p>
        </c:txPr>
        <c:crossAx val="153434368"/>
        <c:crosses val="autoZero"/>
        <c:auto val="1"/>
        <c:lblAlgn val="ctr"/>
        <c:lblOffset val="100"/>
      </c:catAx>
      <c:valAx>
        <c:axId val="153434368"/>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solidFill>
                <a:latin typeface="+mn-lt"/>
                <a:ea typeface="+mn-ea"/>
                <a:cs typeface="+mn-cs"/>
              </a:defRPr>
            </a:pPr>
            <a:endParaRPr lang="ru-RU"/>
          </a:p>
        </c:txPr>
        <c:crossAx val="153432832"/>
        <c:crosses val="autoZero"/>
        <c:crossBetween val="between"/>
      </c:valAx>
      <c:spPr>
        <a:noFill/>
        <a:ln>
          <a:noFill/>
        </a:ln>
        <a:effectLst/>
      </c:spPr>
    </c:plotArea>
    <c:legend>
      <c:legendPos val="b"/>
      <c:layout>
        <c:manualLayout>
          <c:xMode val="edge"/>
          <c:yMode val="edge"/>
          <c:x val="2.4910128248358327E-2"/>
          <c:y val="1.8288669874211252E-2"/>
          <c:w val="0.9550922600544447"/>
          <c:h val="0.15541466954448074"/>
        </c:manualLayout>
      </c:layout>
      <c:overlay val="1"/>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legend>
    <c:plotVisOnly val="1"/>
    <c:dispBlanksAs val="gap"/>
  </c:chart>
  <c:spPr>
    <a:noFill/>
    <a:ln>
      <a:noFill/>
    </a:ln>
    <a:effectLst/>
  </c:spPr>
  <c:txPr>
    <a:bodyPr/>
    <a:lstStyle/>
    <a:p>
      <a:pPr>
        <a:defRPr/>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128" b="1" i="0" u="none" strike="noStrike" kern="1200" spc="100" baseline="0">
                <a:solidFill>
                  <a:schemeClr val="tx1"/>
                </a:solidFill>
                <a:effectLst/>
                <a:latin typeface="Times New Roman" panose="02020603050405020304" pitchFamily="18" charset="0"/>
                <a:ea typeface="+mn-ea"/>
                <a:cs typeface="Times New Roman" panose="02020603050405020304" pitchFamily="18" charset="0"/>
              </a:defRPr>
            </a:pPr>
            <a:r>
              <a:rPr lang="ru-RU" dirty="0"/>
              <a:t>
</a:t>
            </a:r>
          </a:p>
        </c:rich>
      </c:tx>
      <c:layout>
        <c:manualLayout>
          <c:xMode val="edge"/>
          <c:yMode val="edge"/>
          <c:x val="0.27858073151088691"/>
          <c:y val="0"/>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1317423008318806E-2"/>
          <c:y val="8.1366975667732849E-2"/>
          <c:w val="0.97868257699168115"/>
          <c:h val="0.50697277546639652"/>
        </c:manualLayout>
      </c:layout>
      <c:bar3DChart>
        <c:barDir val="col"/>
        <c:grouping val="clustered"/>
        <c:dLbls>
          <c:showVal val="1"/>
        </c:dLbls>
        <c:shape val="box"/>
        <c:axId val="145399808"/>
        <c:axId val="145401344"/>
        <c:axId val="0"/>
      </c:bar3DChart>
      <c:catAx>
        <c:axId val="145399808"/>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5401344"/>
        <c:crosses val="autoZero"/>
        <c:auto val="1"/>
        <c:lblAlgn val="ctr"/>
        <c:lblOffset val="100"/>
      </c:catAx>
      <c:valAx>
        <c:axId val="145401344"/>
        <c:scaling>
          <c:orientation val="minMax"/>
        </c:scaling>
        <c:delete val="1"/>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crossAx val="145399808"/>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ru-RU"/>
  <c:chart>
    <c:title>
      <c:tx>
        <c:rich>
          <a:bodyPr rot="0" spcFirstLastPara="1" vertOverflow="ellipsis" vert="horz" wrap="square" anchor="ctr" anchorCtr="1"/>
          <a:lstStyle/>
          <a:p>
            <a:pPr>
              <a:defRPr sz="2128" b="1" i="0" u="none" strike="noStrike" kern="1200" spc="100" baseline="0">
                <a:solidFill>
                  <a:schemeClr val="tx1"/>
                </a:solidFill>
                <a:effectLst/>
                <a:latin typeface="Times New Roman" panose="02020603050405020304" pitchFamily="18" charset="0"/>
                <a:ea typeface="+mn-ea"/>
                <a:cs typeface="Times New Roman" panose="02020603050405020304" pitchFamily="18" charset="0"/>
              </a:defRPr>
            </a:pPr>
            <a:r>
              <a:rPr lang="ru-RU" dirty="0"/>
              <a:t>
</a:t>
            </a:r>
          </a:p>
        </c:rich>
      </c:tx>
      <c:layout>
        <c:manualLayout>
          <c:xMode val="edge"/>
          <c:yMode val="edge"/>
          <c:x val="0.27858073151088691"/>
          <c:y val="0"/>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bar3DChart>
        <c:barDir val="col"/>
        <c:grouping val="clustered"/>
        <c:ser>
          <c:idx val="0"/>
          <c:order val="0"/>
          <c:tx>
            <c:strRef>
              <c:f>Лист1!$B$1</c:f>
              <c:strCache>
                <c:ptCount val="1"/>
                <c:pt idx="0">
                  <c:v>июн.16</c:v>
                </c:pt>
              </c:strCache>
            </c:strRef>
          </c:tx>
          <c:spPr>
            <a:solidFill>
              <a:srgbClr val="FFFF00"/>
            </a:solidFill>
            <a:ln>
              <a:noFill/>
            </a:ln>
            <a:effectLst>
              <a:outerShdw blurRad="57150" dist="19050" dir="5400000" algn="ctr" rotWithShape="0">
                <a:srgbClr val="000000">
                  <a:alpha val="63000"/>
                </a:srgbClr>
              </a:outerShdw>
            </a:effectLst>
            <a:sp3d/>
          </c:spPr>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Лист1!$A$2:$A$19</c:f>
              <c:strCache>
                <c:ptCount val="18"/>
                <c:pt idx="0">
                  <c:v>Белгородская область</c:v>
                </c:pt>
                <c:pt idx="1">
                  <c:v>Брянская область</c:v>
                </c:pt>
                <c:pt idx="2">
                  <c:v>Владимирская область</c:v>
                </c:pt>
                <c:pt idx="3">
                  <c:v>Воронежская область</c:v>
                </c:pt>
                <c:pt idx="4">
                  <c:v>Калужская область</c:v>
                </c:pt>
                <c:pt idx="5">
                  <c:v>Костромская область</c:v>
                </c:pt>
                <c:pt idx="6">
                  <c:v>Курская область</c:v>
                </c:pt>
                <c:pt idx="7">
                  <c:v>Липецкая область</c:v>
                </c:pt>
                <c:pt idx="8">
                  <c:v>Город Москва</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Ивановская область</c:v>
                </c:pt>
              </c:strCache>
            </c:strRef>
          </c:cat>
          <c:val>
            <c:numRef>
              <c:f>Лист1!$B$2:$B$19</c:f>
              <c:numCache>
                <c:formatCode>General</c:formatCode>
                <c:ptCount val="18"/>
                <c:pt idx="0">
                  <c:v>80</c:v>
                </c:pt>
                <c:pt idx="1">
                  <c:v>90</c:v>
                </c:pt>
                <c:pt idx="2">
                  <c:v>50</c:v>
                </c:pt>
                <c:pt idx="3">
                  <c:v>60</c:v>
                </c:pt>
                <c:pt idx="4">
                  <c:v>70</c:v>
                </c:pt>
                <c:pt idx="5">
                  <c:v>60</c:v>
                </c:pt>
                <c:pt idx="6">
                  <c:v>70</c:v>
                </c:pt>
                <c:pt idx="7">
                  <c:v>60</c:v>
                </c:pt>
                <c:pt idx="8">
                  <c:v>80</c:v>
                </c:pt>
                <c:pt idx="9">
                  <c:v>40</c:v>
                </c:pt>
                <c:pt idx="10">
                  <c:v>50</c:v>
                </c:pt>
                <c:pt idx="11">
                  <c:v>70</c:v>
                </c:pt>
                <c:pt idx="12">
                  <c:v>60</c:v>
                </c:pt>
                <c:pt idx="13">
                  <c:v>70</c:v>
                </c:pt>
                <c:pt idx="14">
                  <c:v>50</c:v>
                </c:pt>
                <c:pt idx="15">
                  <c:v>40</c:v>
                </c:pt>
                <c:pt idx="16">
                  <c:v>55</c:v>
                </c:pt>
                <c:pt idx="17">
                  <c:v>30</c:v>
                </c:pt>
              </c:numCache>
            </c:numRef>
          </c:val>
          <c:extLst xmlns:c16r2="http://schemas.microsoft.com/office/drawing/2015/06/chart">
            <c:ext xmlns:c16="http://schemas.microsoft.com/office/drawing/2014/chart" uri="{C3380CC4-5D6E-409C-BE32-E72D297353CC}">
              <c16:uniqueId val="{00000000-115E-44E0-9C6E-2DDD03E01351}"/>
            </c:ext>
          </c:extLst>
        </c:ser>
        <c:ser>
          <c:idx val="1"/>
          <c:order val="1"/>
          <c:tx>
            <c:strRef>
              <c:f>Лист1!$C$1</c:f>
              <c:strCache>
                <c:ptCount val="1"/>
                <c:pt idx="0">
                  <c:v>окт.16</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p3d/>
          </c:spPr>
          <c:dLbls>
            <c:dLbl>
              <c:idx val="4"/>
              <c:layout>
                <c:manualLayout>
                  <c:x val="0"/>
                  <c:y val="0"/>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8A4B-4F8C-BA2A-221C916A1394}"/>
                </c:ext>
              </c:extLst>
            </c:dLbl>
            <c:dLbl>
              <c:idx val="5"/>
              <c:layout>
                <c:manualLayout>
                  <c:x val="6.4903848610835804E-3"/>
                  <c:y val="-2.61719438635221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8A4B-4F8C-BA2A-221C916A1394}"/>
                </c:ext>
              </c:extLst>
            </c:dLbl>
            <c:dLbl>
              <c:idx val="12"/>
              <c:layout>
                <c:manualLayout>
                  <c:x val="-7.9326009699077843E-17"/>
                  <c:y val="-2.6171943863522191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8A4B-4F8C-BA2A-221C916A1394}"/>
                </c:ext>
              </c:extLst>
            </c:dLbl>
            <c:dLbl>
              <c:idx val="13"/>
              <c:layout>
                <c:manualLayout>
                  <c:x val="-4.3269232407224896E-3"/>
                  <c:y val="-3.5689014359348514E-2"/>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A4B-4F8C-BA2A-221C916A1394}"/>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Лист1!$A$2:$A$19</c:f>
              <c:strCache>
                <c:ptCount val="18"/>
                <c:pt idx="0">
                  <c:v>Белгородская область</c:v>
                </c:pt>
                <c:pt idx="1">
                  <c:v>Брянская область</c:v>
                </c:pt>
                <c:pt idx="2">
                  <c:v>Владимирская область</c:v>
                </c:pt>
                <c:pt idx="3">
                  <c:v>Воронежская область</c:v>
                </c:pt>
                <c:pt idx="4">
                  <c:v>Калужская область</c:v>
                </c:pt>
                <c:pt idx="5">
                  <c:v>Костромская область</c:v>
                </c:pt>
                <c:pt idx="6">
                  <c:v>Курская область</c:v>
                </c:pt>
                <c:pt idx="7">
                  <c:v>Липецкая область</c:v>
                </c:pt>
                <c:pt idx="8">
                  <c:v>Город Москва</c:v>
                </c:pt>
                <c:pt idx="9">
                  <c:v>Московская область</c:v>
                </c:pt>
                <c:pt idx="10">
                  <c:v>Орловская область</c:v>
                </c:pt>
                <c:pt idx="11">
                  <c:v>Рязанская область</c:v>
                </c:pt>
                <c:pt idx="12">
                  <c:v>Смоленская область</c:v>
                </c:pt>
                <c:pt idx="13">
                  <c:v>Тамбовская область</c:v>
                </c:pt>
                <c:pt idx="14">
                  <c:v>Тверская область</c:v>
                </c:pt>
                <c:pt idx="15">
                  <c:v>Тульская область</c:v>
                </c:pt>
                <c:pt idx="16">
                  <c:v>Ярославская область</c:v>
                </c:pt>
                <c:pt idx="17">
                  <c:v>Ивановская область</c:v>
                </c:pt>
              </c:strCache>
            </c:strRef>
          </c:cat>
          <c:val>
            <c:numRef>
              <c:f>Лист1!$C$2:$C$19</c:f>
              <c:numCache>
                <c:formatCode>General</c:formatCode>
                <c:ptCount val="18"/>
                <c:pt idx="0">
                  <c:v>85</c:v>
                </c:pt>
                <c:pt idx="1">
                  <c:v>70</c:v>
                </c:pt>
                <c:pt idx="2">
                  <c:v>65</c:v>
                </c:pt>
                <c:pt idx="3">
                  <c:v>70</c:v>
                </c:pt>
                <c:pt idx="4">
                  <c:v>60</c:v>
                </c:pt>
                <c:pt idx="5">
                  <c:v>60</c:v>
                </c:pt>
                <c:pt idx="6">
                  <c:v>85</c:v>
                </c:pt>
                <c:pt idx="7">
                  <c:v>65</c:v>
                </c:pt>
                <c:pt idx="8">
                  <c:v>100</c:v>
                </c:pt>
                <c:pt idx="9">
                  <c:v>90</c:v>
                </c:pt>
                <c:pt idx="10">
                  <c:v>75</c:v>
                </c:pt>
                <c:pt idx="11">
                  <c:v>85</c:v>
                </c:pt>
                <c:pt idx="12">
                  <c:v>60</c:v>
                </c:pt>
                <c:pt idx="13">
                  <c:v>70</c:v>
                </c:pt>
                <c:pt idx="14">
                  <c:v>70</c:v>
                </c:pt>
                <c:pt idx="15">
                  <c:v>60</c:v>
                </c:pt>
                <c:pt idx="16">
                  <c:v>70</c:v>
                </c:pt>
                <c:pt idx="17">
                  <c:v>50</c:v>
                </c:pt>
              </c:numCache>
            </c:numRef>
          </c:val>
          <c:extLst xmlns:c16r2="http://schemas.microsoft.com/office/drawing/2015/06/chart">
            <c:ext xmlns:c16="http://schemas.microsoft.com/office/drawing/2014/chart" uri="{C3380CC4-5D6E-409C-BE32-E72D297353CC}">
              <c16:uniqueId val="{00000000-8A4B-4F8C-BA2A-221C916A1394}"/>
            </c:ext>
          </c:extLst>
        </c:ser>
        <c:dLbls>
          <c:showVal val="1"/>
        </c:dLbls>
        <c:shape val="box"/>
        <c:axId val="147899520"/>
        <c:axId val="147901056"/>
        <c:axId val="0"/>
      </c:bar3DChart>
      <c:catAx>
        <c:axId val="147899520"/>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7901056"/>
        <c:crosses val="autoZero"/>
        <c:auto val="1"/>
        <c:lblAlgn val="ctr"/>
        <c:lblOffset val="100"/>
      </c:catAx>
      <c:valAx>
        <c:axId val="147901056"/>
        <c:scaling>
          <c:orientation val="minMax"/>
        </c:scaling>
        <c:delete val="1"/>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crossAx val="147899520"/>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ru-RU"/>
  <c:chart>
    <c:autoTitleDeleted val="1"/>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0"/>
          <c:y val="0.11554672415664394"/>
          <c:w val="0.99999999999999989"/>
          <c:h val="0.64550779846871353"/>
        </c:manualLayout>
      </c:layout>
      <c:bar3DChart>
        <c:barDir val="col"/>
        <c:grouping val="clustered"/>
        <c:ser>
          <c:idx val="0"/>
          <c:order val="0"/>
          <c:tx>
            <c:strRef>
              <c:f>Лист1!$B$1</c:f>
              <c:strCache>
                <c:ptCount val="1"/>
                <c:pt idx="0">
                  <c:v>Соответствие федеральному законодательству (%)</c:v>
                </c:pt>
              </c:strCache>
            </c:strRef>
          </c:tx>
          <c:spPr>
            <a:solidFill>
              <a:srgbClr val="FFFF00"/>
            </a:solidFill>
            <a:ln>
              <a:solidFill>
                <a:schemeClr val="tx1"/>
              </a:solidFill>
            </a:ln>
            <a:effectLst/>
            <a:scene3d>
              <a:camera prst="orthographicFront"/>
              <a:lightRig rig="threePt" dir="t"/>
            </a:scene3d>
            <a:sp3d prstMaterial="flat">
              <a:contourClr>
                <a:schemeClr val="tx1"/>
              </a:contourClr>
            </a:sp3d>
          </c:spPr>
          <c:dLbls>
            <c:dLbl>
              <c:idx val="0"/>
              <c:layout/>
              <c:tx>
                <c:rich>
                  <a:bodyPr/>
                  <a:lstStyle/>
                  <a:p>
                    <a:r>
                      <a:rPr lang="en-US"/>
                      <a:t>60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F2A1-484A-87F9-03B062255F2E}"/>
                </c:ext>
              </c:extLst>
            </c:dLbl>
            <c:dLbl>
              <c:idx val="1"/>
              <c:layout/>
              <c:tx>
                <c:rich>
                  <a:bodyPr/>
                  <a:lstStyle/>
                  <a:p>
                    <a:r>
                      <a:rPr lang="en-US"/>
                      <a:t>50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F2A1-484A-87F9-03B062255F2E}"/>
                </c:ext>
              </c:extLst>
            </c:dLbl>
            <c:dLbl>
              <c:idx val="2"/>
              <c:layout/>
              <c:tx>
                <c:rich>
                  <a:bodyPr/>
                  <a:lstStyle/>
                  <a:p>
                    <a:r>
                      <a:rPr lang="en-US"/>
                      <a:t>75</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F2A1-484A-87F9-03B062255F2E}"/>
                </c:ext>
              </c:extLst>
            </c:dLbl>
            <c:dLbl>
              <c:idx val="3"/>
              <c:layout/>
              <c:tx>
                <c:rich>
                  <a:bodyPr/>
                  <a:lstStyle/>
                  <a:p>
                    <a:r>
                      <a:rPr lang="en-US" dirty="0"/>
                      <a:t>30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F2A1-484A-87F9-03B062255F2E}"/>
                </c:ext>
              </c:extLst>
            </c:dLbl>
            <c:dLbl>
              <c:idx val="4"/>
              <c:layout/>
              <c:tx>
                <c:rich>
                  <a:bodyPr/>
                  <a:lstStyle/>
                  <a:p>
                    <a:r>
                      <a:rPr lang="en-US"/>
                      <a:t>15</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2A1-484A-87F9-03B062255F2E}"/>
                </c:ext>
              </c:extLst>
            </c:dLbl>
            <c:dLbl>
              <c:idx val="6"/>
              <c:layout/>
              <c:tx>
                <c:rich>
                  <a:bodyPr/>
                  <a:lstStyle/>
                  <a:p>
                    <a:r>
                      <a:rPr lang="en-US" dirty="0"/>
                      <a:t>80</a:t>
                    </a:r>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2A1-484A-87F9-03B062255F2E}"/>
                </c:ext>
              </c:extLst>
            </c:dLbl>
            <c:dLbl>
              <c:idx val="7"/>
              <c:layout/>
              <c:tx>
                <c:rich>
                  <a:bodyPr/>
                  <a:lstStyle/>
                  <a:p>
                    <a:r>
                      <a:rPr lang="en-US"/>
                      <a:t>80</a:t>
                    </a:r>
                    <a:endParaRPr lang="en-US" dirty="0"/>
                  </a:p>
                </c:rich>
              </c:tx>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2A1-484A-87F9-03B062255F2E}"/>
                </c:ext>
              </c:extLst>
            </c:dLbl>
            <c:spPr>
              <a:noFill/>
              <a:ln>
                <a:noFill/>
                <a:round/>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Лист1!$A$2:$A$9</c:f>
              <c:strCache>
                <c:ptCount val="8"/>
                <c:pt idx="0">
                  <c:v>Астраханская область</c:v>
                </c:pt>
                <c:pt idx="1">
                  <c:v>Волгоградская область</c:v>
                </c:pt>
                <c:pt idx="2">
                  <c:v>Краснодарский край</c:v>
                </c:pt>
                <c:pt idx="3">
                  <c:v>Республика Адыгея</c:v>
                </c:pt>
                <c:pt idx="4">
                  <c:v>Республика Калмыкия</c:v>
                </c:pt>
                <c:pt idx="5">
                  <c:v>Ростовская область</c:v>
                </c:pt>
                <c:pt idx="6">
                  <c:v>Республика Крым</c:v>
                </c:pt>
                <c:pt idx="7">
                  <c:v>Город Севастополь</c:v>
                </c:pt>
              </c:strCache>
            </c:strRef>
          </c:cat>
          <c:val>
            <c:numRef>
              <c:f>Лист1!$B$2:$B$9</c:f>
              <c:numCache>
                <c:formatCode>General</c:formatCode>
                <c:ptCount val="8"/>
                <c:pt idx="0">
                  <c:v>60</c:v>
                </c:pt>
                <c:pt idx="1">
                  <c:v>50</c:v>
                </c:pt>
                <c:pt idx="2">
                  <c:v>75</c:v>
                </c:pt>
                <c:pt idx="3">
                  <c:v>30</c:v>
                </c:pt>
                <c:pt idx="4">
                  <c:v>15</c:v>
                </c:pt>
                <c:pt idx="5">
                  <c:v>70</c:v>
                </c:pt>
                <c:pt idx="6">
                  <c:v>80</c:v>
                </c:pt>
                <c:pt idx="7">
                  <c:v>80</c:v>
                </c:pt>
              </c:numCache>
            </c:numRef>
          </c:val>
          <c:extLst xmlns:c16r2="http://schemas.microsoft.com/office/drawing/2015/06/chart">
            <c:ext xmlns:c16="http://schemas.microsoft.com/office/drawing/2014/chart" uri="{C3380CC4-5D6E-409C-BE32-E72D297353CC}">
              <c16:uniqueId val="{00000007-F2A1-484A-87F9-03B062255F2E}"/>
            </c:ext>
          </c:extLst>
        </c:ser>
        <c:ser>
          <c:idx val="1"/>
          <c:order val="1"/>
          <c:tx>
            <c:strRef>
              <c:f>Лист1!$C$1</c:f>
              <c:strCache>
                <c:ptCount val="1"/>
                <c:pt idx="0">
                  <c:v>Столбец2</c:v>
                </c:pt>
              </c:strCache>
            </c:strRef>
          </c:tx>
          <c:spPr>
            <a:solidFill>
              <a:schemeClr val="accent2">
                <a:alpha val="88000"/>
              </a:schemeClr>
            </a:solidFill>
            <a:ln>
              <a:solidFill>
                <a:schemeClr val="tx1"/>
              </a:solidFill>
            </a:ln>
            <a:effectLst/>
            <a:scene3d>
              <a:camera prst="orthographicFront"/>
              <a:lightRig rig="threePt" dir="t"/>
            </a:scene3d>
            <a:sp3d prstMaterial="flat">
              <a:contourClr>
                <a:schemeClr val="tx1"/>
              </a:contourClr>
            </a:sp3d>
          </c:spPr>
          <c:dLbls>
            <c:spPr>
              <a:noFill/>
              <a:ln>
                <a:noFill/>
                <a:round/>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Лист1!$A$2:$A$9</c:f>
              <c:strCache>
                <c:ptCount val="8"/>
                <c:pt idx="0">
                  <c:v>Астраханская область</c:v>
                </c:pt>
                <c:pt idx="1">
                  <c:v>Волгоградская область</c:v>
                </c:pt>
                <c:pt idx="2">
                  <c:v>Краснодарский край</c:v>
                </c:pt>
                <c:pt idx="3">
                  <c:v>Республика Адыгея</c:v>
                </c:pt>
                <c:pt idx="4">
                  <c:v>Республика Калмыкия</c:v>
                </c:pt>
                <c:pt idx="5">
                  <c:v>Ростовская область</c:v>
                </c:pt>
                <c:pt idx="6">
                  <c:v>Республика Крым</c:v>
                </c:pt>
                <c:pt idx="7">
                  <c:v>Город Севастополь</c:v>
                </c:pt>
              </c:strCache>
            </c:strRef>
          </c:cat>
          <c:val>
            <c:numRef>
              <c:f>Лист1!$C$2:$C$9</c:f>
              <c:numCache>
                <c:formatCode>General</c:formatCode>
                <c:ptCount val="8"/>
                <c:pt idx="0">
                  <c:v>70</c:v>
                </c:pt>
                <c:pt idx="1">
                  <c:v>80</c:v>
                </c:pt>
                <c:pt idx="2">
                  <c:v>60</c:v>
                </c:pt>
                <c:pt idx="3">
                  <c:v>80</c:v>
                </c:pt>
                <c:pt idx="4">
                  <c:v>40</c:v>
                </c:pt>
                <c:pt idx="5">
                  <c:v>80</c:v>
                </c:pt>
                <c:pt idx="6">
                  <c:v>80</c:v>
                </c:pt>
                <c:pt idx="7">
                  <c:v>80</c:v>
                </c:pt>
              </c:numCache>
            </c:numRef>
          </c:val>
          <c:extLst xmlns:c16r2="http://schemas.microsoft.com/office/drawing/2015/06/chart">
            <c:ext xmlns:c16="http://schemas.microsoft.com/office/drawing/2014/chart" uri="{C3380CC4-5D6E-409C-BE32-E72D297353CC}">
              <c16:uniqueId val="{00000008-F2A1-484A-87F9-03B062255F2E}"/>
            </c:ext>
          </c:extLst>
        </c:ser>
        <c:dLbls>
          <c:showVal val="1"/>
        </c:dLbls>
        <c:gapWidth val="84"/>
        <c:gapDepth val="53"/>
        <c:shape val="box"/>
        <c:axId val="147841792"/>
        <c:axId val="147843328"/>
        <c:axId val="0"/>
      </c:bar3DChart>
      <c:catAx>
        <c:axId val="147841792"/>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0"/>
          <a:lstStyle/>
          <a:p>
            <a:pPr>
              <a:defRPr sz="13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7843328"/>
        <c:crosses val="autoZero"/>
        <c:auto val="1"/>
        <c:lblAlgn val="ctr"/>
        <c:lblOffset val="100"/>
      </c:catAx>
      <c:valAx>
        <c:axId val="147843328"/>
        <c:scaling>
          <c:orientation val="minMax"/>
        </c:scaling>
        <c:delete val="1"/>
        <c:axPos val="l"/>
        <c:numFmt formatCode="General" sourceLinked="1"/>
        <c:tickLblPos val="none"/>
        <c:crossAx val="147841792"/>
        <c:crosses val="autoZero"/>
        <c:crossBetween val="between"/>
      </c:valAx>
      <c:spPr>
        <a:solidFill>
          <a:schemeClr val="bg1"/>
        </a:solidFill>
        <a:ln>
          <a:noFill/>
        </a:ln>
        <a:effectLst/>
      </c:spPr>
    </c:plotArea>
    <c:plotVisOnly val="1"/>
    <c:dispBlanksAs val="gap"/>
  </c:chart>
  <c:spPr>
    <a:noFill/>
    <a:ln w="6350" cap="flat" cmpd="sng" algn="ctr">
      <a:noFill/>
      <a:round/>
    </a:ln>
    <a:effectLst/>
  </c:spPr>
  <c:txPr>
    <a:bodyPr/>
    <a:lstStyle/>
    <a:p>
      <a:pPr>
        <a:defRPr/>
      </a:pPr>
      <a:endParaRPr lang="ru-RU"/>
    </a:p>
  </c:txPr>
  <c:externalData r:id="rId1"/>
</c:chartSpace>
</file>

<file path=ppt/charts/chart5.xml><?xml version="1.0" encoding="utf-8"?>
<c:chartSpace xmlns:c="http://schemas.openxmlformats.org/drawingml/2006/chart" xmlns:a="http://schemas.openxmlformats.org/drawingml/2006/main" xmlns:r="http://schemas.openxmlformats.org/officeDocument/2006/relationships">
  <c:lang val="ru-RU"/>
  <c:chart>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9252097123729053E-2"/>
          <c:y val="0.1171874927911237"/>
          <c:w val="0.95900008684575233"/>
          <c:h val="0.5658033608634746"/>
        </c:manualLayout>
      </c:layout>
      <c:bar3DChart>
        <c:barDir val="col"/>
        <c:grouping val="clustered"/>
        <c:ser>
          <c:idx val="0"/>
          <c:order val="0"/>
          <c:tx>
            <c:strRef>
              <c:f>Лист1!$B$1</c:f>
              <c:strCache>
                <c:ptCount val="1"/>
                <c:pt idx="0">
                  <c:v>Соответствие федеральному законодательству (%)</c:v>
                </c:pt>
              </c:strCache>
            </c:strRef>
          </c:tx>
          <c:spPr>
            <a:solidFill>
              <a:srgbClr val="FFFF00"/>
            </a:solidFill>
            <a:ln>
              <a:solidFill>
                <a:schemeClr val="tx1"/>
              </a:solidFill>
            </a:ln>
            <a:effectLst/>
            <a:scene3d>
              <a:camera prst="orthographicFront"/>
              <a:lightRig rig="threePt" dir="t"/>
            </a:scene3d>
            <a:sp3d prstMaterial="flat">
              <a:contourClr>
                <a:schemeClr val="tx1"/>
              </a:contourClr>
            </a:sp3d>
          </c:spPr>
          <c:dLbls>
            <c:spPr>
              <a:noFill/>
              <a:ln>
                <a:noFill/>
                <a:round/>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Лист1!$A$2:$A$12</c:f>
              <c:strCache>
                <c:ptCount val="11"/>
                <c:pt idx="0">
                  <c:v>Архангельская область</c:v>
                </c:pt>
                <c:pt idx="1">
                  <c:v>Вологодская область</c:v>
                </c:pt>
                <c:pt idx="2">
                  <c:v>Калининградская область</c:v>
                </c:pt>
                <c:pt idx="3">
                  <c:v>Ленинградская область</c:v>
                </c:pt>
                <c:pt idx="4">
                  <c:v>Мурманская область</c:v>
                </c:pt>
                <c:pt idx="5">
                  <c:v>Новгородская область</c:v>
                </c:pt>
                <c:pt idx="6">
                  <c:v>Псковская область</c:v>
                </c:pt>
                <c:pt idx="7">
                  <c:v>Республика Карелия</c:v>
                </c:pt>
                <c:pt idx="8">
                  <c:v>Республика Коми </c:v>
                </c:pt>
                <c:pt idx="9">
                  <c:v>Ненецкий автономный округ</c:v>
                </c:pt>
                <c:pt idx="10">
                  <c:v>Санкт-Петербург</c:v>
                </c:pt>
              </c:strCache>
            </c:strRef>
          </c:cat>
          <c:val>
            <c:numRef>
              <c:f>Лист1!$B$2:$B$12</c:f>
              <c:numCache>
                <c:formatCode>General</c:formatCode>
                <c:ptCount val="11"/>
                <c:pt idx="0">
                  <c:v>65</c:v>
                </c:pt>
                <c:pt idx="1">
                  <c:v>55</c:v>
                </c:pt>
                <c:pt idx="2">
                  <c:v>45</c:v>
                </c:pt>
                <c:pt idx="3">
                  <c:v>45</c:v>
                </c:pt>
                <c:pt idx="4">
                  <c:v>45</c:v>
                </c:pt>
                <c:pt idx="5">
                  <c:v>85</c:v>
                </c:pt>
                <c:pt idx="6">
                  <c:v>50</c:v>
                </c:pt>
                <c:pt idx="7">
                  <c:v>15</c:v>
                </c:pt>
                <c:pt idx="8">
                  <c:v>40</c:v>
                </c:pt>
                <c:pt idx="9">
                  <c:v>25</c:v>
                </c:pt>
                <c:pt idx="10">
                  <c:v>80</c:v>
                </c:pt>
              </c:numCache>
            </c:numRef>
          </c:val>
          <c:extLst xmlns:c16r2="http://schemas.microsoft.com/office/drawing/2015/06/chart">
            <c:ext xmlns:c16="http://schemas.microsoft.com/office/drawing/2014/chart" uri="{C3380CC4-5D6E-409C-BE32-E72D297353CC}">
              <c16:uniqueId val="{00000000-ABB7-4636-BEAC-16900D855AB7}"/>
            </c:ext>
          </c:extLst>
        </c:ser>
        <c:ser>
          <c:idx val="1"/>
          <c:order val="1"/>
          <c:tx>
            <c:strRef>
              <c:f>Лист1!$C$1</c:f>
              <c:strCache>
                <c:ptCount val="1"/>
                <c:pt idx="0">
                  <c:v>Столбец1</c:v>
                </c:pt>
              </c:strCache>
            </c:strRef>
          </c:tx>
          <c:spPr>
            <a:solidFill>
              <a:schemeClr val="accent2">
                <a:alpha val="88000"/>
              </a:schemeClr>
            </a:solidFill>
            <a:ln>
              <a:solidFill>
                <a:schemeClr val="tx1"/>
              </a:solidFill>
            </a:ln>
            <a:effectLst/>
            <a:scene3d>
              <a:camera prst="orthographicFront"/>
              <a:lightRig rig="threePt" dir="t"/>
            </a:scene3d>
            <a:sp3d prstMaterial="flat">
              <a:contourClr>
                <a:schemeClr val="tx1"/>
              </a:contourClr>
            </a:sp3d>
          </c:spPr>
          <c:dLbls>
            <c:dLbl>
              <c:idx val="10"/>
              <c:layout>
                <c:manualLayout>
                  <c:x val="6.3876894972636914E-3"/>
                  <c:y val="4.755026287432707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BB7-4636-BEAC-16900D855AB7}"/>
                </c:ext>
              </c:extLst>
            </c:dLbl>
            <c:spPr>
              <a:noFill/>
              <a:ln>
                <a:noFill/>
                <a:round/>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Лист1!$A$2:$A$12</c:f>
              <c:strCache>
                <c:ptCount val="11"/>
                <c:pt idx="0">
                  <c:v>Архангельская область</c:v>
                </c:pt>
                <c:pt idx="1">
                  <c:v>Вологодская область</c:v>
                </c:pt>
                <c:pt idx="2">
                  <c:v>Калининградская область</c:v>
                </c:pt>
                <c:pt idx="3">
                  <c:v>Ленинградская область</c:v>
                </c:pt>
                <c:pt idx="4">
                  <c:v>Мурманская область</c:v>
                </c:pt>
                <c:pt idx="5">
                  <c:v>Новгородская область</c:v>
                </c:pt>
                <c:pt idx="6">
                  <c:v>Псковская область</c:v>
                </c:pt>
                <c:pt idx="7">
                  <c:v>Республика Карелия</c:v>
                </c:pt>
                <c:pt idx="8">
                  <c:v>Республика Коми </c:v>
                </c:pt>
                <c:pt idx="9">
                  <c:v>Ненецкий автономный округ</c:v>
                </c:pt>
                <c:pt idx="10">
                  <c:v>Санкт-Петербург</c:v>
                </c:pt>
              </c:strCache>
            </c:strRef>
          </c:cat>
          <c:val>
            <c:numRef>
              <c:f>Лист1!$C$2:$C$12</c:f>
              <c:numCache>
                <c:formatCode>General</c:formatCode>
                <c:ptCount val="11"/>
                <c:pt idx="0">
                  <c:v>85</c:v>
                </c:pt>
                <c:pt idx="1">
                  <c:v>80</c:v>
                </c:pt>
                <c:pt idx="2">
                  <c:v>70</c:v>
                </c:pt>
                <c:pt idx="3">
                  <c:v>55</c:v>
                </c:pt>
                <c:pt idx="4">
                  <c:v>60</c:v>
                </c:pt>
                <c:pt idx="5">
                  <c:v>85</c:v>
                </c:pt>
                <c:pt idx="6">
                  <c:v>70</c:v>
                </c:pt>
                <c:pt idx="7">
                  <c:v>60</c:v>
                </c:pt>
                <c:pt idx="8">
                  <c:v>60</c:v>
                </c:pt>
                <c:pt idx="9">
                  <c:v>80</c:v>
                </c:pt>
                <c:pt idx="10">
                  <c:v>75</c:v>
                </c:pt>
              </c:numCache>
            </c:numRef>
          </c:val>
          <c:extLst xmlns:c16r2="http://schemas.microsoft.com/office/drawing/2015/06/chart">
            <c:ext xmlns:c16="http://schemas.microsoft.com/office/drawing/2014/chart" uri="{C3380CC4-5D6E-409C-BE32-E72D297353CC}">
              <c16:uniqueId val="{00000001-ABB7-4636-BEAC-16900D855AB7}"/>
            </c:ext>
          </c:extLst>
        </c:ser>
        <c:dLbls>
          <c:showVal val="1"/>
        </c:dLbls>
        <c:gapWidth val="63"/>
        <c:gapDepth val="0"/>
        <c:shape val="box"/>
        <c:axId val="147981824"/>
        <c:axId val="147983360"/>
        <c:axId val="0"/>
      </c:bar3DChart>
      <c:catAx>
        <c:axId val="147981824"/>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7983360"/>
        <c:crosses val="autoZero"/>
        <c:auto val="1"/>
        <c:lblAlgn val="ctr"/>
        <c:lblOffset val="100"/>
      </c:catAx>
      <c:valAx>
        <c:axId val="147983360"/>
        <c:scaling>
          <c:orientation val="minMax"/>
        </c:scaling>
        <c:delete val="1"/>
        <c:axPos val="l"/>
        <c:numFmt formatCode="General" sourceLinked="1"/>
        <c:tickLblPos val="none"/>
        <c:crossAx val="147981824"/>
        <c:crosses val="autoZero"/>
        <c:crossBetween val="between"/>
      </c:valAx>
      <c:spPr>
        <a:noFill/>
        <a:ln>
          <a:noFill/>
        </a:ln>
        <a:effectLst/>
      </c:spPr>
    </c:plotArea>
    <c:plotVisOnly val="1"/>
    <c:dispBlanksAs val="gap"/>
  </c:chart>
  <c:spPr>
    <a:noFill/>
    <a:ln w="6350" cap="flat" cmpd="sng" algn="ctr">
      <a:noFill/>
      <a:round/>
    </a:ln>
    <a:effectLst/>
  </c:spPr>
  <c:txPr>
    <a:bodyPr/>
    <a:lstStyle/>
    <a:p>
      <a:pPr>
        <a:defRPr/>
      </a:pPr>
      <a:endParaRPr lang="ru-RU"/>
    </a:p>
  </c:txPr>
  <c:externalData r:id="rId1"/>
</c:chartSpace>
</file>

<file path=ppt/charts/chart6.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1" vertOverflow="ellipsis" vert="horz" wrap="square" anchor="ctr" anchorCtr="1"/>
          <a:lstStyle/>
          <a:p>
            <a:pPr>
              <a:defRPr sz="2128" b="1" i="0" u="none" strike="noStrike" kern="1200" spc="100" baseline="0">
                <a:solidFill>
                  <a:schemeClr val="tx1"/>
                </a:solidFill>
                <a:effectLst/>
                <a:latin typeface="Times New Roman" panose="02020603050405020304" pitchFamily="18" charset="0"/>
                <a:ea typeface="+mn-ea"/>
                <a:cs typeface="Times New Roman" panose="02020603050405020304" pitchFamily="18" charset="0"/>
              </a:defRPr>
            </a:pPr>
            <a:r>
              <a:rPr lang="ru-RU" dirty="0"/>
              <a:t>
</a:t>
            </a:r>
          </a:p>
        </c:rich>
      </c:tx>
      <c:layout>
        <c:manualLayout>
          <c:xMode val="edge"/>
          <c:yMode val="edge"/>
          <c:x val="0.27858073151088691"/>
          <c:y val="0"/>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1317423008318806E-2"/>
          <c:y val="8.1366975667732849E-2"/>
          <c:w val="0.97868257699168115"/>
          <c:h val="0.50697277546639652"/>
        </c:manualLayout>
      </c:layout>
      <c:bar3DChart>
        <c:barDir val="col"/>
        <c:grouping val="clustered"/>
        <c:dLbls>
          <c:showVal val="1"/>
        </c:dLbls>
        <c:shape val="box"/>
        <c:axId val="147764352"/>
        <c:axId val="147765888"/>
        <c:axId val="0"/>
      </c:bar3DChart>
      <c:catAx>
        <c:axId val="147764352"/>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7765888"/>
        <c:crosses val="autoZero"/>
        <c:auto val="1"/>
        <c:lblAlgn val="ctr"/>
        <c:lblOffset val="100"/>
      </c:catAx>
      <c:valAx>
        <c:axId val="147765888"/>
        <c:scaling>
          <c:orientation val="minMax"/>
        </c:scaling>
        <c:delete val="1"/>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crossAx val="147764352"/>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ru-RU"/>
  <c:chart>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92521664732741E-2"/>
          <c:y val="0.11718743564802021"/>
          <c:w val="0.97074783352672633"/>
          <c:h val="0.59908857004003957"/>
        </c:manualLayout>
      </c:layout>
      <c:bar3DChart>
        <c:barDir val="col"/>
        <c:grouping val="clustered"/>
        <c:ser>
          <c:idx val="0"/>
          <c:order val="0"/>
          <c:tx>
            <c:strRef>
              <c:f>Лист1!$B$1</c:f>
              <c:strCache>
                <c:ptCount val="1"/>
                <c:pt idx="0">
                  <c:v>Соответствие федеральному законодательству (%)</c:v>
                </c:pt>
              </c:strCache>
            </c:strRef>
          </c:tx>
          <c:spPr>
            <a:solidFill>
              <a:srgbClr val="FFFF00"/>
            </a:solidFill>
            <a:ln>
              <a:solidFill>
                <a:schemeClr val="tx1"/>
              </a:solidFill>
            </a:ln>
            <a:effectLst/>
            <a:scene3d>
              <a:camera prst="orthographicFront"/>
              <a:lightRig rig="threePt" dir="t"/>
            </a:scene3d>
            <a:sp3d prstMaterial="flat">
              <a:contourClr>
                <a:schemeClr val="tx1"/>
              </a:contourClr>
            </a:sp3d>
          </c:spPr>
          <c:dLbls>
            <c:spPr>
              <a:noFill/>
              <a:ln>
                <a:noFill/>
                <a:round/>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Лист1!$A$2:$A$10</c:f>
              <c:strCache>
                <c:ptCount val="9"/>
                <c:pt idx="0">
                  <c:v>Амурская область</c:v>
                </c:pt>
                <c:pt idx="1">
                  <c:v>Еврейский АО</c:v>
                </c:pt>
                <c:pt idx="2">
                  <c:v>Камчатский край</c:v>
                </c:pt>
                <c:pt idx="3">
                  <c:v>Магаданская область</c:v>
                </c:pt>
                <c:pt idx="4">
                  <c:v>Приморский край</c:v>
                </c:pt>
                <c:pt idx="5">
                  <c:v>Республика Саха (Якутия)</c:v>
                </c:pt>
                <c:pt idx="6">
                  <c:v>Сахалинская область</c:v>
                </c:pt>
                <c:pt idx="7">
                  <c:v>Хабаровский край</c:v>
                </c:pt>
                <c:pt idx="8">
                  <c:v>Чукотский АО</c:v>
                </c:pt>
              </c:strCache>
            </c:strRef>
          </c:cat>
          <c:val>
            <c:numRef>
              <c:f>Лист1!$B$2:$B$10</c:f>
              <c:numCache>
                <c:formatCode>General</c:formatCode>
                <c:ptCount val="9"/>
                <c:pt idx="0">
                  <c:v>55</c:v>
                </c:pt>
                <c:pt idx="1">
                  <c:v>35</c:v>
                </c:pt>
                <c:pt idx="2">
                  <c:v>45</c:v>
                </c:pt>
                <c:pt idx="3">
                  <c:v>70</c:v>
                </c:pt>
                <c:pt idx="4">
                  <c:v>35</c:v>
                </c:pt>
                <c:pt idx="5">
                  <c:v>70</c:v>
                </c:pt>
                <c:pt idx="6">
                  <c:v>45</c:v>
                </c:pt>
                <c:pt idx="7">
                  <c:v>55</c:v>
                </c:pt>
                <c:pt idx="8">
                  <c:v>10</c:v>
                </c:pt>
              </c:numCache>
            </c:numRef>
          </c:val>
          <c:extLst xmlns:c16r2="http://schemas.microsoft.com/office/drawing/2015/06/chart">
            <c:ext xmlns:c16="http://schemas.microsoft.com/office/drawing/2014/chart" uri="{C3380CC4-5D6E-409C-BE32-E72D297353CC}">
              <c16:uniqueId val="{00000000-6A00-4B15-870B-02633F4B37A9}"/>
            </c:ext>
          </c:extLst>
        </c:ser>
        <c:ser>
          <c:idx val="1"/>
          <c:order val="1"/>
          <c:tx>
            <c:strRef>
              <c:f>Лист1!$C$1</c:f>
              <c:strCache>
                <c:ptCount val="1"/>
                <c:pt idx="0">
                  <c:v>Столбец2</c:v>
                </c:pt>
              </c:strCache>
            </c:strRef>
          </c:tx>
          <c:spPr>
            <a:solidFill>
              <a:schemeClr val="accent2">
                <a:alpha val="88000"/>
              </a:schemeClr>
            </a:solidFill>
            <a:ln>
              <a:solidFill>
                <a:schemeClr val="tx1"/>
              </a:solidFill>
            </a:ln>
            <a:effectLst/>
            <a:scene3d>
              <a:camera prst="orthographicFront"/>
              <a:lightRig rig="threePt" dir="t"/>
            </a:scene3d>
            <a:sp3d prstMaterial="flat">
              <a:contourClr>
                <a:schemeClr val="tx1"/>
              </a:contourClr>
            </a:sp3d>
          </c:spPr>
          <c:dLbls>
            <c:dLbl>
              <c:idx val="10"/>
              <c:layout>
                <c:manualLayout>
                  <c:x val="6.3876894972636914E-3"/>
                  <c:y val="4.755026287432707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6A00-4B15-870B-02633F4B37A9}"/>
                </c:ext>
              </c:extLst>
            </c:dLbl>
            <c:spPr>
              <a:noFill/>
              <a:ln>
                <a:noFill/>
                <a:round/>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Лист1!$A$2:$A$10</c:f>
              <c:strCache>
                <c:ptCount val="9"/>
                <c:pt idx="0">
                  <c:v>Амурская область</c:v>
                </c:pt>
                <c:pt idx="1">
                  <c:v>Еврейский АО</c:v>
                </c:pt>
                <c:pt idx="2">
                  <c:v>Камчатский край</c:v>
                </c:pt>
                <c:pt idx="3">
                  <c:v>Магаданская область</c:v>
                </c:pt>
                <c:pt idx="4">
                  <c:v>Приморский край</c:v>
                </c:pt>
                <c:pt idx="5">
                  <c:v>Республика Саха (Якутия)</c:v>
                </c:pt>
                <c:pt idx="6">
                  <c:v>Сахалинская область</c:v>
                </c:pt>
                <c:pt idx="7">
                  <c:v>Хабаровский край</c:v>
                </c:pt>
                <c:pt idx="8">
                  <c:v>Чукотский АО</c:v>
                </c:pt>
              </c:strCache>
            </c:strRef>
          </c:cat>
          <c:val>
            <c:numRef>
              <c:f>Лист1!$C$2:$C$10</c:f>
              <c:numCache>
                <c:formatCode>General</c:formatCode>
                <c:ptCount val="9"/>
                <c:pt idx="0">
                  <c:v>60</c:v>
                </c:pt>
                <c:pt idx="1">
                  <c:v>60</c:v>
                </c:pt>
                <c:pt idx="2">
                  <c:v>75</c:v>
                </c:pt>
                <c:pt idx="3">
                  <c:v>60</c:v>
                </c:pt>
                <c:pt idx="4">
                  <c:v>85</c:v>
                </c:pt>
                <c:pt idx="5">
                  <c:v>80</c:v>
                </c:pt>
                <c:pt idx="6">
                  <c:v>45</c:v>
                </c:pt>
                <c:pt idx="7">
                  <c:v>75</c:v>
                </c:pt>
                <c:pt idx="8">
                  <c:v>25</c:v>
                </c:pt>
              </c:numCache>
            </c:numRef>
          </c:val>
          <c:extLst xmlns:c16r2="http://schemas.microsoft.com/office/drawing/2015/06/chart">
            <c:ext xmlns:c16="http://schemas.microsoft.com/office/drawing/2014/chart" uri="{C3380CC4-5D6E-409C-BE32-E72D297353CC}">
              <c16:uniqueId val="{00000002-6A00-4B15-870B-02633F4B37A9}"/>
            </c:ext>
          </c:extLst>
        </c:ser>
        <c:dLbls>
          <c:showVal val="1"/>
        </c:dLbls>
        <c:gapWidth val="63"/>
        <c:gapDepth val="0"/>
        <c:shape val="box"/>
        <c:axId val="148072704"/>
        <c:axId val="148090880"/>
        <c:axId val="0"/>
      </c:bar3DChart>
      <c:catAx>
        <c:axId val="148072704"/>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8090880"/>
        <c:crosses val="autoZero"/>
        <c:auto val="1"/>
        <c:lblAlgn val="ctr"/>
        <c:lblOffset val="100"/>
      </c:catAx>
      <c:valAx>
        <c:axId val="148090880"/>
        <c:scaling>
          <c:orientation val="minMax"/>
        </c:scaling>
        <c:delete val="1"/>
        <c:axPos val="l"/>
        <c:numFmt formatCode="General" sourceLinked="1"/>
        <c:tickLblPos val="none"/>
        <c:crossAx val="148072704"/>
        <c:crosses val="autoZero"/>
        <c:crossBetween val="between"/>
      </c:valAx>
      <c:spPr>
        <a:solidFill>
          <a:schemeClr val="bg1"/>
        </a:solidFill>
        <a:ln>
          <a:noFill/>
        </a:ln>
        <a:effectLst/>
      </c:spPr>
    </c:plotArea>
    <c:plotVisOnly val="1"/>
    <c:dispBlanksAs val="gap"/>
  </c:chart>
  <c:spPr>
    <a:solidFill>
      <a:schemeClr val="bg1"/>
    </a:solidFill>
    <a:ln w="6350" cap="flat" cmpd="sng" algn="ctr">
      <a:noFill/>
      <a:round/>
    </a:ln>
    <a:effectLst/>
  </c:spPr>
  <c:txPr>
    <a:bodyPr/>
    <a:lstStyle/>
    <a:p>
      <a:pPr>
        <a:defRPr/>
      </a:pPr>
      <a:endParaRPr lang="ru-RU"/>
    </a:p>
  </c:txPr>
  <c:externalData r:id="rId1"/>
</c:chartSpace>
</file>

<file path=ppt/charts/chart8.xml><?xml version="1.0" encoding="utf-8"?>
<c:chartSpace xmlns:c="http://schemas.openxmlformats.org/drawingml/2006/chart" xmlns:a="http://schemas.openxmlformats.org/drawingml/2006/main" xmlns:r="http://schemas.openxmlformats.org/officeDocument/2006/relationships">
  <c:date1904 val="1"/>
  <c:lang val="ru-RU"/>
  <c:chart>
    <c:title>
      <c:tx>
        <c:rich>
          <a:bodyPr rot="0" spcFirstLastPara="1" vertOverflow="ellipsis" vert="horz" wrap="square" anchor="ctr" anchorCtr="1"/>
          <a:lstStyle/>
          <a:p>
            <a:pPr>
              <a:defRPr sz="2128" b="1" i="0" u="none" strike="noStrike" kern="1200" spc="100" baseline="0">
                <a:solidFill>
                  <a:schemeClr val="tx1"/>
                </a:solidFill>
                <a:effectLst/>
                <a:latin typeface="Times New Roman" panose="02020603050405020304" pitchFamily="18" charset="0"/>
                <a:ea typeface="+mn-ea"/>
                <a:cs typeface="Times New Roman" panose="02020603050405020304" pitchFamily="18" charset="0"/>
              </a:defRPr>
            </a:pPr>
            <a:r>
              <a:rPr lang="ru-RU" dirty="0"/>
              <a:t>
</a:t>
            </a:r>
          </a:p>
        </c:rich>
      </c:tx>
      <c:layout>
        <c:manualLayout>
          <c:xMode val="edge"/>
          <c:yMode val="edge"/>
          <c:x val="0.27858073151088691"/>
          <c:y val="0"/>
        </c:manualLayout>
      </c:layout>
      <c:spPr>
        <a:noFill/>
        <a:ln>
          <a:noFill/>
        </a:ln>
        <a:effectLst/>
      </c:spPr>
    </c:title>
    <c:view3D>
      <c:depthPercent val="100"/>
      <c:rAngAx val="1"/>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1317423008318806E-2"/>
          <c:y val="8.1366975667732849E-2"/>
          <c:w val="0.97868257699168115"/>
          <c:h val="0.50697277546639652"/>
        </c:manualLayout>
      </c:layout>
      <c:bar3DChart>
        <c:barDir val="col"/>
        <c:grouping val="clustered"/>
        <c:dLbls>
          <c:showVal val="1"/>
        </c:dLbls>
        <c:shape val="box"/>
        <c:axId val="147831040"/>
        <c:axId val="147879808"/>
        <c:axId val="0"/>
      </c:bar3DChart>
      <c:catAx>
        <c:axId val="147831040"/>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7879808"/>
        <c:crosses val="autoZero"/>
        <c:auto val="1"/>
        <c:lblAlgn val="ctr"/>
        <c:lblOffset val="100"/>
      </c:catAx>
      <c:valAx>
        <c:axId val="147879808"/>
        <c:scaling>
          <c:orientation val="minMax"/>
        </c:scaling>
        <c:delete val="1"/>
        <c:axPos val="l"/>
        <c:majorGridlines>
          <c:spPr>
            <a:ln w="9525" cap="flat" cmpd="sng" algn="ctr">
              <a:solidFill>
                <a:schemeClr val="dk1">
                  <a:lumMod val="50000"/>
                  <a:lumOff val="50000"/>
                </a:schemeClr>
              </a:solidFill>
              <a:round/>
            </a:ln>
            <a:effectLst/>
          </c:spPr>
        </c:majorGridlines>
        <c:numFmt formatCode="General" sourceLinked="1"/>
        <c:majorTickMark val="none"/>
        <c:tickLblPos val="none"/>
        <c:crossAx val="147831040"/>
        <c:crosses val="autoZero"/>
        <c:crossBetween val="between"/>
      </c:valAx>
      <c:spPr>
        <a:noFill/>
        <a:ln>
          <a:noFill/>
        </a:ln>
        <a:effectLst/>
      </c:spPr>
    </c:plotArea>
    <c:plotVisOnly val="1"/>
    <c:dispBlanksAs val="gap"/>
  </c:chart>
  <c:spPr>
    <a:noFill/>
    <a:ln>
      <a:noFill/>
    </a:ln>
    <a:effectLst/>
  </c:spPr>
  <c:txPr>
    <a:bodyPr/>
    <a:lstStyle/>
    <a:p>
      <a:pPr>
        <a:defRPr/>
      </a:pPr>
      <a:endParaRPr lang="ru-RU"/>
    </a:p>
  </c:txPr>
  <c:externalData r:id="rId1"/>
</c:chartSpace>
</file>

<file path=ppt/charts/chart9.xml><?xml version="1.0" encoding="utf-8"?>
<c:chartSpace xmlns:c="http://schemas.openxmlformats.org/drawingml/2006/chart" xmlns:a="http://schemas.openxmlformats.org/drawingml/2006/main" xmlns:r="http://schemas.openxmlformats.org/officeDocument/2006/relationships">
  <c:lang val="ru-RU"/>
  <c:chart>
    <c:view3D>
      <c:depthPercent val="100"/>
      <c:rAngAx val="1"/>
    </c:view3D>
    <c:floor>
      <c:spPr>
        <a:solidFill>
          <a:schemeClr val="bg2">
            <a:lumMod val="75000"/>
            <a:alpha val="27000"/>
          </a:schemeClr>
        </a:solid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2.9252097123729053E-2"/>
          <c:y val="0.1171874927911237"/>
          <c:w val="0.95900008684575233"/>
          <c:h val="0.5658033608634746"/>
        </c:manualLayout>
      </c:layout>
      <c:bar3DChart>
        <c:barDir val="col"/>
        <c:grouping val="clustered"/>
        <c:ser>
          <c:idx val="0"/>
          <c:order val="0"/>
          <c:tx>
            <c:strRef>
              <c:f>Лист1!$B$1</c:f>
              <c:strCache>
                <c:ptCount val="1"/>
                <c:pt idx="0">
                  <c:v>Соответствие федеральному законодательству (%)</c:v>
                </c:pt>
              </c:strCache>
            </c:strRef>
          </c:tx>
          <c:spPr>
            <a:solidFill>
              <a:srgbClr val="FFFF00"/>
            </a:solidFill>
            <a:ln>
              <a:solidFill>
                <a:schemeClr val="tx1"/>
              </a:solidFill>
            </a:ln>
            <a:effectLst/>
            <a:scene3d>
              <a:camera prst="orthographicFront"/>
              <a:lightRig rig="threePt" dir="t"/>
            </a:scene3d>
            <a:sp3d prstMaterial="flat">
              <a:contourClr>
                <a:schemeClr val="tx1"/>
              </a:contourClr>
            </a:sp3d>
          </c:spPr>
          <c:dLbls>
            <c:spPr>
              <a:noFill/>
              <a:ln>
                <a:noFill/>
                <a:round/>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Лист1!$A$2:$A$13</c:f>
              <c:strCache>
                <c:ptCount val="12"/>
                <c:pt idx="0">
                  <c:v>Республика Атлай</c:v>
                </c:pt>
                <c:pt idx="1">
                  <c:v>Алтайский край</c:v>
                </c:pt>
                <c:pt idx="2">
                  <c:v>Республика Бурятия</c:v>
                </c:pt>
                <c:pt idx="3">
                  <c:v>Забайкальский край</c:v>
                </c:pt>
                <c:pt idx="4">
                  <c:v>Иркутская область</c:v>
                </c:pt>
                <c:pt idx="5">
                  <c:v>Кемеровская область</c:v>
                </c:pt>
                <c:pt idx="6">
                  <c:v>Красноярский край</c:v>
                </c:pt>
                <c:pt idx="7">
                  <c:v>Новосибирская область</c:v>
                </c:pt>
                <c:pt idx="8">
                  <c:v>Омская область</c:v>
                </c:pt>
                <c:pt idx="9">
                  <c:v>Томская область</c:v>
                </c:pt>
                <c:pt idx="10">
                  <c:v>Республика Тыва</c:v>
                </c:pt>
                <c:pt idx="11">
                  <c:v>Республика Хакасия</c:v>
                </c:pt>
              </c:strCache>
            </c:strRef>
          </c:cat>
          <c:val>
            <c:numRef>
              <c:f>Лист1!$B$2:$B$13</c:f>
              <c:numCache>
                <c:formatCode>General</c:formatCode>
                <c:ptCount val="12"/>
                <c:pt idx="0">
                  <c:v>70</c:v>
                </c:pt>
                <c:pt idx="1">
                  <c:v>15</c:v>
                </c:pt>
                <c:pt idx="2">
                  <c:v>60</c:v>
                </c:pt>
                <c:pt idx="3">
                  <c:v>40</c:v>
                </c:pt>
                <c:pt idx="4">
                  <c:v>60</c:v>
                </c:pt>
                <c:pt idx="5">
                  <c:v>60</c:v>
                </c:pt>
                <c:pt idx="6">
                  <c:v>80</c:v>
                </c:pt>
                <c:pt idx="7">
                  <c:v>70</c:v>
                </c:pt>
                <c:pt idx="8">
                  <c:v>60</c:v>
                </c:pt>
                <c:pt idx="9">
                  <c:v>80</c:v>
                </c:pt>
                <c:pt idx="10">
                  <c:v>15</c:v>
                </c:pt>
                <c:pt idx="11">
                  <c:v>60</c:v>
                </c:pt>
              </c:numCache>
            </c:numRef>
          </c:val>
          <c:extLst xmlns:c16r2="http://schemas.microsoft.com/office/drawing/2015/06/chart">
            <c:ext xmlns:c16="http://schemas.microsoft.com/office/drawing/2014/chart" uri="{C3380CC4-5D6E-409C-BE32-E72D297353CC}">
              <c16:uniqueId val="{00000000-ABB7-4636-BEAC-16900D855AB7}"/>
            </c:ext>
          </c:extLst>
        </c:ser>
        <c:ser>
          <c:idx val="1"/>
          <c:order val="1"/>
          <c:tx>
            <c:strRef>
              <c:f>Лист1!$C$1</c:f>
              <c:strCache>
                <c:ptCount val="1"/>
                <c:pt idx="0">
                  <c:v>Столбец2</c:v>
                </c:pt>
              </c:strCache>
            </c:strRef>
          </c:tx>
          <c:spPr>
            <a:solidFill>
              <a:schemeClr val="accent2">
                <a:alpha val="88000"/>
              </a:schemeClr>
            </a:solidFill>
            <a:ln>
              <a:solidFill>
                <a:schemeClr val="tx1"/>
              </a:solidFill>
            </a:ln>
            <a:effectLst/>
            <a:scene3d>
              <a:camera prst="orthographicFront"/>
              <a:lightRig rig="threePt" dir="t"/>
            </a:scene3d>
            <a:sp3d prstMaterial="flat">
              <a:contourClr>
                <a:schemeClr val="tx1"/>
              </a:contourClr>
            </a:sp3d>
          </c:spPr>
          <c:dLbls>
            <c:dLbl>
              <c:idx val="10"/>
              <c:layout>
                <c:manualLayout>
                  <c:x val="6.3876894972636914E-3"/>
                  <c:y val="4.7550262874327077E-3"/>
                </c:manualLayout>
              </c:layout>
              <c:showVal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ABB7-4636-BEAC-16900D855AB7}"/>
                </c:ext>
              </c:extLst>
            </c:dLbl>
            <c:spPr>
              <a:noFill/>
              <a:ln>
                <a:noFill/>
                <a:round/>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showVal val="1"/>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cat>
            <c:strRef>
              <c:f>Лист1!$A$2:$A$13</c:f>
              <c:strCache>
                <c:ptCount val="12"/>
                <c:pt idx="0">
                  <c:v>Республика Атлай</c:v>
                </c:pt>
                <c:pt idx="1">
                  <c:v>Алтайский край</c:v>
                </c:pt>
                <c:pt idx="2">
                  <c:v>Республика Бурятия</c:v>
                </c:pt>
                <c:pt idx="3">
                  <c:v>Забайкальский край</c:v>
                </c:pt>
                <c:pt idx="4">
                  <c:v>Иркутская область</c:v>
                </c:pt>
                <c:pt idx="5">
                  <c:v>Кемеровская область</c:v>
                </c:pt>
                <c:pt idx="6">
                  <c:v>Красноярский край</c:v>
                </c:pt>
                <c:pt idx="7">
                  <c:v>Новосибирская область</c:v>
                </c:pt>
                <c:pt idx="8">
                  <c:v>Омская область</c:v>
                </c:pt>
                <c:pt idx="9">
                  <c:v>Томская область</c:v>
                </c:pt>
                <c:pt idx="10">
                  <c:v>Республика Тыва</c:v>
                </c:pt>
                <c:pt idx="11">
                  <c:v>Республика Хакасия</c:v>
                </c:pt>
              </c:strCache>
            </c:strRef>
          </c:cat>
          <c:val>
            <c:numRef>
              <c:f>Лист1!$C$2:$C$13</c:f>
              <c:numCache>
                <c:formatCode>General</c:formatCode>
                <c:ptCount val="12"/>
                <c:pt idx="0">
                  <c:v>70</c:v>
                </c:pt>
                <c:pt idx="1">
                  <c:v>15</c:v>
                </c:pt>
                <c:pt idx="2">
                  <c:v>80</c:v>
                </c:pt>
                <c:pt idx="3">
                  <c:v>70</c:v>
                </c:pt>
                <c:pt idx="4">
                  <c:v>70</c:v>
                </c:pt>
                <c:pt idx="5">
                  <c:v>50</c:v>
                </c:pt>
                <c:pt idx="6">
                  <c:v>65</c:v>
                </c:pt>
                <c:pt idx="7">
                  <c:v>70</c:v>
                </c:pt>
                <c:pt idx="8">
                  <c:v>60</c:v>
                </c:pt>
                <c:pt idx="9">
                  <c:v>70</c:v>
                </c:pt>
                <c:pt idx="10">
                  <c:v>50</c:v>
                </c:pt>
                <c:pt idx="11">
                  <c:v>80</c:v>
                </c:pt>
              </c:numCache>
            </c:numRef>
          </c:val>
          <c:extLst xmlns:c16r2="http://schemas.microsoft.com/office/drawing/2015/06/chart">
            <c:ext xmlns:c16="http://schemas.microsoft.com/office/drawing/2014/chart" uri="{C3380CC4-5D6E-409C-BE32-E72D297353CC}">
              <c16:uniqueId val="{00000001-ABB7-4636-BEAC-16900D855AB7}"/>
            </c:ext>
          </c:extLst>
        </c:ser>
        <c:dLbls>
          <c:showVal val="1"/>
        </c:dLbls>
        <c:gapWidth val="63"/>
        <c:gapDepth val="0"/>
        <c:shape val="box"/>
        <c:axId val="147673088"/>
        <c:axId val="147674624"/>
        <c:axId val="0"/>
      </c:bar3DChart>
      <c:catAx>
        <c:axId val="147673088"/>
        <c:scaling>
          <c:orientation val="minMax"/>
        </c:scaling>
        <c:axPos val="b"/>
        <c:numFmt formatCode="General" sourceLinked="1"/>
        <c:majorTickMark val="none"/>
        <c:tickLblPos val="nextTo"/>
        <c:spPr>
          <a:noFill/>
          <a:ln>
            <a:noFill/>
          </a:ln>
          <a:effectLst/>
        </c:spPr>
        <c:txPr>
          <a:bodyPr rot="-5400000" spcFirstLastPara="1" vertOverflow="ellipsis" wrap="square" anchor="ctr" anchorCtr="1"/>
          <a:lstStyle/>
          <a:p>
            <a:pPr>
              <a:defRPr sz="1197" b="0" i="0" u="none" strike="noStrike" kern="1200" baseline="0">
                <a:solidFill>
                  <a:schemeClr val="tx1"/>
                </a:solidFill>
                <a:latin typeface="Times New Roman" panose="02020603050405020304" pitchFamily="18" charset="0"/>
                <a:ea typeface="+mn-ea"/>
                <a:cs typeface="Times New Roman" panose="02020603050405020304" pitchFamily="18" charset="0"/>
              </a:defRPr>
            </a:pPr>
            <a:endParaRPr lang="ru-RU"/>
          </a:p>
        </c:txPr>
        <c:crossAx val="147674624"/>
        <c:crosses val="autoZero"/>
        <c:auto val="1"/>
        <c:lblAlgn val="ctr"/>
        <c:lblOffset val="100"/>
      </c:catAx>
      <c:valAx>
        <c:axId val="147674624"/>
        <c:scaling>
          <c:orientation val="minMax"/>
        </c:scaling>
        <c:delete val="1"/>
        <c:axPos val="l"/>
        <c:numFmt formatCode="General" sourceLinked="1"/>
        <c:tickLblPos val="none"/>
        <c:crossAx val="147673088"/>
        <c:crosses val="autoZero"/>
        <c:crossBetween val="between"/>
      </c:valAx>
      <c:spPr>
        <a:noFill/>
        <a:ln>
          <a:noFill/>
        </a:ln>
        <a:effectLst/>
      </c:spPr>
    </c:plotArea>
    <c:plotVisOnly val="1"/>
    <c:dispBlanksAs val="gap"/>
  </c:chart>
  <c:spPr>
    <a:noFill/>
    <a:ln w="6350" cap="flat" cmpd="sng" algn="ctr">
      <a:noFill/>
      <a:round/>
    </a:ln>
    <a:effectLst/>
  </c:spPr>
  <c:txPr>
    <a:bodyPr/>
    <a:lstStyle/>
    <a:p>
      <a:pPr>
        <a:defRPr/>
      </a:pPr>
      <a:endParaRPr lang="ru-RU"/>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1.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12.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13.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15.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16.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4.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5.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6.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7.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8.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charts/style9.xml><?xml version="1.0" encoding="utf-8"?>
<cs:chartStyle xmlns:cs="http://schemas.microsoft.com/office/drawing/2012/chartStyle" xmlns:a="http://schemas.openxmlformats.org/drawingml/2006/main" id="291">
  <cs:axisTitle>
    <cs:lnRef idx="0"/>
    <cs:fillRef idx="0"/>
    <cs:effectRef idx="0"/>
    <cs:fontRef idx="minor">
      <a:schemeClr val="lt1">
        <a:lumMod val="75000"/>
      </a:schemeClr>
    </cs:fontRef>
    <cs:defRPr sz="1197"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lt1"/>
    </cs:fontRef>
    <cs:spPr>
      <a:solidFill>
        <a:schemeClr val="dk1">
          <a:lumMod val="75000"/>
          <a:lumOff val="25000"/>
        </a:schemeClr>
      </a:solidFill>
      <a:ln w="6350" cap="flat" cmpd="sng" algn="ctr">
        <a:solidFill>
          <a:schemeClr val="dk1">
            <a:tint val="75000"/>
          </a:schemeClr>
        </a:solidFill>
        <a:round/>
      </a:ln>
    </cs:spPr>
    <cs:defRPr sz="1330" kern="1200"/>
  </cs:chartArea>
  <cs:dataLabel>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dataLabel>
  <cs:dataLabelCallout>
    <cs:lnRef idx="0"/>
    <cs:fillRef idx="0">
      <cs:styleClr val="auto"/>
    </cs:fillRef>
    <cs:effectRef idx="0"/>
    <cs:fontRef idx="minor">
      <a:schemeClr val="lt1"/>
    </cs:fontRef>
    <cs:spPr>
      <a:solidFill>
        <a:schemeClr val="phClr">
          <a:alpha val="30000"/>
        </a:schemeClr>
      </a:solidFill>
      <a:ln>
        <a:solidFill>
          <a:schemeClr val="lt1">
            <a:alpha val="50000"/>
          </a:schemeClr>
        </a:solidFill>
        <a:round/>
      </a:ln>
      <a:effectLst>
        <a:outerShdw blurRad="63500" dist="88900" dir="2700000" algn="tl" rotWithShape="0">
          <a:prstClr val="black">
            <a:alpha val="40000"/>
          </a:prstClr>
        </a:outerShdw>
      </a:effectLst>
    </cs:spPr>
    <cs:defRPr sz="1197" b="1" i="0" u="none" strike="noStrike" kern="1200" baseline="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cs:spPr>
  </cs:dataPoint>
  <cs:dataPoint3D>
    <cs:lnRef idx="0">
      <cs:styleClr val="auto"/>
    </cs:lnRef>
    <cs:fillRef idx="0">
      <cs:styleClr val="auto"/>
    </cs:fillRef>
    <cs:effectRef idx="0"/>
    <cs:fontRef idx="minor">
      <a:schemeClr val="tx1"/>
    </cs:fontRef>
    <cs:spPr>
      <a:solidFill>
        <a:schemeClr val="phClr">
          <a:alpha val="88000"/>
        </a:schemeClr>
      </a:solidFill>
      <a:ln>
        <a:solidFill>
          <a:schemeClr val="phClr">
            <a:lumMod val="50000"/>
          </a:schemeClr>
        </a:solidFill>
      </a:ln>
      <a:scene3d>
        <a:camera prst="orthographicFront"/>
        <a:lightRig rig="threePt" dir="t"/>
      </a:scene3d>
      <a:sp3d prstMaterial="flat"/>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dk1">
            <a:lumMod val="75000"/>
            <a:lumOff val="25000"/>
          </a:schemeClr>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tx1"/>
    </cs:fontRef>
    <cs:spPr>
      <a:solidFill>
        <a:schemeClr val="bg2">
          <a:lumMod val="75000"/>
          <a:alpha val="27000"/>
        </a:schemeClr>
      </a:solidFill>
      <a:sp3d/>
    </cs:spPr>
  </cs:floor>
  <cs:gridlineMajor>
    <cs:lnRef idx="0"/>
    <cs:fillRef idx="0"/>
    <cs:effectRef idx="0"/>
    <cs:fontRef idx="minor">
      <a:schemeClr val="tx1"/>
    </cs:fontRef>
    <cs:spPr>
      <a:ln w="9525">
        <a:solidFill>
          <a:schemeClr val="lt1">
            <a:lumMod val="50000"/>
          </a:schemeClr>
        </a:solidFill>
      </a:ln>
    </cs:spPr>
  </cs:gridlineMajor>
  <cs:gridlineMinor>
    <cs:lnRef idx="0"/>
    <cs:fillRef idx="0"/>
    <cs:effectRef idx="0"/>
    <cs:fontRef idx="minor">
      <a:schemeClr val="tx1"/>
    </cs:fontRef>
    <cs:spPr>
      <a:ln w="9525">
        <a:solidFill>
          <a:schemeClr val="lt1">
            <a:lumMod val="40000"/>
          </a:schemeClr>
        </a:solidFill>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cs:fontRef>
    <cs:defRPr sz="2200" b="0" kern="1200" cap="all" baseline="0"/>
  </cs:title>
  <cs:trendline>
    <cs:lnRef idx="0">
      <cs:styleClr val="auto"/>
    </cs:lnRef>
    <cs:fillRef idx="0"/>
    <cs:effectRef idx="0"/>
    <cs:fontRef idx="minor">
      <a:schemeClr val="dk1"/>
    </cs:fontRef>
    <cs:spPr>
      <a:ln w="9525"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defRPr sz="1197" kern="1200"/>
  </cs:valueAxis>
  <cs:wall>
    <cs:lnRef idx="0"/>
    <cs:fillRef idx="0"/>
    <cs:effectRef idx="0"/>
    <cs:fontRef idx="minor">
      <a:schemeClr val="tx1"/>
    </cs:fontRef>
    <cs:spPr>
      <a:sp3d/>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97364"/>
          </a:xfrm>
          <a:prstGeom prst="rect">
            <a:avLst/>
          </a:prstGeom>
        </p:spPr>
        <p:txBody>
          <a:bodyPr vert="horz" lIns="91879" tIns="45939" rIns="91879" bIns="45939" rtlCol="0"/>
          <a:lstStyle>
            <a:lvl1pPr algn="l">
              <a:defRPr sz="1200"/>
            </a:lvl1pPr>
          </a:lstStyle>
          <a:p>
            <a:endParaRPr lang="ru-RU"/>
          </a:p>
        </p:txBody>
      </p:sp>
      <p:sp>
        <p:nvSpPr>
          <p:cNvPr id="3" name="Дата 2"/>
          <p:cNvSpPr>
            <a:spLocks noGrp="1"/>
          </p:cNvSpPr>
          <p:nvPr>
            <p:ph type="dt" idx="1"/>
          </p:nvPr>
        </p:nvSpPr>
        <p:spPr>
          <a:xfrm>
            <a:off x="3884614" y="0"/>
            <a:ext cx="2971800" cy="497364"/>
          </a:xfrm>
          <a:prstGeom prst="rect">
            <a:avLst/>
          </a:prstGeom>
        </p:spPr>
        <p:txBody>
          <a:bodyPr vert="horz" lIns="91879" tIns="45939" rIns="91879" bIns="45939" rtlCol="0"/>
          <a:lstStyle>
            <a:lvl1pPr algn="r">
              <a:defRPr sz="1200"/>
            </a:lvl1pPr>
          </a:lstStyle>
          <a:p>
            <a:fld id="{2C437E62-0839-484D-A6F4-96B279BF6BDA}" type="datetimeFigureOut">
              <a:rPr lang="ru-RU" smtClean="0"/>
              <a:pPr/>
              <a:t>21.02.2017</a:t>
            </a:fld>
            <a:endParaRPr lang="ru-RU"/>
          </a:p>
        </p:txBody>
      </p:sp>
      <p:sp>
        <p:nvSpPr>
          <p:cNvPr id="4" name="Образ слайда 3"/>
          <p:cNvSpPr>
            <a:spLocks noGrp="1" noRot="1" noChangeAspect="1"/>
          </p:cNvSpPr>
          <p:nvPr>
            <p:ph type="sldImg" idx="2"/>
          </p:nvPr>
        </p:nvSpPr>
        <p:spPr>
          <a:xfrm>
            <a:off x="112713" y="746125"/>
            <a:ext cx="6632575" cy="3730625"/>
          </a:xfrm>
          <a:prstGeom prst="rect">
            <a:avLst/>
          </a:prstGeom>
          <a:noFill/>
          <a:ln w="12700">
            <a:solidFill>
              <a:prstClr val="black"/>
            </a:solidFill>
          </a:ln>
        </p:spPr>
        <p:txBody>
          <a:bodyPr vert="horz" lIns="91879" tIns="45939" rIns="91879" bIns="45939" rtlCol="0" anchor="ctr"/>
          <a:lstStyle/>
          <a:p>
            <a:endParaRPr lang="ru-RU"/>
          </a:p>
        </p:txBody>
      </p:sp>
      <p:sp>
        <p:nvSpPr>
          <p:cNvPr id="5" name="Заметки 4"/>
          <p:cNvSpPr>
            <a:spLocks noGrp="1"/>
          </p:cNvSpPr>
          <p:nvPr>
            <p:ph type="body" sz="quarter" idx="3"/>
          </p:nvPr>
        </p:nvSpPr>
        <p:spPr>
          <a:xfrm>
            <a:off x="685801" y="4724956"/>
            <a:ext cx="5486400" cy="4476274"/>
          </a:xfrm>
          <a:prstGeom prst="rect">
            <a:avLst/>
          </a:prstGeom>
        </p:spPr>
        <p:txBody>
          <a:bodyPr vert="horz" lIns="91879" tIns="45939" rIns="91879" bIns="45939"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48184"/>
            <a:ext cx="2971800" cy="497364"/>
          </a:xfrm>
          <a:prstGeom prst="rect">
            <a:avLst/>
          </a:prstGeom>
        </p:spPr>
        <p:txBody>
          <a:bodyPr vert="horz" lIns="91879" tIns="45939" rIns="91879" bIns="45939" rtlCol="0" anchor="b"/>
          <a:lstStyle>
            <a:lvl1pPr algn="l">
              <a:defRPr sz="1200"/>
            </a:lvl1pPr>
          </a:lstStyle>
          <a:p>
            <a:endParaRPr lang="ru-RU"/>
          </a:p>
        </p:txBody>
      </p:sp>
      <p:sp>
        <p:nvSpPr>
          <p:cNvPr id="7" name="Номер слайда 6"/>
          <p:cNvSpPr>
            <a:spLocks noGrp="1"/>
          </p:cNvSpPr>
          <p:nvPr>
            <p:ph type="sldNum" sz="quarter" idx="5"/>
          </p:nvPr>
        </p:nvSpPr>
        <p:spPr>
          <a:xfrm>
            <a:off x="3884614" y="9448184"/>
            <a:ext cx="2971800" cy="497364"/>
          </a:xfrm>
          <a:prstGeom prst="rect">
            <a:avLst/>
          </a:prstGeom>
        </p:spPr>
        <p:txBody>
          <a:bodyPr vert="horz" lIns="91879" tIns="45939" rIns="91879" bIns="45939" rtlCol="0" anchor="b"/>
          <a:lstStyle>
            <a:lvl1pPr algn="r">
              <a:defRPr sz="1200"/>
            </a:lvl1pPr>
          </a:lstStyle>
          <a:p>
            <a:fld id="{869DCE01-7432-4503-A92F-47EFE2FE622A}"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869DCE01-7432-4503-A92F-47EFE2FE622A}" type="slidenum">
              <a:rPr lang="ru-RU" smtClean="0"/>
              <a:pPr/>
              <a:t>6</a:t>
            </a:fld>
            <a:endParaRPr lang="ru-RU"/>
          </a:p>
        </p:txBody>
      </p:sp>
    </p:spTree>
    <p:extLst>
      <p:ext uri="{BB962C8B-B14F-4D97-AF65-F5344CB8AC3E}">
        <p14:creationId xmlns="" xmlns:p14="http://schemas.microsoft.com/office/powerpoint/2010/main" val="1479045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DCE01-7432-4503-A92F-47EFE2FE622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2755858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DCE01-7432-4503-A92F-47EFE2FE622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42876623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9DCE01-7432-4503-A92F-47EFE2FE622A}"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 xmlns:p14="http://schemas.microsoft.com/office/powerpoint/2010/main" val="16155964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66563" name="Заметки 2"/>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endParaRPr lang="ru-RU" altLang="ru-RU"/>
          </a:p>
        </p:txBody>
      </p:sp>
      <p:sp>
        <p:nvSpPr>
          <p:cNvPr id="66564" name="Номер слайда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4256A81-5843-4B65-880E-671D3943AA50}" type="slidenum">
              <a:rPr kumimoji="0" lang="ru-RU" altLang="ru-RU"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ru-RU" altLang="ru-RU"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 xmlns:p14="http://schemas.microsoft.com/office/powerpoint/2010/main" val="4137136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рямоугольник 3"/>
          <p:cNvSpPr/>
          <p:nvPr userDrawn="1"/>
        </p:nvSpPr>
        <p:spPr>
          <a:xfrm>
            <a:off x="0" y="1556657"/>
            <a:ext cx="12192000" cy="4620306"/>
          </a:xfrm>
          <a:prstGeom prst="rect">
            <a:avLst/>
          </a:prstGeom>
          <a:solidFill>
            <a:schemeClr val="bg1">
              <a:alpha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ru-RU" dirty="0"/>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a:t>Образец подзаголовка</a:t>
            </a:r>
          </a:p>
        </p:txBody>
      </p:sp>
    </p:spTree>
    <p:extLst>
      <p:ext uri="{BB962C8B-B14F-4D97-AF65-F5344CB8AC3E}">
        <p14:creationId xmlns="" xmlns:p14="http://schemas.microsoft.com/office/powerpoint/2010/main" val="6644933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7" name="Заголовок 6"/>
          <p:cNvSpPr>
            <a:spLocks noGrp="1"/>
          </p:cNvSpPr>
          <p:nvPr>
            <p:ph type="title"/>
          </p:nvPr>
        </p:nvSpPr>
        <p:spPr/>
        <p:txBody>
          <a:bodyPr rtlCol="0"/>
          <a:lstStyle/>
          <a:p>
            <a:r>
              <a:rPr lang="ru-RU"/>
              <a:t>Образец заголовка</a:t>
            </a:r>
            <a:endParaRPr lang="en-US"/>
          </a:p>
        </p:txBody>
      </p:sp>
      <p:sp>
        <p:nvSpPr>
          <p:cNvPr id="4" name="Дата 9"/>
          <p:cNvSpPr>
            <a:spLocks noGrp="1"/>
          </p:cNvSpPr>
          <p:nvPr>
            <p:ph type="dt" sz="half" idx="10"/>
          </p:nvPr>
        </p:nvSpPr>
        <p:spPr>
          <a:xfrm>
            <a:off x="8970433" y="6408739"/>
            <a:ext cx="2559051" cy="365125"/>
          </a:xfrm>
          <a:prstGeom prst="rect">
            <a:avLst/>
          </a:prstGeom>
        </p:spPr>
        <p:txBody>
          <a:bodyPr/>
          <a:lstStyle>
            <a:lvl1pPr>
              <a:defRPr/>
            </a:lvl1pPr>
          </a:lstStyle>
          <a:p>
            <a:pPr>
              <a:defRPr/>
            </a:pPr>
            <a:fld id="{7EB68393-5C6C-46EC-8E44-D2C1DEC9810C}" type="datetimeFigureOut">
              <a:rPr lang="ru-RU"/>
              <a:pPr>
                <a:defRPr/>
              </a:pPr>
              <a:t>21.02.2017</a:t>
            </a:fld>
            <a:endParaRPr lang="ru-RU"/>
          </a:p>
        </p:txBody>
      </p:sp>
      <p:sp>
        <p:nvSpPr>
          <p:cNvPr id="5" name="Нижний колонтитул 21"/>
          <p:cNvSpPr>
            <a:spLocks noGrp="1"/>
          </p:cNvSpPr>
          <p:nvPr>
            <p:ph type="ftr" sz="quarter" idx="11"/>
          </p:nvPr>
        </p:nvSpPr>
        <p:spPr>
          <a:xfrm>
            <a:off x="5839884" y="6408739"/>
            <a:ext cx="3134783" cy="365125"/>
          </a:xfrm>
          <a:prstGeom prst="rect">
            <a:avLst/>
          </a:prstGeom>
        </p:spPr>
        <p:txBody>
          <a:bodyPr/>
          <a:lstStyle>
            <a:lvl1pPr>
              <a:defRPr/>
            </a:lvl1pPr>
          </a:lstStyle>
          <a:p>
            <a:pPr>
              <a:defRPr/>
            </a:pPr>
            <a:endParaRPr lang="ru-RU"/>
          </a:p>
        </p:txBody>
      </p:sp>
      <p:sp>
        <p:nvSpPr>
          <p:cNvPr id="6" name="Номер слайда 17"/>
          <p:cNvSpPr>
            <a:spLocks noGrp="1"/>
          </p:cNvSpPr>
          <p:nvPr>
            <p:ph type="sldNum" sz="quarter" idx="12"/>
          </p:nvPr>
        </p:nvSpPr>
        <p:spPr>
          <a:xfrm>
            <a:off x="11529484" y="6408739"/>
            <a:ext cx="488949" cy="365125"/>
          </a:xfrm>
          <a:prstGeom prst="rect">
            <a:avLst/>
          </a:prstGeom>
        </p:spPr>
        <p:txBody>
          <a:bodyPr/>
          <a:lstStyle>
            <a:lvl1pPr>
              <a:defRPr/>
            </a:lvl1pPr>
          </a:lstStyle>
          <a:p>
            <a:pPr>
              <a:defRPr/>
            </a:pPr>
            <a:fld id="{B69A0BE7-863C-4459-BD18-53CFBE3829BB}" type="slidenum">
              <a:rPr lang="ru-RU" altLang="ru-RU"/>
              <a:pPr>
                <a:defRPr/>
              </a:pPr>
              <a:t>‹#›</a:t>
            </a:fld>
            <a:endParaRPr lang="ru-RU" alt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135221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Заголовок и объект">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720EC4F5-8F18-4289-8F4A-A0ADB1842371}" type="datetime1">
              <a:rPr lang="ru-RU" smtClean="0">
                <a:solidFill>
                  <a:prstClr val="black">
                    <a:tint val="75000"/>
                  </a:prstClr>
                </a:solidFill>
              </a:rPr>
              <a:pPr/>
              <a:t>21.02.2017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D11D9668-4E1F-4453-8445-F9908F0E0DD9}"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 xmlns:p14="http://schemas.microsoft.com/office/powerpoint/2010/main" val="2567235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l="-1000" r="-1000"/>
          </a:stretch>
        </a:blipFill>
        <a:effectLst/>
      </p:bgPr>
    </p:bg>
    <p:spTree>
      <p:nvGrpSpPr>
        <p:cNvPr id="1" name=""/>
        <p:cNvGrpSpPr/>
        <p:nvPr/>
      </p:nvGrpSpPr>
      <p:grpSpPr>
        <a:xfrm>
          <a:off x="0" y="0"/>
          <a:ext cx="0" cy="0"/>
          <a:chOff x="0" y="0"/>
          <a:chExt cx="0" cy="0"/>
        </a:xfrm>
      </p:grpSpPr>
      <p:sp>
        <p:nvSpPr>
          <p:cNvPr id="3" name="Текст 2"/>
          <p:cNvSpPr>
            <a:spLocks noGrp="1"/>
          </p:cNvSpPr>
          <p:nvPr>
            <p:ph type="body" idx="1"/>
          </p:nvPr>
        </p:nvSpPr>
        <p:spPr>
          <a:xfrm>
            <a:off x="838200" y="3634353"/>
            <a:ext cx="10515600" cy="2542610"/>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10" name="Заголовок 9"/>
          <p:cNvSpPr>
            <a:spLocks noGrp="1"/>
          </p:cNvSpPr>
          <p:nvPr>
            <p:ph type="title"/>
          </p:nvPr>
        </p:nvSpPr>
        <p:spPr>
          <a:xfrm>
            <a:off x="838200" y="1601471"/>
            <a:ext cx="10515600" cy="1325563"/>
          </a:xfrm>
          <a:prstGeom prst="rect">
            <a:avLst/>
          </a:prstGeom>
        </p:spPr>
        <p:txBody>
          <a:bodyPr vert="horz" lIns="91440" tIns="45720" rIns="91440" bIns="45720" rtlCol="0" anchor="ctr">
            <a:normAutofit/>
          </a:bodyPr>
          <a:lstStyle/>
          <a:p>
            <a:r>
              <a:rPr lang="ru-RU" dirty="0"/>
              <a:t>Образец заголовка</a:t>
            </a:r>
          </a:p>
        </p:txBody>
      </p:sp>
      <p:pic>
        <p:nvPicPr>
          <p:cNvPr id="6" name="Изображение 5"/>
          <p:cNvPicPr>
            <a:picLocks noChangeAspect="1"/>
          </p:cNvPicPr>
          <p:nvPr userDrawn="1"/>
        </p:nvPicPr>
        <p:blipFill>
          <a:blip r:embed="rId7">
            <a:extLst>
              <a:ext uri="{28A0092B-C50C-407E-A947-70E740481C1C}">
                <a14:useLocalDpi xmlns="" xmlns:a14="http://schemas.microsoft.com/office/drawing/2010/main" val="0"/>
              </a:ext>
            </a:extLst>
          </a:blip>
          <a:stretch>
            <a:fillRect/>
          </a:stretch>
        </p:blipFill>
        <p:spPr>
          <a:xfrm>
            <a:off x="721178" y="353501"/>
            <a:ext cx="911517" cy="911517"/>
          </a:xfrm>
          <a:prstGeom prst="rect">
            <a:avLst/>
          </a:prstGeom>
        </p:spPr>
      </p:pic>
    </p:spTree>
    <p:extLst>
      <p:ext uri="{BB962C8B-B14F-4D97-AF65-F5344CB8AC3E}">
        <p14:creationId xmlns="" xmlns:p14="http://schemas.microsoft.com/office/powerpoint/2010/main" val="11383706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txStyles>
    <p:titleStyle>
      <a:lvl1pPr algn="l" defTabSz="914400" rtl="0" eaLnBrk="1" latinLnBrk="0" hangingPunct="1">
        <a:lnSpc>
          <a:spcPct val="90000"/>
        </a:lnSpc>
        <a:spcBef>
          <a:spcPct val="0"/>
        </a:spcBef>
        <a:buNone/>
        <a:defRPr sz="4400" kern="1200" baseline="0">
          <a:solidFill>
            <a:schemeClr val="accent2">
              <a:lumMod val="50000"/>
            </a:schemeClr>
          </a:solidFill>
          <a:latin typeface="Arial" charset="0"/>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baseline="0">
          <a:solidFill>
            <a:schemeClr val="accent2">
              <a:lumMod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baseline="0">
          <a:solidFill>
            <a:schemeClr val="accent2">
              <a:lumMod val="50000"/>
            </a:schemeClr>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baseline="0">
          <a:solidFill>
            <a:schemeClr val="accent2">
              <a:lumMod val="50000"/>
            </a:schemeClr>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baseline="0">
          <a:solidFill>
            <a:schemeClr val="accent2">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baseline="0">
          <a:solidFill>
            <a:schemeClr val="accent2">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 Id="rId9" Type="http://schemas.openxmlformats.org/officeDocument/2006/relationships/image" Target="../media/image14.jpeg"/></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chart" Target="../charts/chart4.xml"/><Relationship Id="rId4" Type="http://schemas.openxmlformats.org/officeDocument/2006/relationships/chart" Target="../charts/char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chart" Target="../charts/chart7.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chart" Target="../charts/chart10.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3.xml"/><Relationship Id="rId4" Type="http://schemas.openxmlformats.org/officeDocument/2006/relationships/chart" Target="../charts/char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9292" y="375139"/>
            <a:ext cx="11465170" cy="3294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ru-RU" sz="7200" b="1" dirty="0" smtClean="0">
                <a:solidFill>
                  <a:schemeClr val="accent1">
                    <a:lumMod val="50000"/>
                  </a:schemeClr>
                </a:solidFill>
                <a:latin typeface="Times New Roman" panose="02020603050405020304" pitchFamily="18" charset="0"/>
                <a:cs typeface="Times New Roman" panose="02020603050405020304" pitchFamily="18" charset="0"/>
              </a:rPr>
              <a:t>Анализ </a:t>
            </a:r>
            <a:r>
              <a:rPr lang="ru-RU" sz="7200" b="1" dirty="0">
                <a:solidFill>
                  <a:schemeClr val="accent1">
                    <a:lumMod val="50000"/>
                  </a:schemeClr>
                </a:solidFill>
                <a:latin typeface="Times New Roman" panose="02020603050405020304" pitchFamily="18" charset="0"/>
                <a:cs typeface="Times New Roman" panose="02020603050405020304" pitchFamily="18" charset="0"/>
              </a:rPr>
              <a:t>деятельности </a:t>
            </a:r>
          </a:p>
          <a:p>
            <a:pPr algn="ctr"/>
            <a:r>
              <a:rPr lang="ru-RU" sz="7200" b="1" dirty="0">
                <a:solidFill>
                  <a:schemeClr val="accent1">
                    <a:lumMod val="50000"/>
                  </a:schemeClr>
                </a:solidFill>
                <a:latin typeface="Times New Roman" panose="02020603050405020304" pitchFamily="18" charset="0"/>
                <a:cs typeface="Times New Roman" panose="02020603050405020304" pitchFamily="18" charset="0"/>
              </a:rPr>
              <a:t>по федеральным </a:t>
            </a:r>
            <a:r>
              <a:rPr lang="ru-RU" sz="7200" b="1" dirty="0" smtClean="0">
                <a:solidFill>
                  <a:schemeClr val="accent1">
                    <a:lumMod val="50000"/>
                  </a:schemeClr>
                </a:solidFill>
                <a:latin typeface="Times New Roman" panose="02020603050405020304" pitchFamily="18" charset="0"/>
                <a:cs typeface="Times New Roman" panose="02020603050405020304" pitchFamily="18" charset="0"/>
              </a:rPr>
              <a:t>округам</a:t>
            </a:r>
            <a:endParaRPr lang="ru-RU" sz="72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3" name="Прямоугольник 2"/>
          <p:cNvSpPr/>
          <p:nvPr/>
        </p:nvSpPr>
        <p:spPr>
          <a:xfrm>
            <a:off x="4194016" y="6002215"/>
            <a:ext cx="4138247" cy="4923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accent1">
                    <a:lumMod val="50000"/>
                  </a:schemeClr>
                </a:solidFill>
                <a:latin typeface="Times New Roman" panose="02020603050405020304" pitchFamily="18" charset="0"/>
                <a:cs typeface="Times New Roman" panose="02020603050405020304" pitchFamily="18" charset="0"/>
              </a:rPr>
              <a:t>22 </a:t>
            </a:r>
            <a:r>
              <a:rPr lang="ru-RU" b="1" dirty="0">
                <a:solidFill>
                  <a:schemeClr val="accent1">
                    <a:lumMod val="50000"/>
                  </a:schemeClr>
                </a:solidFill>
                <a:latin typeface="Times New Roman" panose="02020603050405020304" pitchFamily="18" charset="0"/>
                <a:cs typeface="Times New Roman" panose="02020603050405020304" pitchFamily="18" charset="0"/>
              </a:rPr>
              <a:t>февраля 2017г.</a:t>
            </a:r>
          </a:p>
          <a:p>
            <a:pPr algn="ctr"/>
            <a:endParaRPr lang="ru-RU" b="1" dirty="0">
              <a:solidFill>
                <a:schemeClr val="accent1">
                  <a:lumMod val="50000"/>
                </a:schemeClr>
              </a:solidFill>
              <a:latin typeface="Times New Roman" panose="02020603050405020304" pitchFamily="18" charset="0"/>
              <a:cs typeface="Times New Roman" panose="02020603050405020304" pitchFamily="18" charset="0"/>
            </a:endParaRPr>
          </a:p>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Москва</a:t>
            </a:r>
          </a:p>
        </p:txBody>
      </p:sp>
    </p:spTree>
    <p:extLst>
      <p:ext uri="{BB962C8B-B14F-4D97-AF65-F5344CB8AC3E}">
        <p14:creationId xmlns="" xmlns:p14="http://schemas.microsoft.com/office/powerpoint/2010/main" val="39125593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625600" y="-65051"/>
            <a:ext cx="10566400" cy="1631216"/>
          </a:xfrm>
          <a:prstGeom prst="rect">
            <a:avLst/>
          </a:prstGeom>
        </p:spPr>
        <p:txBody>
          <a:bodyPr wrap="square">
            <a:spAutoFit/>
          </a:bodyPr>
          <a:lstStyle/>
          <a:p>
            <a:pPr lvl="0" algn="ctr"/>
            <a:r>
              <a:rPr lang="ru-RU" altLang="ru-RU" sz="2000" b="1" dirty="0">
                <a:solidFill>
                  <a:prstClr val="black"/>
                </a:solidFill>
                <a:latin typeface="Times New Roman" panose="02020603050405020304" pitchFamily="18" charset="0"/>
              </a:rPr>
              <a:t>Мониторинг разработки и внедрения нормативных затрат на оказание государственных услуг по спортивной подготовке в соответствии с Перечнем мероприятий </a:t>
            </a:r>
          </a:p>
          <a:p>
            <a:pPr lvl="0" algn="ctr"/>
            <a:r>
              <a:rPr lang="ru-RU" altLang="ru-RU" sz="2000" b="1" dirty="0">
                <a:solidFill>
                  <a:prstClr val="black"/>
                </a:solidFill>
                <a:latin typeface="Times New Roman" panose="02020603050405020304" pitchFamily="18" charset="0"/>
              </a:rPr>
              <a:t>по разработке и внедрению нормативных затрат на оказание </a:t>
            </a:r>
          </a:p>
          <a:p>
            <a:pPr lvl="0" algn="ctr"/>
            <a:r>
              <a:rPr lang="ru-RU" altLang="ru-RU" sz="2000" b="1" dirty="0">
                <a:solidFill>
                  <a:prstClr val="black"/>
                </a:solidFill>
                <a:latin typeface="Times New Roman" panose="02020603050405020304" pitchFamily="18" charset="0"/>
              </a:rPr>
              <a:t>государственных услуг по спортивной подготовке, разработанным </a:t>
            </a:r>
          </a:p>
          <a:p>
            <a:pPr lvl="0" algn="ctr"/>
            <a:r>
              <a:rPr lang="ru-RU" altLang="ru-RU" sz="2000" b="1" dirty="0">
                <a:solidFill>
                  <a:prstClr val="black"/>
                </a:solidFill>
                <a:latin typeface="Times New Roman" panose="02020603050405020304" pitchFamily="18" charset="0"/>
              </a:rPr>
              <a:t>Министерством спорта Российской Федерации в Российской Федерации в 2016 году</a:t>
            </a:r>
            <a:endParaRPr lang="ru-RU" sz="2000" b="1" dirty="0">
              <a:solidFill>
                <a:prstClr val="black"/>
              </a:solidFill>
            </a:endParaRPr>
          </a:p>
        </p:txBody>
      </p:sp>
      <p:graphicFrame>
        <p:nvGraphicFramePr>
          <p:cNvPr id="8" name="Диаграмма 7"/>
          <p:cNvGraphicFramePr/>
          <p:nvPr>
            <p:extLst/>
          </p:nvPr>
        </p:nvGraphicFramePr>
        <p:xfrm>
          <a:off x="0" y="2258780"/>
          <a:ext cx="5870222" cy="4599219"/>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536222" y="1772689"/>
            <a:ext cx="49953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6" name="Диаграмма 5"/>
          <p:cNvGraphicFramePr/>
          <p:nvPr>
            <p:extLst>
              <p:ext uri="{D42A27DB-BD31-4B8C-83A1-F6EECF244321}">
                <p14:modId xmlns="" xmlns:p14="http://schemas.microsoft.com/office/powerpoint/2010/main" val="2779020971"/>
              </p:ext>
            </p:extLst>
          </p:nvPr>
        </p:nvGraphicFramePr>
        <p:xfrm>
          <a:off x="593344" y="2325944"/>
          <a:ext cx="11396726" cy="3789106"/>
        </p:xfrm>
        <a:graphic>
          <a:graphicData uri="http://schemas.openxmlformats.org/drawingml/2006/chart">
            <c:chart xmlns:c="http://schemas.openxmlformats.org/drawingml/2006/chart" xmlns:r="http://schemas.openxmlformats.org/officeDocument/2006/relationships" r:id="rId3"/>
          </a:graphicData>
        </a:graphic>
      </p:graphicFrame>
      <p:sp>
        <p:nvSpPr>
          <p:cNvPr id="7" name="Прямоугольник 6"/>
          <p:cNvSpPr/>
          <p:nvPr/>
        </p:nvSpPr>
        <p:spPr>
          <a:xfrm>
            <a:off x="1036320" y="6435562"/>
            <a:ext cx="9985248" cy="294422"/>
          </a:xfrm>
          <a:prstGeom prst="rect">
            <a:avLst/>
          </a:prstGeom>
          <a:solidFill>
            <a:schemeClr val="bg1">
              <a:alpha val="0"/>
            </a:schemeClr>
          </a:solidFill>
          <a:ln>
            <a:solidFill>
              <a:schemeClr val="bg1">
                <a:alpha val="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latin typeface="Times New Roman" panose="02020603050405020304" pitchFamily="18" charset="0"/>
                <a:cs typeface="Times New Roman" panose="02020603050405020304" pitchFamily="18" charset="0"/>
              </a:rPr>
              <a:t>Показатели представлены в сравнении на 01.06.2016 к 20.10.2016</a:t>
            </a:r>
          </a:p>
          <a:p>
            <a:pPr algn="ctr"/>
            <a:endParaRPr lang="ru-RU" dirty="0"/>
          </a:p>
        </p:txBody>
      </p:sp>
      <p:sp>
        <p:nvSpPr>
          <p:cNvPr id="9" name="TextBox 8"/>
          <p:cNvSpPr txBox="1"/>
          <p:nvPr/>
        </p:nvSpPr>
        <p:spPr>
          <a:xfrm>
            <a:off x="1834855" y="1864650"/>
            <a:ext cx="8762783" cy="369332"/>
          </a:xfrm>
          <a:prstGeom prst="rect">
            <a:avLst/>
          </a:prstGeom>
          <a:noFill/>
        </p:spPr>
        <p:txBody>
          <a:bodyPr wrap="none" rtlCol="0">
            <a:spAutoFit/>
          </a:bodyPr>
          <a:lstStyle/>
          <a:p>
            <a:r>
              <a:rPr lang="ru-RU" b="1" dirty="0">
                <a:latin typeface="Times New Roman" panose="02020603050405020304" pitchFamily="18" charset="0"/>
                <a:cs typeface="Times New Roman" panose="02020603050405020304" pitchFamily="18" charset="0"/>
              </a:rPr>
              <a:t>Соблюдение требований перехода на нормативно-</a:t>
            </a:r>
            <a:r>
              <a:rPr lang="ru-RU" b="1" dirty="0" err="1">
                <a:latin typeface="Times New Roman" panose="02020603050405020304" pitchFamily="18" charset="0"/>
                <a:cs typeface="Times New Roman" panose="02020603050405020304" pitchFamily="18" charset="0"/>
              </a:rPr>
              <a:t>подушевое</a:t>
            </a:r>
            <a:r>
              <a:rPr lang="ru-RU" b="1" dirty="0">
                <a:latin typeface="Times New Roman" panose="02020603050405020304" pitchFamily="18" charset="0"/>
                <a:cs typeface="Times New Roman" panose="02020603050405020304" pitchFamily="18" charset="0"/>
              </a:rPr>
              <a:t> финансирование (%)</a:t>
            </a:r>
          </a:p>
        </p:txBody>
      </p:sp>
    </p:spTree>
    <p:extLst>
      <p:ext uri="{BB962C8B-B14F-4D97-AF65-F5344CB8AC3E}">
        <p14:creationId xmlns="" xmlns:p14="http://schemas.microsoft.com/office/powerpoint/2010/main" val="5040860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625600" y="-65051"/>
            <a:ext cx="1056640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2000" b="1"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8" name="Диаграмма 7"/>
          <p:cNvGraphicFramePr/>
          <p:nvPr>
            <p:extLst/>
          </p:nvPr>
        </p:nvGraphicFramePr>
        <p:xfrm>
          <a:off x="0" y="2258780"/>
          <a:ext cx="5870222" cy="4599219"/>
        </p:xfrm>
        <a:graphic>
          <a:graphicData uri="http://schemas.openxmlformats.org/drawingml/2006/chart">
            <c:chart xmlns:c="http://schemas.openxmlformats.org/drawingml/2006/chart" xmlns:r="http://schemas.openxmlformats.org/officeDocument/2006/relationships" r:id="rId2"/>
          </a:graphicData>
        </a:graphic>
      </p:graphicFrame>
      <p:sp>
        <p:nvSpPr>
          <p:cNvPr id="10" name="Прямоугольник 9"/>
          <p:cNvSpPr/>
          <p:nvPr/>
        </p:nvSpPr>
        <p:spPr>
          <a:xfrm>
            <a:off x="536222" y="1772689"/>
            <a:ext cx="4995333"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11" name="Диаграмма 10"/>
          <p:cNvGraphicFramePr/>
          <p:nvPr>
            <p:extLst>
              <p:ext uri="{D42A27DB-BD31-4B8C-83A1-F6EECF244321}">
                <p14:modId xmlns="" xmlns:p14="http://schemas.microsoft.com/office/powerpoint/2010/main" val="2624113206"/>
              </p:ext>
            </p:extLst>
          </p:nvPr>
        </p:nvGraphicFramePr>
        <p:xfrm>
          <a:off x="150470" y="1772689"/>
          <a:ext cx="12041529" cy="5085310"/>
        </p:xfrm>
        <a:graphic>
          <a:graphicData uri="http://schemas.openxmlformats.org/drawingml/2006/chart">
            <c:chart xmlns:c="http://schemas.openxmlformats.org/drawingml/2006/chart" xmlns:r="http://schemas.openxmlformats.org/officeDocument/2006/relationships" r:id="rId3"/>
          </a:graphicData>
        </a:graphic>
      </p:graphicFrame>
      <p:sp>
        <p:nvSpPr>
          <p:cNvPr id="2" name="Прямоугольник 1"/>
          <p:cNvSpPr/>
          <p:nvPr/>
        </p:nvSpPr>
        <p:spPr>
          <a:xfrm>
            <a:off x="1898248" y="67016"/>
            <a:ext cx="9861630" cy="138499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Мониторинг перехода физкультурно-спортивных организаций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(ДЮСШ,СДЮСШОР), в</a:t>
            </a:r>
            <a:r>
              <a:rPr kumimoji="0" lang="en-US"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организации нового типа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(СШ,СШОР) в </a:t>
            </a:r>
            <a:r>
              <a:rPr kumimoji="0" lang="ru-RU" altLang="ru-RU"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Российской Федерации</a:t>
            </a:r>
            <a:r>
              <a:rPr kumimoji="0" lang="ru-RU" altLang="ru-RU" sz="2400" b="0"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в 2016 году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(различной ведомственной принадлежности)</a:t>
            </a: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 xmlns:p14="http://schemas.microsoft.com/office/powerpoint/2010/main" val="1619322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625600" y="258115"/>
            <a:ext cx="1036447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Актуальная информация по переходу организаций в организации нового типа в субъектах Российской Федерации </a:t>
            </a:r>
            <a:endPar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 13.02.2017 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3399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ПОЛОЖИТЕЛЬНАЯ ДИНАМИКА </a:t>
            </a:r>
          </a:p>
        </p:txBody>
      </p:sp>
      <p:pic>
        <p:nvPicPr>
          <p:cNvPr id="6" name="Рисунок 5"/>
          <p:cNvPicPr>
            <a:picLocks noChangeAspect="1"/>
          </p:cNvPicPr>
          <p:nvPr/>
        </p:nvPicPr>
        <p:blipFill>
          <a:blip r:embed="rId2"/>
          <a:stretch>
            <a:fillRect/>
          </a:stretch>
        </p:blipFill>
        <p:spPr>
          <a:xfrm>
            <a:off x="2169937" y="996780"/>
            <a:ext cx="8484301" cy="5759200"/>
          </a:xfrm>
          <a:prstGeom prst="rect">
            <a:avLst/>
          </a:prstGeom>
        </p:spPr>
      </p:pic>
    </p:spTree>
    <p:extLst>
      <p:ext uri="{BB962C8B-B14F-4D97-AF65-F5344CB8AC3E}">
        <p14:creationId xmlns="" xmlns:p14="http://schemas.microsoft.com/office/powerpoint/2010/main" val="34792088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625600" y="258115"/>
            <a:ext cx="10364470" cy="7386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Актуальная информация по переходу организаций в организации нового типа в субъектах Российской Федерации </a:t>
            </a:r>
            <a:endPar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a:t>
            </a: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на 13.02.2017 г.)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ОТРИЦАТЕЛЬНАЯ ДИНАМИКА </a:t>
            </a:r>
          </a:p>
        </p:txBody>
      </p:sp>
      <p:pic>
        <p:nvPicPr>
          <p:cNvPr id="4" name="Рисунок 3"/>
          <p:cNvPicPr>
            <a:picLocks noChangeAspect="1"/>
          </p:cNvPicPr>
          <p:nvPr/>
        </p:nvPicPr>
        <p:blipFill>
          <a:blip r:embed="rId2"/>
          <a:stretch>
            <a:fillRect/>
          </a:stretch>
        </p:blipFill>
        <p:spPr>
          <a:xfrm>
            <a:off x="1625600" y="1224910"/>
            <a:ext cx="10148050" cy="5541555"/>
          </a:xfrm>
          <a:prstGeom prst="rect">
            <a:avLst/>
          </a:prstGeom>
        </p:spPr>
      </p:pic>
    </p:spTree>
    <p:extLst>
      <p:ext uri="{BB962C8B-B14F-4D97-AF65-F5344CB8AC3E}">
        <p14:creationId xmlns="" xmlns:p14="http://schemas.microsoft.com/office/powerpoint/2010/main" val="15049397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endParaRPr lang="ru-RU" dirty="0">
              <a:solidFill>
                <a:prstClr val="black">
                  <a:tint val="75000"/>
                </a:prstClr>
              </a:solidFill>
            </a:endParaRPr>
          </a:p>
        </p:txBody>
      </p:sp>
      <p:sp>
        <p:nvSpPr>
          <p:cNvPr id="10" name="Прямоугольник 9"/>
          <p:cNvSpPr/>
          <p:nvPr/>
        </p:nvSpPr>
        <p:spPr>
          <a:xfrm>
            <a:off x="1731147" y="231032"/>
            <a:ext cx="10273284" cy="461665"/>
          </a:xfrm>
          <a:prstGeom prst="rect">
            <a:avLst/>
          </a:prstGeom>
        </p:spPr>
        <p:txBody>
          <a:bodyPr wrap="square">
            <a:spAutoFit/>
          </a:bodyPr>
          <a:lstStyle/>
          <a:p>
            <a:pPr algn="ctr"/>
            <a:r>
              <a:rPr lang="ru-RU" sz="2400" b="1" dirty="0">
                <a:latin typeface="Times New Roman" panose="02020603050405020304" pitchFamily="18" charset="0"/>
                <a:cs typeface="Times New Roman" panose="02020603050405020304" pitchFamily="18" charset="0"/>
              </a:rPr>
              <a:t>Формирование региональных систем подготовки спортивного резерва</a:t>
            </a:r>
            <a:endParaRPr lang="ru-RU" sz="2400" b="1" dirty="0">
              <a:solidFill>
                <a:schemeClr val="accent1">
                  <a:lumMod val="50000"/>
                </a:schemeClr>
              </a:solidFill>
              <a:latin typeface="Times New Roman" panose="02020603050405020304" pitchFamily="18" charset="0"/>
              <a:cs typeface="Times New Roman" panose="02020603050405020304" pitchFamily="18" charset="0"/>
            </a:endParaRPr>
          </a:p>
        </p:txBody>
      </p:sp>
      <p:graphicFrame>
        <p:nvGraphicFramePr>
          <p:cNvPr id="5" name="Таблица 4"/>
          <p:cNvGraphicFramePr>
            <a:graphicFrameLocks noGrp="1"/>
          </p:cNvGraphicFramePr>
          <p:nvPr>
            <p:extLst>
              <p:ext uri="{D42A27DB-BD31-4B8C-83A1-F6EECF244321}">
                <p14:modId xmlns="" xmlns:p14="http://schemas.microsoft.com/office/powerpoint/2010/main" val="4261318061"/>
              </p:ext>
            </p:extLst>
          </p:nvPr>
        </p:nvGraphicFramePr>
        <p:xfrm>
          <a:off x="0" y="1704622"/>
          <a:ext cx="12192000" cy="5153378"/>
        </p:xfrm>
        <a:graphic>
          <a:graphicData uri="http://schemas.openxmlformats.org/drawingml/2006/table">
            <a:tbl>
              <a:tblPr firstRow="1" bandRow="1">
                <a:tableStyleId>{5C22544A-7EE6-4342-B048-85BDC9FD1C3A}</a:tableStyleId>
              </a:tblPr>
              <a:tblGrid>
                <a:gridCol w="2706374">
                  <a:extLst>
                    <a:ext uri="{9D8B030D-6E8A-4147-A177-3AD203B41FA5}">
                      <a16:colId xmlns="" xmlns:a16="http://schemas.microsoft.com/office/drawing/2014/main" val="1349322397"/>
                    </a:ext>
                  </a:extLst>
                </a:gridCol>
                <a:gridCol w="2706374">
                  <a:extLst>
                    <a:ext uri="{9D8B030D-6E8A-4147-A177-3AD203B41FA5}">
                      <a16:colId xmlns="" xmlns:a16="http://schemas.microsoft.com/office/drawing/2014/main" val="1628219357"/>
                    </a:ext>
                  </a:extLst>
                </a:gridCol>
                <a:gridCol w="6779252">
                  <a:extLst>
                    <a:ext uri="{9D8B030D-6E8A-4147-A177-3AD203B41FA5}">
                      <a16:colId xmlns="" xmlns:a16="http://schemas.microsoft.com/office/drawing/2014/main" val="2477573096"/>
                    </a:ext>
                  </a:extLst>
                </a:gridCol>
              </a:tblGrid>
              <a:tr h="2083902">
                <a:tc>
                  <a:txBody>
                    <a:bodyPr/>
                    <a:lstStyle/>
                    <a:p>
                      <a:pPr algn="ctr"/>
                      <a:r>
                        <a:rPr lang="ru-RU" sz="1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Особенно активно ведется работа по формированию сети организаций спортивной подготовки </a:t>
                      </a:r>
                      <a:endParaRPr lang="ru-RU" sz="1400" b="1"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chemeClr val="accent2">
                        <a:lumMod val="20000"/>
                        <a:lumOff val="80000"/>
                      </a:schemeClr>
                    </a:solidFill>
                  </a:tcPr>
                </a:tc>
                <a:tc>
                  <a:txBody>
                    <a:bodyPr/>
                    <a:lstStyle/>
                    <a:p>
                      <a:pPr algn="ctr"/>
                      <a:r>
                        <a:rPr lang="ru-RU" sz="1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По предварительным данным в </a:t>
                      </a:r>
                      <a:r>
                        <a:rPr lang="en-US" sz="1400" b="1">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I</a:t>
                      </a:r>
                      <a:r>
                        <a:rPr lang="ru-RU" sz="1400" b="1">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квартале 2017 года</a:t>
                      </a:r>
                      <a:r>
                        <a:rPr lang="ru-RU" sz="140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в системе подготовки спортивного резерва Российской Федерации будет уже </a:t>
                      </a:r>
                      <a:r>
                        <a:rPr lang="ru-RU" sz="1400" b="1">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1093  СШ и СШОР в 68-ми субъектах</a:t>
                      </a:r>
                      <a:r>
                        <a:rPr lang="ru-RU" sz="140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Российской Федерации, присоединяются следующие субъекты: </a:t>
                      </a:r>
                      <a:endParaRPr lang="ru-RU"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rgbClr val="C5F7D9"/>
                    </a:solidFill>
                  </a:tcPr>
                </a:tc>
                <a:tc>
                  <a:txBody>
                    <a:bodyPr/>
                    <a:lstStyle/>
                    <a:p>
                      <a:pPr algn="ctr"/>
                      <a:r>
                        <a:rPr kumimoji="0" lang="ru-RU" sz="1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По предварительным данным </a:t>
                      </a:r>
                      <a:r>
                        <a:rPr kumimoji="0" lang="ru-RU" sz="1400" b="1" i="0" u="none" strike="noStrike" kern="1200" cap="none" spc="0" normalizeH="0" baseline="0" noProof="0" dirty="0">
                          <a:ln>
                            <a:noFill/>
                          </a:ln>
                          <a:solidFill>
                            <a:schemeClr val="tx1"/>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к</a:t>
                      </a:r>
                      <a:r>
                        <a:rPr lang="ru-RU" sz="14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концу </a:t>
                      </a:r>
                      <a:r>
                        <a:rPr kumimoji="0" lang="en-US"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I</a:t>
                      </a:r>
                      <a:r>
                        <a:rPr kumimoji="0" lang="ru-RU" sz="1400" b="1"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Calibri" panose="020F0502020204030204" pitchFamily="34" charset="0"/>
                          <a:cs typeface="Times New Roman" panose="02020603050405020304" pitchFamily="18" charset="0"/>
                        </a:rPr>
                        <a:t> </a:t>
                      </a:r>
                      <a:r>
                        <a:rPr lang="ru-RU" sz="14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полугодия 2017 года </a:t>
                      </a:r>
                      <a:r>
                        <a:rPr lang="ru-RU" sz="1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будет 1972 СШ и</a:t>
                      </a:r>
                      <a:r>
                        <a:rPr lang="ru-RU" sz="1400" b="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a:t>
                      </a:r>
                      <a:r>
                        <a:rPr lang="ru-RU" sz="1400" b="1"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СШОР в 84 субъектах</a:t>
                      </a:r>
                      <a:r>
                        <a:rPr lang="ru-RU" sz="1400" dirty="0">
                          <a:solidFill>
                            <a:schemeClr val="tx1"/>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 Российской Федерации, присоединяются следующие субъекты: </a:t>
                      </a:r>
                      <a:endParaRPr lang="ru-RU" sz="1400" dirty="0">
                        <a:solidFill>
                          <a:schemeClr val="tx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txBody>
                  <a:tcPr>
                    <a:solidFill>
                      <a:srgbClr val="C5F7D9"/>
                    </a:solidFill>
                  </a:tcPr>
                </a:tc>
                <a:extLst>
                  <a:ext uri="{0D108BD9-81ED-4DB2-BD59-A6C34878D82A}">
                    <a16:rowId xmlns="" xmlns:a16="http://schemas.microsoft.com/office/drawing/2014/main" val="1333899128"/>
                  </a:ext>
                </a:extLst>
              </a:tr>
              <a:tr h="3069476">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ru-RU" sz="1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г. Москва, Ростовской области, Московской области, Белгородской области, Курской области, Ульяновской области, Краснодарском крае, Иркутской области, Башкортостане, Мордовии, Челябинской области, Хакасии, Чувашии и Удмуртии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1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a:txBody>
                  <a:tcPr>
                    <a:solidFill>
                      <a:schemeClr val="accent2">
                        <a:lumMod val="40000"/>
                        <a:lumOff val="60000"/>
                      </a:schemeClr>
                    </a:solidFill>
                  </a:tcPr>
                </a:tc>
                <a:tc>
                  <a:txBody>
                    <a:bodyPr/>
                    <a:lstStyle/>
                    <a:p>
                      <a:pPr algn="just"/>
                      <a:r>
                        <a:rPr lang="ru-RU" sz="1400" b="0" dirty="0">
                          <a:latin typeface="Times New Roman" panose="02020603050405020304" pitchFamily="18" charset="0"/>
                          <a:ea typeface="Calibri" panose="020F0502020204030204" pitchFamily="34" charset="0"/>
                          <a:cs typeface="Times New Roman" panose="02020603050405020304" pitchFamily="18" charset="0"/>
                        </a:rPr>
                        <a:t>Ивановская область, Калужская область, Тверская область, Коми, Калининградская область, Мурманская область, Астраханская область, Севастополь, Дагестан, Чечня, Ставропольский край, Пермский край, Саратовская область, Курганская область, Алтай, Камчатский край, Костромская область</a:t>
                      </a:r>
                      <a:endParaRPr lang="ru-RU" sz="1400" b="0" dirty="0">
                        <a:latin typeface="Times New Roman" panose="02020603050405020304" pitchFamily="18" charset="0"/>
                        <a:cs typeface="Times New Roman" panose="02020603050405020304" pitchFamily="18" charset="0"/>
                      </a:endParaRPr>
                    </a:p>
                  </a:txBody>
                  <a:tcPr>
                    <a:solidFill>
                      <a:srgbClr val="77F9A9"/>
                    </a:solidFill>
                  </a:tcPr>
                </a:tc>
                <a:tc>
                  <a:txBody>
                    <a:bodyPr/>
                    <a:lstStyle/>
                    <a:p>
                      <a:pPr algn="just"/>
                      <a:r>
                        <a:rPr lang="ru-RU" sz="1400" b="0" dirty="0">
                          <a:latin typeface="Times New Roman" panose="02020603050405020304" pitchFamily="18" charset="0"/>
                          <a:ea typeface="Calibri" panose="020F0502020204030204" pitchFamily="34" charset="0"/>
                          <a:cs typeface="Times New Roman" panose="02020603050405020304" pitchFamily="18" charset="0"/>
                        </a:rPr>
                        <a:t>Брянская область, Владимирская область, Воронежская область, Липецкая область, Орловская область, Рязанская область, Смоленская область, Тамбовская область, Тульская область, Ярославская область, Карелия, Архангельская область, Вологодская область, Ленинградская область, Новгородская область, Псковская область, г. Санкт-Петербург, Адыгея, Калмыкия, Волгоградская область, Крым, Ингушетия, Кабардино-Балкарская Республика, Карачаево-Черкесская Республика, Республика Северная Осетия-Алания, Марий Эл, Татарстан, Кировская область, Нижегородская область, Оренбургская область, Пензенская область, Самарская область, Свердловская область, Тюменская область, ХМАО, Ямало-ненецкий АО, Бурятия, Тыва, Алтайский край, Забайкальский край, Красноярский край, Кемеровская область, Новосибирская область, Омская область, Томская область, Республика Саха (Якутия), Приморский край, Хабаровский край, Амурская область, Магаданская область, Сахалинская область, Еврейская автономная область, Чукотский автономный округ</a:t>
                      </a:r>
                      <a:endParaRPr lang="ru-RU" sz="1400" b="0" dirty="0">
                        <a:latin typeface="Times New Roman" panose="02020603050405020304" pitchFamily="18" charset="0"/>
                        <a:cs typeface="Times New Roman" panose="02020603050405020304" pitchFamily="18" charset="0"/>
                      </a:endParaRPr>
                    </a:p>
                  </a:txBody>
                  <a:tcPr>
                    <a:solidFill>
                      <a:schemeClr val="accent3"/>
                    </a:solidFill>
                  </a:tcPr>
                </a:tc>
                <a:extLst>
                  <a:ext uri="{0D108BD9-81ED-4DB2-BD59-A6C34878D82A}">
                    <a16:rowId xmlns="" xmlns:a16="http://schemas.microsoft.com/office/drawing/2014/main" val="1553281100"/>
                  </a:ext>
                </a:extLst>
              </a:tr>
            </a:tbl>
          </a:graphicData>
        </a:graphic>
      </p:graphicFrame>
      <p:sp>
        <p:nvSpPr>
          <p:cNvPr id="3" name="Прямоугольник 2"/>
          <p:cNvSpPr/>
          <p:nvPr/>
        </p:nvSpPr>
        <p:spPr>
          <a:xfrm>
            <a:off x="1731147" y="692697"/>
            <a:ext cx="10088319" cy="1348831"/>
          </a:xfrm>
          <a:prstGeom prst="rect">
            <a:avLst/>
          </a:prstGeom>
        </p:spPr>
        <p:txBody>
          <a:bodyPr wrap="square">
            <a:spAutoFit/>
          </a:bodyPr>
          <a:lstStyle/>
          <a:p>
            <a:pPr lvl="0" indent="450215" algn="just">
              <a:lnSpc>
                <a:spcPct val="115000"/>
              </a:lnSpc>
            </a:pPr>
            <a:r>
              <a:rPr lang="ru-RU" sz="14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В течении  2016 года в субъектах Российской Федерации был проведен  мониторинг (июнь, октябрь) по основным направлениям деятельности по модернизации системы подготовки спортивного резерва. По итогам Мониторинга, осуществили перевод в спортивные школы и спортивные школы олимпийского резерва </a:t>
            </a:r>
            <a:r>
              <a:rPr lang="ru-RU" sz="1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619 организаций в 49-ти субъектах Российской Федерации.</a:t>
            </a:r>
          </a:p>
          <a:p>
            <a:pPr lvl="0" indent="450215" algn="just">
              <a:lnSpc>
                <a:spcPct val="115000"/>
              </a:lnSpc>
            </a:pPr>
            <a:endParaRPr lang="ru-RU" sz="15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156145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5"/>
          <p:cNvSpPr>
            <a:spLocks noChangeArrowheads="1"/>
          </p:cNvSpPr>
          <p:nvPr/>
        </p:nvSpPr>
        <p:spPr bwMode="auto">
          <a:xfrm>
            <a:off x="1629509" y="127885"/>
            <a:ext cx="10175630" cy="80021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u-RU" altLang="ru-RU" sz="2000" b="1" i="0" u="none" strike="noStrike" kern="1200" cap="none" spc="0" normalizeH="0" baseline="0" noProof="0" dirty="0">
                <a:ln>
                  <a:noFill/>
                </a:ln>
                <a:solidFill>
                  <a:srgbClr val="003399">
                    <a:lumMod val="50000"/>
                  </a:srgbClr>
                </a:solidFill>
                <a:effectLst/>
                <a:uLnTx/>
                <a:uFillTx/>
                <a:latin typeface="Times New Roman" panose="02020603050405020304" pitchFamily="18" charset="0"/>
                <a:ea typeface="+mn-ea"/>
                <a:cs typeface="Times New Roman" panose="02020603050405020304" pitchFamily="18" charset="0"/>
              </a:rPr>
              <a:t>Взаимодействие Минспорта России и Минобрнауки России по вопросу определения ведомственной принадлежности физкультурно-спортивных организаций</a:t>
            </a:r>
            <a:endParaRPr kumimoji="0" lang="ru-RU" altLang="ru-RU" sz="2000" b="0" i="0" u="none" strike="noStrike" kern="1200" cap="none" spc="0" normalizeH="0" baseline="0" noProof="0" dirty="0">
              <a:ln>
                <a:noFill/>
              </a:ln>
              <a:solidFill>
                <a:srgbClr val="003399">
                  <a:lumMod val="50000"/>
                </a:srgbClr>
              </a:solidFill>
              <a:effectLst/>
              <a:uLnTx/>
              <a:uFillTx/>
              <a:latin typeface="Calibri" panose="020F0502020204030204" pitchFamily="34" charset="0"/>
              <a:ea typeface="+mn-ea"/>
              <a:cs typeface="Times New Roman" panose="02020603050405020304" pitchFamily="18" charset="0"/>
            </a:endParaRPr>
          </a:p>
        </p:txBody>
      </p:sp>
      <p:sp>
        <p:nvSpPr>
          <p:cNvPr id="10" name="Rectangle 2"/>
          <p:cNvSpPr>
            <a:spLocks noChangeArrowheads="1"/>
          </p:cNvSpPr>
          <p:nvPr/>
        </p:nvSpPr>
        <p:spPr bwMode="auto">
          <a:xfrm>
            <a:off x="117230" y="1370584"/>
            <a:ext cx="5955324" cy="4308823"/>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path path="circle">
              <a:fillToRect l="100000" t="100000"/>
            </a:path>
            <a:tileRect r="-100000" b="-100000"/>
          </a:gradFill>
          <a:ln>
            <a:noFill/>
          </a:ln>
          <a:scene3d>
            <a:camera prst="perspectiveRight"/>
            <a:lightRig rig="threePt" dir="t"/>
          </a:scene3d>
        </p:spPr>
        <p:txBody>
          <a:bodyPr wrap="square" tIns="152352" bIns="0" anchor="ctr">
            <a:spAutoFit/>
          </a:bodyPr>
          <a:lstStyle>
            <a:lvl1pPr>
              <a:tabLst>
                <a:tab pos="4591050" algn="l"/>
              </a:tabLst>
              <a:defRPr>
                <a:solidFill>
                  <a:schemeClr val="tx1"/>
                </a:solidFill>
                <a:latin typeface="Arial" panose="020B0604020202020204" pitchFamily="34" charset="0"/>
                <a:cs typeface="Arial" panose="020B0604020202020204" pitchFamily="34" charset="0"/>
              </a:defRPr>
            </a:lvl1pPr>
            <a:lvl2pPr marL="742950" indent="-285750">
              <a:tabLst>
                <a:tab pos="4591050" algn="l"/>
              </a:tabLst>
              <a:defRPr>
                <a:solidFill>
                  <a:schemeClr val="tx1"/>
                </a:solidFill>
                <a:latin typeface="Arial" panose="020B0604020202020204" pitchFamily="34" charset="0"/>
                <a:cs typeface="Arial" panose="020B0604020202020204" pitchFamily="34" charset="0"/>
              </a:defRPr>
            </a:lvl2pPr>
            <a:lvl3pPr marL="1143000" indent="-228600">
              <a:tabLst>
                <a:tab pos="4591050" algn="l"/>
              </a:tabLst>
              <a:defRPr>
                <a:solidFill>
                  <a:schemeClr val="tx1"/>
                </a:solidFill>
                <a:latin typeface="Arial" panose="020B0604020202020204" pitchFamily="34" charset="0"/>
                <a:cs typeface="Arial" panose="020B0604020202020204" pitchFamily="34" charset="0"/>
              </a:defRPr>
            </a:lvl3pPr>
            <a:lvl4pPr marL="1600200" indent="-228600">
              <a:tabLst>
                <a:tab pos="4591050" algn="l"/>
              </a:tabLst>
              <a:defRPr>
                <a:solidFill>
                  <a:schemeClr val="tx1"/>
                </a:solidFill>
                <a:latin typeface="Arial" panose="020B0604020202020204" pitchFamily="34" charset="0"/>
                <a:cs typeface="Arial" panose="020B0604020202020204" pitchFamily="34" charset="0"/>
              </a:defRPr>
            </a:lvl4pPr>
            <a:lvl5pPr marL="2057400" indent="-228600">
              <a:tabLst>
                <a:tab pos="45910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910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910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910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91050" algn="l"/>
              </a:tabLs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МИНИСТЕРСТВО ОБРАЗОВАНИЯ И НАУКИ РОССИЙСКОЙ ФЕДЕРАЦИИ</a:t>
            </a: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__________________________________________________________________________</a:t>
            </a:r>
            <a:endParaRPr kumimoji="0" lang="ru-RU"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 Р О Т О К О Л</a:t>
            </a:r>
            <a:endParaRPr kumimoji="0" lang="ru-RU"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endPar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совещания у Заместителя образования и науки Российской Федерации </a:t>
            </a:r>
            <a:r>
              <a:rPr kumimoji="0" lang="ru-RU" altLang="ru-RU"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Каганова</a:t>
            </a: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В.Ш. по вопросу взаимодействия Минобрнауки России и Минспорта России по развитию физической культуры и спорта</a:t>
            </a: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endPar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endPar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от 14 ноября 2016г.                                №МТ-02-09/7727</a:t>
            </a: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endPar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Москва</a:t>
            </a:r>
          </a:p>
        </p:txBody>
      </p:sp>
      <p:sp>
        <p:nvSpPr>
          <p:cNvPr id="13" name="Rectangle 2"/>
          <p:cNvSpPr>
            <a:spLocks noChangeArrowheads="1"/>
          </p:cNvSpPr>
          <p:nvPr/>
        </p:nvSpPr>
        <p:spPr bwMode="auto">
          <a:xfrm>
            <a:off x="5732584" y="3048069"/>
            <a:ext cx="6822831" cy="3754826"/>
          </a:xfrm>
          <a:prstGeom prst="rect">
            <a:avLst/>
          </a:prstGeom>
          <a:gradFill flip="none" rotWithShape="1">
            <a:gsLst>
              <a:gs pos="0">
                <a:srgbClr val="FFFFFF">
                  <a:shade val="30000"/>
                  <a:satMod val="115000"/>
                </a:srgbClr>
              </a:gs>
              <a:gs pos="50000">
                <a:srgbClr val="FFFFFF">
                  <a:shade val="67500"/>
                  <a:satMod val="115000"/>
                </a:srgbClr>
              </a:gs>
              <a:gs pos="100000">
                <a:srgbClr val="FFFFFF">
                  <a:shade val="100000"/>
                  <a:satMod val="115000"/>
                </a:srgbClr>
              </a:gs>
            </a:gsLst>
            <a:path path="circle">
              <a:fillToRect l="100000" t="100000"/>
            </a:path>
            <a:tileRect r="-100000" b="-100000"/>
          </a:gradFill>
          <a:ln>
            <a:noFill/>
          </a:ln>
          <a:scene3d>
            <a:camera prst="perspectiveRight"/>
            <a:lightRig rig="threePt" dir="t"/>
          </a:scene3d>
        </p:spPr>
        <p:txBody>
          <a:bodyPr wrap="square" tIns="152352" bIns="0" anchor="ctr">
            <a:spAutoFit/>
          </a:bodyPr>
          <a:lstStyle>
            <a:lvl1pPr>
              <a:tabLst>
                <a:tab pos="4591050" algn="l"/>
              </a:tabLst>
              <a:defRPr>
                <a:solidFill>
                  <a:schemeClr val="tx1"/>
                </a:solidFill>
                <a:latin typeface="Arial" panose="020B0604020202020204" pitchFamily="34" charset="0"/>
                <a:cs typeface="Arial" panose="020B0604020202020204" pitchFamily="34" charset="0"/>
              </a:defRPr>
            </a:lvl1pPr>
            <a:lvl2pPr marL="742950" indent="-285750">
              <a:tabLst>
                <a:tab pos="4591050" algn="l"/>
              </a:tabLst>
              <a:defRPr>
                <a:solidFill>
                  <a:schemeClr val="tx1"/>
                </a:solidFill>
                <a:latin typeface="Arial" panose="020B0604020202020204" pitchFamily="34" charset="0"/>
                <a:cs typeface="Arial" panose="020B0604020202020204" pitchFamily="34" charset="0"/>
              </a:defRPr>
            </a:lvl2pPr>
            <a:lvl3pPr marL="1143000" indent="-228600">
              <a:tabLst>
                <a:tab pos="4591050" algn="l"/>
              </a:tabLst>
              <a:defRPr>
                <a:solidFill>
                  <a:schemeClr val="tx1"/>
                </a:solidFill>
                <a:latin typeface="Arial" panose="020B0604020202020204" pitchFamily="34" charset="0"/>
                <a:cs typeface="Arial" panose="020B0604020202020204" pitchFamily="34" charset="0"/>
              </a:defRPr>
            </a:lvl3pPr>
            <a:lvl4pPr marL="1600200" indent="-228600">
              <a:tabLst>
                <a:tab pos="4591050" algn="l"/>
              </a:tabLst>
              <a:defRPr>
                <a:solidFill>
                  <a:schemeClr val="tx1"/>
                </a:solidFill>
                <a:latin typeface="Arial" panose="020B0604020202020204" pitchFamily="34" charset="0"/>
                <a:cs typeface="Arial" panose="020B0604020202020204" pitchFamily="34" charset="0"/>
              </a:defRPr>
            </a:lvl4pPr>
            <a:lvl5pPr marL="2057400" indent="-228600">
              <a:tabLst>
                <a:tab pos="4591050" algn="l"/>
              </a:tabLst>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tabLst>
                <a:tab pos="4591050" algn="l"/>
              </a:tabLs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tabLst>
                <a:tab pos="4591050" algn="l"/>
              </a:tabLs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tabLst>
                <a:tab pos="4591050" algn="l"/>
              </a:tabLs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tabLst>
                <a:tab pos="4591050" algn="l"/>
              </a:tabLs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РЕШИЛИ:</a:t>
            </a:r>
          </a:p>
          <a:p>
            <a:pPr marL="0" marR="0" lvl="0" indent="0" algn="l"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4.1. ФГБУ ФЦПСР (</a:t>
            </a:r>
            <a:r>
              <a:rPr kumimoji="0" lang="ru-RU" altLang="ru-RU" sz="18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Вырупаеву</a:t>
            </a: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К.В.) совместно с ФГБУ «Федеральный центр организационно-методического обеспечения физического воспитания» (Федченко Н.С.) в рамках определения принадлежности детско-юношеских спортивных школ сформировать ведомственные </a:t>
            </a:r>
            <a:r>
              <a:rPr kumimoji="0" lang="ru-RU" alt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перечни организаций </a:t>
            </a: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дополнительного образования и организаций спортивной подготовки, в отношении которых в дальнейшем не будут допускаться мероприятия по ликвидации и необоснованному объединению, с учетом передачи средств с раздела 0700 «Образование» на раздел 1100 «Физическая культура и спорт».</a:t>
            </a:r>
          </a:p>
          <a:p>
            <a:pPr marL="0" marR="0" lvl="0" indent="0" algn="l" defTabSz="914400" rtl="0" eaLnBrk="1" fontAlgn="auto" latinLnBrk="0" hangingPunct="1">
              <a:lnSpc>
                <a:spcPct val="100000"/>
              </a:lnSpc>
              <a:spcBef>
                <a:spcPts val="0"/>
              </a:spcBef>
              <a:spcAft>
                <a:spcPts val="0"/>
              </a:spcAft>
              <a:buClrTx/>
              <a:buSzTx/>
              <a:buFontTx/>
              <a:buNone/>
              <a:tabLst>
                <a:tab pos="4591050" algn="l"/>
              </a:tabLst>
              <a:defRPr/>
            </a:pPr>
            <a:endPar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tab pos="4591050" algn="l"/>
              </a:tabLst>
              <a:defRPr/>
            </a:pPr>
            <a:r>
              <a:rPr kumimoji="0" lang="ru-RU" altLang="ru-RU" sz="1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Срок – 15 февраля 2017 г.</a:t>
            </a:r>
          </a:p>
        </p:txBody>
      </p:sp>
    </p:spTree>
    <p:extLst>
      <p:ext uri="{BB962C8B-B14F-4D97-AF65-F5344CB8AC3E}">
        <p14:creationId xmlns="" xmlns:p14="http://schemas.microsoft.com/office/powerpoint/2010/main" val="19485386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AutoShape 2" descr="https://apf.mail.ru/cgi-bin/readmsg/23942314.jpeg?id=14365125750000000637%3B0%3B1&amp;x-email=5natit%40mail.ru&amp;exif=1&amp;bs=3059&amp;bl=270711&amp;ct=image%2Fjpeg&amp;cn=23942314.jpeg&amp;cte=binary"/>
          <p:cNvSpPr>
            <a:spLocks noChangeAspect="1" noChangeArrowheads="1"/>
          </p:cNvSpPr>
          <p:nvPr/>
        </p:nvSpPr>
        <p:spPr bwMode="auto">
          <a:xfrm>
            <a:off x="1587500" y="-144463"/>
            <a:ext cx="304800" cy="30480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altLang="ru-RU" sz="18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Прямоугольник 4"/>
          <p:cNvSpPr/>
          <p:nvPr/>
        </p:nvSpPr>
        <p:spPr>
          <a:xfrm>
            <a:off x="2711450" y="214313"/>
            <a:ext cx="6840538" cy="8366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000" b="1" i="0" u="none" strike="noStrike" kern="1200" cap="none" spc="0" normalizeH="0" baseline="0" noProof="0">
                <a:ln>
                  <a:noFill/>
                </a:ln>
                <a:solidFill>
                  <a:srgbClr val="003399"/>
                </a:solidFill>
                <a:effectLst/>
                <a:uLnTx/>
                <a:uFillTx/>
                <a:latin typeface="Times New Roman" panose="02020603050405020304" pitchFamily="18" charset="0"/>
                <a:ea typeface="+mn-ea"/>
                <a:cs typeface="Times New Roman" panose="02020603050405020304" pitchFamily="18" charset="0"/>
              </a:rPr>
              <a:t>Минобрнауки России и Минспорт России рекомендуют субъектам и муниципалитетам принимать решения о ведомственной принадлежности в отношении каждой организации в отдельности</a:t>
            </a:r>
          </a:p>
        </p:txBody>
      </p:sp>
      <p:pic>
        <p:nvPicPr>
          <p:cNvPr id="65540" name="Рисунок 16"/>
          <p:cNvPicPr>
            <a:picLocks noChangeAspect="1"/>
          </p:cNvPicPr>
          <p:nvPr/>
        </p:nvPicPr>
        <p:blipFill>
          <a:blip r:embed="rId3">
            <a:extLst>
              <a:ext uri="{28A0092B-C50C-407E-A947-70E740481C1C}">
                <a14:useLocalDpi xmlns="" xmlns:a14="http://schemas.microsoft.com/office/drawing/2010/main" val="0"/>
              </a:ext>
            </a:extLst>
          </a:blip>
          <a:srcRect/>
          <a:stretch>
            <a:fillRect/>
          </a:stretch>
        </p:blipFill>
        <p:spPr bwMode="auto">
          <a:xfrm>
            <a:off x="9612313" y="277814"/>
            <a:ext cx="1041400" cy="7699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2" name="Скругленный прямоугольник 21"/>
          <p:cNvSpPr/>
          <p:nvPr/>
        </p:nvSpPr>
        <p:spPr>
          <a:xfrm>
            <a:off x="1881188" y="1285875"/>
            <a:ext cx="8572500" cy="542925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65542" name="Rectangle 1"/>
          <p:cNvSpPr>
            <a:spLocks noChangeArrowheads="1"/>
          </p:cNvSpPr>
          <p:nvPr/>
        </p:nvSpPr>
        <p:spPr bwMode="auto">
          <a:xfrm>
            <a:off x="1738313" y="1357314"/>
            <a:ext cx="8786812" cy="1938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lvl1pPr indent="45085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450850" algn="just" defTabSz="914400" rtl="0" eaLnBrk="1" fontAlgn="auto" latinLnBrk="0" hangingPunct="1">
              <a:lnSpc>
                <a:spcPct val="100000"/>
              </a:lnSpc>
              <a:spcBef>
                <a:spcPts val="0"/>
              </a:spcBef>
              <a:spcAft>
                <a:spcPts val="0"/>
              </a:spcAft>
              <a:buClrTx/>
              <a:buSzTx/>
              <a:buFontTx/>
              <a:buNone/>
              <a:tabLst/>
              <a:defRPr/>
            </a:pPr>
            <a:r>
              <a:rPr kumimoji="0" lang="ru-RU" altLang="ru-RU" sz="2000" b="1" i="0" u="none" strike="noStrike" kern="1200" cap="none" spc="0" normalizeH="0" baseline="0" noProof="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altLang="ru-RU" sz="20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just" defTabSz="914400" rtl="0" eaLnBrk="1" fontAlgn="auto" latinLnBrk="0" hangingPunct="1">
              <a:lnSpc>
                <a:spcPct val="100000"/>
              </a:lnSpc>
              <a:spcBef>
                <a:spcPts val="0"/>
              </a:spcBef>
              <a:spcAft>
                <a:spcPts val="0"/>
              </a:spcAft>
              <a:buClrTx/>
              <a:buSzTx/>
              <a:buFontTx/>
              <a:buNone/>
              <a:tabLst/>
              <a:defRPr/>
            </a:pPr>
            <a:endParaRPr kumimoji="0" lang="ru-RU" altLang="ru-RU" sz="20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just" defTabSz="914400" rtl="0" eaLnBrk="1" fontAlgn="auto" latinLnBrk="0" hangingPunct="1">
              <a:lnSpc>
                <a:spcPct val="100000"/>
              </a:lnSpc>
              <a:spcBef>
                <a:spcPts val="0"/>
              </a:spcBef>
              <a:spcAft>
                <a:spcPts val="0"/>
              </a:spcAft>
              <a:buClrTx/>
              <a:buSzTx/>
              <a:buFontTx/>
              <a:buNone/>
              <a:tabLst/>
              <a:defRPr/>
            </a:pPr>
            <a:endParaRPr kumimoji="0" lang="ru-RU" altLang="ru-RU" sz="20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just" defTabSz="914400" rtl="0" eaLnBrk="1" fontAlgn="auto" latinLnBrk="0" hangingPunct="1">
              <a:lnSpc>
                <a:spcPct val="100000"/>
              </a:lnSpc>
              <a:spcBef>
                <a:spcPts val="0"/>
              </a:spcBef>
              <a:spcAft>
                <a:spcPts val="0"/>
              </a:spcAft>
              <a:buClrTx/>
              <a:buSzTx/>
              <a:buFontTx/>
              <a:buNone/>
              <a:tabLst/>
              <a:defRPr/>
            </a:pPr>
            <a:endParaRPr kumimoji="0" lang="ru-RU" altLang="ru-RU" sz="20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just" defTabSz="914400" rtl="0" eaLnBrk="1" fontAlgn="auto" latinLnBrk="0" hangingPunct="1">
              <a:lnSpc>
                <a:spcPct val="100000"/>
              </a:lnSpc>
              <a:spcBef>
                <a:spcPts val="0"/>
              </a:spcBef>
              <a:spcAft>
                <a:spcPts val="0"/>
              </a:spcAft>
              <a:buClrTx/>
              <a:buSzTx/>
              <a:buFontTx/>
              <a:buNone/>
              <a:tabLst/>
              <a:defRPr/>
            </a:pPr>
            <a:endParaRPr kumimoji="0" lang="ru-RU" altLang="ru-RU" sz="20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450850" algn="just" defTabSz="914400" rtl="0" eaLnBrk="1" fontAlgn="auto" latinLnBrk="0" hangingPunct="1">
              <a:lnSpc>
                <a:spcPct val="100000"/>
              </a:lnSpc>
              <a:spcBef>
                <a:spcPts val="0"/>
              </a:spcBef>
              <a:spcAft>
                <a:spcPts val="0"/>
              </a:spcAft>
              <a:buClrTx/>
              <a:buSzTx/>
              <a:buFontTx/>
              <a:buNone/>
              <a:tabLst/>
              <a:defRPr/>
            </a:pPr>
            <a:endParaRPr kumimoji="0" lang="ru-RU" altLang="ru-RU" sz="2000" b="1"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Скругленный прямоугольник 7"/>
          <p:cNvSpPr/>
          <p:nvPr/>
        </p:nvSpPr>
        <p:spPr>
          <a:xfrm>
            <a:off x="1809720" y="1357298"/>
            <a:ext cx="7215238" cy="1428760"/>
          </a:xfrm>
          <a:prstGeom prst="roundRect">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ДЮСШ, переданные в ведомственное подчинение физической культуры и спорта, далее руководствуются Дорожной картой Минспорта России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14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(Письмо Минспорта России от 21.12.2015 №ВМ-04-07/8492)</a:t>
            </a:r>
            <a:endParaRPr kumimoji="0" lang="ru-RU" altLang="ru-RU" sz="1400" b="0" i="0" u="none" strike="noStrike" kern="1200" cap="none" spc="0" normalizeH="0" baseline="0" noProof="0" dirty="0">
              <a:ln>
                <a:noFill/>
              </a:ln>
              <a:solidFill>
                <a:srgbClr val="FFFFFF"/>
              </a:solidFill>
              <a:effectLst/>
              <a:uLnTx/>
              <a:uFillTx/>
              <a:latin typeface="Calibri" panose="020F0502020204030204" pitchFamily="34" charset="0"/>
              <a:ea typeface="+mn-ea"/>
              <a:cs typeface="Arial" panose="020B0604020202020204" pitchFamily="34" charset="0"/>
            </a:endParaRPr>
          </a:p>
        </p:txBody>
      </p:sp>
      <p:sp>
        <p:nvSpPr>
          <p:cNvPr id="9" name="Скругленный прямоугольник 8"/>
          <p:cNvSpPr/>
          <p:nvPr/>
        </p:nvSpPr>
        <p:spPr>
          <a:xfrm>
            <a:off x="665825" y="2938509"/>
            <a:ext cx="11017189" cy="3633763"/>
          </a:xfrm>
          <a:prstGeom prst="roundRect">
            <a:avLst/>
          </a:prstGeom>
          <a:solidFill>
            <a:schemeClr val="accent3">
              <a:lumMod val="20000"/>
              <a:lumOff val="80000"/>
            </a:schemeClr>
          </a:solidFill>
          <a:ln>
            <a:solidFill>
              <a:schemeClr val="accent3">
                <a:lumMod val="60000"/>
                <a:lumOff val="40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ДЮСШ, находящие в ведомственном подчинении образования, осуществляют свою деятельность в соответствии </a:t>
            </a:r>
            <a:r>
              <a:rPr kumimoji="0" lang="ru-RU" alt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с Приказом </a:t>
            </a: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Минспорта России от 12.09.2013  </a:t>
            </a:r>
            <a:r>
              <a:rPr kumimoji="0" lang="ru-RU" alt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№730 </a:t>
            </a: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"Об утверждении федеральных государственных требований к минимуму содержания, структуре, условиям реализации дополнительных предпрофессиональных программ в области физической культуры и спорта и к срокам обучения по этим программам», с </a:t>
            </a:r>
            <a:r>
              <a:rPr kumimoji="0" lang="ru-RU" altLang="ru-RU" sz="20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Концепцией развития дополнительного образовании детей</a:t>
            </a:r>
            <a:r>
              <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утвержденной распоряжением Правительства Российской Федерации от 04.09.2014 № 1726-р и </a:t>
            </a:r>
            <a:r>
              <a:rPr kumimoji="0" lang="ru-RU" sz="2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Паспортом приоритетного проекта «Доступное дополнительное образование для детей»</a:t>
            </a: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утвержденным президиумом Совета при Президенте Российской Федерации по стратегическому развитию и приоритетным проектам (протокол от 30 ноября 2016 г. №11)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r>
            <a:br>
              <a:rPr kumimoji="0" lang="ru-R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br>
            <a:endParaRPr kumimoji="0" lang="ru-RU" altLang="ru-RU" sz="20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altLang="ru-RU" sz="2000" b="0" i="0" u="none" strike="noStrike" kern="1200" cap="none" spc="0" normalizeH="0" baseline="0" noProof="0" dirty="0">
              <a:ln>
                <a:noFill/>
              </a:ln>
              <a:solidFill>
                <a:srgbClr val="FFFFFF"/>
              </a:solidFill>
              <a:effectLst/>
              <a:uLnTx/>
              <a:uFillTx/>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 xmlns:p14="http://schemas.microsoft.com/office/powerpoint/2010/main" val="135072800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540648" y="1"/>
            <a:ext cx="1170976" cy="120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D11D9668-4E1F-4453-8445-F9908F0E0DD9}" type="slidenum">
              <a:rPr lang="ru-RU" smtClean="0">
                <a:solidFill>
                  <a:prstClr val="black">
                    <a:tint val="75000"/>
                  </a:prstClr>
                </a:solidFill>
              </a:rPr>
              <a:pPr/>
              <a:t>17</a:t>
            </a:fld>
            <a:endParaRPr lang="ru-RU">
              <a:solidFill>
                <a:prstClr val="black">
                  <a:tint val="75000"/>
                </a:prstClr>
              </a:solidFill>
            </a:endParaRPr>
          </a:p>
        </p:txBody>
      </p:sp>
      <p:sp>
        <p:nvSpPr>
          <p:cNvPr id="4" name="Прямоугольник 3"/>
          <p:cNvSpPr/>
          <p:nvPr/>
        </p:nvSpPr>
        <p:spPr>
          <a:xfrm>
            <a:off x="5775469" y="389866"/>
            <a:ext cx="6409968" cy="5861220"/>
          </a:xfrm>
          <a:prstGeom prst="rect">
            <a:avLst/>
          </a:prstGeom>
        </p:spPr>
        <p:txBody>
          <a:bodyPr wrap="square">
            <a:spAutoFit/>
          </a:bodyPr>
          <a:lstStyle/>
          <a:p>
            <a:pPr indent="450215" algn="just">
              <a:lnSpc>
                <a:spcPct val="107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 2016 году специалистами ФГБУ ФЦПСР в субъектах Российской Федерации, с участием федеральных инструкторов-методистов субъектов Российской Федерации, </a:t>
            </a:r>
            <a:r>
              <a:rPr lang="ru-RU" sz="24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оказано </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более 20 тыс. консультаций</a:t>
            </a:r>
            <a:r>
              <a:rPr lang="ru-RU" sz="2400" dirty="0">
                <a:latin typeface="Times New Roman" panose="02020603050405020304" pitchFamily="18" charset="0"/>
                <a:ea typeface="Calibri" panose="020F0502020204030204" pitchFamily="34" charset="0"/>
                <a:cs typeface="Times New Roman" panose="02020603050405020304" pitchFamily="18" charset="0"/>
              </a:rPr>
              <a:t>, проведено более 5 тыс. мероприятий различного уровня, из них:</a:t>
            </a:r>
          </a:p>
          <a:p>
            <a:pPr marL="457200" indent="45021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на </a:t>
            </a:r>
            <a:r>
              <a:rPr lang="ru-RU" sz="2400" dirty="0" err="1">
                <a:latin typeface="Times New Roman" panose="02020603050405020304" pitchFamily="18" charset="0"/>
                <a:ea typeface="Calibri" panose="020F0502020204030204" pitchFamily="34" charset="0"/>
                <a:cs typeface="Times New Roman" panose="02020603050405020304" pitchFamily="18" charset="0"/>
              </a:rPr>
              <a:t>субъектовом</a:t>
            </a:r>
            <a:r>
              <a:rPr lang="ru-RU" sz="2400" dirty="0">
                <a:latin typeface="Times New Roman" panose="02020603050405020304" pitchFamily="18" charset="0"/>
                <a:ea typeface="Calibri" panose="020F0502020204030204" pitchFamily="34" charset="0"/>
                <a:cs typeface="Times New Roman" panose="02020603050405020304" pitchFamily="18" charset="0"/>
              </a:rPr>
              <a:t> уровне – </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более 5 тыс. мероприятий;</a:t>
            </a:r>
          </a:p>
          <a:p>
            <a:pPr marL="457200" indent="45021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на региональном уровне – </a:t>
            </a:r>
            <a:r>
              <a:rPr lang="ru-RU" sz="24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29 мероприятий;</a:t>
            </a:r>
          </a:p>
          <a:p>
            <a:pPr marL="457200" indent="45021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на межрегиональном уровне – </a:t>
            </a:r>
            <a:r>
              <a:rPr lang="ru-RU" sz="2400" b="1" dirty="0">
                <a:latin typeface="Times New Roman" panose="02020603050405020304" pitchFamily="18" charset="0"/>
                <a:ea typeface="Calibri" panose="020F0502020204030204" pitchFamily="34" charset="0"/>
                <a:cs typeface="Times New Roman" panose="02020603050405020304" pitchFamily="18" charset="0"/>
              </a:rPr>
              <a:t>13</a:t>
            </a:r>
            <a:r>
              <a:rPr lang="ru-RU" sz="2400" dirty="0">
                <a:latin typeface="Times New Roman" panose="02020603050405020304" pitchFamily="18" charset="0"/>
                <a:ea typeface="Calibri" panose="020F0502020204030204" pitchFamily="34" charset="0"/>
                <a:cs typeface="Times New Roman" panose="02020603050405020304" pitchFamily="18" charset="0"/>
              </a:rPr>
              <a:t> мероприятий;</a:t>
            </a:r>
          </a:p>
          <a:p>
            <a:pPr marL="457200" indent="450215" algn="just">
              <a:lnSpc>
                <a:spcPct val="115000"/>
              </a:lnSpc>
              <a:spcAft>
                <a:spcPts val="0"/>
              </a:spcAft>
            </a:pPr>
            <a:r>
              <a:rPr lang="ru-RU" sz="2400" dirty="0">
                <a:latin typeface="Times New Roman" panose="02020603050405020304" pitchFamily="18" charset="0"/>
                <a:ea typeface="Calibri" panose="020F0502020204030204" pitchFamily="34" charset="0"/>
                <a:cs typeface="Times New Roman" panose="02020603050405020304" pitchFamily="18" charset="0"/>
              </a:rPr>
              <a:t>всероссийский уровень – </a:t>
            </a:r>
            <a:r>
              <a:rPr lang="ru-RU" sz="2400" b="1" dirty="0">
                <a:latin typeface="Times New Roman" panose="02020603050405020304" pitchFamily="18" charset="0"/>
                <a:ea typeface="Calibri" panose="020F0502020204030204" pitchFamily="34" charset="0"/>
                <a:cs typeface="Times New Roman" panose="02020603050405020304" pitchFamily="18" charset="0"/>
              </a:rPr>
              <a:t>7 </a:t>
            </a:r>
            <a:r>
              <a:rPr lang="ru-RU" sz="2400" dirty="0">
                <a:latin typeface="Times New Roman" panose="02020603050405020304" pitchFamily="18" charset="0"/>
                <a:ea typeface="Calibri" panose="020F0502020204030204" pitchFamily="34" charset="0"/>
                <a:cs typeface="Times New Roman" panose="02020603050405020304" pitchFamily="18" charset="0"/>
              </a:rPr>
              <a:t>мероприятий.</a:t>
            </a:r>
            <a:endParaRPr lang="ru-RU"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7" name="Рисунок 6"/>
          <p:cNvPicPr>
            <a:picLocks noChangeAspect="1"/>
          </p:cNvPicPr>
          <p:nvPr/>
        </p:nvPicPr>
        <p:blipFill rotWithShape="1">
          <a:blip r:embed="rId2"/>
          <a:srcRect t="6134" b="2633"/>
          <a:stretch/>
        </p:blipFill>
        <p:spPr>
          <a:xfrm rot="20846990">
            <a:off x="277435" y="318588"/>
            <a:ext cx="2459627" cy="1682980"/>
          </a:xfrm>
          <a:prstGeom prst="rect">
            <a:avLst/>
          </a:prstGeom>
          <a:ln w="38100">
            <a:solidFill>
              <a:srgbClr val="FF0000"/>
            </a:solidFill>
          </a:ln>
        </p:spPr>
      </p:pic>
      <p:pic>
        <p:nvPicPr>
          <p:cNvPr id="8" name="Рисунок 7"/>
          <p:cNvPicPr>
            <a:picLocks noChangeAspect="1"/>
          </p:cNvPicPr>
          <p:nvPr/>
        </p:nvPicPr>
        <p:blipFill rotWithShape="1">
          <a:blip r:embed="rId3"/>
          <a:srcRect t="12323"/>
          <a:stretch/>
        </p:blipFill>
        <p:spPr>
          <a:xfrm>
            <a:off x="146473" y="4015261"/>
            <a:ext cx="3529738" cy="1740803"/>
          </a:xfrm>
          <a:prstGeom prst="rect">
            <a:avLst/>
          </a:prstGeom>
          <a:ln w="38100">
            <a:solidFill>
              <a:srgbClr val="3232FD"/>
            </a:solidFill>
          </a:ln>
        </p:spPr>
      </p:pic>
      <p:pic>
        <p:nvPicPr>
          <p:cNvPr id="9" name="Рисунок 8"/>
          <p:cNvPicPr>
            <a:picLocks noChangeAspect="1"/>
          </p:cNvPicPr>
          <p:nvPr/>
        </p:nvPicPr>
        <p:blipFill rotWithShape="1">
          <a:blip r:embed="rId4"/>
          <a:srcRect t="10810"/>
          <a:stretch/>
        </p:blipFill>
        <p:spPr>
          <a:xfrm rot="779003">
            <a:off x="518430" y="2058881"/>
            <a:ext cx="3925419" cy="2334063"/>
          </a:xfrm>
          <a:prstGeom prst="rect">
            <a:avLst/>
          </a:prstGeom>
          <a:ln w="38100">
            <a:solidFill>
              <a:srgbClr val="3232FD"/>
            </a:solidFill>
          </a:ln>
        </p:spPr>
      </p:pic>
      <p:pic>
        <p:nvPicPr>
          <p:cNvPr id="11" name="Рисунок 10"/>
          <p:cNvPicPr>
            <a:picLocks noChangeAspect="1"/>
          </p:cNvPicPr>
          <p:nvPr/>
        </p:nvPicPr>
        <p:blipFill>
          <a:blip r:embed="rId5"/>
          <a:stretch>
            <a:fillRect/>
          </a:stretch>
        </p:blipFill>
        <p:spPr>
          <a:xfrm rot="21118649">
            <a:off x="2846874" y="170410"/>
            <a:ext cx="2562861" cy="1922594"/>
          </a:xfrm>
          <a:prstGeom prst="rect">
            <a:avLst/>
          </a:prstGeom>
          <a:ln w="38100">
            <a:solidFill>
              <a:srgbClr val="FF5050"/>
            </a:solidFill>
          </a:ln>
        </p:spPr>
      </p:pic>
      <p:pic>
        <p:nvPicPr>
          <p:cNvPr id="12" name="Рисунок 11"/>
          <p:cNvPicPr>
            <a:picLocks noChangeAspect="1"/>
          </p:cNvPicPr>
          <p:nvPr/>
        </p:nvPicPr>
        <p:blipFill>
          <a:blip r:embed="rId6"/>
          <a:stretch>
            <a:fillRect/>
          </a:stretch>
        </p:blipFill>
        <p:spPr>
          <a:xfrm rot="21053499">
            <a:off x="2439227" y="5361910"/>
            <a:ext cx="3378154" cy="1370029"/>
          </a:xfrm>
          <a:prstGeom prst="rect">
            <a:avLst/>
          </a:prstGeom>
          <a:ln w="38100">
            <a:solidFill>
              <a:schemeClr val="bg1"/>
            </a:solidFill>
          </a:ln>
        </p:spPr>
      </p:pic>
      <p:pic>
        <p:nvPicPr>
          <p:cNvPr id="3" name="Рисунок 2"/>
          <p:cNvPicPr>
            <a:picLocks noChangeAspect="1"/>
          </p:cNvPicPr>
          <p:nvPr/>
        </p:nvPicPr>
        <p:blipFill>
          <a:blip r:embed="rId7"/>
          <a:stretch>
            <a:fillRect/>
          </a:stretch>
        </p:blipFill>
        <p:spPr>
          <a:xfrm>
            <a:off x="8358398" y="5670435"/>
            <a:ext cx="1711432" cy="1101936"/>
          </a:xfrm>
          <a:prstGeom prst="rect">
            <a:avLst/>
          </a:prstGeom>
        </p:spPr>
      </p:pic>
      <p:pic>
        <p:nvPicPr>
          <p:cNvPr id="5" name="Рисунок 4"/>
          <p:cNvPicPr>
            <a:picLocks noChangeAspect="1"/>
          </p:cNvPicPr>
          <p:nvPr/>
        </p:nvPicPr>
        <p:blipFill>
          <a:blip r:embed="rId8"/>
          <a:stretch>
            <a:fillRect/>
          </a:stretch>
        </p:blipFill>
        <p:spPr>
          <a:xfrm rot="21107488">
            <a:off x="4630077" y="3714166"/>
            <a:ext cx="1171185" cy="1161792"/>
          </a:xfrm>
          <a:prstGeom prst="rect">
            <a:avLst/>
          </a:prstGeom>
        </p:spPr>
      </p:pic>
      <p:pic>
        <p:nvPicPr>
          <p:cNvPr id="13" name="Рисунок 12"/>
          <p:cNvPicPr>
            <a:picLocks noChangeAspect="1"/>
          </p:cNvPicPr>
          <p:nvPr/>
        </p:nvPicPr>
        <p:blipFill>
          <a:blip r:embed="rId9"/>
          <a:stretch>
            <a:fillRect/>
          </a:stretch>
        </p:blipFill>
        <p:spPr>
          <a:xfrm rot="21370607">
            <a:off x="466158" y="5895094"/>
            <a:ext cx="836594" cy="893691"/>
          </a:xfrm>
          <a:prstGeom prst="rect">
            <a:avLst/>
          </a:prstGeom>
        </p:spPr>
      </p:pic>
    </p:spTree>
    <p:extLst>
      <p:ext uri="{BB962C8B-B14F-4D97-AF65-F5344CB8AC3E}">
        <p14:creationId xmlns="" xmlns:p14="http://schemas.microsoft.com/office/powerpoint/2010/main" val="1658116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rot="10800000" flipV="1">
            <a:off x="1625600" y="304281"/>
            <a:ext cx="103644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b="1" dirty="0">
                <a:solidFill>
                  <a:prstClr val="black"/>
                </a:solidFill>
                <a:latin typeface="Times New Roman" panose="02020603050405020304" pitchFamily="18" charset="0"/>
                <a:cs typeface="Times New Roman" panose="02020603050405020304" pitchFamily="18" charset="0"/>
              </a:rPr>
              <a:t>Центральный федеральный округ</a:t>
            </a:r>
            <a:endPar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625600" y="950613"/>
            <a:ext cx="10566400" cy="6203230"/>
          </a:xfrm>
          <a:prstGeom prst="rect">
            <a:avLst/>
          </a:prstGeom>
        </p:spPr>
      </p:pic>
    </p:spTree>
    <p:extLst>
      <p:ext uri="{BB962C8B-B14F-4D97-AF65-F5344CB8AC3E}">
        <p14:creationId xmlns="" xmlns:p14="http://schemas.microsoft.com/office/powerpoint/2010/main" val="4194844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625600" y="-65051"/>
            <a:ext cx="105664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Прямоугольник 4"/>
          <p:cNvSpPr/>
          <p:nvPr/>
        </p:nvSpPr>
        <p:spPr>
          <a:xfrm rot="10800000" flipV="1">
            <a:off x="1625600" y="304281"/>
            <a:ext cx="103644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Приволжский федеральный округ</a:t>
            </a:r>
          </a:p>
        </p:txBody>
      </p:sp>
      <p:pic>
        <p:nvPicPr>
          <p:cNvPr id="2" name="Рисунок 1"/>
          <p:cNvPicPr>
            <a:picLocks noChangeAspect="1"/>
          </p:cNvPicPr>
          <p:nvPr/>
        </p:nvPicPr>
        <p:blipFill>
          <a:blip r:embed="rId2"/>
          <a:stretch>
            <a:fillRect/>
          </a:stretch>
        </p:blipFill>
        <p:spPr>
          <a:xfrm>
            <a:off x="1545569" y="1071200"/>
            <a:ext cx="10444501" cy="5786800"/>
          </a:xfrm>
          <a:prstGeom prst="rect">
            <a:avLst/>
          </a:prstGeom>
        </p:spPr>
      </p:pic>
    </p:spTree>
    <p:extLst>
      <p:ext uri="{BB962C8B-B14F-4D97-AF65-F5344CB8AC3E}">
        <p14:creationId xmlns="" xmlns:p14="http://schemas.microsoft.com/office/powerpoint/2010/main" val="39230604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Прямоугольник 11"/>
          <p:cNvSpPr/>
          <p:nvPr/>
        </p:nvSpPr>
        <p:spPr>
          <a:xfrm>
            <a:off x="1783843" y="622854"/>
            <a:ext cx="8529200" cy="392838"/>
          </a:xfrm>
          <a:prstGeom prst="rect">
            <a:avLst/>
          </a:prstGeom>
          <a:solidFill>
            <a:srgbClr val="00B050"/>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2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Организационно-методическое управление (Антонов Д.П.)</a:t>
            </a:r>
            <a:endParaRPr kumimoji="0" lang="ru-RU" sz="24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13" name="Прямоугольник 12"/>
          <p:cNvSpPr/>
          <p:nvPr/>
        </p:nvSpPr>
        <p:spPr>
          <a:xfrm>
            <a:off x="384312" y="1298715"/>
            <a:ext cx="3392558" cy="993912"/>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Заместитель начальника Управления</a:t>
            </a:r>
          </a:p>
          <a:p>
            <a:pPr algn="ctr">
              <a:lnSpc>
                <a:spcPct val="115000"/>
              </a:lnSpc>
              <a:spcAft>
                <a:spcPts val="1000"/>
              </a:spcAft>
            </a:pPr>
            <a:r>
              <a:rPr lang="ru-RU" sz="2000" b="1" dirty="0">
                <a:effectLst/>
                <a:latin typeface="Times New Roman" panose="02020603050405020304" pitchFamily="18" charset="0"/>
                <a:ea typeface="Calibri" panose="020F0502020204030204" pitchFamily="34" charset="0"/>
                <a:cs typeface="Times New Roman" panose="02020603050405020304" pitchFamily="18" charset="0"/>
              </a:rPr>
              <a:t>(Титова Н.А.) </a:t>
            </a:r>
            <a:endParaRPr lang="ru-RU" sz="20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Прямоугольник 13"/>
          <p:cNvSpPr/>
          <p:nvPr/>
        </p:nvSpPr>
        <p:spPr>
          <a:xfrm>
            <a:off x="4240683" y="1263864"/>
            <a:ext cx="3551583" cy="993913"/>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endParaRPr kumimoji="0" lang="ru-RU" sz="2000" b="1"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2000" b="1"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Заместитель начальника </a:t>
            </a:r>
          </a:p>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2000" b="1"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Управления </a:t>
            </a:r>
            <a:endParaRPr kumimoji="0" lang="ru-RU"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ctr">
              <a:lnSpc>
                <a:spcPct val="115000"/>
              </a:lnSpc>
              <a:spcAft>
                <a:spcPts val="1000"/>
              </a:spcAft>
            </a:pPr>
            <a:r>
              <a:rPr lang="ru-RU"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a:t>
            </a:r>
            <a:r>
              <a:rPr lang="ru-RU" sz="2000" b="1" dirty="0" err="1">
                <a:solidFill>
                  <a:prstClr val="black"/>
                </a:solidFill>
                <a:latin typeface="Times New Roman" panose="02020603050405020304" pitchFamily="18" charset="0"/>
                <a:ea typeface="Calibri" panose="020F0502020204030204" pitchFamily="34" charset="0"/>
                <a:cs typeface="Times New Roman" panose="02020603050405020304" pitchFamily="18" charset="0"/>
              </a:rPr>
              <a:t>Карачкова</a:t>
            </a:r>
            <a:r>
              <a:rPr lang="ru-RU" sz="2000" b="1" dirty="0">
                <a:solidFill>
                  <a:prstClr val="black"/>
                </a:solidFill>
                <a:latin typeface="Times New Roman" panose="02020603050405020304" pitchFamily="18" charset="0"/>
                <a:ea typeface="Calibri" panose="020F0502020204030204" pitchFamily="34" charset="0"/>
                <a:cs typeface="Times New Roman" panose="02020603050405020304" pitchFamily="18" charset="0"/>
              </a:rPr>
              <a:t> С.М.) </a:t>
            </a:r>
            <a:endParaRPr lang="ru-RU"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11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sz="11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15" name="Прямоугольник 14"/>
          <p:cNvSpPr/>
          <p:nvPr/>
        </p:nvSpPr>
        <p:spPr>
          <a:xfrm rot="10800000" flipV="1">
            <a:off x="8256104" y="1263864"/>
            <a:ext cx="3591338" cy="993914"/>
          </a:xfrm>
          <a:prstGeom prst="rect">
            <a:avLst/>
          </a:prstGeom>
          <a:gradFill rotWithShape="1">
            <a:gsLst>
              <a:gs pos="0">
                <a:srgbClr val="C0504D">
                  <a:tint val="50000"/>
                  <a:satMod val="300000"/>
                </a:srgbClr>
              </a:gs>
              <a:gs pos="35000">
                <a:srgbClr val="C0504D">
                  <a:tint val="37000"/>
                  <a:satMod val="300000"/>
                </a:srgbClr>
              </a:gs>
              <a:gs pos="100000">
                <a:srgbClr val="C0504D">
                  <a:tint val="15000"/>
                  <a:satMod val="350000"/>
                </a:srgbClr>
              </a:gs>
            </a:gsLst>
            <a:lin ang="16200000" scaled="1"/>
          </a:gra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endParaRPr kumimoji="0" lang="ru-RU" sz="2000" b="1"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2000" b="1"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Заместитель начальника Управления </a:t>
            </a:r>
          </a:p>
          <a:p>
            <a:pPr marL="0" marR="0" lvl="0" indent="0" algn="ctr" defTabSz="914400" eaLnBrk="1" fontAlgn="auto" latinLnBrk="0" hangingPunct="1">
              <a:lnSpc>
                <a:spcPct val="115000"/>
              </a:lnSpc>
              <a:spcBef>
                <a:spcPts val="0"/>
              </a:spcBef>
              <a:spcAft>
                <a:spcPts val="0"/>
              </a:spcAft>
              <a:buClrTx/>
              <a:buSzTx/>
              <a:buFontTx/>
              <a:buNone/>
              <a:tabLst/>
              <a:defRPr/>
            </a:pPr>
            <a:r>
              <a:rPr lang="ru-RU" sz="2000" b="1" kern="0" spc="-3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r>
              <a:rPr lang="ru-RU" sz="2000" b="1" kern="0" spc="-3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Тебайкин</a:t>
            </a:r>
            <a:r>
              <a:rPr lang="ru-RU" sz="2000" b="1" kern="0" spc="-3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И.Г.)</a:t>
            </a:r>
            <a:endParaRPr kumimoji="0" lang="ru-RU" sz="20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1000"/>
              </a:spcAft>
              <a:buClrTx/>
              <a:buSzTx/>
              <a:buFontTx/>
              <a:buNone/>
              <a:tabLst/>
              <a:defRPr/>
            </a:pPr>
            <a:r>
              <a:rPr kumimoji="0" lang="ru-RU" sz="20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sz="20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16" name="Прямоугольник 15"/>
          <p:cNvSpPr/>
          <p:nvPr/>
        </p:nvSpPr>
        <p:spPr>
          <a:xfrm>
            <a:off x="901147" y="2460178"/>
            <a:ext cx="2875722" cy="2711490"/>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36000" tIns="45720" rIns="3600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ts val="1680"/>
              </a:lnSpc>
              <a:spcBef>
                <a:spcPts val="0"/>
              </a:spcBef>
              <a:spcAft>
                <a:spcPts val="0"/>
              </a:spcAft>
              <a:buClrTx/>
              <a:buSzTx/>
              <a:buFontTx/>
              <a:buNone/>
              <a:tabLst/>
              <a:defRPr/>
            </a:pPr>
            <a:r>
              <a:rPr kumimoji="0" lang="ru-RU" sz="1600" b="1"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Отдел координационно-методической работы</a:t>
            </a:r>
            <a:endPar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defTabSz="914400" eaLnBrk="1" fontAlgn="auto" latinLnBrk="0" hangingPunct="1">
              <a:lnSpc>
                <a:spcPts val="1680"/>
              </a:lnSpc>
              <a:spcBef>
                <a:spcPts val="0"/>
              </a:spcBef>
              <a:spcAft>
                <a:spcPts val="0"/>
              </a:spcAft>
              <a:buClrTx/>
              <a:buSzTx/>
              <a:buFontTx/>
              <a:buNone/>
              <a:tabLst/>
              <a:defRPr/>
            </a:pPr>
            <a:r>
              <a:rPr kumimoji="0" lang="ru-RU" sz="1400"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Секторы:</a:t>
            </a:r>
            <a:endPar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ru-RU" sz="1400" b="0"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Проведения методических мероприятий (</a:t>
            </a:r>
            <a:r>
              <a:rPr kumimoji="0" lang="ru-RU" sz="1400" b="0" i="0" u="none" strike="noStrike" kern="0" cap="none" spc="-3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Сандакова</a:t>
            </a:r>
            <a:r>
              <a:rPr kumimoji="0" lang="ru-RU" sz="1400" b="0"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Е.И.)</a:t>
            </a:r>
            <a:endParaRPr kumimoji="0" lang="ru-RU"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ru-RU" sz="1400" b="0"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Координации, методического сопровождения и консультирования (</a:t>
            </a:r>
            <a:r>
              <a:rPr kumimoji="0" lang="ru-RU" sz="1400" b="0" i="0" u="none" strike="noStrike" kern="0" cap="none" spc="-3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Гуцу</a:t>
            </a:r>
            <a:r>
              <a:rPr kumimoji="0" lang="ru-RU" sz="1400" b="0"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Ю.Ю.)</a:t>
            </a:r>
            <a:endParaRPr kumimoji="0" lang="ru-RU"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ru-RU" sz="1400" b="0"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Межведомственного взаимодействия (Федченко В.Н.)</a:t>
            </a:r>
            <a:endParaRPr kumimoji="0" lang="ru-RU"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285750" marR="0" lvl="0" indent="-285750" defTabSz="914400" eaLnBrk="1" fontAlgn="auto" latinLnBrk="0" hangingPunct="1">
              <a:lnSpc>
                <a:spcPts val="1680"/>
              </a:lnSpc>
              <a:spcBef>
                <a:spcPts val="0"/>
              </a:spcBef>
              <a:spcAft>
                <a:spcPts val="0"/>
              </a:spcAft>
              <a:buClrTx/>
              <a:buSzTx/>
              <a:buFont typeface="Arial" panose="020B0604020202020204" pitchFamily="34" charset="0"/>
              <a:buChar char="•"/>
              <a:tabLst/>
              <a:defRPr/>
            </a:pPr>
            <a:r>
              <a:rPr kumimoji="0" lang="ru-RU" sz="1400" b="0"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Финансового сопровождения (</a:t>
            </a:r>
            <a:r>
              <a:rPr kumimoji="0" lang="ru-RU" sz="1400" b="0" i="0" u="none" strike="noStrike" kern="0" cap="none" spc="-3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Евсин</a:t>
            </a:r>
            <a:r>
              <a:rPr kumimoji="0" lang="ru-RU" sz="1400" b="0" i="0" u="none" strike="noStrike" kern="0" cap="none" spc="-3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Н.А.)</a:t>
            </a:r>
            <a:endParaRPr kumimoji="0" lang="ru-RU" sz="1400" b="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
        <p:nvSpPr>
          <p:cNvPr id="17" name="Прямоугольник 16"/>
          <p:cNvSpPr/>
          <p:nvPr/>
        </p:nvSpPr>
        <p:spPr>
          <a:xfrm>
            <a:off x="901147" y="5238042"/>
            <a:ext cx="2875723" cy="831452"/>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indent="0" algn="ctr" defTabSz="914400" eaLnBrk="1" fontAlgn="auto" latinLnBrk="0" hangingPunct="1">
              <a:lnSpc>
                <a:spcPts val="1920"/>
              </a:lnSpc>
              <a:spcBef>
                <a:spcPts val="0"/>
              </a:spcBef>
              <a:spcAft>
                <a:spcPts val="0"/>
              </a:spcAft>
              <a:buClrTx/>
              <a:buSzTx/>
              <a:buFontTx/>
              <a:buNone/>
              <a:tabLst/>
              <a:defRPr/>
            </a:pPr>
            <a:r>
              <a:rPr kumimoji="0" lang="ru-RU" sz="14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Отдел статистики, сбора и обработки информации</a:t>
            </a:r>
          </a:p>
          <a:p>
            <a:pPr marR="0" lvl="0" indent="-285750" defTabSz="914400" eaLnBrk="1" fontAlgn="auto" latinLnBrk="0" hangingPunct="1">
              <a:lnSpc>
                <a:spcPts val="1920"/>
              </a:lnSpc>
              <a:spcBef>
                <a:spcPts val="0"/>
              </a:spcBef>
              <a:spcAft>
                <a:spcPts val="0"/>
              </a:spcAft>
              <a:buClrTx/>
              <a:buSzTx/>
              <a:buFont typeface="Arial" panose="020B0604020202020204" pitchFamily="34" charset="0"/>
              <a:buChar char="•"/>
              <a:tabLst/>
              <a:defRPr/>
            </a:pP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Сектор статистики (Бутов Д.Г.)</a:t>
            </a:r>
          </a:p>
        </p:txBody>
      </p:sp>
      <p:sp>
        <p:nvSpPr>
          <p:cNvPr id="18" name="Прямоугольник 17"/>
          <p:cNvSpPr/>
          <p:nvPr/>
        </p:nvSpPr>
        <p:spPr>
          <a:xfrm>
            <a:off x="901147" y="6135868"/>
            <a:ext cx="2875723" cy="722132"/>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R="0" lvl="0" algn="ctr" defTabSz="914400" eaLnBrk="1" fontAlgn="auto" latinLnBrk="0" hangingPunct="1">
              <a:lnSpc>
                <a:spcPct val="115000"/>
              </a:lnSpc>
              <a:spcBef>
                <a:spcPts val="0"/>
              </a:spcBef>
              <a:spcAft>
                <a:spcPts val="0"/>
              </a:spcAft>
              <a:buClrTx/>
              <a:buSzTx/>
              <a:tabLst/>
              <a:defRPr/>
            </a:pPr>
            <a:r>
              <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Call</a:t>
            </a: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-центр </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(Козуб К.И.)</a:t>
            </a:r>
            <a:endParaRPr kumimoji="0" lang="ru-RU" sz="140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0" name="Прямоугольник 19"/>
          <p:cNvSpPr/>
          <p:nvPr/>
        </p:nvSpPr>
        <p:spPr>
          <a:xfrm>
            <a:off x="4850296" y="2597425"/>
            <a:ext cx="3061258" cy="434022"/>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Методический отдел по ЦФО </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140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Карачкова</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С.М.)</a:t>
            </a:r>
            <a:endParaRPr kumimoji="0" lang="ru-RU" sz="140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1" name="Прямоугольник 20"/>
          <p:cNvSpPr/>
          <p:nvPr/>
        </p:nvSpPr>
        <p:spPr>
          <a:xfrm>
            <a:off x="4850296" y="3150657"/>
            <a:ext cx="3061258" cy="417448"/>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Методический отдел по УФО </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140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Манджиев</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С.Г.)</a:t>
            </a:r>
            <a:endParaRPr kumimoji="0" lang="ru-RU" sz="140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2" name="Прямоугольник 21"/>
          <p:cNvSpPr/>
          <p:nvPr/>
        </p:nvSpPr>
        <p:spPr>
          <a:xfrm>
            <a:off x="4850296" y="3654272"/>
            <a:ext cx="3061258" cy="440650"/>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285750" lvl="0" indent="-285750">
              <a:lnSpc>
                <a:spcPts val="1680"/>
              </a:lnSpc>
              <a:buFont typeface="Arial" panose="020B0604020202020204" pitchFamily="34" charset="0"/>
              <a:buChar char="•"/>
              <a:defRPr/>
            </a:pPr>
            <a:endPar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lvl="0" algn="ctr">
              <a:lnSpc>
                <a:spcPts val="1680"/>
              </a:lnSpc>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Методический отдел по СЗФО  </a:t>
            </a:r>
            <a:r>
              <a:rPr lang="ru-RU" sz="1400" kern="0" spc="-3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(Горчакова Е.В.)</a:t>
            </a:r>
            <a:endParaRPr lang="ru-RU" sz="1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ru-RU" sz="1600" b="1"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3" name="Прямоугольник 22"/>
          <p:cNvSpPr/>
          <p:nvPr/>
        </p:nvSpPr>
        <p:spPr>
          <a:xfrm>
            <a:off x="4850296" y="5274334"/>
            <a:ext cx="3061258" cy="417470"/>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Методический отдел по ДФО </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140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Найданов</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Б.Н.)</a:t>
            </a:r>
            <a:endParaRPr kumimoji="0" lang="ru-RU" sz="140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4" name="Прямоугольник 23"/>
          <p:cNvSpPr/>
          <p:nvPr/>
        </p:nvSpPr>
        <p:spPr>
          <a:xfrm>
            <a:off x="4850296" y="4197612"/>
            <a:ext cx="3061258" cy="407546"/>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endPar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Методический отдел по СКФО</a:t>
            </a:r>
          </a:p>
          <a:p>
            <a:pPr lvl="0" algn="ctr">
              <a:lnSpc>
                <a:spcPts val="1680"/>
              </a:lnSpc>
              <a:defRPr/>
            </a:pPr>
            <a:r>
              <a:rPr lang="ru-RU" sz="1400" kern="0" spc="-3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400" kern="0" spc="-3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Гуцу</a:t>
            </a:r>
            <a:r>
              <a:rPr lang="ru-RU" sz="1400" kern="0" spc="-3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Ю.Ю.)</a:t>
            </a:r>
            <a:endParaRPr lang="ru-RU" sz="1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endParaRPr kumimoji="0" lang="ru-RU" sz="1600" b="1"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5" name="Прямоугольник 24"/>
          <p:cNvSpPr/>
          <p:nvPr/>
        </p:nvSpPr>
        <p:spPr>
          <a:xfrm>
            <a:off x="4876796" y="4682981"/>
            <a:ext cx="3061258" cy="463845"/>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Методический отдел по СФО </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ru-RU" sz="1400"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Сандакова</a:t>
            </a:r>
            <a:r>
              <a:rPr kumimoji="0" lang="ru-RU" sz="1400"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Е.И.)</a:t>
            </a:r>
            <a:endParaRPr kumimoji="0" lang="ru-RU" sz="140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6" name="Прямоугольник 25"/>
          <p:cNvSpPr/>
          <p:nvPr/>
        </p:nvSpPr>
        <p:spPr>
          <a:xfrm>
            <a:off x="4850296" y="5794470"/>
            <a:ext cx="3074496" cy="440675"/>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15000"/>
              </a:lnSpc>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Методический отдел по ПФО </a:t>
            </a:r>
            <a:r>
              <a:rPr lang="ru-RU" sz="1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400"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Карачкова</a:t>
            </a:r>
            <a:r>
              <a:rPr lang="ru-RU" sz="1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С.М.)</a:t>
            </a:r>
            <a:endParaRPr kumimoji="0" lang="ru-RU" sz="1600" b="1"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7" name="Прямоугольник 26"/>
          <p:cNvSpPr/>
          <p:nvPr/>
        </p:nvSpPr>
        <p:spPr>
          <a:xfrm>
            <a:off x="4850296" y="6327908"/>
            <a:ext cx="3061258" cy="427372"/>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lvl="0" algn="ctr">
              <a:lnSpc>
                <a:spcPct val="115000"/>
              </a:lnSpc>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Методический отдел по</a:t>
            </a:r>
            <a:r>
              <a:rPr kumimoji="0" lang="en-US"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ЮФО</a:t>
            </a:r>
            <a:r>
              <a:rPr lang="ru-RU" sz="1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a:t>
            </a:r>
            <a:r>
              <a:rPr lang="ru-RU" sz="1400" kern="0" dirty="0" err="1">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Манджиев</a:t>
            </a:r>
            <a:r>
              <a:rPr lang="ru-RU" sz="1400"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С.Г.)</a:t>
            </a: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endParaRPr kumimoji="0" lang="ru-RU" sz="1600" b="1"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28" name="Прямоугольник 27"/>
          <p:cNvSpPr/>
          <p:nvPr/>
        </p:nvSpPr>
        <p:spPr>
          <a:xfrm>
            <a:off x="8815549" y="2382084"/>
            <a:ext cx="2994988" cy="969065"/>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Отдел циклических видов </a:t>
            </a:r>
            <a:r>
              <a:rPr kumimoji="0" lang="ru-RU" sz="16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спорта</a:t>
            </a:r>
            <a:endParaRPr kumimoji="0" lang="en-US" sz="16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i="0" u="none" strike="noStrike" kern="0" cap="none" spc="0" normalizeH="0" baseline="0" noProof="0" dirty="0" smtClean="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a:t>
            </a:r>
            <a:r>
              <a:rPr kumimoji="0" lang="ru-RU" sz="1600" i="0" u="none" strike="noStrike" kern="0" cap="none" spc="0" normalizeH="0" baseline="0" noProof="0" dirty="0" err="1" smtClean="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Тебайкин</a:t>
            </a:r>
            <a:r>
              <a:rPr kumimoji="0" lang="ru-RU" sz="1600" i="0" u="none" strike="noStrike" kern="0" cap="none" spc="0" normalizeH="0" baseline="0" noProof="0" dirty="0" smtClean="0">
                <a:ln>
                  <a:noFill/>
                </a:ln>
                <a:solidFill>
                  <a:sysClr val="windowText" lastClr="000000"/>
                </a:solidFill>
                <a:effectLst/>
                <a:uLnTx/>
                <a:uFillTx/>
                <a:latin typeface="Times New Roman" pitchFamily="18" charset="0"/>
                <a:ea typeface="Calibri" panose="020F0502020204030204" pitchFamily="34" charset="0"/>
                <a:cs typeface="Times New Roman" pitchFamily="18" charset="0"/>
              </a:rPr>
              <a:t> И.Г.)</a:t>
            </a:r>
            <a:endParaRPr kumimoji="0" lang="ru-RU" sz="1600" i="0" u="none" strike="noStrike" kern="0" cap="none" spc="0" normalizeH="0" baseline="0" noProof="0" dirty="0">
              <a:ln>
                <a:noFill/>
              </a:ln>
              <a:solidFill>
                <a:sysClr val="windowText" lastClr="000000"/>
              </a:solidFill>
              <a:effectLst/>
              <a:uLnTx/>
              <a:uFillTx/>
              <a:latin typeface="Times New Roman" pitchFamily="18" charset="0"/>
              <a:ea typeface="Calibri" panose="020F0502020204030204" pitchFamily="34" charset="0"/>
              <a:cs typeface="Times New Roman" pitchFamily="18" charset="0"/>
            </a:endParaRPr>
          </a:p>
        </p:txBody>
      </p:sp>
      <p:sp>
        <p:nvSpPr>
          <p:cNvPr id="29" name="Прямоугольник 28"/>
          <p:cNvSpPr/>
          <p:nvPr/>
        </p:nvSpPr>
        <p:spPr>
          <a:xfrm>
            <a:off x="8865693" y="3482015"/>
            <a:ext cx="2994988" cy="916056"/>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Отдел </a:t>
            </a:r>
            <a:r>
              <a:rPr kumimoji="0" lang="ru-RU" sz="16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единоборств</a:t>
            </a:r>
          </a:p>
          <a:p>
            <a:pPr marL="0" marR="0" lvl="0" indent="0" algn="ctr" defTabSz="914400" eaLnBrk="1" fontAlgn="auto" latinLnBrk="0" hangingPunct="1">
              <a:lnSpc>
                <a:spcPct val="115000"/>
              </a:lnSpc>
              <a:spcBef>
                <a:spcPts val="0"/>
              </a:spcBef>
              <a:spcAft>
                <a:spcPts val="0"/>
              </a:spcAft>
              <a:buClrTx/>
              <a:buSzTx/>
              <a:buFontTx/>
              <a:buNone/>
              <a:tabLst/>
              <a:defRPr/>
            </a:pPr>
            <a:r>
              <a:rPr lang="ru-RU" sz="1600"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600" kern="0" dirty="0" err="1"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Абдульманов</a:t>
            </a:r>
            <a:r>
              <a:rPr lang="ru-RU" sz="1600"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Э. И.)</a:t>
            </a:r>
            <a:endParaRPr kumimoji="0" lang="ru-RU" sz="160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0" name="Прямоугольник 29"/>
          <p:cNvSpPr/>
          <p:nvPr/>
        </p:nvSpPr>
        <p:spPr>
          <a:xfrm>
            <a:off x="8865693" y="4515684"/>
            <a:ext cx="2994988" cy="969065"/>
          </a:xfrm>
          <a:prstGeom prst="rect">
            <a:avLst/>
          </a:prstGeom>
          <a:solidFill>
            <a:srgbClr val="77F9A9"/>
          </a:solidFill>
          <a:ln w="9525" cap="flat" cmpd="sng" algn="ctr">
            <a:solidFill>
              <a:srgbClr val="C0504D">
                <a:shade val="95000"/>
                <a:satMod val="105000"/>
              </a:srgbClr>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Отдел </a:t>
            </a:r>
            <a:r>
              <a:rPr lang="ru-RU" sz="1600" b="1" kern="0" dirty="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игровых</a:t>
            </a: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видов </a:t>
            </a:r>
            <a:r>
              <a:rPr kumimoji="0" lang="ru-RU" sz="16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спорта</a:t>
            </a:r>
          </a:p>
          <a:p>
            <a:pPr marL="0" marR="0" lvl="0" indent="0" algn="ctr" defTabSz="914400" eaLnBrk="1" fontAlgn="auto" latinLnBrk="0" hangingPunct="1">
              <a:lnSpc>
                <a:spcPct val="115000"/>
              </a:lnSpc>
              <a:spcBef>
                <a:spcPts val="0"/>
              </a:spcBef>
              <a:spcAft>
                <a:spcPts val="0"/>
              </a:spcAft>
              <a:buClrTx/>
              <a:buSzTx/>
              <a:buFontTx/>
              <a:buNone/>
              <a:tabLst/>
              <a:defRPr/>
            </a:pPr>
            <a:r>
              <a:rPr lang="ru-RU" sz="1600"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600" kern="0" dirty="0" err="1"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Талагаев</a:t>
            </a:r>
            <a:r>
              <a:rPr lang="ru-RU" sz="1600"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С.Н</a:t>
            </a:r>
            <a:r>
              <a:rPr lang="ru-RU" sz="1600" b="1"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ru-RU" sz="1600" b="1"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1" name="Прямоугольник 30"/>
          <p:cNvSpPr/>
          <p:nvPr/>
        </p:nvSpPr>
        <p:spPr>
          <a:xfrm>
            <a:off x="8878951" y="5584961"/>
            <a:ext cx="2981730" cy="1170319"/>
          </a:xfrm>
          <a:prstGeom prst="rect">
            <a:avLst/>
          </a:prstGeom>
          <a:solidFill>
            <a:srgbClr val="77F9A9"/>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16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Отдел сложно-координационных видов </a:t>
            </a:r>
            <a:r>
              <a:rPr kumimoji="0" lang="ru-RU" sz="1600" b="1" i="0" u="none" strike="noStrike" kern="0" cap="none" spc="0" normalizeH="0" baseline="0" noProof="0" dirty="0" smtClean="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спорта</a:t>
            </a:r>
          </a:p>
          <a:p>
            <a:pPr marL="0" marR="0" lvl="0" indent="0" algn="ctr" defTabSz="914400" eaLnBrk="1" fontAlgn="auto" latinLnBrk="0" hangingPunct="1">
              <a:lnSpc>
                <a:spcPct val="115000"/>
              </a:lnSpc>
              <a:spcBef>
                <a:spcPts val="0"/>
              </a:spcBef>
              <a:spcAft>
                <a:spcPts val="0"/>
              </a:spcAft>
              <a:buClrTx/>
              <a:buSzTx/>
              <a:buFontTx/>
              <a:buNone/>
              <a:tabLst/>
              <a:defRPr/>
            </a:pPr>
            <a:r>
              <a:rPr lang="ru-RU" sz="1600"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r>
              <a:rPr lang="ru-RU" sz="1600" kern="0" dirty="0" err="1"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Лебонда</a:t>
            </a:r>
            <a:r>
              <a:rPr lang="ru-RU" sz="1600"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 Е.О</a:t>
            </a:r>
            <a:r>
              <a:rPr lang="ru-RU" sz="1600" b="1" kern="0" dirty="0" smtClean="0">
                <a:solidFill>
                  <a:sysClr val="windowText" lastClr="000000"/>
                </a:solidFill>
                <a:latin typeface="Times New Roman" panose="02020603050405020304" pitchFamily="18" charset="0"/>
                <a:ea typeface="Calibri" panose="020F0502020204030204" pitchFamily="34" charset="0"/>
                <a:cs typeface="Times New Roman" panose="02020603050405020304" pitchFamily="18" charset="0"/>
              </a:rPr>
              <a:t>.)</a:t>
            </a:r>
            <a:endParaRPr kumimoji="0" lang="ru-RU" sz="1600" b="1"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32" name="Прямоугольник 31"/>
          <p:cNvSpPr/>
          <p:nvPr/>
        </p:nvSpPr>
        <p:spPr>
          <a:xfrm>
            <a:off x="3087756" y="15153"/>
            <a:ext cx="5986795" cy="463827"/>
          </a:xfrm>
          <a:prstGeom prst="rect">
            <a:avLst/>
          </a:prstGeom>
          <a:solidFill>
            <a:srgbClr val="339966"/>
          </a:solidFill>
          <a:ln w="9525" cap="flat" cmpd="sng" algn="ctr">
            <a:solidFill>
              <a:srgbClr val="006600"/>
            </a:solidFill>
            <a:prstDash val="solid"/>
          </a:ln>
          <a:effectLst>
            <a:outerShdw blurRad="40000" dist="20000" dir="5400000" rotWithShape="0">
              <a:srgbClr val="000000">
                <a:alpha val="38000"/>
              </a:srgbClr>
            </a:outerShdw>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15000"/>
              </a:lnSpc>
              <a:spcBef>
                <a:spcPts val="0"/>
              </a:spcBef>
              <a:spcAft>
                <a:spcPts val="0"/>
              </a:spcAft>
              <a:buClrTx/>
              <a:buSzTx/>
              <a:buFontTx/>
              <a:buNone/>
              <a:tabLst/>
              <a:defRPr/>
            </a:pPr>
            <a:r>
              <a:rPr kumimoji="0" lang="ru-RU"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Директор (</a:t>
            </a:r>
            <a:r>
              <a:rPr kumimoji="0" lang="ru-RU" sz="2800" b="1" i="0" u="none" strike="noStrike" kern="0" cap="none" spc="0" normalizeH="0" baseline="0" noProof="0" dirty="0" err="1">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Вырупаев</a:t>
            </a:r>
            <a:r>
              <a:rPr kumimoji="0" lang="ru-RU" sz="2800" b="1" i="0" u="none" strike="noStrike" kern="0" cap="none" spc="0" normalizeH="0" baseline="0" noProof="0" dirty="0">
                <a:ln>
                  <a:noFill/>
                </a:ln>
                <a:solidFill>
                  <a:sysClr val="windowText" lastClr="000000"/>
                </a:solidFill>
                <a:effectLst/>
                <a:uLnTx/>
                <a:uFillTx/>
                <a:latin typeface="Times New Roman" panose="02020603050405020304" pitchFamily="18" charset="0"/>
                <a:ea typeface="Calibri" panose="020F0502020204030204" pitchFamily="34" charset="0"/>
                <a:cs typeface="Times New Roman" panose="02020603050405020304" pitchFamily="18" charset="0"/>
              </a:rPr>
              <a:t> К.В.)</a:t>
            </a:r>
            <a:endParaRPr kumimoji="0" lang="ru-RU" sz="2800" b="0" i="0" u="none" strike="noStrike" kern="0" cap="none" spc="0" normalizeH="0" baseline="0" noProof="0" dirty="0">
              <a:ln>
                <a:noFill/>
              </a:ln>
              <a:solidFill>
                <a:sysClr val="windowText" lastClr="000000"/>
              </a:solidFill>
              <a:effectLst/>
              <a:uLnTx/>
              <a:uFillTx/>
              <a:latin typeface="Calibri"/>
              <a:ea typeface="Calibri" panose="020F0502020204030204" pitchFamily="34" charset="0"/>
              <a:cs typeface="Times New Roman" panose="02020603050405020304" pitchFamily="18" charset="0"/>
            </a:endParaRPr>
          </a:p>
        </p:txBody>
      </p:sp>
      <p:sp>
        <p:nvSpPr>
          <p:cNvPr id="40" name="Стрелка: вниз 39"/>
          <p:cNvSpPr/>
          <p:nvPr/>
        </p:nvSpPr>
        <p:spPr>
          <a:xfrm>
            <a:off x="5867402" y="1040017"/>
            <a:ext cx="119263" cy="31894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42" name="Прямая со стрелкой 41"/>
          <p:cNvCxnSpPr>
            <a:cxnSpLocks/>
          </p:cNvCxnSpPr>
          <p:nvPr/>
        </p:nvCxnSpPr>
        <p:spPr>
          <a:xfrm>
            <a:off x="4359965" y="2292626"/>
            <a:ext cx="26500" cy="4278354"/>
          </a:xfrm>
          <a:prstGeom prst="straightConnector1">
            <a:avLst/>
          </a:prstGeom>
          <a:noFill/>
          <a:ln w="25400" cap="flat" cmpd="sng" algn="ctr">
            <a:solidFill>
              <a:schemeClr val="tx1"/>
            </a:solidFill>
            <a:prstDash val="solid"/>
            <a:headEnd type="none"/>
            <a:tailEnd type="none"/>
          </a:ln>
          <a:effectLst/>
        </p:spPr>
      </p:cxnSp>
      <p:cxnSp>
        <p:nvCxnSpPr>
          <p:cNvPr id="48" name="Прямая со стрелкой 47"/>
          <p:cNvCxnSpPr>
            <a:cxnSpLocks/>
          </p:cNvCxnSpPr>
          <p:nvPr/>
        </p:nvCxnSpPr>
        <p:spPr>
          <a:xfrm>
            <a:off x="14060557" y="7065645"/>
            <a:ext cx="841623" cy="0"/>
          </a:xfrm>
          <a:prstGeom prst="straightConnector1">
            <a:avLst/>
          </a:prstGeom>
          <a:noFill/>
          <a:ln w="25400" cap="flat" cmpd="sng" algn="ctr">
            <a:solidFill>
              <a:srgbClr val="C00000"/>
            </a:solidFill>
            <a:prstDash val="solid"/>
            <a:headEnd type="none"/>
            <a:tailEnd type="triangle"/>
          </a:ln>
          <a:effectLst/>
        </p:spPr>
      </p:cxnSp>
      <p:cxnSp>
        <p:nvCxnSpPr>
          <p:cNvPr id="50" name="Прямая со стрелкой 49"/>
          <p:cNvCxnSpPr>
            <a:cxnSpLocks/>
            <a:endCxn id="20" idx="1"/>
          </p:cNvCxnSpPr>
          <p:nvPr/>
        </p:nvCxnSpPr>
        <p:spPr>
          <a:xfrm>
            <a:off x="4386465" y="2814436"/>
            <a:ext cx="463831" cy="0"/>
          </a:xfrm>
          <a:prstGeom prst="straightConnector1">
            <a:avLst/>
          </a:prstGeom>
          <a:noFill/>
          <a:ln w="25400" cap="flat" cmpd="sng" algn="ctr">
            <a:solidFill>
              <a:schemeClr val="tx1"/>
            </a:solidFill>
            <a:prstDash val="solid"/>
            <a:headEnd type="none"/>
            <a:tailEnd type="triangle"/>
          </a:ln>
          <a:effectLst/>
        </p:spPr>
      </p:cxnSp>
      <p:cxnSp>
        <p:nvCxnSpPr>
          <p:cNvPr id="57" name="Прямая со стрелкой 56"/>
          <p:cNvCxnSpPr>
            <a:cxnSpLocks/>
          </p:cNvCxnSpPr>
          <p:nvPr/>
        </p:nvCxnSpPr>
        <p:spPr>
          <a:xfrm>
            <a:off x="4386465" y="3351149"/>
            <a:ext cx="463831" cy="0"/>
          </a:xfrm>
          <a:prstGeom prst="straightConnector1">
            <a:avLst/>
          </a:prstGeom>
          <a:noFill/>
          <a:ln w="25400" cap="flat" cmpd="sng" algn="ctr">
            <a:solidFill>
              <a:schemeClr val="tx1"/>
            </a:solidFill>
            <a:prstDash val="solid"/>
            <a:headEnd type="none"/>
            <a:tailEnd type="triangle"/>
          </a:ln>
          <a:effectLst/>
        </p:spPr>
      </p:cxnSp>
      <p:cxnSp>
        <p:nvCxnSpPr>
          <p:cNvPr id="58" name="Прямая со стрелкой 57"/>
          <p:cNvCxnSpPr>
            <a:cxnSpLocks/>
          </p:cNvCxnSpPr>
          <p:nvPr/>
        </p:nvCxnSpPr>
        <p:spPr>
          <a:xfrm>
            <a:off x="4386465" y="3867984"/>
            <a:ext cx="463831" cy="0"/>
          </a:xfrm>
          <a:prstGeom prst="straightConnector1">
            <a:avLst/>
          </a:prstGeom>
          <a:noFill/>
          <a:ln w="25400" cap="flat" cmpd="sng" algn="ctr">
            <a:solidFill>
              <a:schemeClr val="tx1"/>
            </a:solidFill>
            <a:prstDash val="solid"/>
            <a:headEnd type="none"/>
            <a:tailEnd type="triangle"/>
          </a:ln>
          <a:effectLst/>
        </p:spPr>
      </p:cxnSp>
      <p:cxnSp>
        <p:nvCxnSpPr>
          <p:cNvPr id="59" name="Прямая со стрелкой 58"/>
          <p:cNvCxnSpPr>
            <a:cxnSpLocks/>
          </p:cNvCxnSpPr>
          <p:nvPr/>
        </p:nvCxnSpPr>
        <p:spPr>
          <a:xfrm>
            <a:off x="4386465" y="4398071"/>
            <a:ext cx="463831" cy="0"/>
          </a:xfrm>
          <a:prstGeom prst="straightConnector1">
            <a:avLst/>
          </a:prstGeom>
          <a:noFill/>
          <a:ln w="25400" cap="flat" cmpd="sng" algn="ctr">
            <a:solidFill>
              <a:schemeClr val="tx1"/>
            </a:solidFill>
            <a:prstDash val="solid"/>
            <a:headEnd type="none"/>
            <a:tailEnd type="triangle"/>
          </a:ln>
          <a:effectLst/>
        </p:spPr>
      </p:cxnSp>
      <p:cxnSp>
        <p:nvCxnSpPr>
          <p:cNvPr id="60" name="Прямая со стрелкой 59"/>
          <p:cNvCxnSpPr>
            <a:cxnSpLocks/>
          </p:cNvCxnSpPr>
          <p:nvPr/>
        </p:nvCxnSpPr>
        <p:spPr>
          <a:xfrm>
            <a:off x="4386465" y="4914904"/>
            <a:ext cx="463831" cy="0"/>
          </a:xfrm>
          <a:prstGeom prst="straightConnector1">
            <a:avLst/>
          </a:prstGeom>
          <a:noFill/>
          <a:ln w="25400" cap="flat" cmpd="sng" algn="ctr">
            <a:solidFill>
              <a:schemeClr val="tx1"/>
            </a:solidFill>
            <a:prstDash val="solid"/>
            <a:headEnd type="none"/>
            <a:tailEnd type="triangle"/>
          </a:ln>
          <a:effectLst/>
        </p:spPr>
      </p:cxnSp>
      <p:cxnSp>
        <p:nvCxnSpPr>
          <p:cNvPr id="61" name="Прямая со стрелкой 60"/>
          <p:cNvCxnSpPr>
            <a:cxnSpLocks/>
          </p:cNvCxnSpPr>
          <p:nvPr/>
        </p:nvCxnSpPr>
        <p:spPr>
          <a:xfrm>
            <a:off x="4386465" y="5484749"/>
            <a:ext cx="463831" cy="0"/>
          </a:xfrm>
          <a:prstGeom prst="straightConnector1">
            <a:avLst/>
          </a:prstGeom>
          <a:noFill/>
          <a:ln w="25400" cap="flat" cmpd="sng" algn="ctr">
            <a:solidFill>
              <a:schemeClr val="tx1"/>
            </a:solidFill>
            <a:prstDash val="solid"/>
            <a:headEnd type="none"/>
            <a:tailEnd type="triangle"/>
          </a:ln>
          <a:effectLst/>
        </p:spPr>
      </p:cxnSp>
      <p:cxnSp>
        <p:nvCxnSpPr>
          <p:cNvPr id="62" name="Прямая со стрелкой 61"/>
          <p:cNvCxnSpPr>
            <a:cxnSpLocks/>
          </p:cNvCxnSpPr>
          <p:nvPr/>
        </p:nvCxnSpPr>
        <p:spPr>
          <a:xfrm>
            <a:off x="4386465" y="5975079"/>
            <a:ext cx="463831" cy="0"/>
          </a:xfrm>
          <a:prstGeom prst="straightConnector1">
            <a:avLst/>
          </a:prstGeom>
          <a:noFill/>
          <a:ln w="25400" cap="flat" cmpd="sng" algn="ctr">
            <a:solidFill>
              <a:schemeClr val="tx1"/>
            </a:solidFill>
            <a:prstDash val="solid"/>
            <a:headEnd type="none"/>
            <a:tailEnd type="triangle"/>
          </a:ln>
          <a:effectLst/>
        </p:spPr>
      </p:cxnSp>
      <p:cxnSp>
        <p:nvCxnSpPr>
          <p:cNvPr id="63" name="Прямая со стрелкой 62"/>
          <p:cNvCxnSpPr>
            <a:cxnSpLocks/>
          </p:cNvCxnSpPr>
          <p:nvPr/>
        </p:nvCxnSpPr>
        <p:spPr>
          <a:xfrm>
            <a:off x="4386465" y="6570980"/>
            <a:ext cx="463831" cy="0"/>
          </a:xfrm>
          <a:prstGeom prst="straightConnector1">
            <a:avLst/>
          </a:prstGeom>
          <a:noFill/>
          <a:ln w="25400" cap="flat" cmpd="sng" algn="ctr">
            <a:solidFill>
              <a:schemeClr val="tx1"/>
            </a:solidFill>
            <a:prstDash val="solid"/>
            <a:headEnd type="none"/>
            <a:tailEnd type="triangle"/>
          </a:ln>
          <a:effectLst/>
        </p:spPr>
      </p:cxnSp>
      <p:cxnSp>
        <p:nvCxnSpPr>
          <p:cNvPr id="64" name="Прямая со стрелкой 63"/>
          <p:cNvCxnSpPr>
            <a:cxnSpLocks/>
          </p:cNvCxnSpPr>
          <p:nvPr/>
        </p:nvCxnSpPr>
        <p:spPr>
          <a:xfrm>
            <a:off x="8388623" y="2292630"/>
            <a:ext cx="0" cy="3912156"/>
          </a:xfrm>
          <a:prstGeom prst="straightConnector1">
            <a:avLst/>
          </a:prstGeom>
          <a:noFill/>
          <a:ln w="25400" cap="flat" cmpd="sng" algn="ctr">
            <a:solidFill>
              <a:schemeClr val="tx1"/>
            </a:solidFill>
            <a:prstDash val="solid"/>
            <a:headEnd type="none"/>
            <a:tailEnd type="none"/>
          </a:ln>
          <a:effectLst/>
        </p:spPr>
      </p:cxnSp>
      <p:cxnSp>
        <p:nvCxnSpPr>
          <p:cNvPr id="67" name="Прямая со стрелкой 66"/>
          <p:cNvCxnSpPr>
            <a:cxnSpLocks/>
          </p:cNvCxnSpPr>
          <p:nvPr/>
        </p:nvCxnSpPr>
        <p:spPr>
          <a:xfrm>
            <a:off x="8388623" y="3035164"/>
            <a:ext cx="463831" cy="0"/>
          </a:xfrm>
          <a:prstGeom prst="straightConnector1">
            <a:avLst/>
          </a:prstGeom>
          <a:noFill/>
          <a:ln w="25400" cap="flat" cmpd="sng" algn="ctr">
            <a:solidFill>
              <a:schemeClr val="tx1"/>
            </a:solidFill>
            <a:prstDash val="solid"/>
            <a:headEnd type="none"/>
            <a:tailEnd type="triangle"/>
          </a:ln>
          <a:effectLst/>
        </p:spPr>
      </p:cxnSp>
      <p:cxnSp>
        <p:nvCxnSpPr>
          <p:cNvPr id="68" name="Прямая со стрелкой 67"/>
          <p:cNvCxnSpPr>
            <a:cxnSpLocks/>
          </p:cNvCxnSpPr>
          <p:nvPr/>
        </p:nvCxnSpPr>
        <p:spPr>
          <a:xfrm>
            <a:off x="8388623" y="4094922"/>
            <a:ext cx="463831" cy="0"/>
          </a:xfrm>
          <a:prstGeom prst="straightConnector1">
            <a:avLst/>
          </a:prstGeom>
          <a:noFill/>
          <a:ln w="25400" cap="flat" cmpd="sng" algn="ctr">
            <a:solidFill>
              <a:schemeClr val="tx1"/>
            </a:solidFill>
            <a:prstDash val="solid"/>
            <a:headEnd type="none"/>
            <a:tailEnd type="triangle"/>
          </a:ln>
          <a:effectLst/>
        </p:spPr>
      </p:cxnSp>
      <p:cxnSp>
        <p:nvCxnSpPr>
          <p:cNvPr id="69" name="Прямая со стрелкой 68"/>
          <p:cNvCxnSpPr>
            <a:cxnSpLocks/>
          </p:cNvCxnSpPr>
          <p:nvPr/>
        </p:nvCxnSpPr>
        <p:spPr>
          <a:xfrm>
            <a:off x="8388623" y="5194851"/>
            <a:ext cx="463831" cy="0"/>
          </a:xfrm>
          <a:prstGeom prst="straightConnector1">
            <a:avLst/>
          </a:prstGeom>
          <a:noFill/>
          <a:ln w="25400" cap="flat" cmpd="sng" algn="ctr">
            <a:solidFill>
              <a:schemeClr val="tx1"/>
            </a:solidFill>
            <a:prstDash val="solid"/>
            <a:headEnd type="none"/>
            <a:tailEnd type="triangle"/>
          </a:ln>
          <a:effectLst/>
        </p:spPr>
      </p:cxnSp>
      <p:cxnSp>
        <p:nvCxnSpPr>
          <p:cNvPr id="70" name="Прямая со стрелкой 69"/>
          <p:cNvCxnSpPr>
            <a:cxnSpLocks/>
          </p:cNvCxnSpPr>
          <p:nvPr/>
        </p:nvCxnSpPr>
        <p:spPr>
          <a:xfrm>
            <a:off x="8388623" y="6204786"/>
            <a:ext cx="463831" cy="0"/>
          </a:xfrm>
          <a:prstGeom prst="straightConnector1">
            <a:avLst/>
          </a:prstGeom>
          <a:noFill/>
          <a:ln w="25400" cap="flat" cmpd="sng" algn="ctr">
            <a:solidFill>
              <a:schemeClr val="tx1"/>
            </a:solidFill>
            <a:prstDash val="solid"/>
            <a:headEnd type="none"/>
            <a:tailEnd type="triangle"/>
          </a:ln>
          <a:effectLst/>
        </p:spPr>
      </p:cxnSp>
      <p:cxnSp>
        <p:nvCxnSpPr>
          <p:cNvPr id="72" name="Прямая со стрелкой 71"/>
          <p:cNvCxnSpPr>
            <a:cxnSpLocks/>
          </p:cNvCxnSpPr>
          <p:nvPr/>
        </p:nvCxnSpPr>
        <p:spPr>
          <a:xfrm>
            <a:off x="490326" y="2292630"/>
            <a:ext cx="26500" cy="4278354"/>
          </a:xfrm>
          <a:prstGeom prst="straightConnector1">
            <a:avLst/>
          </a:prstGeom>
          <a:noFill/>
          <a:ln w="25400" cap="flat" cmpd="sng" algn="ctr">
            <a:solidFill>
              <a:schemeClr val="tx1"/>
            </a:solidFill>
            <a:prstDash val="solid"/>
            <a:headEnd type="none"/>
            <a:tailEnd type="none"/>
          </a:ln>
          <a:effectLst/>
        </p:spPr>
      </p:cxnSp>
      <p:cxnSp>
        <p:nvCxnSpPr>
          <p:cNvPr id="73" name="Прямая со стрелкой 72"/>
          <p:cNvCxnSpPr>
            <a:cxnSpLocks/>
          </p:cNvCxnSpPr>
          <p:nvPr/>
        </p:nvCxnSpPr>
        <p:spPr>
          <a:xfrm>
            <a:off x="503576" y="6574701"/>
            <a:ext cx="397571" cy="0"/>
          </a:xfrm>
          <a:prstGeom prst="straightConnector1">
            <a:avLst/>
          </a:prstGeom>
          <a:noFill/>
          <a:ln w="25400" cap="flat" cmpd="sng" algn="ctr">
            <a:solidFill>
              <a:schemeClr val="tx1"/>
            </a:solidFill>
            <a:prstDash val="solid"/>
            <a:headEnd type="none"/>
            <a:tailEnd type="triangle"/>
          </a:ln>
          <a:effectLst/>
        </p:spPr>
      </p:cxnSp>
      <p:cxnSp>
        <p:nvCxnSpPr>
          <p:cNvPr id="75" name="Прямая со стрелкой 74"/>
          <p:cNvCxnSpPr>
            <a:cxnSpLocks/>
          </p:cNvCxnSpPr>
          <p:nvPr/>
        </p:nvCxnSpPr>
        <p:spPr>
          <a:xfrm>
            <a:off x="516826" y="5624314"/>
            <a:ext cx="417450" cy="0"/>
          </a:xfrm>
          <a:prstGeom prst="straightConnector1">
            <a:avLst/>
          </a:prstGeom>
          <a:noFill/>
          <a:ln w="25400" cap="flat" cmpd="sng" algn="ctr">
            <a:solidFill>
              <a:schemeClr val="tx1"/>
            </a:solidFill>
            <a:prstDash val="solid"/>
            <a:headEnd type="none"/>
            <a:tailEnd type="triangle"/>
          </a:ln>
          <a:effectLst/>
        </p:spPr>
      </p:cxnSp>
      <p:cxnSp>
        <p:nvCxnSpPr>
          <p:cNvPr id="77" name="Прямая со стрелкой 76"/>
          <p:cNvCxnSpPr>
            <a:cxnSpLocks/>
          </p:cNvCxnSpPr>
          <p:nvPr/>
        </p:nvCxnSpPr>
        <p:spPr>
          <a:xfrm>
            <a:off x="516826" y="3750365"/>
            <a:ext cx="384321" cy="0"/>
          </a:xfrm>
          <a:prstGeom prst="straightConnector1">
            <a:avLst/>
          </a:prstGeom>
          <a:noFill/>
          <a:ln w="25400" cap="flat" cmpd="sng" algn="ctr">
            <a:solidFill>
              <a:schemeClr val="tx1"/>
            </a:solidFill>
            <a:prstDash val="solid"/>
            <a:headEnd type="none"/>
            <a:tailEnd type="triangle"/>
          </a:ln>
          <a:effectLst/>
        </p:spPr>
      </p:cxnSp>
      <p:sp>
        <p:nvSpPr>
          <p:cNvPr id="79" name="Стрелка: вниз 78"/>
          <p:cNvSpPr/>
          <p:nvPr/>
        </p:nvSpPr>
        <p:spPr>
          <a:xfrm>
            <a:off x="5874030" y="391627"/>
            <a:ext cx="112636" cy="400891"/>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0" name="Стрелка: вниз 79"/>
          <p:cNvSpPr/>
          <p:nvPr/>
        </p:nvSpPr>
        <p:spPr>
          <a:xfrm>
            <a:off x="2031329" y="1012261"/>
            <a:ext cx="112636" cy="289886"/>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1" name="Стрелка: вниз 80"/>
          <p:cNvSpPr/>
          <p:nvPr/>
        </p:nvSpPr>
        <p:spPr>
          <a:xfrm>
            <a:off x="9885929" y="1036496"/>
            <a:ext cx="112636" cy="305750"/>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 xmlns:p14="http://schemas.microsoft.com/office/powerpoint/2010/main" val="2814619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625600" y="-65051"/>
            <a:ext cx="105664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Прямоугольник 4"/>
          <p:cNvSpPr/>
          <p:nvPr/>
        </p:nvSpPr>
        <p:spPr>
          <a:xfrm rot="10800000" flipV="1">
            <a:off x="1625600" y="304281"/>
            <a:ext cx="103644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b="1" dirty="0">
                <a:solidFill>
                  <a:prstClr val="black"/>
                </a:solidFill>
                <a:latin typeface="Times New Roman" panose="02020603050405020304" pitchFamily="18" charset="0"/>
                <a:cs typeface="Times New Roman" panose="02020603050405020304" pitchFamily="18" charset="0"/>
              </a:rPr>
              <a:t>Северо-Западный федеральный округ</a:t>
            </a:r>
            <a:endPar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stretch>
            <a:fillRect/>
          </a:stretch>
        </p:blipFill>
        <p:spPr>
          <a:xfrm>
            <a:off x="1767299" y="1540900"/>
            <a:ext cx="10424701" cy="4462000"/>
          </a:xfrm>
          <a:prstGeom prst="rect">
            <a:avLst/>
          </a:prstGeom>
        </p:spPr>
      </p:pic>
    </p:spTree>
    <p:extLst>
      <p:ext uri="{BB962C8B-B14F-4D97-AF65-F5344CB8AC3E}">
        <p14:creationId xmlns="" xmlns:p14="http://schemas.microsoft.com/office/powerpoint/2010/main" val="37662008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rot="10800000" flipV="1">
            <a:off x="1625600" y="304281"/>
            <a:ext cx="103644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Сибирский федеральный округ</a:t>
            </a:r>
          </a:p>
        </p:txBody>
      </p:sp>
      <p:pic>
        <p:nvPicPr>
          <p:cNvPr id="3" name="Рисунок 2"/>
          <p:cNvPicPr>
            <a:picLocks noChangeAspect="1"/>
          </p:cNvPicPr>
          <p:nvPr/>
        </p:nvPicPr>
        <p:blipFill>
          <a:blip r:embed="rId2"/>
          <a:stretch>
            <a:fillRect/>
          </a:stretch>
        </p:blipFill>
        <p:spPr>
          <a:xfrm>
            <a:off x="1378559" y="1465900"/>
            <a:ext cx="10611511" cy="5069200"/>
          </a:xfrm>
          <a:prstGeom prst="rect">
            <a:avLst/>
          </a:prstGeom>
        </p:spPr>
      </p:pic>
    </p:spTree>
    <p:extLst>
      <p:ext uri="{BB962C8B-B14F-4D97-AF65-F5344CB8AC3E}">
        <p14:creationId xmlns="" xmlns:p14="http://schemas.microsoft.com/office/powerpoint/2010/main" val="65001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625600" y="-65051"/>
            <a:ext cx="105664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Прямоугольник 4"/>
          <p:cNvSpPr/>
          <p:nvPr/>
        </p:nvSpPr>
        <p:spPr>
          <a:xfrm rot="10800000" flipV="1">
            <a:off x="1625600" y="304281"/>
            <a:ext cx="103644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Дальневосточный федеральный округ</a:t>
            </a:r>
          </a:p>
        </p:txBody>
      </p:sp>
      <p:pic>
        <p:nvPicPr>
          <p:cNvPr id="4" name="Рисунок 3"/>
          <p:cNvPicPr>
            <a:picLocks noChangeAspect="1"/>
          </p:cNvPicPr>
          <p:nvPr/>
        </p:nvPicPr>
        <p:blipFill>
          <a:blip r:embed="rId2"/>
          <a:stretch>
            <a:fillRect/>
          </a:stretch>
        </p:blipFill>
        <p:spPr>
          <a:xfrm>
            <a:off x="1595484" y="1582590"/>
            <a:ext cx="10596516" cy="3858090"/>
          </a:xfrm>
          <a:prstGeom prst="rect">
            <a:avLst/>
          </a:prstGeom>
        </p:spPr>
      </p:pic>
    </p:spTree>
    <p:extLst>
      <p:ext uri="{BB962C8B-B14F-4D97-AF65-F5344CB8AC3E}">
        <p14:creationId xmlns="" xmlns:p14="http://schemas.microsoft.com/office/powerpoint/2010/main" val="1519001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rot="10800000" flipV="1">
            <a:off x="1625600" y="304281"/>
            <a:ext cx="103644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ru-RU" sz="3600" b="1" dirty="0">
                <a:solidFill>
                  <a:prstClr val="black"/>
                </a:solidFill>
                <a:latin typeface="Times New Roman" panose="02020603050405020304" pitchFamily="18" charset="0"/>
                <a:cs typeface="Times New Roman" panose="02020603050405020304" pitchFamily="18" charset="0"/>
              </a:rPr>
              <a:t>Южный федеральный округ</a:t>
            </a:r>
            <a:endPar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1625600" y="1570190"/>
            <a:ext cx="10583101" cy="3100400"/>
          </a:xfrm>
          <a:prstGeom prst="rect">
            <a:avLst/>
          </a:prstGeom>
        </p:spPr>
      </p:pic>
    </p:spTree>
    <p:extLst>
      <p:ext uri="{BB962C8B-B14F-4D97-AF65-F5344CB8AC3E}">
        <p14:creationId xmlns="" xmlns:p14="http://schemas.microsoft.com/office/powerpoint/2010/main" val="34650552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625600" y="-65051"/>
            <a:ext cx="105664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Прямоугольник 4"/>
          <p:cNvSpPr/>
          <p:nvPr/>
        </p:nvSpPr>
        <p:spPr>
          <a:xfrm rot="10800000" flipV="1">
            <a:off x="1625600" y="304281"/>
            <a:ext cx="103644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Уральский федеральный округ</a:t>
            </a:r>
          </a:p>
        </p:txBody>
      </p:sp>
      <p:pic>
        <p:nvPicPr>
          <p:cNvPr id="3" name="Рисунок 2"/>
          <p:cNvPicPr>
            <a:picLocks noChangeAspect="1"/>
          </p:cNvPicPr>
          <p:nvPr/>
        </p:nvPicPr>
        <p:blipFill>
          <a:blip r:embed="rId2"/>
          <a:stretch>
            <a:fillRect/>
          </a:stretch>
        </p:blipFill>
        <p:spPr>
          <a:xfrm>
            <a:off x="1358759" y="1537570"/>
            <a:ext cx="10734181" cy="3302800"/>
          </a:xfrm>
          <a:prstGeom prst="rect">
            <a:avLst/>
          </a:prstGeom>
        </p:spPr>
      </p:pic>
    </p:spTree>
    <p:extLst>
      <p:ext uri="{BB962C8B-B14F-4D97-AF65-F5344CB8AC3E}">
        <p14:creationId xmlns="" xmlns:p14="http://schemas.microsoft.com/office/powerpoint/2010/main" val="75763744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1625600" y="-65051"/>
            <a:ext cx="1056640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5" name="Прямоугольник 4"/>
          <p:cNvSpPr/>
          <p:nvPr/>
        </p:nvSpPr>
        <p:spPr>
          <a:xfrm rot="10800000" flipV="1">
            <a:off x="1625600" y="304281"/>
            <a:ext cx="10364470"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36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Северо</a:t>
            </a:r>
            <a:r>
              <a:rPr lang="ru-RU" sz="3600" b="1" dirty="0">
                <a:solidFill>
                  <a:prstClr val="black"/>
                </a:solidFill>
                <a:latin typeface="Times New Roman" panose="02020603050405020304" pitchFamily="18" charset="0"/>
                <a:cs typeface="Times New Roman" panose="02020603050405020304" pitchFamily="18" charset="0"/>
              </a:rPr>
              <a:t>-Кавказский</a:t>
            </a:r>
            <a:r>
              <a:rPr kumimoji="0" lang="ru-RU"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федеральный округ</a:t>
            </a:r>
          </a:p>
        </p:txBody>
      </p:sp>
      <p:pic>
        <p:nvPicPr>
          <p:cNvPr id="6" name="Рисунок 5"/>
          <p:cNvPicPr>
            <a:picLocks noChangeAspect="1"/>
          </p:cNvPicPr>
          <p:nvPr/>
        </p:nvPicPr>
        <p:blipFill>
          <a:blip r:embed="rId2"/>
          <a:stretch>
            <a:fillRect/>
          </a:stretch>
        </p:blipFill>
        <p:spPr>
          <a:xfrm>
            <a:off x="1737599" y="1505230"/>
            <a:ext cx="10454401" cy="3413200"/>
          </a:xfrm>
          <a:prstGeom prst="rect">
            <a:avLst/>
          </a:prstGeom>
        </p:spPr>
      </p:pic>
    </p:spTree>
    <p:extLst>
      <p:ext uri="{BB962C8B-B14F-4D97-AF65-F5344CB8AC3E}">
        <p14:creationId xmlns="" xmlns:p14="http://schemas.microsoft.com/office/powerpoint/2010/main" val="8678472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625600" y="473558"/>
            <a:ext cx="1036447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srgbClr val="3399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Прямоугольник 2"/>
          <p:cNvSpPr/>
          <p:nvPr/>
        </p:nvSpPr>
        <p:spPr>
          <a:xfrm>
            <a:off x="1625600" y="0"/>
            <a:ext cx="10566400" cy="706540"/>
          </a:xfrm>
          <a:prstGeom prst="rect">
            <a:avLst/>
          </a:prstGeom>
        </p:spPr>
        <p:txBody>
          <a:bodyPr wrap="square">
            <a:spAutoFit/>
          </a:bodyPr>
          <a:lstStyle/>
          <a:p>
            <a:pPr indent="450215" algn="ctr">
              <a:lnSpc>
                <a:spcPct val="107000"/>
              </a:lnSpc>
              <a:spcAft>
                <a:spcPts val="0"/>
              </a:spcAft>
            </a:pPr>
            <a:r>
              <a:rPr lang="ru-RU"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Задачи на 2017</a:t>
            </a:r>
            <a:endParaRPr lang="en-US"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625600" y="781336"/>
            <a:ext cx="10171658" cy="56494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450850" algn="just" fontAlgn="base">
              <a:spcBef>
                <a:spcPct val="0"/>
              </a:spcBef>
              <a:spcAft>
                <a:spcPct val="0"/>
              </a:spcAft>
            </a:pPr>
            <a:r>
              <a:rPr lang="ru-RU" sz="2400" dirty="0" smtClean="0">
                <a:solidFill>
                  <a:schemeClr val="tx1"/>
                </a:solidFill>
                <a:latin typeface="Times New Roman" pitchFamily="18" charset="0"/>
                <a:ea typeface="Calibri" pitchFamily="34" charset="0"/>
                <a:cs typeface="Times New Roman" pitchFamily="18" charset="0"/>
              </a:rPr>
              <a:t>- подготовка к </a:t>
            </a:r>
            <a:r>
              <a:rPr lang="ru-RU" sz="2400" dirty="0" smtClean="0">
                <a:solidFill>
                  <a:schemeClr val="tx1"/>
                </a:solidFill>
                <a:latin typeface="Times New Roman" pitchFamily="18" charset="0"/>
                <a:ea typeface="Times New Roman" pitchFamily="18" charset="0"/>
                <a:cs typeface="Times New Roman" pitchFamily="18" charset="0"/>
              </a:rPr>
              <a:t>Совету при Президенте Российской Федерации по развитию физической культуры и спорта и обеспечение планомерного исполнения принятых решений и поручений.</a:t>
            </a:r>
            <a:endParaRPr lang="ru-RU" sz="2400" dirty="0" smtClean="0">
              <a:solidFill>
                <a:schemeClr val="tx1"/>
              </a:solidFill>
              <a:latin typeface="Times New Roman" pitchFamily="18" charset="0"/>
              <a:cs typeface="Times New Roman" pitchFamily="18" charset="0"/>
            </a:endParaRPr>
          </a:p>
          <a:p>
            <a:pPr lvl="0" indent="450850" algn="just" eaLnBrk="0" fontAlgn="base" hangingPunct="0">
              <a:spcBef>
                <a:spcPct val="0"/>
              </a:spcBef>
              <a:spcAft>
                <a:spcPct val="0"/>
              </a:spcAft>
            </a:pPr>
            <a:r>
              <a:rPr lang="ru-RU" sz="2400" dirty="0" smtClean="0">
                <a:solidFill>
                  <a:schemeClr val="tx1"/>
                </a:solidFill>
                <a:latin typeface="Times New Roman" pitchFamily="18" charset="0"/>
                <a:ea typeface="Times New Roman" pitchFamily="18" charset="0"/>
                <a:cs typeface="Times New Roman" pitchFamily="18" charset="0"/>
              </a:rPr>
              <a:t>- продолжение работы по разработке вертикально-интегрированных моделей управления системой подготовки спортивного резерва, а также совершенствование нормативного правового регулирования системы подготовки спортивного резерва в субъектах Российской Федерации.</a:t>
            </a:r>
          </a:p>
          <a:p>
            <a:pPr indent="450850" algn="just" eaLnBrk="0" fontAlgn="base" hangingPunct="0">
              <a:spcBef>
                <a:spcPct val="0"/>
              </a:spcBef>
              <a:spcAft>
                <a:spcPct val="0"/>
              </a:spcAft>
            </a:pPr>
            <a:r>
              <a:rPr lang="ru-RU" sz="2400" smtClean="0">
                <a:solidFill>
                  <a:schemeClr val="tx1"/>
                </a:solidFill>
                <a:latin typeface="Times New Roman" pitchFamily="18" charset="0"/>
                <a:ea typeface="Times New Roman" pitchFamily="18" charset="0"/>
                <a:cs typeface="Times New Roman" pitchFamily="18" charset="0"/>
              </a:rPr>
              <a:t>- выработка </a:t>
            </a:r>
            <a:r>
              <a:rPr lang="ru-RU" sz="2400" dirty="0" smtClean="0">
                <a:solidFill>
                  <a:schemeClr val="tx1"/>
                </a:solidFill>
                <a:latin typeface="Times New Roman" pitchFamily="18" charset="0"/>
                <a:ea typeface="Times New Roman" pitchFamily="18" charset="0"/>
                <a:cs typeface="Times New Roman" pitchFamily="18" charset="0"/>
              </a:rPr>
              <a:t>и реализация кадровой стратегии, направленной на подбор и привлечение в отрасль квалифицированных специалистов, решение вопросов социальных гарантий и аттестации тренеров, а так же </a:t>
            </a:r>
            <a:r>
              <a:rPr lang="ru-RU" sz="2400" dirty="0" smtClean="0">
                <a:solidFill>
                  <a:schemeClr val="tx1"/>
                </a:solidFill>
                <a:latin typeface="Times New Roman" pitchFamily="18" charset="0"/>
                <a:cs typeface="Times New Roman" pitchFamily="18" charset="0"/>
              </a:rPr>
              <a:t>задачи по доведению к 2018 году средней заработной платы работников государственных и муниципальных учреждений, осуществляющих спортивную подготовку, до 100 процентов от средней заработной платы в соответствующем регионе.</a:t>
            </a:r>
          </a:p>
          <a:p>
            <a:pPr lvl="0" indent="450850" eaLnBrk="0" fontAlgn="base" hangingPunct="0">
              <a:spcBef>
                <a:spcPct val="0"/>
              </a:spcBef>
              <a:spcAft>
                <a:spcPct val="0"/>
              </a:spcAft>
            </a:pPr>
            <a:endParaRPr lang="ru-RU" dirty="0"/>
          </a:p>
        </p:txBody>
      </p:sp>
      <p:sp>
        <p:nvSpPr>
          <p:cNvPr id="3074" name="Rectangle 2"/>
          <p:cNvSpPr>
            <a:spLocks noChangeArrowheads="1"/>
          </p:cNvSpPr>
          <p:nvPr/>
        </p:nvSpPr>
        <p:spPr bwMode="auto">
          <a:xfrm>
            <a:off x="0" y="74711"/>
            <a:ext cx="68961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909614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rot="10800000" flipV="1">
            <a:off x="1625600" y="473558"/>
            <a:ext cx="10364470" cy="30777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1400" b="1" i="0" u="none" strike="noStrike" kern="1200" cap="none" spc="0" normalizeH="0" baseline="0" noProof="0" dirty="0">
              <a:ln>
                <a:noFill/>
              </a:ln>
              <a:solidFill>
                <a:srgbClr val="339966"/>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sp>
        <p:nvSpPr>
          <p:cNvPr id="3" name="Прямоугольник 2"/>
          <p:cNvSpPr/>
          <p:nvPr/>
        </p:nvSpPr>
        <p:spPr>
          <a:xfrm>
            <a:off x="1625600" y="0"/>
            <a:ext cx="10566400" cy="706540"/>
          </a:xfrm>
          <a:prstGeom prst="rect">
            <a:avLst/>
          </a:prstGeom>
        </p:spPr>
        <p:txBody>
          <a:bodyPr wrap="square">
            <a:spAutoFit/>
          </a:bodyPr>
          <a:lstStyle/>
          <a:p>
            <a:pPr indent="450215" algn="ctr">
              <a:lnSpc>
                <a:spcPct val="107000"/>
              </a:lnSpc>
              <a:spcAft>
                <a:spcPts val="0"/>
              </a:spcAft>
            </a:pPr>
            <a:r>
              <a:rPr lang="ru-RU"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Задачи на 2017</a:t>
            </a:r>
            <a:endParaRPr lang="en-US" sz="4000" b="1" dirty="0">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Прямоугольник 3"/>
          <p:cNvSpPr/>
          <p:nvPr/>
        </p:nvSpPr>
        <p:spPr>
          <a:xfrm>
            <a:off x="1625600" y="781336"/>
            <a:ext cx="10171658" cy="5649444"/>
          </a:xfrm>
          <a:prstGeom prst="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2400" dirty="0" smtClean="0">
                <a:solidFill>
                  <a:schemeClr val="tx1"/>
                </a:solidFill>
                <a:latin typeface="Times New Roman" pitchFamily="18" charset="0"/>
                <a:cs typeface="Times New Roman" pitchFamily="18" charset="0"/>
              </a:rPr>
              <a:t>	- совершенствование федеральных стандартов спортивной подготовки. </a:t>
            </a:r>
          </a:p>
          <a:p>
            <a:pPr algn="just"/>
            <a:r>
              <a:rPr lang="ru-RU" sz="2400" dirty="0" smtClean="0">
                <a:solidFill>
                  <a:schemeClr val="tx1"/>
                </a:solidFill>
                <a:latin typeface="Times New Roman" pitchFamily="18" charset="0"/>
                <a:cs typeface="Times New Roman" pitchFamily="18" charset="0"/>
              </a:rPr>
              <a:t>	- осуществление полного перехода на нормативно - </a:t>
            </a:r>
            <a:r>
              <a:rPr lang="ru-RU" sz="2400" dirty="0" err="1" smtClean="0">
                <a:solidFill>
                  <a:schemeClr val="tx1"/>
                </a:solidFill>
                <a:latin typeface="Times New Roman" pitchFamily="18" charset="0"/>
                <a:cs typeface="Times New Roman" pitchFamily="18" charset="0"/>
              </a:rPr>
              <a:t>подушевую</a:t>
            </a:r>
            <a:r>
              <a:rPr lang="ru-RU" sz="2400" dirty="0" smtClean="0">
                <a:solidFill>
                  <a:schemeClr val="tx1"/>
                </a:solidFill>
                <a:latin typeface="Times New Roman" pitchFamily="18" charset="0"/>
                <a:cs typeface="Times New Roman" pitchFamily="18" charset="0"/>
              </a:rPr>
              <a:t> систему финансирования услуг по спортивной подготовке.</a:t>
            </a:r>
          </a:p>
          <a:p>
            <a:pPr algn="just"/>
            <a:r>
              <a:rPr lang="ru-RU" sz="2400" dirty="0" smtClean="0">
                <a:solidFill>
                  <a:schemeClr val="tx1"/>
                </a:solidFill>
                <a:latin typeface="Times New Roman" pitchFamily="18" charset="0"/>
                <a:cs typeface="Times New Roman" pitchFamily="18" charset="0"/>
              </a:rPr>
              <a:t>	- не допущение мероприятий по необоснованной ликвидации и непрофильному слиянию организаций, осуществляющих спортивную подготовку на территории субъектов Российской Федерации.</a:t>
            </a:r>
          </a:p>
          <a:p>
            <a:pPr algn="just"/>
            <a:r>
              <a:rPr lang="ru-RU" sz="2400" dirty="0" smtClean="0">
                <a:solidFill>
                  <a:schemeClr val="tx1"/>
                </a:solidFill>
                <a:latin typeface="Times New Roman" pitchFamily="18" charset="0"/>
                <a:cs typeface="Times New Roman" pitchFamily="18" charset="0"/>
              </a:rPr>
              <a:t>	- разработка механизмов отбора и передачи спортивно одаренных детей, в том числе детей, осваивающих дополнительные общеобразовательные программы в сфере физической культуры и спорта в организации спортивной подготовки.</a:t>
            </a:r>
          </a:p>
          <a:p>
            <a:pPr lvl="0" indent="450850" algn="just" fontAlgn="base">
              <a:spcBef>
                <a:spcPct val="0"/>
              </a:spcBef>
              <a:spcAft>
                <a:spcPct val="0"/>
              </a:spcAft>
            </a:pPr>
            <a:endParaRPr lang="ru-RU" sz="2400" dirty="0" smtClean="0">
              <a:solidFill>
                <a:schemeClr val="tx1"/>
              </a:solidFill>
              <a:latin typeface="Times New Roman" pitchFamily="18" charset="0"/>
              <a:cs typeface="Times New Roman" pitchFamily="18" charset="0"/>
            </a:endParaRPr>
          </a:p>
          <a:p>
            <a:pPr lvl="0" indent="450850" eaLnBrk="0" fontAlgn="base" hangingPunct="0">
              <a:spcBef>
                <a:spcPct val="0"/>
              </a:spcBef>
              <a:spcAft>
                <a:spcPct val="0"/>
              </a:spcAft>
            </a:pPr>
            <a:endParaRPr lang="ru-RU" dirty="0"/>
          </a:p>
        </p:txBody>
      </p:sp>
      <p:sp>
        <p:nvSpPr>
          <p:cNvPr id="3074" name="Rectangle 2"/>
          <p:cNvSpPr>
            <a:spLocks noChangeArrowheads="1"/>
          </p:cNvSpPr>
          <p:nvPr/>
        </p:nvSpPr>
        <p:spPr bwMode="auto">
          <a:xfrm>
            <a:off x="0" y="74711"/>
            <a:ext cx="689612" cy="307777"/>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450850" algn="l"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 xmlns:p14="http://schemas.microsoft.com/office/powerpoint/2010/main" val="19909614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37846" y="2215662"/>
            <a:ext cx="10796954" cy="27900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800" b="1" dirty="0">
                <a:solidFill>
                  <a:schemeClr val="accent1">
                    <a:lumMod val="50000"/>
                  </a:schemeClr>
                </a:solidFill>
                <a:latin typeface="Times New Roman" panose="02020603050405020304" pitchFamily="18" charset="0"/>
                <a:cs typeface="Times New Roman" panose="02020603050405020304" pitchFamily="18" charset="0"/>
              </a:rPr>
              <a:t>Благодарю за внимание!</a:t>
            </a:r>
          </a:p>
          <a:p>
            <a:pPr algn="ctr"/>
            <a:endParaRPr lang="ru-RU" sz="4800"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4800" b="1" dirty="0">
              <a:solidFill>
                <a:schemeClr val="accent1">
                  <a:lumMod val="50000"/>
                </a:schemeClr>
              </a:solidFill>
              <a:latin typeface="Times New Roman" panose="02020603050405020304" pitchFamily="18" charset="0"/>
              <a:cs typeface="Times New Roman" panose="02020603050405020304" pitchFamily="18" charset="0"/>
            </a:endParaRPr>
          </a:p>
          <a:p>
            <a:pPr algn="ctr"/>
            <a:endParaRPr lang="ru-RU" sz="4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216579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2000"/>
            <a:lum/>
          </a:blip>
          <a:srcRect/>
          <a:stretch>
            <a:fillRect/>
          </a:stretch>
        </a:blipFill>
        <a:effectLst/>
      </p:bgPr>
    </p:bg>
    <p:spTree>
      <p:nvGrpSpPr>
        <p:cNvPr id="1" name=""/>
        <p:cNvGrpSpPr/>
        <p:nvPr/>
      </p:nvGrpSpPr>
      <p:grpSpPr>
        <a:xfrm>
          <a:off x="0" y="0"/>
          <a:ext cx="0" cy="0"/>
          <a:chOff x="0" y="0"/>
          <a:chExt cx="0" cy="0"/>
        </a:xfrm>
      </p:grpSpPr>
      <p:sp>
        <p:nvSpPr>
          <p:cNvPr id="7" name="Прямоугольник 6"/>
          <p:cNvSpPr/>
          <p:nvPr/>
        </p:nvSpPr>
        <p:spPr>
          <a:xfrm flipH="1">
            <a:off x="1977390" y="2745861"/>
            <a:ext cx="1228654" cy="523220"/>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endParaRPr lang="ru-RU" sz="2800" b="1" dirty="0">
              <a:effectLst>
                <a:outerShdw blurRad="38100" dist="38100" dir="2700000" algn="tl">
                  <a:srgbClr val="000000">
                    <a:alpha val="43137"/>
                  </a:srgbClr>
                </a:outerShdw>
              </a:effectLst>
            </a:endParaRPr>
          </a:p>
        </p:txBody>
      </p:sp>
      <p:sp>
        <p:nvSpPr>
          <p:cNvPr id="8" name="Прямоугольник 7"/>
          <p:cNvSpPr/>
          <p:nvPr/>
        </p:nvSpPr>
        <p:spPr>
          <a:xfrm flipH="1">
            <a:off x="1128887" y="2144889"/>
            <a:ext cx="1202971" cy="523220"/>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ru-RU" sz="2800" b="1" dirty="0">
              <a:effectLst>
                <a:outerShdw blurRad="38100" dist="38100" dir="2700000" algn="tl">
                  <a:srgbClr val="000000">
                    <a:alpha val="43137"/>
                  </a:srgbClr>
                </a:outerShdw>
              </a:effectLst>
            </a:endParaRPr>
          </a:p>
        </p:txBody>
      </p:sp>
      <p:sp>
        <p:nvSpPr>
          <p:cNvPr id="5" name="Прямоугольник 4"/>
          <p:cNvSpPr/>
          <p:nvPr/>
        </p:nvSpPr>
        <p:spPr>
          <a:xfrm flipH="1">
            <a:off x="891175" y="3080265"/>
            <a:ext cx="927454" cy="523220"/>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8/</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ru-RU" sz="2800" b="1" dirty="0">
              <a:effectLst>
                <a:outerShdw blurRad="38100" dist="38100" dir="2700000" algn="tl">
                  <a:srgbClr val="000000">
                    <a:alpha val="43137"/>
                  </a:srgbClr>
                </a:outerShdw>
              </a:effectLst>
            </a:endParaRPr>
          </a:p>
        </p:txBody>
      </p:sp>
      <p:sp>
        <p:nvSpPr>
          <p:cNvPr id="9" name="Прямоугольник 8"/>
          <p:cNvSpPr/>
          <p:nvPr/>
        </p:nvSpPr>
        <p:spPr>
          <a:xfrm flipH="1">
            <a:off x="468630" y="3488267"/>
            <a:ext cx="788670" cy="523220"/>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7/6</a:t>
            </a:r>
            <a:endParaRPr lang="ru-RU" sz="2800" b="1" dirty="0">
              <a:effectLst>
                <a:outerShdw blurRad="38100" dist="38100" dir="2700000" algn="tl">
                  <a:srgbClr val="000000">
                    <a:alpha val="43137"/>
                  </a:srgbClr>
                </a:outerShdw>
              </a:effectLst>
            </a:endParaRPr>
          </a:p>
        </p:txBody>
      </p:sp>
      <p:sp>
        <p:nvSpPr>
          <p:cNvPr id="10" name="Прямоугольник 9"/>
          <p:cNvSpPr/>
          <p:nvPr/>
        </p:nvSpPr>
        <p:spPr>
          <a:xfrm flipH="1">
            <a:off x="5817870" y="2818655"/>
            <a:ext cx="1165860" cy="523220"/>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12/</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a:t>
            </a:r>
            <a:endParaRPr lang="ru-RU" sz="2800" b="1" dirty="0">
              <a:effectLst>
                <a:outerShdw blurRad="38100" dist="38100" dir="2700000" algn="tl">
                  <a:srgbClr val="000000">
                    <a:alpha val="43137"/>
                  </a:srgbClr>
                </a:outerShdw>
              </a:effectLst>
            </a:endParaRPr>
          </a:p>
        </p:txBody>
      </p:sp>
      <p:sp>
        <p:nvSpPr>
          <p:cNvPr id="11" name="Прямоугольник 10"/>
          <p:cNvSpPr/>
          <p:nvPr/>
        </p:nvSpPr>
        <p:spPr>
          <a:xfrm flipH="1">
            <a:off x="8832603" y="2211239"/>
            <a:ext cx="688622" cy="523220"/>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9/</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ru-RU" sz="2800" b="1" dirty="0">
              <a:effectLst>
                <a:outerShdw blurRad="38100" dist="38100" dir="2700000" algn="tl">
                  <a:srgbClr val="000000">
                    <a:alpha val="43137"/>
                  </a:srgbClr>
                </a:outerShdw>
              </a:effectLst>
            </a:endParaRPr>
          </a:p>
        </p:txBody>
      </p:sp>
      <p:sp>
        <p:nvSpPr>
          <p:cNvPr id="12" name="Прямоугольник 11"/>
          <p:cNvSpPr/>
          <p:nvPr/>
        </p:nvSpPr>
        <p:spPr>
          <a:xfrm flipH="1">
            <a:off x="4232505" y="2668109"/>
            <a:ext cx="688622" cy="523220"/>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a:t>
            </a:r>
            <a:endParaRPr lang="ru-RU" sz="2800" b="1" dirty="0">
              <a:effectLst>
                <a:outerShdw blurRad="38100" dist="38100" dir="2700000" algn="tl">
                  <a:srgbClr val="000000">
                    <a:alpha val="43137"/>
                  </a:srgbClr>
                </a:outerShdw>
              </a:effectLst>
            </a:endParaRPr>
          </a:p>
        </p:txBody>
      </p:sp>
      <p:sp>
        <p:nvSpPr>
          <p:cNvPr id="13" name="Прямоугольник 12"/>
          <p:cNvSpPr/>
          <p:nvPr/>
        </p:nvSpPr>
        <p:spPr>
          <a:xfrm flipH="1">
            <a:off x="2768950" y="1722250"/>
            <a:ext cx="1025809" cy="523220"/>
          </a:xfrm>
          <a:prstGeom prst="rect">
            <a:avLst/>
          </a:prstGeom>
        </p:spPr>
        <p:txBody>
          <a:bodyPr wrap="square">
            <a:spAutoFit/>
          </a:bodyPr>
          <a:lstStyle/>
          <a:p>
            <a:r>
              <a:rPr lang="ru-RU"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11/7</a:t>
            </a:r>
            <a:endParaRPr lang="ru-RU" sz="2800" b="1" dirty="0">
              <a:effectLst>
                <a:outerShdw blurRad="38100" dist="38100" dir="2700000" algn="tl">
                  <a:srgbClr val="000000">
                    <a:alpha val="43137"/>
                  </a:srgbClr>
                </a:outerShdw>
              </a:effectLst>
            </a:endParaRPr>
          </a:p>
        </p:txBody>
      </p:sp>
      <p:sp>
        <p:nvSpPr>
          <p:cNvPr id="15" name="Скругленный прямоугольник 11"/>
          <p:cNvSpPr/>
          <p:nvPr/>
        </p:nvSpPr>
        <p:spPr>
          <a:xfrm>
            <a:off x="1818628" y="102870"/>
            <a:ext cx="8559811" cy="891540"/>
          </a:xfrm>
          <a:prstGeom prst="roundRect">
            <a:avLst>
              <a:gd name="adj" fmla="val 17921"/>
            </a:avLst>
          </a:prstGeom>
          <a:solidFill>
            <a:schemeClr val="accent3"/>
          </a:solidFill>
          <a:ln>
            <a:solidFill>
              <a:schemeClr val="bg2">
                <a:lumMod val="2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alt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В ФГБУ ФЦПСР работает 62</a:t>
            </a:r>
            <a:r>
              <a:rPr lang="ru-RU" altLang="ru-RU" sz="2400" b="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a:t>
            </a:r>
            <a:r>
              <a:rPr lang="ru-RU" alt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инструктора-методиста</a:t>
            </a:r>
            <a:r>
              <a:rPr lang="en-US" alt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endParaRPr lang="ru-RU" alt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lgn="ctr">
              <a:defRPr/>
            </a:pPr>
            <a:r>
              <a:rPr lang="ru-RU" altLang="ru-RU" sz="2400" b="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на 85 субъектов Российской Федерации</a:t>
            </a:r>
            <a:endParaRPr lang="ru-RU" sz="24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632738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Прямоугольник 17"/>
          <p:cNvSpPr/>
          <p:nvPr/>
        </p:nvSpPr>
        <p:spPr>
          <a:xfrm>
            <a:off x="1540648" y="1"/>
            <a:ext cx="1170976" cy="12096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Номер слайда 1"/>
          <p:cNvSpPr>
            <a:spLocks noGrp="1"/>
          </p:cNvSpPr>
          <p:nvPr>
            <p:ph type="sldNum" sz="quarter" idx="12"/>
          </p:nvPr>
        </p:nvSpPr>
        <p:spPr/>
        <p:txBody>
          <a:bodyPr/>
          <a:lstStyle/>
          <a:p>
            <a:fld id="{D11D9668-4E1F-4453-8445-F9908F0E0DD9}" type="slidenum">
              <a:rPr lang="ru-RU" smtClean="0">
                <a:solidFill>
                  <a:prstClr val="black">
                    <a:tint val="75000"/>
                  </a:prstClr>
                </a:solidFill>
              </a:rPr>
              <a:pPr/>
              <a:t>4</a:t>
            </a:fld>
            <a:endParaRPr lang="ru-RU">
              <a:solidFill>
                <a:prstClr val="black">
                  <a:tint val="75000"/>
                </a:prstClr>
              </a:solidFill>
            </a:endParaRPr>
          </a:p>
        </p:txBody>
      </p:sp>
      <p:sp>
        <p:nvSpPr>
          <p:cNvPr id="10" name="Прямоугольник 9"/>
          <p:cNvSpPr/>
          <p:nvPr/>
        </p:nvSpPr>
        <p:spPr>
          <a:xfrm>
            <a:off x="1735015" y="-27384"/>
            <a:ext cx="10117016" cy="830997"/>
          </a:xfrm>
          <a:prstGeom prst="rect">
            <a:avLst/>
          </a:prstGeom>
        </p:spPr>
        <p:txBody>
          <a:bodyPr wrap="square">
            <a:spAutoFit/>
          </a:bodyPr>
          <a:lstStyle/>
          <a:p>
            <a:pPr algn="ctr"/>
            <a:r>
              <a:rPr lang="ru-RU" sz="2400" b="1" dirty="0">
                <a:solidFill>
                  <a:schemeClr val="accent1">
                    <a:lumMod val="50000"/>
                  </a:schemeClr>
                </a:solidFill>
                <a:latin typeface="Times New Roman" panose="02020603050405020304" pitchFamily="18" charset="0"/>
                <a:cs typeface="Times New Roman" panose="02020603050405020304" pitchFamily="18" charset="0"/>
              </a:rPr>
              <a:t>Укомплектованность субъектов Российской Федерации инструкторами-методистами ФГБУ ФЦПСР</a:t>
            </a:r>
          </a:p>
        </p:txBody>
      </p:sp>
      <p:graphicFrame>
        <p:nvGraphicFramePr>
          <p:cNvPr id="4" name="Диаграмма 3"/>
          <p:cNvGraphicFramePr/>
          <p:nvPr>
            <p:extLst>
              <p:ext uri="{D42A27DB-BD31-4B8C-83A1-F6EECF244321}">
                <p14:modId xmlns="" xmlns:p14="http://schemas.microsoft.com/office/powerpoint/2010/main" val="4154905376"/>
              </p:ext>
            </p:extLst>
          </p:nvPr>
        </p:nvGraphicFramePr>
        <p:xfrm>
          <a:off x="222737" y="1031631"/>
          <a:ext cx="11852031" cy="569741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4267970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99292" y="375139"/>
            <a:ext cx="11465170" cy="32941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00339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00339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00339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003399">
                  <a:lumMod val="50000"/>
                </a:srgbClr>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ru-RU" sz="3200" b="1" i="0" u="none" strike="noStrike" kern="1200" cap="none" spc="0" normalizeH="0" baseline="0" noProof="0" dirty="0">
              <a:ln>
                <a:noFill/>
              </a:ln>
              <a:solidFill>
                <a:srgbClr val="003399">
                  <a:lumMod val="50000"/>
                </a:srgbClr>
              </a:solidFill>
              <a:effectLst/>
              <a:uLnTx/>
              <a:uFillTx/>
              <a:latin typeface="Times New Roman" panose="02020603050405020304" pitchFamily="18" charset="0"/>
              <a:ea typeface="+mn-ea"/>
              <a:cs typeface="Times New Roman" panose="02020603050405020304" pitchFamily="18" charset="0"/>
            </a:endParaRPr>
          </a:p>
        </p:txBody>
      </p:sp>
      <p:sp>
        <p:nvSpPr>
          <p:cNvPr id="4" name="Прямоугольник 3"/>
          <p:cNvSpPr/>
          <p:nvPr/>
        </p:nvSpPr>
        <p:spPr>
          <a:xfrm>
            <a:off x="79021" y="1557868"/>
            <a:ext cx="12000089" cy="5426870"/>
          </a:xfrm>
          <a:prstGeom prst="rect">
            <a:avLst/>
          </a:prstGeom>
        </p:spPr>
        <p:txBody>
          <a:bodyPr wrap="square">
            <a:spAutoFit/>
          </a:bodyPr>
          <a:lstStyle/>
          <a:p>
            <a:pPr marL="285750" indent="-285750" algn="just">
              <a:lnSpc>
                <a:spcPct val="107000"/>
              </a:lnSpc>
              <a:spcAft>
                <a:spcPts val="0"/>
              </a:spcAft>
              <a:buFont typeface="Wingdings" panose="05000000000000000000" pitchFamily="2" charset="2"/>
              <a:buChar char="Ø"/>
            </a:pP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70 субъектах Российской Федерации </a:t>
            </a:r>
            <a:r>
              <a:rPr lang="ru-RU" dirty="0">
                <a:latin typeface="Times New Roman" panose="02020603050405020304" pitchFamily="18" charset="0"/>
                <a:ea typeface="Calibri" panose="020F0502020204030204" pitchFamily="34" charset="0"/>
                <a:cs typeface="Times New Roman" panose="02020603050405020304" pitchFamily="18" charset="0"/>
              </a:rPr>
              <a:t>внесены изменения в региональный закон, регулирующий правоотношения в сфере физической культуры;</a:t>
            </a:r>
          </a:p>
          <a:p>
            <a:pPr marL="285750" indent="-285750" algn="just">
              <a:lnSpc>
                <a:spcPct val="107000"/>
              </a:lnSpc>
              <a:spcAft>
                <a:spcPts val="0"/>
              </a:spcAft>
              <a:buFont typeface="Wingdings" panose="05000000000000000000" pitchFamily="2" charset="2"/>
              <a:buChar char="Ø"/>
            </a:pP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35 субъектах Российской Федерации </a:t>
            </a:r>
            <a:r>
              <a:rPr lang="ru-RU" dirty="0">
                <a:latin typeface="Times New Roman" panose="02020603050405020304" pitchFamily="18" charset="0"/>
                <a:ea typeface="Calibri" panose="020F0502020204030204" pitchFamily="34" charset="0"/>
                <a:cs typeface="Times New Roman" panose="02020603050405020304" pitchFamily="18" charset="0"/>
              </a:rPr>
              <a:t>в региональных государственных программах «Развитие физической культуры и спорта» имеются подпрограммы «Подготовка спортивного резерва», а также их целевые индикаторы и показатели (доля организаций, оказывающих услуги по спортивной подготовке в соответствии с федеральными стандартами спортивной подготовки, в общем количестве организаций в сфере физической культуры и спорта, в том числе для лиц с ограниченными возможностями здоровья и инвалидов; доля занимающихся на этапе высшего спортивного мастерства в организациях, осуществляющих спортивную подготовку, в общем количестве занимающихся на этапе спортивного совершенствования в организациях, осуществляющих спортивную подготовку);</a:t>
            </a:r>
          </a:p>
          <a:p>
            <a:pPr marL="285750" indent="-285750" algn="just">
              <a:lnSpc>
                <a:spcPct val="107000"/>
              </a:lnSpc>
              <a:spcAft>
                <a:spcPts val="0"/>
              </a:spcAft>
              <a:buFont typeface="Wingdings" panose="05000000000000000000" pitchFamily="2" charset="2"/>
              <a:buChar char="Ø"/>
            </a:pP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75 субъектах Российской Федерации </a:t>
            </a:r>
            <a:r>
              <a:rPr lang="ru-RU" dirty="0">
                <a:latin typeface="Times New Roman" panose="02020603050405020304" pitchFamily="18" charset="0"/>
                <a:ea typeface="Calibri" panose="020F0502020204030204" pitchFamily="34" charset="0"/>
                <a:cs typeface="Times New Roman" panose="02020603050405020304" pitchFamily="18" charset="0"/>
              </a:rPr>
              <a:t>утвержден региональный порядок приема лиц в физкультурно-спортивные организации, созданные субъектом Российской Федерации;</a:t>
            </a:r>
          </a:p>
          <a:p>
            <a:pPr marL="285750" indent="-285750" algn="just">
              <a:lnSpc>
                <a:spcPct val="107000"/>
              </a:lnSpc>
              <a:spcAft>
                <a:spcPts val="0"/>
              </a:spcAft>
              <a:buFont typeface="Wingdings" panose="05000000000000000000" pitchFamily="2" charset="2"/>
              <a:buChar char="Ø"/>
            </a:pP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49 субъектах Российской Федерации </a:t>
            </a:r>
            <a:r>
              <a:rPr lang="ru-RU" dirty="0">
                <a:latin typeface="Times New Roman" panose="02020603050405020304" pitchFamily="18" charset="0"/>
                <a:ea typeface="Calibri" panose="020F0502020204030204" pitchFamily="34" charset="0"/>
                <a:cs typeface="Times New Roman" panose="02020603050405020304" pitchFamily="18" charset="0"/>
              </a:rPr>
              <a:t>утвержден региональный порядок осуществления контроля за соблюдением организациями, осуществляющими спортивную подготовку, федеральных стандартов спортивной подготовки;</a:t>
            </a:r>
          </a:p>
          <a:p>
            <a:pPr marL="285750" indent="-285750" algn="just">
              <a:lnSpc>
                <a:spcPct val="107000"/>
              </a:lnSpc>
              <a:spcAft>
                <a:spcPts val="0"/>
              </a:spcAft>
              <a:buFont typeface="Wingdings" panose="05000000000000000000" pitchFamily="2" charset="2"/>
              <a:buChar char="Ø"/>
            </a:pP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78 субъектах Российской Федерации </a:t>
            </a:r>
            <a:r>
              <a:rPr lang="ru-RU" dirty="0">
                <a:latin typeface="Times New Roman" panose="02020603050405020304" pitchFamily="18" charset="0"/>
                <a:ea typeface="Calibri" panose="020F0502020204030204" pitchFamily="34" charset="0"/>
                <a:cs typeface="Times New Roman" panose="02020603050405020304" pitchFamily="18" charset="0"/>
              </a:rPr>
              <a:t>утвержден региональный порядок, регламентирующий общие принципы и критерии формирования списков кандидатов в спортивные сборные команды субъектов Российской Федерации, а также порядок их утверждения;</a:t>
            </a:r>
          </a:p>
          <a:p>
            <a:pPr marL="285750" indent="-285750" algn="just">
              <a:lnSpc>
                <a:spcPct val="107000"/>
              </a:lnSpc>
              <a:spcAft>
                <a:spcPts val="0"/>
              </a:spcAft>
              <a:buFont typeface="Wingdings" panose="05000000000000000000" pitchFamily="2" charset="2"/>
              <a:buChar char="Ø"/>
            </a:pPr>
            <a:r>
              <a:rPr lang="ru-RU"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78 субъектах Российской Федерации </a:t>
            </a:r>
            <a:r>
              <a:rPr lang="ru-RU" dirty="0">
                <a:latin typeface="Times New Roman" panose="02020603050405020304" pitchFamily="18" charset="0"/>
                <a:ea typeface="Calibri" panose="020F0502020204030204" pitchFamily="34" charset="0"/>
                <a:cs typeface="Times New Roman" panose="02020603050405020304" pitchFamily="18" charset="0"/>
              </a:rPr>
              <a:t>утверждены региональные требования к определению нормативных затрат на оказание государственных (муниципальных) услуг в сфере физической культуры и спорта.</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625600" y="0"/>
            <a:ext cx="10566400" cy="1409617"/>
          </a:xfrm>
          <a:prstGeom prst="rect">
            <a:avLst/>
          </a:prstGeom>
        </p:spPr>
        <p:txBody>
          <a:bodyPr wrap="square">
            <a:spAutoFit/>
          </a:bodyPr>
          <a:lstStyle/>
          <a:p>
            <a:pPr indent="450215" algn="just">
              <a:lnSpc>
                <a:spcPct val="107000"/>
              </a:lnSpc>
              <a:spcAft>
                <a:spcPts val="0"/>
              </a:spcAft>
            </a:pPr>
            <a:r>
              <a:rPr lang="ru-RU" sz="2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rPr>
              <a:t>В период с 2015 по 2017 год в субъектах Российской Федерации осуществлена работа по приведению регионального законодательства в сфере физической культуры и спорта в соответствие с федеральным законодательством в части подготовки спортивного резерва:</a:t>
            </a:r>
            <a:endParaRPr lang="en-US" sz="2000" b="1" dirty="0">
              <a:solidFill>
                <a:srgbClr val="FF0000"/>
              </a:solidFill>
              <a:effectLst>
                <a:outerShdw blurRad="38100" dist="38100" dir="2700000" algn="tl">
                  <a:srgbClr val="000000">
                    <a:alpha val="43137"/>
                  </a:srgbClr>
                </a:outerShdw>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 xmlns:p14="http://schemas.microsoft.com/office/powerpoint/2010/main" val="2187000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0" y="-65051"/>
            <a:ext cx="121920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Мониторинг приведения нормативных правовых актов субъектов Российской Федерации в соответствие с федеральным законодательством</a:t>
            </a: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Прямоугольник 21"/>
          <p:cNvSpPr/>
          <p:nvPr/>
        </p:nvSpPr>
        <p:spPr>
          <a:xfrm>
            <a:off x="1" y="768024"/>
            <a:ext cx="1218118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СООТВЕТСТВИЕ ФЕДЕРАЛЬНОМУ ЗАКОНОДАТЕЛЬСТВУ (%)</a:t>
            </a: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Прямоугольник 23"/>
          <p:cNvSpPr/>
          <p:nvPr/>
        </p:nvSpPr>
        <p:spPr>
          <a:xfrm>
            <a:off x="0" y="1022686"/>
            <a:ext cx="1218118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с июня по октябрь 2016</a:t>
            </a:r>
            <a:endParaRPr kumimoji="0" lang="ru-RU" sz="32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8" name="Диаграмма 7"/>
          <p:cNvGraphicFramePr/>
          <p:nvPr>
            <p:extLst/>
          </p:nvPr>
        </p:nvGraphicFramePr>
        <p:xfrm>
          <a:off x="0" y="2258780"/>
          <a:ext cx="5870222" cy="459921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Диаграмма 9"/>
          <p:cNvGraphicFramePr/>
          <p:nvPr>
            <p:extLst/>
          </p:nvPr>
        </p:nvGraphicFramePr>
        <p:xfrm>
          <a:off x="0" y="1384995"/>
          <a:ext cx="5870222" cy="5337777"/>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1" y="1711057"/>
            <a:ext cx="387751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Центральный федеральный округ</a:t>
            </a:r>
            <a:endParaRPr kumimoji="0" lang="ru-RU" b="1" i="0" u="none" strike="noStrike" kern="1200" cap="none" spc="0" normalizeH="0" baseline="0" noProof="0" dirty="0">
              <a:ln>
                <a:noFill/>
              </a:ln>
              <a:effectLst/>
              <a:uLnTx/>
              <a:uFillTx/>
              <a:latin typeface="Arial"/>
              <a:ea typeface="+mn-ea"/>
            </a:endParaRPr>
          </a:p>
        </p:txBody>
      </p:sp>
      <p:graphicFrame>
        <p:nvGraphicFramePr>
          <p:cNvPr id="11" name="Диаграмма 10"/>
          <p:cNvGraphicFramePr/>
          <p:nvPr>
            <p:extLst/>
          </p:nvPr>
        </p:nvGraphicFramePr>
        <p:xfrm>
          <a:off x="5775622" y="1864202"/>
          <a:ext cx="6427808" cy="4993798"/>
        </p:xfrm>
        <a:graphic>
          <a:graphicData uri="http://schemas.openxmlformats.org/drawingml/2006/chart">
            <c:chart xmlns:c="http://schemas.openxmlformats.org/drawingml/2006/chart" xmlns:r="http://schemas.openxmlformats.org/officeDocument/2006/relationships" r:id="rId5"/>
          </a:graphicData>
        </a:graphic>
      </p:graphicFrame>
      <p:sp>
        <p:nvSpPr>
          <p:cNvPr id="12" name="Прямоугольник 11"/>
          <p:cNvSpPr/>
          <p:nvPr/>
        </p:nvSpPr>
        <p:spPr>
          <a:xfrm>
            <a:off x="8877782" y="1717262"/>
            <a:ext cx="3303406"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Южный федеральный округ</a:t>
            </a:r>
            <a:endParaRPr kumimoji="0" lang="ru-RU" b="1" i="0" u="none" strike="noStrike" kern="1200" cap="none" spc="0" normalizeH="0" baseline="0" noProof="0" dirty="0">
              <a:ln>
                <a:noFill/>
              </a:ln>
              <a:effectLst/>
              <a:uLnTx/>
              <a:uFillTx/>
              <a:latin typeface="Arial"/>
              <a:ea typeface="+mn-ea"/>
            </a:endParaRPr>
          </a:p>
        </p:txBody>
      </p:sp>
    </p:spTree>
    <p:extLst>
      <p:ext uri="{BB962C8B-B14F-4D97-AF65-F5344CB8AC3E}">
        <p14:creationId xmlns="" xmlns:p14="http://schemas.microsoft.com/office/powerpoint/2010/main" val="6014593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Диаграмма 12"/>
          <p:cNvGraphicFramePr/>
          <p:nvPr>
            <p:extLst/>
          </p:nvPr>
        </p:nvGraphicFramePr>
        <p:xfrm>
          <a:off x="0" y="1516284"/>
          <a:ext cx="5964598" cy="5341716"/>
        </p:xfrm>
        <a:graphic>
          <a:graphicData uri="http://schemas.openxmlformats.org/drawingml/2006/chart">
            <c:chart xmlns:c="http://schemas.openxmlformats.org/drawingml/2006/chart" xmlns:r="http://schemas.openxmlformats.org/officeDocument/2006/relationships" r:id="rId3"/>
          </a:graphicData>
        </a:graphic>
      </p:graphicFrame>
      <p:sp>
        <p:nvSpPr>
          <p:cNvPr id="20" name="Прямоугольник 19"/>
          <p:cNvSpPr/>
          <p:nvPr/>
        </p:nvSpPr>
        <p:spPr>
          <a:xfrm>
            <a:off x="0" y="-65051"/>
            <a:ext cx="121920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Мониторинг приведения нормативных правовых актов субъектов Российской Федерации в соответствие с федеральным законодательством</a:t>
            </a: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Прямоугольник 21"/>
          <p:cNvSpPr/>
          <p:nvPr/>
        </p:nvSpPr>
        <p:spPr>
          <a:xfrm>
            <a:off x="1" y="768024"/>
            <a:ext cx="1218118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СООТВЕТСТВИЕ ФЕДЕРАЛЬНОМУ ЗАКОНОДАТЕЛЬСТВУ (%)</a:t>
            </a: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Прямоугольник 23"/>
          <p:cNvSpPr/>
          <p:nvPr/>
        </p:nvSpPr>
        <p:spPr>
          <a:xfrm>
            <a:off x="0" y="1022686"/>
            <a:ext cx="1218118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с июня по октябрь 2016</a:t>
            </a:r>
            <a:endParaRPr kumimoji="0" lang="ru-RU" sz="32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8" name="Диаграмма 7"/>
          <p:cNvGraphicFramePr/>
          <p:nvPr>
            <p:extLst/>
          </p:nvPr>
        </p:nvGraphicFramePr>
        <p:xfrm>
          <a:off x="0" y="2258780"/>
          <a:ext cx="5870222" cy="4599219"/>
        </p:xfrm>
        <a:graphic>
          <a:graphicData uri="http://schemas.openxmlformats.org/drawingml/2006/chart">
            <c:chart xmlns:c="http://schemas.openxmlformats.org/drawingml/2006/chart" xmlns:r="http://schemas.openxmlformats.org/officeDocument/2006/relationships" r:id="rId4"/>
          </a:graphicData>
        </a:graphic>
      </p:graphicFrame>
      <p:sp>
        <p:nvSpPr>
          <p:cNvPr id="9" name="Прямоугольник 8"/>
          <p:cNvSpPr/>
          <p:nvPr/>
        </p:nvSpPr>
        <p:spPr>
          <a:xfrm>
            <a:off x="0" y="1717262"/>
            <a:ext cx="4305782"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Северо-Западный </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федеральный округ</a:t>
            </a:r>
            <a:endParaRPr kumimoji="0" lang="ru-RU"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Прямоугольник 11"/>
          <p:cNvSpPr/>
          <p:nvPr/>
        </p:nvSpPr>
        <p:spPr>
          <a:xfrm>
            <a:off x="7840980" y="1717262"/>
            <a:ext cx="434020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Дальневосточный федеральный округ</a:t>
            </a:r>
            <a:endParaRPr kumimoji="0" lang="ru-RU" sz="1800" b="1"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5" name="Диаграмма 14"/>
          <p:cNvGraphicFramePr/>
          <p:nvPr>
            <p:extLst/>
          </p:nvPr>
        </p:nvGraphicFramePr>
        <p:xfrm>
          <a:off x="5989544" y="2117372"/>
          <a:ext cx="6227402" cy="474062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3969030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0" y="-65051"/>
            <a:ext cx="121920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Мониторинг приведения нормативных правовых актов субъектов Российской Федерации в соответствие с федеральным законодательством</a:t>
            </a: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Прямоугольник 21"/>
          <p:cNvSpPr/>
          <p:nvPr/>
        </p:nvSpPr>
        <p:spPr>
          <a:xfrm>
            <a:off x="1" y="768024"/>
            <a:ext cx="1218118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СООТВЕТСТВИЕ ФЕДЕРАЛЬНОМУ ЗАКОНОДАТЕЛЬСТВУ (%)</a:t>
            </a: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Прямоугольник 23"/>
          <p:cNvSpPr/>
          <p:nvPr/>
        </p:nvSpPr>
        <p:spPr>
          <a:xfrm>
            <a:off x="0" y="1022686"/>
            <a:ext cx="1218118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с июня по октябрь 2016</a:t>
            </a:r>
            <a:endParaRPr kumimoji="0" lang="ru-RU" sz="32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8" name="Диаграмма 7"/>
          <p:cNvGraphicFramePr/>
          <p:nvPr>
            <p:extLst/>
          </p:nvPr>
        </p:nvGraphicFramePr>
        <p:xfrm>
          <a:off x="0" y="2258780"/>
          <a:ext cx="5870222" cy="4599219"/>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1" y="1604075"/>
            <a:ext cx="3611880"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Сибирский федеральный округ</a:t>
            </a:r>
            <a:endParaRPr kumimoji="0" lang="ru-RU"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Прямоугольник 11"/>
          <p:cNvSpPr/>
          <p:nvPr/>
        </p:nvSpPr>
        <p:spPr>
          <a:xfrm>
            <a:off x="8549640" y="1717262"/>
            <a:ext cx="363154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Уральский федеральный округ</a:t>
            </a:r>
            <a:endParaRPr kumimoji="0" lang="ru-RU" sz="1800" b="1"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3" name="Диаграмма 12"/>
          <p:cNvGraphicFramePr/>
          <p:nvPr>
            <p:extLst/>
          </p:nvPr>
        </p:nvGraphicFramePr>
        <p:xfrm>
          <a:off x="0" y="1516284"/>
          <a:ext cx="5964598" cy="5341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p:cNvGraphicFramePr/>
          <p:nvPr>
            <p:extLst/>
          </p:nvPr>
        </p:nvGraphicFramePr>
        <p:xfrm>
          <a:off x="5976028" y="1804130"/>
          <a:ext cx="6227402" cy="50538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380897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Прямоугольник 19"/>
          <p:cNvSpPr/>
          <p:nvPr/>
        </p:nvSpPr>
        <p:spPr>
          <a:xfrm>
            <a:off x="0" y="-65051"/>
            <a:ext cx="12192000" cy="83099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altLang="ru-RU"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Мониторинг приведения нормативных правовых актов субъектов Российской Федерации в соответствие с федеральным законодательством</a:t>
            </a:r>
            <a:endParaRPr kumimoji="0" lang="ru-RU" sz="2400" b="1" i="0" u="none" strike="noStrike" kern="1200" cap="none" spc="0" normalizeH="0" baseline="0" noProof="0" dirty="0">
              <a:ln>
                <a:noFill/>
              </a:ln>
              <a:solidFill>
                <a:prstClr val="black"/>
              </a:solidFill>
              <a:effectLst/>
              <a:uLnTx/>
              <a:uFillTx/>
              <a:latin typeface="Arial"/>
              <a:ea typeface="+mn-ea"/>
              <a:cs typeface="+mn-cs"/>
            </a:endParaRPr>
          </a:p>
        </p:txBody>
      </p:sp>
      <p:sp>
        <p:nvSpPr>
          <p:cNvPr id="22" name="Прямоугольник 21"/>
          <p:cNvSpPr/>
          <p:nvPr/>
        </p:nvSpPr>
        <p:spPr>
          <a:xfrm>
            <a:off x="1" y="768024"/>
            <a:ext cx="1218118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СООТВЕТСТВИЕ ФЕДЕРАЛЬНОМУ ЗАКОНОДАТЕЛЬСТВУ (%)</a:t>
            </a:r>
            <a:endParaRPr kumimoji="0" lang="ru-RU" sz="20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Прямоугольник 23"/>
          <p:cNvSpPr/>
          <p:nvPr/>
        </p:nvSpPr>
        <p:spPr>
          <a:xfrm>
            <a:off x="0" y="1022686"/>
            <a:ext cx="12181188" cy="58477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с июня по октябрь 2016</a:t>
            </a:r>
            <a:endParaRPr kumimoji="0" lang="ru-RU" sz="3200" b="1" i="0" u="none" strike="noStrike" kern="1200" cap="none" spc="0" normalizeH="0" baseline="0" noProof="0" dirty="0">
              <a:ln>
                <a:noFill/>
              </a:ln>
              <a:solidFill>
                <a:srgbClr val="FF0000"/>
              </a:solidFill>
              <a:effectLst/>
              <a:uLnTx/>
              <a:uFillTx/>
              <a:latin typeface="Arial"/>
              <a:ea typeface="+mn-ea"/>
              <a:cs typeface="+mn-cs"/>
            </a:endParaRPr>
          </a:p>
        </p:txBody>
      </p:sp>
      <p:graphicFrame>
        <p:nvGraphicFramePr>
          <p:cNvPr id="8" name="Диаграмма 7"/>
          <p:cNvGraphicFramePr/>
          <p:nvPr>
            <p:extLst/>
          </p:nvPr>
        </p:nvGraphicFramePr>
        <p:xfrm>
          <a:off x="0" y="2258780"/>
          <a:ext cx="5870222" cy="4599219"/>
        </p:xfrm>
        <a:graphic>
          <a:graphicData uri="http://schemas.openxmlformats.org/drawingml/2006/chart">
            <c:chart xmlns:c="http://schemas.openxmlformats.org/drawingml/2006/chart" xmlns:r="http://schemas.openxmlformats.org/officeDocument/2006/relationships" r:id="rId3"/>
          </a:graphicData>
        </a:graphic>
      </p:graphicFrame>
      <p:sp>
        <p:nvSpPr>
          <p:cNvPr id="9" name="Прямоугольник 8"/>
          <p:cNvSpPr/>
          <p:nvPr/>
        </p:nvSpPr>
        <p:spPr>
          <a:xfrm>
            <a:off x="0" y="1604075"/>
            <a:ext cx="3829049"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Приволжский федеральный округ</a:t>
            </a:r>
            <a:endParaRPr kumimoji="0" lang="ru-RU" sz="1800" b="1" i="0" u="none" strike="noStrike" kern="1200" cap="none" spc="0" normalizeH="0" baseline="0" noProof="0" dirty="0">
              <a:ln>
                <a:noFill/>
              </a:ln>
              <a:solidFill>
                <a:prstClr val="black"/>
              </a:solidFill>
              <a:effectLst/>
              <a:uLnTx/>
              <a:uFillTx/>
              <a:latin typeface="Arial"/>
              <a:ea typeface="+mn-ea"/>
              <a:cs typeface="+mn-cs"/>
            </a:endParaRPr>
          </a:p>
        </p:txBody>
      </p:sp>
      <p:sp>
        <p:nvSpPr>
          <p:cNvPr id="12" name="Прямоугольник 11"/>
          <p:cNvSpPr/>
          <p:nvPr/>
        </p:nvSpPr>
        <p:spPr>
          <a:xfrm>
            <a:off x="7498080" y="1607461"/>
            <a:ext cx="4683108" cy="40011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ru-RU"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1" i="0" u="none" strike="noStrike" kern="1200" cap="none" spc="0" normalizeH="0" baseline="0" noProof="0" dirty="0" err="1" smtClean="0">
                <a:ln>
                  <a:noFill/>
                </a:ln>
                <a:solidFill>
                  <a:prstClr val="black"/>
                </a:solidFill>
                <a:effectLst/>
                <a:uLnTx/>
                <a:uFillTx/>
                <a:latin typeface="Times New Roman" panose="02020603050405020304" pitchFamily="18" charset="0"/>
                <a:ea typeface="+mn-ea"/>
                <a:cs typeface="Times New Roman" panose="02020603050405020304" pitchFamily="18" charset="0"/>
              </a:rPr>
              <a:t>Северо-Кавказский</a:t>
            </a:r>
            <a:r>
              <a:rPr kumimoji="0" lang="ru-RU" sz="1800" b="1"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ru-RU" sz="18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федеральный округ</a:t>
            </a:r>
            <a:endParaRPr kumimoji="0" lang="ru-RU" sz="1800" b="1"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13" name="Диаграмма 12"/>
          <p:cNvGraphicFramePr/>
          <p:nvPr>
            <p:extLst/>
          </p:nvPr>
        </p:nvGraphicFramePr>
        <p:xfrm>
          <a:off x="0" y="1516284"/>
          <a:ext cx="5964598" cy="534171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Диаграмма 14"/>
          <p:cNvGraphicFramePr/>
          <p:nvPr>
            <p:extLst/>
          </p:nvPr>
        </p:nvGraphicFramePr>
        <p:xfrm>
          <a:off x="5976028" y="1804130"/>
          <a:ext cx="6227402" cy="505386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 xmlns:p14="http://schemas.microsoft.com/office/powerpoint/2010/main" val="538043674"/>
      </p:ext>
    </p:extLst>
  </p:cSld>
  <p:clrMapOvr>
    <a:masterClrMapping/>
  </p:clrMapOvr>
</p:sld>
</file>

<file path=ppt/theme/theme1.xml><?xml version="1.0" encoding="utf-8"?>
<a:theme xmlns:a="http://schemas.openxmlformats.org/drawingml/2006/main" name="Тема Office">
  <a:themeElements>
    <a:clrScheme name="Custom 3">
      <a:dk1>
        <a:sysClr val="windowText" lastClr="000000"/>
      </a:dk1>
      <a:lt1>
        <a:sysClr val="window" lastClr="FFFFFF"/>
      </a:lt1>
      <a:dk2>
        <a:srgbClr val="1C3264"/>
      </a:dk2>
      <a:lt2>
        <a:srgbClr val="CCCCCC"/>
      </a:lt2>
      <a:accent1>
        <a:srgbClr val="003399"/>
      </a:accent1>
      <a:accent2>
        <a:srgbClr val="0099FF"/>
      </a:accent2>
      <a:accent3>
        <a:srgbClr val="99CCFF"/>
      </a:accent3>
      <a:accent4>
        <a:srgbClr val="CCCCCC"/>
      </a:accent4>
      <a:accent5>
        <a:srgbClr val="FFFFFF"/>
      </a:accent5>
      <a:accent6>
        <a:srgbClr val="FFFFFF"/>
      </a:accent6>
      <a:hlink>
        <a:srgbClr val="003366"/>
      </a:hlink>
      <a:folHlink>
        <a:srgbClr val="9999CC"/>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4377</TotalTime>
  <Words>1629</Words>
  <Application>Microsoft Office PowerPoint</Application>
  <PresentationFormat>Произвольный</PresentationFormat>
  <Paragraphs>207</Paragraphs>
  <Slides>28</Slides>
  <Notes>5</Notes>
  <HiddenSlides>0</HiddenSlides>
  <MMClips>0</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Тема Office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Microsoft Office</dc:creator>
  <cp:lastModifiedBy>Наташа</cp:lastModifiedBy>
  <cp:revision>235</cp:revision>
  <cp:lastPrinted>2017-02-20T09:02:59Z</cp:lastPrinted>
  <dcterms:created xsi:type="dcterms:W3CDTF">2016-09-08T09:30:11Z</dcterms:created>
  <dcterms:modified xsi:type="dcterms:W3CDTF">2017-02-21T18:48:38Z</dcterms:modified>
</cp:coreProperties>
</file>