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2" r:id="rId1"/>
  </p:sldMasterIdLst>
  <p:notesMasterIdLst>
    <p:notesMasterId r:id="rId12"/>
  </p:notesMasterIdLst>
  <p:sldIdLst>
    <p:sldId id="256" r:id="rId2"/>
    <p:sldId id="257" r:id="rId3"/>
    <p:sldId id="262" r:id="rId4"/>
    <p:sldId id="258" r:id="rId5"/>
    <p:sldId id="265" r:id="rId6"/>
    <p:sldId id="259" r:id="rId7"/>
    <p:sldId id="260" r:id="rId8"/>
    <p:sldId id="263" r:id="rId9"/>
    <p:sldId id="264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BDB77"/>
    <a:srgbClr val="9999FF"/>
    <a:srgbClr val="71ED33"/>
    <a:srgbClr val="F9EF67"/>
    <a:srgbClr val="FF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6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Спортивные разряды и звания</a:t>
            </a:r>
            <a:endParaRPr lang="ru-RU" dirty="0"/>
          </a:p>
        </c:rich>
      </c:tx>
      <c:layout/>
    </c:title>
    <c:plotArea>
      <c:layout/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МС</c:v>
                </c:pt>
              </c:strCache>
            </c:strRef>
          </c:tx>
          <c:dLbls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122</c:v>
                </c:pt>
                <c:pt idx="1">
                  <c:v>294</c:v>
                </c:pt>
                <c:pt idx="2">
                  <c:v>122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КМС</c:v>
                </c:pt>
              </c:strCache>
            </c:strRef>
          </c:tx>
          <c:dLbls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1309</c:v>
                </c:pt>
                <c:pt idx="1">
                  <c:v>1609</c:v>
                </c:pt>
                <c:pt idx="2">
                  <c:v>1441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1 разряд</c:v>
                </c:pt>
              </c:strCache>
            </c:strRef>
          </c:tx>
          <c:dLbls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2057</c:v>
                </c:pt>
                <c:pt idx="1">
                  <c:v>2726</c:v>
                </c:pt>
                <c:pt idx="2">
                  <c:v>2049</c:v>
                </c:pt>
              </c:numCache>
            </c:numRef>
          </c:val>
        </c:ser>
        <c:axId val="104201216"/>
        <c:axId val="98661120"/>
      </c:barChart>
      <c:catAx>
        <c:axId val="104201216"/>
        <c:scaling>
          <c:orientation val="minMax"/>
        </c:scaling>
        <c:axPos val="l"/>
        <c:numFmt formatCode="General" sourceLinked="1"/>
        <c:majorTickMark val="none"/>
        <c:tickLblPos val="nextTo"/>
        <c:crossAx val="98661120"/>
        <c:crosses val="autoZero"/>
        <c:auto val="1"/>
        <c:lblAlgn val="ctr"/>
        <c:lblOffset val="100"/>
      </c:catAx>
      <c:valAx>
        <c:axId val="98661120"/>
        <c:scaling>
          <c:orientation val="minMax"/>
        </c:scaling>
        <c:delete val="1"/>
        <c:axPos val="b"/>
        <c:majorGridlines/>
        <c:numFmt formatCode="General" sourceLinked="1"/>
        <c:tickLblPos val="none"/>
        <c:crossAx val="1042012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6508435501973715"/>
          <c:y val="0.68919656307911703"/>
          <c:w val="0.21714245329755691"/>
          <c:h val="0.23698008239497209"/>
        </c:manualLayout>
      </c:layout>
    </c:legend>
    <c:plotVisOnly val="1"/>
    <c:dispBlanksAs val="gap"/>
  </c:chart>
  <c:txPr>
    <a:bodyPr/>
    <a:lstStyle/>
    <a:p>
      <a:pPr>
        <a:defRPr sz="1400" b="1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Тренеры</a:t>
            </a:r>
            <a:endParaRPr lang="ru-RU" dirty="0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</c:v>
                </c:pt>
              </c:strCache>
            </c:strRef>
          </c:tx>
          <c:dLbls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2015</c:v>
                </c:pt>
                <c:pt idx="2">
                  <c:v>2014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2119</c:v>
                </c:pt>
                <c:pt idx="1">
                  <c:v>2106</c:v>
                </c:pt>
                <c:pt idx="2">
                  <c:v>2115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Штат</c:v>
                </c:pt>
              </c:strCache>
            </c:strRef>
          </c:tx>
          <c:dLbls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2015</c:v>
                </c:pt>
                <c:pt idx="2">
                  <c:v>2014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1743</c:v>
                </c:pt>
                <c:pt idx="1">
                  <c:v>1767</c:v>
                </c:pt>
                <c:pt idx="2">
                  <c:v>1808</c:v>
                </c:pt>
              </c:numCache>
            </c:numRef>
          </c:val>
        </c:ser>
        <c:gapWidth val="75"/>
        <c:overlap val="-25"/>
        <c:axId val="98690944"/>
        <c:axId val="98692480"/>
      </c:barChart>
      <c:catAx>
        <c:axId val="98690944"/>
        <c:scaling>
          <c:orientation val="minMax"/>
        </c:scaling>
        <c:axPos val="b"/>
        <c:numFmt formatCode="General" sourceLinked="1"/>
        <c:majorTickMark val="none"/>
        <c:tickLblPos val="nextTo"/>
        <c:crossAx val="98692480"/>
        <c:crosses val="autoZero"/>
        <c:auto val="1"/>
        <c:lblAlgn val="ctr"/>
        <c:lblOffset val="100"/>
      </c:catAx>
      <c:valAx>
        <c:axId val="98692480"/>
        <c:scaling>
          <c:orientation val="minMax"/>
        </c:scaling>
        <c:delete val="1"/>
        <c:axPos val="l"/>
        <c:majorGridlines/>
        <c:numFmt formatCode="General" sourceLinked="1"/>
        <c:majorTickMark val="none"/>
        <c:tickLblPos val="none"/>
        <c:crossAx val="98690944"/>
        <c:crosses val="autoZero"/>
        <c:crossBetween val="between"/>
      </c:valAx>
    </c:plotArea>
    <c:legend>
      <c:legendPos val="b"/>
      <c:layout/>
    </c:legend>
    <c:plotVisOnly val="1"/>
    <c:dispBlanksAs val="gap"/>
  </c:chart>
  <c:txPr>
    <a:bodyPr/>
    <a:lstStyle/>
    <a:p>
      <a:pPr>
        <a:defRPr sz="1400" b="1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autoTitleDeleted val="1"/>
    <c:plotArea>
      <c:layout>
        <c:manualLayout>
          <c:layoutTarget val="inner"/>
          <c:xMode val="edge"/>
          <c:yMode val="edge"/>
          <c:x val="0.24368726464530815"/>
          <c:y val="6.3055263797603053E-2"/>
          <c:w val="0.7563127353546919"/>
          <c:h val="0.89572679071858075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FFC000"/>
            </a:solidFill>
          </c:spPr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Оздоровительная  кампания</c:v>
                </c:pt>
                <c:pt idx="1">
                  <c:v>Участие в соревнованиях и тренировочных мероприятиях</c:v>
                </c:pt>
                <c:pt idx="2">
                  <c:v>Экипировка, спортивное оборудование, инвентарь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17220.900000000001</c:v>
                </c:pt>
                <c:pt idx="1">
                  <c:v>239018.6</c:v>
                </c:pt>
                <c:pt idx="2">
                  <c:v>42006.400000000001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71ED33"/>
            </a:solidFill>
          </c:spPr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Оздоровительная  кампания</c:v>
                </c:pt>
                <c:pt idx="1">
                  <c:v>Участие в соревнованиях и тренировочных мероприятиях</c:v>
                </c:pt>
                <c:pt idx="2">
                  <c:v>Экипировка, спортивное оборудование, инвентарь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28047.9</c:v>
                </c:pt>
                <c:pt idx="1">
                  <c:v>227314.9</c:v>
                </c:pt>
                <c:pt idx="2">
                  <c:v>60416.4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9999FF"/>
            </a:solidFill>
          </c:spPr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Оздоровительная  кампания</c:v>
                </c:pt>
                <c:pt idx="1">
                  <c:v>Участие в соревнованиях и тренировочных мероприятиях</c:v>
                </c:pt>
                <c:pt idx="2">
                  <c:v>Экипировка, спортивное оборудование, инвентарь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23311.4</c:v>
                </c:pt>
                <c:pt idx="1">
                  <c:v>209302.3</c:v>
                </c:pt>
                <c:pt idx="2">
                  <c:v>47732.9</c:v>
                </c:pt>
              </c:numCache>
            </c:numRef>
          </c:val>
        </c:ser>
        <c:axId val="106610688"/>
        <c:axId val="106612224"/>
      </c:barChart>
      <c:catAx>
        <c:axId val="106610688"/>
        <c:scaling>
          <c:orientation val="maxMin"/>
        </c:scaling>
        <c:axPos val="l"/>
        <c:maj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06612224"/>
        <c:crosses val="autoZero"/>
        <c:auto val="1"/>
        <c:lblAlgn val="ctr"/>
        <c:lblOffset val="100"/>
      </c:catAx>
      <c:valAx>
        <c:axId val="106612224"/>
        <c:scaling>
          <c:orientation val="minMax"/>
        </c:scaling>
        <c:delete val="1"/>
        <c:axPos val="t"/>
        <c:majorGridlines/>
        <c:numFmt formatCode="General" sourceLinked="1"/>
        <c:majorTickMark val="none"/>
        <c:tickLblPos val="none"/>
        <c:crossAx val="1066106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7806163092122502"/>
          <c:y val="0.74441238929123388"/>
          <c:w val="0.1070594828422721"/>
          <c:h val="0.23317983552495788"/>
        </c:manualLayout>
      </c:layout>
    </c:legend>
    <c:plotVisOnly val="1"/>
    <c:dispBlanksAs val="gap"/>
  </c:chart>
  <c:txPr>
    <a:bodyPr/>
    <a:lstStyle/>
    <a:p>
      <a:pPr>
        <a:defRPr sz="14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258CCC-4D79-4ABF-8991-24AA89E6724F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2855DE-22D3-4911-8D6E-EC584A42262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855DE-22D3-4911-8D6E-EC584A422626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A2C36CE6-9BA0-4127-8FAA-62C75ADA4A67}" type="datetime1">
              <a:rPr lang="ru-RU" smtClean="0"/>
              <a:pPr/>
              <a:t>20.02.2017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F48C25CE-6F6B-4B3C-99E3-041B02B26C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43261-D265-4924-9C43-4C34761E3C4C}" type="datetime1">
              <a:rPr lang="ru-RU" smtClean="0"/>
              <a:pPr/>
              <a:t>20.02.2017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C25CE-6F6B-4B3C-99E3-041B02B26C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BC555-C734-47E5-9A4D-7B934DDB4683}" type="datetime1">
              <a:rPr lang="ru-RU" smtClean="0"/>
              <a:pPr/>
              <a:t>20.02.2017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C25CE-6F6B-4B3C-99E3-041B02B26C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6CF3B-806E-439B-B0C4-39EA602530CA}" type="datetime1">
              <a:rPr lang="ru-RU" smtClean="0"/>
              <a:pPr/>
              <a:t>20.02.2017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C25CE-6F6B-4B3C-99E3-041B02B26C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FB076-C66E-4898-B1EB-71F14B7C4955}" type="datetime1">
              <a:rPr lang="ru-RU" smtClean="0"/>
              <a:pPr/>
              <a:t>20.02.2017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C25CE-6F6B-4B3C-99E3-041B02B26C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C5F70-42BF-4E95-A4BD-267DC6AF8458}" type="datetime1">
              <a:rPr lang="ru-RU" smtClean="0"/>
              <a:pPr/>
              <a:t>20.02.2017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C25CE-6F6B-4B3C-99E3-041B02B26C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4C8E30C-98A8-43EB-B28F-90CC5F671FA4}" type="datetime1">
              <a:rPr lang="ru-RU" smtClean="0"/>
              <a:pPr/>
              <a:t>20.02.2017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48C25CE-6F6B-4B3C-99E3-041B02B26C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F69ACFD2-1FC8-435B-936B-018751177CCE}" type="datetime1">
              <a:rPr lang="ru-RU" smtClean="0"/>
              <a:pPr/>
              <a:t>20.02.2017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F48C25CE-6F6B-4B3C-99E3-041B02B26C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72D03-7632-4918-B9C8-C1D4C83ADA98}" type="datetime1">
              <a:rPr lang="ru-RU" smtClean="0"/>
              <a:pPr/>
              <a:t>20.02.2017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C25CE-6F6B-4B3C-99E3-041B02B26C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CF092-9723-4D4C-88D6-25A0595CCA93}" type="datetime1">
              <a:rPr lang="ru-RU" smtClean="0"/>
              <a:pPr/>
              <a:t>20.02.2017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C25CE-6F6B-4B3C-99E3-041B02B26C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76FED-54FF-4B15-809E-A5A03CA8B043}" type="datetime1">
              <a:rPr lang="ru-RU" smtClean="0"/>
              <a:pPr/>
              <a:t>20.02.2017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C25CE-6F6B-4B3C-99E3-041B02B26C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3BAA2119-8B7B-4BBA-9E12-BBF8B33865B5}" type="datetime1">
              <a:rPr lang="ru-RU" smtClean="0"/>
              <a:pPr/>
              <a:t>20.02.2017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F48C25CE-6F6B-4B3C-99E3-041B02B26CC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1132" y="751012"/>
            <a:ext cx="8061144" cy="2808312"/>
          </a:xfrm>
        </p:spPr>
        <p:txBody>
          <a:bodyPr/>
          <a:lstStyle/>
          <a:p>
            <a:r>
              <a:rPr lang="ru-RU" sz="4000" dirty="0" smtClean="0"/>
              <a:t>Модернизация системы подготовки спортивного  резерва в Челябинской области</a:t>
            </a:r>
            <a:endParaRPr lang="ru-RU" sz="4000" dirty="0"/>
          </a:p>
        </p:txBody>
      </p:sp>
      <p:pic>
        <p:nvPicPr>
          <p:cNvPr id="1026" name="Picture 2" descr="http://www.yuzhnouralsk.ru/wp-content/uploads/2016/06/celyabinsky_oblast_ger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737" y="5750"/>
            <a:ext cx="818591" cy="112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92081" y="5229200"/>
            <a:ext cx="37444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Докладывает:</a:t>
            </a:r>
          </a:p>
          <a:p>
            <a:pPr algn="r"/>
            <a:r>
              <a:rPr lang="ru-RU" dirty="0" smtClean="0"/>
              <a:t>Министр физической культуры и спорта Челябинской области</a:t>
            </a:r>
          </a:p>
          <a:p>
            <a:pPr algn="r"/>
            <a:endParaRPr lang="ru-RU" dirty="0" smtClean="0"/>
          </a:p>
          <a:p>
            <a:pPr algn="r"/>
            <a:r>
              <a:rPr lang="ru-RU" dirty="0" smtClean="0"/>
              <a:t>Одер Леонид Яковлевич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149766"/>
            <a:ext cx="7416824" cy="83671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Министерство по физической культуре и спорту Челябинской области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907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08246" y="2924944"/>
            <a:ext cx="4756687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Благодарю за внимание!</a:t>
            </a:r>
            <a:endParaRPr lang="ru-RU" sz="32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C25CE-6F6B-4B3C-99E3-041B02B26CC0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326570" y="962986"/>
            <a:ext cx="2808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Общая численность занимающихся 81728 человек</a:t>
            </a:r>
            <a:endParaRPr lang="ru-RU" dirty="0"/>
          </a:p>
        </p:txBody>
      </p:sp>
      <p:sp>
        <p:nvSpPr>
          <p:cNvPr id="8" name="Стрелка вправо 7"/>
          <p:cNvSpPr/>
          <p:nvPr/>
        </p:nvSpPr>
        <p:spPr>
          <a:xfrm>
            <a:off x="1763688" y="959245"/>
            <a:ext cx="2808312" cy="1605659"/>
          </a:xfrm>
          <a:prstGeom prst="rightArrow">
            <a:avLst>
              <a:gd name="adj1" fmla="val 74057"/>
              <a:gd name="adj2" fmla="val 28269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Из них, перешедших на реализацию программ спортивной подготовки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2008" y="1168422"/>
            <a:ext cx="1691680" cy="11827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ВСЕГО 139 спортивных учреждений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572000" y="869536"/>
            <a:ext cx="1440160" cy="8925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7 ЦСП, </a:t>
            </a:r>
          </a:p>
          <a:p>
            <a:pPr algn="ctr"/>
            <a:r>
              <a:rPr lang="ru-RU" dirty="0" smtClean="0"/>
              <a:t>1 ЦОП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572000" y="1797510"/>
            <a:ext cx="1440160" cy="9279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41 СШОР, 13 СШ</a:t>
            </a:r>
            <a:endParaRPr lang="ru-RU" dirty="0"/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xmlns="" val="4068153225"/>
              </p:ext>
            </p:extLst>
          </p:nvPr>
        </p:nvGraphicFramePr>
        <p:xfrm>
          <a:off x="133737" y="3212976"/>
          <a:ext cx="4287356" cy="34324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xmlns="" val="2715528563"/>
              </p:ext>
            </p:extLst>
          </p:nvPr>
        </p:nvGraphicFramePr>
        <p:xfrm>
          <a:off x="4427984" y="3068960"/>
          <a:ext cx="4586546" cy="35293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4" name="Picture 2" descr="http://www.yuzhnouralsk.ru/wp-content/uploads/2016/06/celyabinsky_oblast_ger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737" y="5750"/>
            <a:ext cx="628665" cy="863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382000" y="6492240"/>
            <a:ext cx="762000" cy="365760"/>
          </a:xfrm>
        </p:spPr>
        <p:txBody>
          <a:bodyPr/>
          <a:lstStyle/>
          <a:p>
            <a:fld id="{F48C25CE-6F6B-4B3C-99E3-041B02B26CC0}" type="slidenum">
              <a:rPr lang="ru-RU" smtClean="0">
                <a:solidFill>
                  <a:schemeClr val="tx1"/>
                </a:solidFill>
              </a:rPr>
              <a:pPr/>
              <a:t>2</a:t>
            </a:fld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20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yuzhnouralsk.ru/wp-content/uploads/2016/06/celyabinsky_oblast_ger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737" y="5750"/>
            <a:ext cx="818591" cy="112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83568" y="982599"/>
            <a:ext cx="2926095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21 входят в федеральный Перечень базовых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видов:</a:t>
            </a:r>
          </a:p>
          <a:p>
            <a:pPr marL="342900" indent="-342900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Бадминтон </a:t>
            </a:r>
          </a:p>
          <a:p>
            <a:pPr marL="342900" indent="-342900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Бокс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Велоспорт–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маунтинбайк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Водное поло</a:t>
            </a:r>
          </a:p>
          <a:p>
            <a:pPr marL="342900" indent="-342900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Волейбол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Гандбол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Дзюдо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Легкая атлетика</a:t>
            </a:r>
          </a:p>
          <a:p>
            <a:pPr marL="342900" indent="-342900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Современное пятиборье</a:t>
            </a:r>
          </a:p>
          <a:p>
            <a:pPr marL="342900" indent="-342900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Спортивная гимнастика</a:t>
            </a:r>
          </a:p>
          <a:p>
            <a:pPr marL="342900" indent="-342900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Тхэквондо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Горнолыжный спорт</a:t>
            </a:r>
          </a:p>
          <a:p>
            <a:pPr marL="342900" indent="-342900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Кёрлинг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Конькобежный спорт</a:t>
            </a:r>
          </a:p>
          <a:p>
            <a:pPr marL="342900" indent="-342900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Лыжные гонки</a:t>
            </a:r>
          </a:p>
          <a:p>
            <a:pPr marL="342900" indent="-342900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Сноуборд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Фристайл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Хоккей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Спорт лиц ПОДА</a:t>
            </a:r>
          </a:p>
          <a:p>
            <a:pPr marL="342900" indent="-342900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Спорт слепых</a:t>
            </a:r>
          </a:p>
          <a:p>
            <a:pPr marL="342900" indent="-342900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Спорт глухих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http://www.newdesignfile.com/postpic/2010/05/person-icon-silhouette-white_87706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9520"/>
          <a:stretch/>
        </p:blipFill>
        <p:spPr bwMode="auto">
          <a:xfrm>
            <a:off x="4678030" y="3530792"/>
            <a:ext cx="4283805" cy="3175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460151" y="1340768"/>
            <a:ext cx="4550669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6 видов, утвержденных Коллегией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Минспорта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Лыжные гонки</a:t>
            </a:r>
          </a:p>
          <a:p>
            <a:pPr marL="342900" indent="-342900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Волейбол (муж.)</a:t>
            </a:r>
          </a:p>
          <a:p>
            <a:pPr marL="342900" indent="-342900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Академическая гребля</a:t>
            </a:r>
          </a:p>
          <a:p>
            <a:pPr marL="342900" indent="-342900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Пулевая стрельба</a:t>
            </a:r>
          </a:p>
          <a:p>
            <a:pPr marL="342900" indent="-342900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Скалолазание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Каратэ  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30322" y="183625"/>
            <a:ext cx="5495415" cy="40011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anchor="ctr">
            <a:noAutofit/>
          </a:bodyPr>
          <a:lstStyle>
            <a:lvl1pPr algn="ctr">
              <a:spcBef>
                <a:spcPct val="0"/>
              </a:spcBef>
              <a:buNone/>
              <a:defRPr kumimoji="0" sz="20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Базовые виды спорта Челябинской области 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8382000" y="6492240"/>
            <a:ext cx="762000" cy="365760"/>
          </a:xfrm>
        </p:spPr>
        <p:txBody>
          <a:bodyPr/>
          <a:lstStyle/>
          <a:p>
            <a:fld id="{F48C25CE-6F6B-4B3C-99E3-041B02B26CC0}" type="slidenum">
              <a:rPr lang="ru-RU" smtClean="0">
                <a:solidFill>
                  <a:schemeClr val="tx1"/>
                </a:solidFill>
              </a:rPr>
              <a:pPr/>
              <a:t>3</a:t>
            </a:fld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142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4744" y="132058"/>
            <a:ext cx="8273764" cy="648072"/>
          </a:xfr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План по переходу учреждений из дополнительного образования в учреждения спортивной  подготовки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0" y="5958572"/>
            <a:ext cx="8588959" cy="7386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 smtClean="0"/>
              <a:t>Был </a:t>
            </a:r>
            <a:r>
              <a:rPr lang="ru-RU" sz="1400" dirty="0"/>
              <a:t>утвержден отдельный бюджет на 2016 год на программу подготовки спортивного резерв. В 2016 году между ЦСП/</a:t>
            </a:r>
            <a:r>
              <a:rPr lang="ru-RU" sz="1400" dirty="0" err="1"/>
              <a:t>ЦОПами</a:t>
            </a:r>
            <a:r>
              <a:rPr lang="ru-RU" sz="1400" dirty="0"/>
              <a:t> и спортивными школами Челябинской области были заключены соглашения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9552" y="1378748"/>
            <a:ext cx="8588957" cy="307777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1000"/>
                  <a:satMod val="255000"/>
                </a:schemeClr>
              </a:gs>
              <a:gs pos="55000">
                <a:schemeClr val="accent3">
                  <a:tint val="12000"/>
                  <a:satMod val="255000"/>
                </a:schemeClr>
              </a:gs>
              <a:gs pos="100000">
                <a:schemeClr val="accent3">
                  <a:tint val="45000"/>
                  <a:satMod val="250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solidFill>
                  <a:schemeClr val="tx1"/>
                </a:solidFill>
              </a:rPr>
              <a:t>Сформирован ведомственный перечень государственных услуг и работ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9552" y="1703733"/>
            <a:ext cx="8588956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solidFill>
                  <a:schemeClr val="tx1"/>
                </a:solidFill>
              </a:rPr>
              <a:t>Изданы 2 приказа «Об организации и обеспечении подготовки спортивного резерва в областных учреждениях»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9552" y="2236342"/>
            <a:ext cx="8588956" cy="523220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1000"/>
                  <a:satMod val="255000"/>
                </a:schemeClr>
              </a:gs>
              <a:gs pos="55000">
                <a:schemeClr val="accent3">
                  <a:tint val="12000"/>
                  <a:satMod val="255000"/>
                </a:schemeClr>
              </a:gs>
              <a:gs pos="100000">
                <a:schemeClr val="accent3">
                  <a:tint val="45000"/>
                  <a:satMod val="250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tx1"/>
                </a:solidFill>
              </a:rPr>
              <a:t>Подписаны соглашения между </a:t>
            </a:r>
            <a:r>
              <a:rPr lang="ru-RU" sz="1400" dirty="0" err="1">
                <a:solidFill>
                  <a:schemeClr val="tx1"/>
                </a:solidFill>
              </a:rPr>
              <a:t>Минспортом</a:t>
            </a:r>
            <a:r>
              <a:rPr lang="ru-RU" sz="1400" dirty="0">
                <a:solidFill>
                  <a:schemeClr val="tx1"/>
                </a:solidFill>
              </a:rPr>
              <a:t> Челябинской области и областными учреждениями о порядке и условиях предоставления субсидии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9552" y="2759562"/>
            <a:ext cx="8588957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solidFill>
                  <a:schemeClr val="tx1"/>
                </a:solidFill>
              </a:rPr>
              <a:t>В государственные задания для подведомственных учреждений на 2016 год включена новая работа «организация и обеспечение подготовки спортивного резерва»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9929" y="3294048"/>
            <a:ext cx="8604448" cy="523220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1000"/>
                  <a:satMod val="255000"/>
                </a:schemeClr>
              </a:gs>
              <a:gs pos="55000">
                <a:schemeClr val="accent3">
                  <a:tint val="12000"/>
                  <a:satMod val="255000"/>
                </a:schemeClr>
              </a:gs>
              <a:gs pos="100000">
                <a:schemeClr val="accent3">
                  <a:tint val="45000"/>
                  <a:satMod val="250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tx1"/>
                </a:solidFill>
              </a:rPr>
              <a:t>Утвержден </a:t>
            </a:r>
            <a:r>
              <a:rPr lang="ru-RU" sz="1400" b="1" dirty="0">
                <a:solidFill>
                  <a:schemeClr val="tx1"/>
                </a:solidFill>
              </a:rPr>
              <a:t>перечень базовых нормативных затрат</a:t>
            </a:r>
            <a:r>
              <a:rPr lang="ru-RU" sz="1400" dirty="0">
                <a:solidFill>
                  <a:schemeClr val="tx1"/>
                </a:solidFill>
              </a:rPr>
              <a:t> на организацию и обеспечение подготовки спортивного резерва по видам спорта на 2016 </a:t>
            </a:r>
            <a:r>
              <a:rPr lang="ru-RU" sz="1400" dirty="0" smtClean="0">
                <a:solidFill>
                  <a:schemeClr val="tx1"/>
                </a:solidFill>
              </a:rPr>
              <a:t>год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9552" y="3772270"/>
            <a:ext cx="8588956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tx1"/>
                </a:solidFill>
              </a:rPr>
              <a:t>Разработан проект договора о сотрудничестве между региональными центрами спортивной подготовки и спортивными </a:t>
            </a:r>
            <a:r>
              <a:rPr lang="ru-RU" sz="1400" dirty="0" smtClean="0">
                <a:solidFill>
                  <a:schemeClr val="tx1"/>
                </a:solidFill>
              </a:rPr>
              <a:t>школами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9551" y="4295490"/>
            <a:ext cx="8588957" cy="523220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1000"/>
                  <a:satMod val="255000"/>
                </a:schemeClr>
              </a:gs>
              <a:gs pos="55000">
                <a:schemeClr val="accent3">
                  <a:tint val="12000"/>
                  <a:satMod val="255000"/>
                </a:schemeClr>
              </a:gs>
              <a:gs pos="100000">
                <a:schemeClr val="accent3">
                  <a:tint val="45000"/>
                  <a:satMod val="250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tx1"/>
                </a:solidFill>
              </a:rPr>
              <a:t>Разработан приказ «Об утверждении </a:t>
            </a:r>
            <a:r>
              <a:rPr lang="ru-RU" sz="1400" b="1" dirty="0">
                <a:solidFill>
                  <a:schemeClr val="tx1"/>
                </a:solidFill>
              </a:rPr>
              <a:t>Порядка расчета нормативных затрат на оказание услуг по спортивной подготовке</a:t>
            </a:r>
            <a:r>
              <a:rPr lang="ru-RU" sz="1400" dirty="0" smtClean="0">
                <a:solidFill>
                  <a:schemeClr val="tx1"/>
                </a:solidFill>
              </a:rPr>
              <a:t>»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9552" y="4818710"/>
            <a:ext cx="8588958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tx1"/>
                </a:solidFill>
              </a:rPr>
              <a:t>Издан приказ </a:t>
            </a:r>
            <a:r>
              <a:rPr lang="ru-RU" sz="1400" b="1" dirty="0">
                <a:solidFill>
                  <a:schemeClr val="tx1"/>
                </a:solidFill>
              </a:rPr>
              <a:t>об утверждении базовых нормативных затрат</a:t>
            </a:r>
            <a:r>
              <a:rPr lang="ru-RU" sz="1400" dirty="0">
                <a:solidFill>
                  <a:schemeClr val="tx1"/>
                </a:solidFill>
              </a:rPr>
              <a:t> на организацию и обеспечение подготовки спортивного резерва по видам спорта на 2016 </a:t>
            </a:r>
            <a:r>
              <a:rPr lang="ru-RU" sz="1400" dirty="0" smtClean="0">
                <a:solidFill>
                  <a:schemeClr val="tx1"/>
                </a:solidFill>
              </a:rPr>
              <a:t>год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9551" y="5376785"/>
            <a:ext cx="8604449" cy="523220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1000"/>
                  <a:satMod val="255000"/>
                </a:schemeClr>
              </a:gs>
              <a:gs pos="55000">
                <a:schemeClr val="accent3">
                  <a:tint val="12000"/>
                  <a:satMod val="255000"/>
                </a:schemeClr>
              </a:gs>
              <a:gs pos="100000">
                <a:schemeClr val="accent3">
                  <a:tint val="45000"/>
                  <a:satMod val="250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/>
              <a:t>Издан приказ об утверждении территориальных, отраслевых и иных корректирующих коэффициентов на 2016 год</a:t>
            </a:r>
          </a:p>
        </p:txBody>
      </p:sp>
      <p:pic>
        <p:nvPicPr>
          <p:cNvPr id="16" name="Picture 2" descr="http://www.yuzhnouralsk.ru/wp-content/uploads/2016/06/celyabinsky_oblast_ger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677" y="0"/>
            <a:ext cx="663892" cy="912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92009" y="1378747"/>
            <a:ext cx="327920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9386" y="1747379"/>
            <a:ext cx="330543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1240" y="2226953"/>
            <a:ext cx="311304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7223" y="2759562"/>
            <a:ext cx="300082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33058" y="3294048"/>
            <a:ext cx="306494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16851" y="3791396"/>
            <a:ext cx="300082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39470" y="4818710"/>
            <a:ext cx="300082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8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4813" y="5958572"/>
            <a:ext cx="425116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10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24017" y="4295490"/>
            <a:ext cx="306494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33058" y="5341930"/>
            <a:ext cx="300082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9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974324" y="919139"/>
            <a:ext cx="1087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2015 год</a:t>
            </a:r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82000" y="6492240"/>
            <a:ext cx="762000" cy="365760"/>
          </a:xfrm>
        </p:spPr>
        <p:txBody>
          <a:bodyPr/>
          <a:lstStyle/>
          <a:p>
            <a:fld id="{F48C25CE-6F6B-4B3C-99E3-041B02B26CC0}" type="slidenum">
              <a:rPr lang="ru-RU" smtClean="0">
                <a:solidFill>
                  <a:schemeClr val="tx1"/>
                </a:solidFill>
              </a:rPr>
              <a:pPr/>
              <a:t>4</a:t>
            </a:fld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4358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2411760" y="620688"/>
            <a:ext cx="4320480" cy="504056"/>
          </a:xfrm>
          <a:prstGeom prst="roundRect">
            <a:avLst/>
          </a:prstGeom>
          <a:solidFill>
            <a:srgbClr val="FFC000"/>
          </a:solidFill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/>
            <a:contourClr>
              <a:schemeClr val="accent4">
                <a:satMod val="115000"/>
              </a:schemeClr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Минспорт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Челябинской области 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4344414" y="1124744"/>
            <a:ext cx="360040" cy="432048"/>
          </a:xfrm>
          <a:prstGeom prst="downArrow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19979" y="1525315"/>
            <a:ext cx="8446472" cy="462142"/>
          </a:xfrm>
          <a:prstGeom prst="roundRect">
            <a:avLst/>
          </a:prstGeom>
          <a:solidFill>
            <a:srgbClr val="71ED33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 Центров спортивной подготовки, 1 Центр олимпийской подготовки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9978" y="1987457"/>
            <a:ext cx="792088" cy="2471619"/>
          </a:xfrm>
          <a:prstGeom prst="roundRect">
            <a:avLst/>
          </a:prstGeom>
          <a:solidFill>
            <a:srgbClr val="ABDB77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Региональный центр спортивной подготовки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237420" y="1987457"/>
            <a:ext cx="1180506" cy="2471619"/>
          </a:xfrm>
          <a:prstGeom prst="roundRect">
            <a:avLst/>
          </a:prstGeom>
          <a:solidFill>
            <a:srgbClr val="ABDB77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Региональный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центр спортивной подготовки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 зимним видам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464581" y="1987457"/>
            <a:ext cx="979733" cy="2471619"/>
          </a:xfrm>
          <a:prstGeom prst="roundRect">
            <a:avLst/>
          </a:prstGeom>
          <a:solidFill>
            <a:srgbClr val="ABDB77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Центр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спортивной подготовки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 легкой атлетике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189871" y="1983940"/>
            <a:ext cx="676580" cy="2470273"/>
          </a:xfrm>
          <a:prstGeom prst="roundRect">
            <a:avLst/>
          </a:prstGeom>
          <a:solidFill>
            <a:srgbClr val="ABDB77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Центр олимпийской подготовки по дзюдо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444314" y="1985288"/>
            <a:ext cx="1080120" cy="2470273"/>
          </a:xfrm>
          <a:prstGeom prst="roundRect">
            <a:avLst/>
          </a:prstGeom>
          <a:solidFill>
            <a:srgbClr val="ABDB77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Центр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спортивной подготовки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 конькобежному спорту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613043" y="1985287"/>
            <a:ext cx="931946" cy="2470273"/>
          </a:xfrm>
          <a:prstGeom prst="roundRect">
            <a:avLst/>
          </a:prstGeom>
          <a:solidFill>
            <a:srgbClr val="ABDB77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Центр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спортивной подготовки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 плаванию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676562" y="1985286"/>
            <a:ext cx="972108" cy="2470273"/>
          </a:xfrm>
          <a:prstGeom prst="roundRect">
            <a:avLst/>
          </a:prstGeom>
          <a:solidFill>
            <a:srgbClr val="ABDB77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Центр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спортивной подготовки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 боксу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732240" y="1983940"/>
            <a:ext cx="1353161" cy="2471619"/>
          </a:xfrm>
          <a:prstGeom prst="roundRect">
            <a:avLst/>
          </a:prstGeom>
          <a:solidFill>
            <a:srgbClr val="ABDB77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Центр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спортивной подготовки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«Рифей» по конному спорту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41585" y="5158466"/>
            <a:ext cx="4130415" cy="576064"/>
          </a:xfrm>
          <a:prstGeom prst="roundRect">
            <a:avLst/>
          </a:prstGeom>
          <a:solidFill>
            <a:srgbClr val="9999FF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Методико-аналитический отдел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824197" y="5158466"/>
            <a:ext cx="4140254" cy="576064"/>
          </a:xfrm>
          <a:prstGeom prst="roundRect">
            <a:avLst/>
          </a:prstGeom>
          <a:solidFill>
            <a:srgbClr val="9999FF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Отдел научного и медицинского сопровождения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559132" y="6237312"/>
            <a:ext cx="6128703" cy="50405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Спортивные школы олимпийского резерва, спортивные школы (54 всего)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трелка вниз 22"/>
          <p:cNvSpPr/>
          <p:nvPr/>
        </p:nvSpPr>
        <p:spPr>
          <a:xfrm>
            <a:off x="683568" y="4515329"/>
            <a:ext cx="7992888" cy="625949"/>
          </a:xfrm>
          <a:prstGeom prst="downArrow">
            <a:avLst>
              <a:gd name="adj1" fmla="val 71097"/>
              <a:gd name="adj2" fmla="val 50000"/>
            </a:avLst>
          </a:prstGeom>
          <a:gradFill flip="none" rotWithShape="1">
            <a:gsLst>
              <a:gs pos="0">
                <a:srgbClr val="F9EF67">
                  <a:tint val="66000"/>
                  <a:satMod val="160000"/>
                </a:srgbClr>
              </a:gs>
              <a:gs pos="50000">
                <a:srgbClr val="F9EF67">
                  <a:tint val="44500"/>
                  <a:satMod val="160000"/>
                </a:srgbClr>
              </a:gs>
              <a:gs pos="100000">
                <a:srgbClr val="F9EF67">
                  <a:tint val="23500"/>
                  <a:satMod val="160000"/>
                </a:srgb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трелка вниз 23"/>
          <p:cNvSpPr/>
          <p:nvPr/>
        </p:nvSpPr>
        <p:spPr>
          <a:xfrm>
            <a:off x="1607701" y="5747163"/>
            <a:ext cx="609441" cy="502782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низ 24"/>
          <p:cNvSpPr/>
          <p:nvPr/>
        </p:nvSpPr>
        <p:spPr>
          <a:xfrm>
            <a:off x="7104099" y="5724170"/>
            <a:ext cx="609441" cy="502782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Номер слайда 20"/>
          <p:cNvSpPr>
            <a:spLocks noGrp="1"/>
          </p:cNvSpPr>
          <p:nvPr>
            <p:ph type="sldNum" sz="quarter" idx="12"/>
          </p:nvPr>
        </p:nvSpPr>
        <p:spPr>
          <a:xfrm>
            <a:off x="8382000" y="6492240"/>
            <a:ext cx="762000" cy="365760"/>
          </a:xfrm>
        </p:spPr>
        <p:txBody>
          <a:bodyPr/>
          <a:lstStyle/>
          <a:p>
            <a:fld id="{F48C25CE-6F6B-4B3C-99E3-041B02B26CC0}" type="slidenum">
              <a:rPr lang="ru-RU" smtClean="0">
                <a:solidFill>
                  <a:schemeClr val="tx1"/>
                </a:solidFill>
              </a:rPr>
              <a:pPr/>
              <a:t>5</a:t>
            </a:fld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056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969918" y="912188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2016 год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39552" y="1378748"/>
            <a:ext cx="8588957" cy="307777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1000"/>
                  <a:satMod val="255000"/>
                </a:schemeClr>
              </a:gs>
              <a:gs pos="55000">
                <a:schemeClr val="accent3">
                  <a:tint val="12000"/>
                  <a:satMod val="255000"/>
                </a:schemeClr>
              </a:gs>
              <a:gs pos="100000">
                <a:schemeClr val="accent3">
                  <a:tint val="45000"/>
                  <a:satMod val="250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 центр спортивной подготовки,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 базе которого создан методико-аналитический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отдел.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5880" y="1703733"/>
            <a:ext cx="8632628" cy="7386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just"/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Минспортом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заключены соглашения на предоставление субсидий с 8 подведомственными учреждениями  (ЦСП), а центры заключили соглашения о сотрудничестве с муниципальными учреждениями, перешедшими на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программы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спортивной подготовки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2008" y="1360257"/>
            <a:ext cx="347541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4446" y="1769868"/>
            <a:ext cx="300082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2809" y="2482360"/>
            <a:ext cx="311304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Заголовок 1"/>
          <p:cNvSpPr>
            <a:spLocks noGrp="1"/>
          </p:cNvSpPr>
          <p:nvPr>
            <p:ph type="title"/>
          </p:nvPr>
        </p:nvSpPr>
        <p:spPr>
          <a:xfrm>
            <a:off x="854744" y="132058"/>
            <a:ext cx="8273764" cy="648072"/>
          </a:xfr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План по переходу учреждений из дополнительного образования в учреждения спортивной  подготовки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26" name="Picture 2" descr="http://www.yuzhnouralsk.ru/wp-content/uploads/2016/06/celyabinsky_oblast_ger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677" y="0"/>
            <a:ext cx="663892" cy="912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Прямоугольник 27"/>
          <p:cNvSpPr/>
          <p:nvPr/>
        </p:nvSpPr>
        <p:spPr>
          <a:xfrm>
            <a:off x="495880" y="2467847"/>
            <a:ext cx="8620741" cy="523220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1000"/>
                  <a:satMod val="255000"/>
                </a:schemeClr>
              </a:gs>
              <a:gs pos="55000">
                <a:schemeClr val="accent3">
                  <a:tint val="12000"/>
                  <a:satMod val="255000"/>
                </a:schemeClr>
              </a:gs>
              <a:gs pos="100000">
                <a:schemeClr val="accent3">
                  <a:tint val="45000"/>
                  <a:satMod val="250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государственные задания подведомственных учреждений включена работа «Организация и обеспечение подготовки спортивного резерва. 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514529" y="3101944"/>
            <a:ext cx="8663660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Минспортом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Челябинской области проводится ежеквартальный мониторинг СШОР и ЦСП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535346" y="3573660"/>
            <a:ext cx="8609651" cy="307777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1000"/>
                  <a:satMod val="255000"/>
                </a:schemeClr>
              </a:gs>
              <a:gs pos="55000">
                <a:schemeClr val="accent3">
                  <a:tint val="12000"/>
                  <a:satMod val="255000"/>
                </a:schemeClr>
              </a:gs>
              <a:gs pos="100000">
                <a:schemeClr val="accent3">
                  <a:tint val="45000"/>
                  <a:satMod val="250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Разработано и утверждено положение об «Аттестационной комиссии </a:t>
            </a:r>
            <a:r>
              <a:rPr lang="ru-RU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Минспорта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Челябинской области»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523210" y="4012058"/>
            <a:ext cx="8608544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Создан отраслевой профсоюз работников в сфере физической культуры и спорта, подписали соглашение с Российским отраслевым профсоюзом и региональными межотраслевыми профсоюзом Челябинской области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532592" y="4624585"/>
            <a:ext cx="8602876" cy="307777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1000"/>
                  <a:satMod val="255000"/>
                </a:schemeClr>
              </a:gs>
              <a:gs pos="55000">
                <a:schemeClr val="accent3">
                  <a:tint val="12000"/>
                  <a:satMod val="255000"/>
                </a:schemeClr>
              </a:gs>
              <a:gs pos="100000">
                <a:schemeClr val="accent3">
                  <a:tint val="45000"/>
                  <a:satMod val="250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Работает научно-методическое и медицинское сопровождение спортивной подготовки 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550228" y="5041468"/>
            <a:ext cx="8593772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Проводятся курсы повышения квалификации, как через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Минспорт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так и через ЦСП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537982" y="5509225"/>
            <a:ext cx="8593772" cy="523220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1000"/>
                  <a:satMod val="255000"/>
                </a:schemeClr>
              </a:gs>
              <a:gs pos="55000">
                <a:schemeClr val="accent3">
                  <a:tint val="12000"/>
                  <a:satMod val="255000"/>
                </a:schemeClr>
              </a:gs>
              <a:gs pos="100000">
                <a:schemeClr val="accent3">
                  <a:tint val="45000"/>
                  <a:satMod val="250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Постановлением Правительства Челябинской области принято положение по заработной плате для работников учреждений спортивной подготовки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550228" y="6137017"/>
            <a:ext cx="8593772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 2017 года вводится новая информационная система по учету организаций и спортсменов, проходящих спортивную подготовку (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sport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17652" y="3097265"/>
            <a:ext cx="300082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33058" y="3573660"/>
            <a:ext cx="306494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35019" y="4012058"/>
            <a:ext cx="300082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28852" y="5032763"/>
            <a:ext cx="306494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8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07034" y="6137017"/>
            <a:ext cx="425116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10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11240" y="4624585"/>
            <a:ext cx="306494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17652" y="5558541"/>
            <a:ext cx="300082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9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Номер слайда 36"/>
          <p:cNvSpPr>
            <a:spLocks noGrp="1"/>
          </p:cNvSpPr>
          <p:nvPr>
            <p:ph type="sldNum" sz="quarter" idx="12"/>
          </p:nvPr>
        </p:nvSpPr>
        <p:spPr>
          <a:xfrm>
            <a:off x="8382000" y="6492240"/>
            <a:ext cx="762000" cy="365760"/>
          </a:xfrm>
        </p:spPr>
        <p:txBody>
          <a:bodyPr/>
          <a:lstStyle/>
          <a:p>
            <a:fld id="{F48C25CE-6F6B-4B3C-99E3-041B02B26CC0}" type="slidenum">
              <a:rPr lang="ru-RU" smtClean="0">
                <a:solidFill>
                  <a:schemeClr val="tx1"/>
                </a:solidFill>
              </a:rPr>
              <a:pPr/>
              <a:t>6</a:t>
            </a:fld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684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43000"/>
            <a:ext cx="3024336" cy="286206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Своевременное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финансирование из областного бюджета системы подготовки спортивного резерва в 2016 году позволило стабилизировать всю систему, в связи с резким уменьшением финансирования на спортивную подготовку со стороны муниципалитетов (учредителей спорт школ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4365104"/>
            <a:ext cx="8684873" cy="2232248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109728" indent="0" algn="just">
              <a:buNone/>
              <a:tabLst>
                <a:tab pos="628650" algn="l"/>
              </a:tabLst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С 2017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года приняли решение начать финансировать перспективных спортсменов по базовым олимпийским видам спорта на этапе спортивной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специализации в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количестве 887 спортсменов исходя из норматива 22,5 тыс. рублей на спортивно-оздоровительную работу и экипировку в виде субсидий на СШОР в объеме 20 млн. рублей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109728" indent="0"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соглашениях с муниципалитетами (учредителями спортивных школ) прописаны 2 показателя, которых школы должны добиваться:</a:t>
            </a:r>
          </a:p>
          <a:p>
            <a:pPr lvl="0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Сохранить контингент (от ТЭ-4 до ТЭ-5 – 80%, от ТЭ-5 до ГСС -1 – 50%)</a:t>
            </a:r>
          </a:p>
          <a:p>
            <a:pPr lvl="0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100% выполнение тестов по федеральным стандартам (нет привязок к соревнованиям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www.yuzhnouralsk.ru/wp-content/uploads/2016/06/celyabinsky_oblast_ger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677" y="0"/>
            <a:ext cx="663892" cy="912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xmlns="" val="1627647225"/>
              </p:ext>
            </p:extLst>
          </p:nvPr>
        </p:nvGraphicFramePr>
        <p:xfrm>
          <a:off x="2987824" y="692696"/>
          <a:ext cx="6156176" cy="34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82000" y="6492240"/>
            <a:ext cx="762000" cy="365760"/>
          </a:xfrm>
        </p:spPr>
        <p:txBody>
          <a:bodyPr/>
          <a:lstStyle/>
          <a:p>
            <a:fld id="{F48C25CE-6F6B-4B3C-99E3-041B02B26CC0}" type="slidenum">
              <a:rPr lang="ru-RU" smtClean="0">
                <a:solidFill>
                  <a:schemeClr val="tx1"/>
                </a:solidFill>
              </a:rPr>
              <a:pPr/>
              <a:t>7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854744" y="132058"/>
            <a:ext cx="8273764" cy="64807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Финансирование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924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76470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ыжно-биатлонный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комплекс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имени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Олимпийской чемпионки С.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Ишмуратовой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г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Златоуст</a:t>
            </a:r>
          </a:p>
        </p:txBody>
      </p:sp>
      <p:pic>
        <p:nvPicPr>
          <p:cNvPr id="4" name="Picture 2" descr="http://www.yuzhnouralsk.ru/wp-content/uploads/2016/06/celyabinsky_oblast_ger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677" y="0"/>
            <a:ext cx="663892" cy="912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Дарья\Desktop\16-02-2017_14-38-57\IMG_172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032" r="16793" b="8546"/>
          <a:stretch/>
        </p:blipFill>
        <p:spPr bwMode="auto">
          <a:xfrm>
            <a:off x="0" y="769074"/>
            <a:ext cx="5004048" cy="3674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" r="-2288"/>
          <a:stretch/>
        </p:blipFill>
        <p:spPr bwMode="auto">
          <a:xfrm>
            <a:off x="4400730" y="4183110"/>
            <a:ext cx="4851790" cy="2674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2430" y="4443860"/>
            <a:ext cx="4388300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- проводится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селекция спортсменов, создание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спортинтернатов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, создание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юношеских и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юниорских экспериментальных групп, подключение КНГ, привлечение для тренировок сборных команд др. регионов и сборной РФ для обмена опытом;</a:t>
            </a:r>
          </a:p>
          <a:p>
            <a:pPr algn="just"/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- пытаемся выстроить взаимоотношения с бизнесом (проживание, питание, медицинское сопровождение), не всегда это получается.</a:t>
            </a:r>
          </a:p>
        </p:txBody>
      </p:sp>
      <p:pic>
        <p:nvPicPr>
          <p:cNvPr id="1027" name="Picture 3" descr="C:\Users\Дарья\Desktop\16-02-2017_14-38-57\m1PiuYeWBT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31637" y="764704"/>
            <a:ext cx="4912363" cy="3679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8382000" y="6492240"/>
            <a:ext cx="762000" cy="365760"/>
          </a:xfrm>
        </p:spPr>
        <p:txBody>
          <a:bodyPr/>
          <a:lstStyle/>
          <a:p>
            <a:fld id="{F48C25CE-6F6B-4B3C-99E3-041B02B26CC0}" type="slidenum">
              <a:rPr lang="ru-RU" smtClean="0">
                <a:solidFill>
                  <a:schemeClr val="tx1"/>
                </a:solidFill>
              </a:rPr>
              <a:pPr/>
              <a:t>8</a:t>
            </a:fld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0618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00" y="15802"/>
            <a:ext cx="8229600" cy="69269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портивный комплекс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 фристайлу и сноуборду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г.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Миасс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www.yuzhnouralsk.ru/wp-content/uploads/2016/06/celyabinsky_oblast_ger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677" y="0"/>
            <a:ext cx="663892" cy="912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http://skigu.ru/upload/iblock/ed8/ed83cddf2b36cb71a14ed7be56e202a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112"/>
          <a:stretch/>
        </p:blipFill>
        <p:spPr bwMode="auto">
          <a:xfrm>
            <a:off x="4493192" y="3884186"/>
            <a:ext cx="4650808" cy="2973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http://www.v-transport.ru/i_primages/126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365" y="731005"/>
            <a:ext cx="4729772" cy="3153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Дарья\Desktop\16-02-2017_14-38-57\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3192" y="780193"/>
            <a:ext cx="4630303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ffr-ski.ru/upload/001d70d538d5edde41a5e5e58320bde3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229"/>
          <a:stretch/>
        </p:blipFill>
        <p:spPr bwMode="auto">
          <a:xfrm>
            <a:off x="-46432" y="3789040"/>
            <a:ext cx="4724401" cy="306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382000" y="6492240"/>
            <a:ext cx="762000" cy="365760"/>
          </a:xfrm>
        </p:spPr>
        <p:txBody>
          <a:bodyPr/>
          <a:lstStyle/>
          <a:p>
            <a:fld id="{F48C25CE-6F6B-4B3C-99E3-041B02B26CC0}" type="slidenum">
              <a:rPr lang="ru-RU" smtClean="0">
                <a:solidFill>
                  <a:schemeClr val="tx1"/>
                </a:solidFill>
              </a:rPr>
              <a:pPr/>
              <a:t>9</a:t>
            </a:fld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2793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262</TotalTime>
  <Words>692</Words>
  <Application>Microsoft Office PowerPoint</Application>
  <PresentationFormat>Экран (4:3)</PresentationFormat>
  <Paragraphs>128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Городская</vt:lpstr>
      <vt:lpstr>Модернизация системы подготовки спортивного  резерва в Челябинской области</vt:lpstr>
      <vt:lpstr>Слайд 2</vt:lpstr>
      <vt:lpstr>Слайд 3</vt:lpstr>
      <vt:lpstr>План по переходу учреждений из дополнительного образования в учреждения спортивной  подготовки</vt:lpstr>
      <vt:lpstr>Слайд 5</vt:lpstr>
      <vt:lpstr>План по переходу учреждений из дополнительного образования в учреждения спортивной  подготовки</vt:lpstr>
      <vt:lpstr>Своевременное финансирование из областного бюджета системы подготовки спортивного резерва в 2016 году позволило стабилизировать всю систему, в связи с резким уменьшением финансирования на спортивную подготовку со стороны муниципалитетов (учредителей спорт школ)</vt:lpstr>
      <vt:lpstr>Лыжно-биатлонный комплекс имени Олимпийской чемпионки С. Ишмуратовой, г. Златоуст</vt:lpstr>
      <vt:lpstr>Спортивный комплекс по фристайлу и сноуборду  в г. Миасс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Модернизация подготовки спортивнойго резерва</dc:title>
  <dc:creator>Дарья</dc:creator>
  <cp:lastModifiedBy>soloduhinadv</cp:lastModifiedBy>
  <cp:revision>29</cp:revision>
  <dcterms:created xsi:type="dcterms:W3CDTF">2017-02-16T15:33:19Z</dcterms:created>
  <dcterms:modified xsi:type="dcterms:W3CDTF">2017-02-20T05:07:45Z</dcterms:modified>
</cp:coreProperties>
</file>