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451" r:id="rId2"/>
    <p:sldId id="567" r:id="rId3"/>
    <p:sldId id="568" r:id="rId4"/>
    <p:sldId id="569" r:id="rId5"/>
    <p:sldId id="565" r:id="rId6"/>
    <p:sldId id="566" r:id="rId7"/>
    <p:sldId id="553" r:id="rId8"/>
    <p:sldId id="570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32" r:id="rId19"/>
    <p:sldId id="533" r:id="rId20"/>
    <p:sldId id="534" r:id="rId21"/>
    <p:sldId id="535" r:id="rId22"/>
    <p:sldId id="546" r:id="rId23"/>
    <p:sldId id="545" r:id="rId24"/>
    <p:sldId id="554" r:id="rId25"/>
    <p:sldId id="552" r:id="rId26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43BDBD"/>
    <a:srgbClr val="808000"/>
    <a:srgbClr val="DAE7CB"/>
    <a:srgbClr val="00B050"/>
    <a:srgbClr val="0073BF"/>
    <a:srgbClr val="669900"/>
    <a:srgbClr val="0052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70" autoAdjust="0"/>
    <p:restoredTop sz="94671"/>
  </p:normalViewPr>
  <p:slideViewPr>
    <p:cSldViewPr snapToGrid="0" snapToObjects="1">
      <p:cViewPr>
        <p:scale>
          <a:sx n="50" d="100"/>
          <a:sy n="50" d="100"/>
        </p:scale>
        <p:origin x="111" y="-75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238317383873505E-2"/>
          <c:y val="1.5208783023743653E-2"/>
          <c:w val="0.95176168261613092"/>
          <c:h val="0.7656511263794820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871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Pt>
            <c:idx val="0"/>
            <c:spPr>
              <a:solidFill>
                <a:srgbClr val="FF0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rgbClr val="00B05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spPr>
              <a:solidFill>
                <a:srgbClr val="00B0F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3"/>
            <c:spPr>
              <a:solidFill>
                <a:srgbClr val="FFC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4"/>
            <c:spPr>
              <a:solidFill>
                <a:srgbClr val="7030A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3888888888889054E-3"/>
                  <c:y val="-1.99018135410059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58723576033079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925337632081419E-17"/>
                  <c:y val="-1.59214508328047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9214508328047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8E-3"/>
                  <c:y val="-2.38821762492070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7681E-3"/>
                  <c:y val="-4.3783989790212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795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Приведение регионального законодательства в части полномочий  по подготовке спортивного резерва в соответствии с федеральным законом № 329-ФЗ от 04.12.2007 «О физической культуре и спорте в Российской Федерации»</c:v>
                </c:pt>
                <c:pt idx="1">
                  <c:v>Подпрограмма «Подготовка спортивного резерва» в государственной программе региона с индикаторами и показателями</c:v>
                </c:pt>
                <c:pt idx="2">
                  <c:v>Региональный порядок приема лиц в физкультурно-спортивные организации, созданные субъектом Российской Федерации</c:v>
                </c:pt>
                <c:pt idx="3">
                  <c:v>Региональный порядок осуществления контроля за соблюдением организациями, осуществляющими спортивную подготовку, федеральных стандартов спортивной подготовки</c:v>
                </c:pt>
                <c:pt idx="4">
                  <c:v>Региональный порядок, регламентирующий общие принципы и критерии формирования списков кандидатов в спортивные сборные команды субъектов Российской Федерации, а также их утверждения</c:v>
                </c:pt>
                <c:pt idx="5">
                  <c:v>Отраслевая система оплаты трудаотражения в ней стимулирующих и компенсационных выплат для тренеров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</c:v>
                </c:pt>
                <c:pt idx="1">
                  <c:v>7</c:v>
                </c:pt>
                <c:pt idx="2">
                  <c:v>15</c:v>
                </c:pt>
                <c:pt idx="3">
                  <c:v>11</c:v>
                </c:pt>
                <c:pt idx="4">
                  <c:v>17</c:v>
                </c:pt>
                <c:pt idx="5">
                  <c:v>14</c:v>
                </c:pt>
              </c:numCache>
            </c:numRef>
          </c:val>
          <c:shape val="box"/>
        </c:ser>
        <c:gapWidth val="65"/>
        <c:shape val="cylinder"/>
        <c:axId val="176153728"/>
        <c:axId val="176155264"/>
        <c:axId val="0"/>
      </c:bar3DChart>
      <c:catAx>
        <c:axId val="176153728"/>
        <c:scaling>
          <c:orientation val="minMax"/>
        </c:scaling>
        <c:axPos val="b"/>
        <c:numFmt formatCode="\О\с\н\о\в\н\о\й" sourceLinked="0"/>
        <c:majorTickMark val="none"/>
        <c:tickLblPos val="nextTo"/>
        <c:spPr>
          <a:noFill/>
          <a:ln w="17432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55264"/>
        <c:crosses val="autoZero"/>
        <c:auto val="1"/>
        <c:lblAlgn val="ctr"/>
        <c:lblOffset val="100"/>
      </c:catAx>
      <c:valAx>
        <c:axId val="176155264"/>
        <c:scaling>
          <c:orientation val="minMax"/>
          <c:max val="18"/>
        </c:scaling>
        <c:axPos val="l"/>
        <c:majorGridlines>
          <c:spPr>
            <a:ln w="871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53728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871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238317383873505E-2"/>
          <c:y val="1.5208783023743653E-2"/>
          <c:w val="0.95176168261613114"/>
          <c:h val="0.7656511263794827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871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Pt>
            <c:idx val="0"/>
            <c:spPr>
              <a:solidFill>
                <a:srgbClr val="FF0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rgbClr val="00B05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spPr>
              <a:solidFill>
                <a:srgbClr val="00B0F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3"/>
            <c:spPr>
              <a:solidFill>
                <a:srgbClr val="FFC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4"/>
            <c:spPr>
              <a:solidFill>
                <a:srgbClr val="7030A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3888888888889054E-3"/>
                  <c:y val="-1.99018135410060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58723576033079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925337632081487E-17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8E-3"/>
                  <c:y val="-2.38821762492070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7681E-3"/>
                  <c:y val="-4.3783989790212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795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Приведение регионального законодательства в части полномочий  по подготовке спортивного резерва в соответствии с федеральным законом № 329-ФЗ от 04.12.2007 «О физической культуре и спорте в Российской Федерации»</c:v>
                </c:pt>
                <c:pt idx="1">
                  <c:v>Подпрограмма «Подготовка спортивного резерва» в государственной программе региона с индикаторами и показателями</c:v>
                </c:pt>
                <c:pt idx="2">
                  <c:v>Региональный порядок приема лиц в физкультурно-спортивные организации, созданные субъектом Российской Федерации</c:v>
                </c:pt>
                <c:pt idx="3">
                  <c:v>Региональный порядок осуществления контроля за соблюдением организациями, осуществляющими спортивную подготовку, федеральных стандартов спортивной подготовки</c:v>
                </c:pt>
                <c:pt idx="4">
                  <c:v>Региональный порядок, регламентирующий общие принципы и критерии формирования списков кандидатов в спортивные сборные команды субъектов Российской Федерации, а также их утверждения</c:v>
                </c:pt>
                <c:pt idx="5">
                  <c:v>Отраслевая система оплаты трудаотражения в ней стимулирующих и компенсационных выплат для тренеров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shape val="box"/>
        </c:ser>
        <c:gapWidth val="65"/>
        <c:shape val="cylinder"/>
        <c:axId val="175510656"/>
        <c:axId val="175512192"/>
        <c:axId val="0"/>
      </c:bar3DChart>
      <c:catAx>
        <c:axId val="175510656"/>
        <c:scaling>
          <c:orientation val="minMax"/>
        </c:scaling>
        <c:axPos val="b"/>
        <c:numFmt formatCode="\О\с\н\о\в\н\о\й" sourceLinked="0"/>
        <c:majorTickMark val="none"/>
        <c:tickLblPos val="nextTo"/>
        <c:spPr>
          <a:noFill/>
          <a:ln w="17432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512192"/>
        <c:crosses val="autoZero"/>
        <c:auto val="1"/>
        <c:lblAlgn val="ctr"/>
        <c:lblOffset val="100"/>
      </c:catAx>
      <c:valAx>
        <c:axId val="175512192"/>
        <c:scaling>
          <c:orientation val="minMax"/>
          <c:max val="8"/>
        </c:scaling>
        <c:axPos val="l"/>
        <c:majorGridlines>
          <c:spPr>
            <a:ln w="871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510656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871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238317383873505E-2"/>
          <c:y val="1.5208783023743653E-2"/>
          <c:w val="0.95176168261613137"/>
          <c:h val="0.765651126379483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871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Pt>
            <c:idx val="0"/>
            <c:spPr>
              <a:solidFill>
                <a:srgbClr val="FF0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rgbClr val="00B05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spPr>
              <a:solidFill>
                <a:srgbClr val="00B0F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3"/>
            <c:spPr>
              <a:solidFill>
                <a:srgbClr val="FFC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4"/>
            <c:spPr>
              <a:solidFill>
                <a:srgbClr val="7030A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3888888888889063E-3"/>
                  <c:y val="-1.99018135410060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5872357603307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92533763208158E-17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8E-3"/>
                  <c:y val="-2.38821762492070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7681E-3"/>
                  <c:y val="-4.3783989790212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795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Приведение регионального законодательства в части полномочий  по подготовке спортивного резерва в соответствии с федеральным законом № 329-ФЗ от 04.12.2007 «О физической культуре и спорте в Российской Федерации»</c:v>
                </c:pt>
                <c:pt idx="1">
                  <c:v>Подпрограмма «Подготовка спортивного резерва» в государственной программе региона с индикаторами и показателями</c:v>
                </c:pt>
                <c:pt idx="2">
                  <c:v>Региональный порядок приема лиц в физкультурно-спортивные организации, созданные субъектом Российской Федерации</c:v>
                </c:pt>
                <c:pt idx="3">
                  <c:v>Региональный порядок осуществления контроля за соблюдением организациями, осуществляющими спортивную подготовку, федеральных стандартов спортивной подготовки</c:v>
                </c:pt>
                <c:pt idx="4">
                  <c:v>Региональный порядок, регламентирующий общие принципы и критерии формирования списков кандидатов в спортивные сборные команды субъектов Российской Федерации, а также их утверждения</c:v>
                </c:pt>
                <c:pt idx="5">
                  <c:v>Отраслевая система оплаты трудаотражения в ней стимулирующих и компенсационных выплат для тренеров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1</c:v>
                </c:pt>
                <c:pt idx="2">
                  <c:v>8</c:v>
                </c:pt>
                <c:pt idx="3">
                  <c:v>3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shape val="box"/>
        </c:ser>
        <c:gapWidth val="65"/>
        <c:shape val="cylinder"/>
        <c:axId val="175744512"/>
        <c:axId val="175746048"/>
        <c:axId val="0"/>
      </c:bar3DChart>
      <c:catAx>
        <c:axId val="175744512"/>
        <c:scaling>
          <c:orientation val="minMax"/>
        </c:scaling>
        <c:axPos val="b"/>
        <c:numFmt formatCode="\О\с\н\о\в\н\о\й" sourceLinked="0"/>
        <c:majorTickMark val="none"/>
        <c:tickLblPos val="nextTo"/>
        <c:spPr>
          <a:noFill/>
          <a:ln w="17432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746048"/>
        <c:crosses val="autoZero"/>
        <c:auto val="1"/>
        <c:lblAlgn val="ctr"/>
        <c:lblOffset val="100"/>
      </c:catAx>
      <c:valAx>
        <c:axId val="175746048"/>
        <c:scaling>
          <c:orientation val="minMax"/>
          <c:max val="9"/>
        </c:scaling>
        <c:axPos val="l"/>
        <c:majorGridlines>
          <c:spPr>
            <a:ln w="871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744512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871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238317383873505E-2"/>
          <c:y val="1.5208783023743653E-2"/>
          <c:w val="0.95176168261613114"/>
          <c:h val="0.7656511263794827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871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Pt>
            <c:idx val="0"/>
            <c:spPr>
              <a:solidFill>
                <a:srgbClr val="FF0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rgbClr val="00B05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spPr>
              <a:solidFill>
                <a:srgbClr val="00B0F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3"/>
            <c:spPr>
              <a:solidFill>
                <a:srgbClr val="FFC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4"/>
            <c:spPr>
              <a:solidFill>
                <a:srgbClr val="7030A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3888888888889054E-3"/>
                  <c:y val="-1.99018135410060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58723576033079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925337632081487E-17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8E-3"/>
                  <c:y val="-2.38821762492070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7681E-3"/>
                  <c:y val="-4.3783989790212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795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Приведение регионального законодательства в части полномочий  по подготовке спортивного резерва в соответствии с федеральным законом № 329-ФЗ от 04.12.2007 «О физической культуре и спорте в Российской Федерации»</c:v>
                </c:pt>
                <c:pt idx="1">
                  <c:v>Подпрограмма «Подготовка спортивного резерва» в государственной программе региона с индикаторами и показателями</c:v>
                </c:pt>
                <c:pt idx="2">
                  <c:v>Региональный порядок приема лиц в физкультурно-спортивные организации, созданные субъектом Российской Федерации</c:v>
                </c:pt>
                <c:pt idx="3">
                  <c:v>Региональный порядок осуществления контроля за соблюдением организациями, осуществляющими спортивную подготовку, федеральных стандартов спортивной подготовки</c:v>
                </c:pt>
                <c:pt idx="4">
                  <c:v>Региональный порядок, регламентирующий общие принципы и критерии формирования списков кандидатов в спортивные сборные команды субъектов Российской Федерации, а также их утверждения</c:v>
                </c:pt>
                <c:pt idx="5">
                  <c:v>Отраслевая система оплаты трудаотражения в ней стимулирующих и компенсационных выплат для тренеров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10</c:v>
                </c:pt>
                <c:pt idx="2">
                  <c:v>14</c:v>
                </c:pt>
                <c:pt idx="3">
                  <c:v>10</c:v>
                </c:pt>
                <c:pt idx="4">
                  <c:v>14</c:v>
                </c:pt>
                <c:pt idx="5">
                  <c:v>14</c:v>
                </c:pt>
              </c:numCache>
            </c:numRef>
          </c:val>
          <c:shape val="box"/>
        </c:ser>
        <c:gapWidth val="65"/>
        <c:shape val="cylinder"/>
        <c:axId val="176166400"/>
        <c:axId val="176167936"/>
        <c:axId val="0"/>
      </c:bar3DChart>
      <c:catAx>
        <c:axId val="176166400"/>
        <c:scaling>
          <c:orientation val="minMax"/>
        </c:scaling>
        <c:axPos val="b"/>
        <c:numFmt formatCode="\О\с\н\о\в\н\о\й" sourceLinked="0"/>
        <c:majorTickMark val="none"/>
        <c:tickLblPos val="nextTo"/>
        <c:spPr>
          <a:noFill/>
          <a:ln w="17432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67936"/>
        <c:crosses val="autoZero"/>
        <c:auto val="1"/>
        <c:lblAlgn val="ctr"/>
        <c:lblOffset val="100"/>
      </c:catAx>
      <c:valAx>
        <c:axId val="176167936"/>
        <c:scaling>
          <c:orientation val="minMax"/>
          <c:max val="14"/>
        </c:scaling>
        <c:axPos val="l"/>
        <c:majorGridlines>
          <c:spPr>
            <a:ln w="871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66400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871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238317383873505E-2"/>
          <c:y val="1.5208783023743653E-2"/>
          <c:w val="0.95176168261613137"/>
          <c:h val="0.765651126379483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871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Pt>
            <c:idx val="0"/>
            <c:spPr>
              <a:solidFill>
                <a:srgbClr val="FF0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rgbClr val="00B05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spPr>
              <a:solidFill>
                <a:srgbClr val="00B0F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3"/>
            <c:spPr>
              <a:solidFill>
                <a:srgbClr val="FFC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4"/>
            <c:spPr>
              <a:solidFill>
                <a:srgbClr val="7030A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3888888888889063E-3"/>
                  <c:y val="-1.99018135410060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5872357603307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92533763208158E-17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8E-3"/>
                  <c:y val="-2.38821762492070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7681E-3"/>
                  <c:y val="-4.3783989790212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795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Приведение регионального законодательства в части полномочий  по подготовке спортивного резерва в соответствии с федеральным законом № 329-ФЗ от 04.12.2007 «О физической культуре и спорте в Российской Федерации»</c:v>
                </c:pt>
                <c:pt idx="1">
                  <c:v>Подпрограмма «Подготовка спортивного резерва» в государственной программе региона с индикаторами и показателями</c:v>
                </c:pt>
                <c:pt idx="2">
                  <c:v>Региональный порядок приема лиц в физкультурно-спортивные организации, созданные субъектом Российской Федерации</c:v>
                </c:pt>
                <c:pt idx="3">
                  <c:v>Региональный порядок осуществления контроля за соблюдением организациями, осуществляющими спортивную подготовку, федеральных стандартов спортивной подготовки</c:v>
                </c:pt>
                <c:pt idx="4">
                  <c:v>Региональный порядок, регламентирующий общие принципы и критерии формирования списков кандидатов в спортивные сборные команды субъектов Российской Федерации, а также их утверждения</c:v>
                </c:pt>
                <c:pt idx="5">
                  <c:v>Отраслевая система оплаты трудаотражения в ней стимулирующих и компенсационных выплат для тренеров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0</c:v>
                </c:pt>
                <c:pt idx="2">
                  <c:v>12</c:v>
                </c:pt>
                <c:pt idx="3">
                  <c:v>8</c:v>
                </c:pt>
                <c:pt idx="4">
                  <c:v>11</c:v>
                </c:pt>
                <c:pt idx="5">
                  <c:v>10</c:v>
                </c:pt>
              </c:numCache>
            </c:numRef>
          </c:val>
          <c:shape val="box"/>
        </c:ser>
        <c:gapWidth val="65"/>
        <c:shape val="cylinder"/>
        <c:axId val="176183936"/>
        <c:axId val="176206208"/>
        <c:axId val="0"/>
      </c:bar3DChart>
      <c:catAx>
        <c:axId val="176183936"/>
        <c:scaling>
          <c:orientation val="minMax"/>
        </c:scaling>
        <c:axPos val="b"/>
        <c:numFmt formatCode="\О\с\н\о\в\н\о\й" sourceLinked="0"/>
        <c:majorTickMark val="none"/>
        <c:tickLblPos val="nextTo"/>
        <c:spPr>
          <a:noFill/>
          <a:ln w="17432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06208"/>
        <c:crosses val="autoZero"/>
        <c:auto val="1"/>
        <c:lblAlgn val="ctr"/>
        <c:lblOffset val="100"/>
      </c:catAx>
      <c:valAx>
        <c:axId val="176206208"/>
        <c:scaling>
          <c:orientation val="minMax"/>
          <c:max val="12"/>
        </c:scaling>
        <c:axPos val="l"/>
        <c:majorGridlines>
          <c:spPr>
            <a:ln w="871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83936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871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238317383873505E-2"/>
          <c:y val="1.5208783023743653E-2"/>
          <c:w val="0.95176168261613159"/>
          <c:h val="0.765651126379483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871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Pt>
            <c:idx val="0"/>
            <c:spPr>
              <a:solidFill>
                <a:srgbClr val="FF0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rgbClr val="00B05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spPr>
              <a:solidFill>
                <a:srgbClr val="00B0F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3"/>
            <c:spPr>
              <a:solidFill>
                <a:srgbClr val="FFC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4"/>
            <c:spPr>
              <a:solidFill>
                <a:srgbClr val="7030A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3888888888889065E-3"/>
                  <c:y val="-1.99018135410060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5872357603307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925337632081623E-17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8E-3"/>
                  <c:y val="-2.38821762492070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7681E-3"/>
                  <c:y val="-4.3783989790212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795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Приведение регионального законодательства в части полномочий  по подготовке спортивного резерва в соответствии с федеральным законом № 329-ФЗ от 04.12.2007 «О физической культуре и спорте в Российской Федерации»</c:v>
                </c:pt>
                <c:pt idx="1">
                  <c:v>Подпрограмма «Подготовка спортивного резерва» в государственной программе региона с индикаторами и показателями</c:v>
                </c:pt>
                <c:pt idx="2">
                  <c:v>Региональный порядок приема лиц в физкультурно-спортивные организации, созданные субъектом Российской Федерации</c:v>
                </c:pt>
                <c:pt idx="3">
                  <c:v>Региональный порядок осуществления контроля за соблюдением организациями, осуществляющими спортивную подготовку, федеральных стандартов спортивной подготовки</c:v>
                </c:pt>
                <c:pt idx="4">
                  <c:v>Региональный порядок, регламентирующий общие принципы и критерии формирования списков кандидатов в спортивные сборные команды субъектов Российской Федерации, а также их утверждения</c:v>
                </c:pt>
                <c:pt idx="5">
                  <c:v>Отраслевая система оплаты трудаотражения в ней стимулирующих и компенсационных выплат для тренеров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11</c:v>
                </c:pt>
                <c:pt idx="5">
                  <c:v>9</c:v>
                </c:pt>
              </c:numCache>
            </c:numRef>
          </c:val>
          <c:shape val="box"/>
        </c:ser>
        <c:gapWidth val="65"/>
        <c:shape val="cylinder"/>
        <c:axId val="175861120"/>
        <c:axId val="175862912"/>
        <c:axId val="0"/>
      </c:bar3DChart>
      <c:catAx>
        <c:axId val="175861120"/>
        <c:scaling>
          <c:orientation val="minMax"/>
        </c:scaling>
        <c:axPos val="b"/>
        <c:numFmt formatCode="\О\с\н\о\в\н\о\й" sourceLinked="0"/>
        <c:majorTickMark val="none"/>
        <c:tickLblPos val="nextTo"/>
        <c:spPr>
          <a:noFill/>
          <a:ln w="17432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62912"/>
        <c:crosses val="autoZero"/>
        <c:auto val="1"/>
        <c:lblAlgn val="ctr"/>
        <c:lblOffset val="100"/>
      </c:catAx>
      <c:valAx>
        <c:axId val="175862912"/>
        <c:scaling>
          <c:orientation val="minMax"/>
          <c:max val="11"/>
          <c:min val="0"/>
        </c:scaling>
        <c:axPos val="l"/>
        <c:majorGridlines>
          <c:spPr>
            <a:ln w="871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61120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871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238317383873505E-2"/>
          <c:y val="1.5208783023743653E-2"/>
          <c:w val="0.95176168261613181"/>
          <c:h val="0.765651126379483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871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Pt>
            <c:idx val="0"/>
            <c:spPr>
              <a:solidFill>
                <a:srgbClr val="FF0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rgbClr val="00B05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spPr>
              <a:solidFill>
                <a:srgbClr val="00B0F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3"/>
            <c:spPr>
              <a:solidFill>
                <a:srgbClr val="FFC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4"/>
            <c:spPr>
              <a:solidFill>
                <a:srgbClr val="7030A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3888888888889069E-3"/>
                  <c:y val="-1.99018135410060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5872357603307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925337632081666E-17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8E-3"/>
                  <c:y val="-2.38821762492070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7681E-3"/>
                  <c:y val="-4.3783989790212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795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Приведение регионального законодательства в части полномочий  по подготовке спортивного резерва в соответствии с федеральным законом № 329-ФЗ от 04.12.2007 «О физической культуре и спорте в Российской Федерации»</c:v>
                </c:pt>
                <c:pt idx="1">
                  <c:v>Подпрограмма «Подготовка спортивного резерва» в государственной программе региона с индикаторами и показателями</c:v>
                </c:pt>
                <c:pt idx="2">
                  <c:v>Региональный порядок приема лиц в физкультурно-спортивные организации, созданные субъектом Российской Федерации</c:v>
                </c:pt>
                <c:pt idx="3">
                  <c:v>Региональный порядок осуществления контроля за соблюдением организациями, осуществляющими спортивную подготовку, федеральных стандартов спортивной подготовки</c:v>
                </c:pt>
                <c:pt idx="4">
                  <c:v>Региональный порядок, регламентирующий общие принципы и критерии формирования списков кандидатов в спортивные сборные команды субъектов Российской Федерации, а также их утверждения</c:v>
                </c:pt>
                <c:pt idx="5">
                  <c:v>Отраслевая система оплаты трудаотражения в ней стимулирующих и компенсационных выплат для тренеров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0</c:v>
                </c:pt>
                <c:pt idx="2">
                  <c:v>7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shape val="box"/>
        </c:ser>
        <c:gapWidth val="65"/>
        <c:shape val="cylinder"/>
        <c:axId val="176054272"/>
        <c:axId val="176055808"/>
        <c:axId val="0"/>
      </c:bar3DChart>
      <c:catAx>
        <c:axId val="176054272"/>
        <c:scaling>
          <c:orientation val="minMax"/>
        </c:scaling>
        <c:axPos val="b"/>
        <c:numFmt formatCode="\О\с\н\о\в\н\о\й" sourceLinked="0"/>
        <c:majorTickMark val="none"/>
        <c:tickLblPos val="nextTo"/>
        <c:spPr>
          <a:noFill/>
          <a:ln w="17432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55808"/>
        <c:crosses val="autoZero"/>
        <c:auto val="1"/>
        <c:lblAlgn val="ctr"/>
        <c:lblOffset val="100"/>
      </c:catAx>
      <c:valAx>
        <c:axId val="176055808"/>
        <c:scaling>
          <c:orientation val="minMax"/>
          <c:max val="7"/>
          <c:min val="0"/>
        </c:scaling>
        <c:axPos val="l"/>
        <c:majorGridlines>
          <c:spPr>
            <a:ln w="871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54272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871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238317383873505E-2"/>
          <c:y val="1.5208783023743653E-2"/>
          <c:w val="0.95176168261613192"/>
          <c:h val="0.7656511263794840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871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Pt>
            <c:idx val="0"/>
            <c:spPr>
              <a:solidFill>
                <a:srgbClr val="FF0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rgbClr val="00B05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spPr>
              <a:solidFill>
                <a:srgbClr val="00B0F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3"/>
            <c:spPr>
              <a:solidFill>
                <a:srgbClr val="FFC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4"/>
            <c:spPr>
              <a:solidFill>
                <a:srgbClr val="7030A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3888888888889074E-3"/>
                  <c:y val="-1.990181354100602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58723576033079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925337632081721E-17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8E-3"/>
                  <c:y val="-2.38821762492070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7681E-3"/>
                  <c:y val="-4.3783989790212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795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Приведение регионального законодательства в части полномочий  по подготовке спортивного резерва в соответствии с федеральным законом № 329-ФЗ от 04.12.2007 «О физической культуре и спорте в Российской Федерации»</c:v>
                </c:pt>
                <c:pt idx="1">
                  <c:v>Подпрограмма «Подготовка спортивного резерва» в государственной программе региона с индикаторами и показателями</c:v>
                </c:pt>
                <c:pt idx="2">
                  <c:v>Региональный порядок приема лиц в физкультурно-спортивные организации, созданные субъектом Российской Федерации</c:v>
                </c:pt>
                <c:pt idx="3">
                  <c:v>Региональный порядок осуществления контроля за соблюдением организациями, осуществляющими спортивную подготовку, федеральных стандартов спортивной подготовки</c:v>
                </c:pt>
                <c:pt idx="4">
                  <c:v>Региональный порядок, регламентирующий общие принципы и критерии формирования списков кандидатов в спортивные сборные команды субъектов Российской Федерации, а также их утверждения</c:v>
                </c:pt>
                <c:pt idx="5">
                  <c:v>Отраслевая система оплаты трудаотражения в ней стимулирующих и компенсационных выплат для тренеров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shape val="box"/>
        </c:ser>
        <c:gapWidth val="65"/>
        <c:shape val="cylinder"/>
        <c:axId val="175985792"/>
        <c:axId val="175987328"/>
        <c:axId val="0"/>
      </c:bar3DChart>
      <c:catAx>
        <c:axId val="175985792"/>
        <c:scaling>
          <c:orientation val="minMax"/>
        </c:scaling>
        <c:axPos val="b"/>
        <c:numFmt formatCode="\О\с\н\о\в\н\о\й" sourceLinked="0"/>
        <c:majorTickMark val="none"/>
        <c:tickLblPos val="nextTo"/>
        <c:spPr>
          <a:noFill/>
          <a:ln w="17432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987328"/>
        <c:crosses val="autoZero"/>
        <c:auto val="1"/>
        <c:lblAlgn val="ctr"/>
        <c:lblOffset val="100"/>
      </c:catAx>
      <c:valAx>
        <c:axId val="175987328"/>
        <c:scaling>
          <c:orientation val="minMax"/>
          <c:max val="6"/>
          <c:min val="0"/>
        </c:scaling>
        <c:axPos val="l"/>
        <c:majorGridlines>
          <c:spPr>
            <a:ln w="871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985792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871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238317383873505E-2"/>
          <c:y val="1.5208783023743653E-2"/>
          <c:w val="0.95176168261613203"/>
          <c:h val="0.76565112637948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871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Pt>
            <c:idx val="0"/>
            <c:spPr>
              <a:solidFill>
                <a:srgbClr val="FF0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rgbClr val="00B05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spPr>
              <a:solidFill>
                <a:srgbClr val="00B0F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3"/>
            <c:spPr>
              <a:solidFill>
                <a:srgbClr val="FFC00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4"/>
            <c:spPr>
              <a:solidFill>
                <a:srgbClr val="7030A0">
                  <a:alpha val="85000"/>
                </a:srgbClr>
              </a:solidFill>
              <a:ln w="8716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388888888888908E-3"/>
                  <c:y val="-1.99018135410060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587235760330795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925337632081765E-17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92145083280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8E-3"/>
                  <c:y val="-2.38821762492070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7681E-3"/>
                  <c:y val="-4.3783989790212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795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Приведение регионального законодательства в части полномочий  по подготовке спортивного резерва в соответствии с федеральным законом № 329-ФЗ от 04.12.2007 «О физической культуре и спорте в Российской Федерации»</c:v>
                </c:pt>
                <c:pt idx="1">
                  <c:v>Подпрограмма «Подготовка спортивного резерва» в государственной программе региона с индикаторами и показателями</c:v>
                </c:pt>
                <c:pt idx="2">
                  <c:v>Региональный порядок приема лиц в физкультурно-спортивные организации, созданные субъектом Российской Федерации</c:v>
                </c:pt>
                <c:pt idx="3">
                  <c:v>Региональный порядок осуществления контроля за соблюдением организациями, осуществляющими спортивную подготовку, федеральных стандартов спортивной подготовки</c:v>
                </c:pt>
                <c:pt idx="4">
                  <c:v>Региональный порядок, регламентирующий общие принципы и критерии формирования списков кандидатов в спортивные сборные команды субъектов Российской Федерации, а также их утверждения</c:v>
                </c:pt>
                <c:pt idx="5">
                  <c:v>Отраслевая система оплаты трудаотражения в ней стимулирующих и компенсационных выплат для тренеров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</c:v>
                </c:pt>
                <c:pt idx="1">
                  <c:v>30</c:v>
                </c:pt>
                <c:pt idx="2">
                  <c:v>76</c:v>
                </c:pt>
                <c:pt idx="3">
                  <c:v>52</c:v>
                </c:pt>
                <c:pt idx="4">
                  <c:v>80</c:v>
                </c:pt>
                <c:pt idx="5">
                  <c:v>72</c:v>
                </c:pt>
              </c:numCache>
            </c:numRef>
          </c:val>
          <c:shape val="box"/>
        </c:ser>
        <c:gapWidth val="65"/>
        <c:shape val="cylinder"/>
        <c:axId val="175614208"/>
        <c:axId val="175620096"/>
        <c:axId val="0"/>
      </c:bar3DChart>
      <c:catAx>
        <c:axId val="175614208"/>
        <c:scaling>
          <c:orientation val="minMax"/>
        </c:scaling>
        <c:axPos val="b"/>
        <c:numFmt formatCode="\О\с\н\о\в\н\о\й" sourceLinked="0"/>
        <c:majorTickMark val="none"/>
        <c:tickLblPos val="nextTo"/>
        <c:spPr>
          <a:noFill/>
          <a:ln w="17432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620096"/>
        <c:crosses val="autoZero"/>
        <c:auto val="1"/>
        <c:lblAlgn val="ctr"/>
        <c:lblOffset val="100"/>
      </c:catAx>
      <c:valAx>
        <c:axId val="175620096"/>
        <c:scaling>
          <c:orientation val="minMax"/>
          <c:max val="85"/>
          <c:min val="0"/>
        </c:scaling>
        <c:axPos val="l"/>
        <c:majorGridlines>
          <c:spPr>
            <a:ln w="871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614208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871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88BD95-EC10-47AA-A338-B8635B6E3EE2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5BB2E5-FAC6-4201-A637-01318BF21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69637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65541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76805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67589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77829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4212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94213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.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4356" y="1552295"/>
            <a:ext cx="8028730" cy="7990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557338"/>
            <a:ext cx="12192000" cy="461962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093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7409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214839"/>
            <a:ext cx="10515600" cy="2874812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2">
                    <a:lumMod val="50000"/>
                  </a:schemeClr>
                </a:solidFill>
                <a:latin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557338"/>
            <a:ext cx="12192000" cy="461962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093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3701807"/>
            <a:ext cx="5181600" cy="24751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3701807"/>
            <a:ext cx="5181600" cy="24751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1557338"/>
            <a:ext cx="12192000" cy="461962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25050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775" y="398160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72187" y="398160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557338"/>
            <a:ext cx="12192000" cy="461962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8330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557338"/>
            <a:ext cx="12192000" cy="461962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442" y="1352350"/>
            <a:ext cx="8660347" cy="7050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7442" y="2211405"/>
            <a:ext cx="866034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91" y="1467853"/>
            <a:ext cx="8872104" cy="8133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8191" y="2683041"/>
            <a:ext cx="8872104" cy="38813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3633788"/>
            <a:ext cx="105156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9" name="Заголовок 9"/>
          <p:cNvSpPr>
            <a:spLocks noGrp="1"/>
          </p:cNvSpPr>
          <p:nvPr>
            <p:ph type="title"/>
          </p:nvPr>
        </p:nvSpPr>
        <p:spPr bwMode="auto">
          <a:xfrm>
            <a:off x="838200" y="1601788"/>
            <a:ext cx="10515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4100" name="Изображение 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20725" y="354013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666666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666666"/>
          </a:solidFill>
          <a:latin typeface="Arial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666666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666666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666666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666666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728662" y="2795588"/>
            <a:ext cx="10448925" cy="1506538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Нормативное правовое регулирование организаций, осуществляющих спортивную подготовку.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Результаты мониторинга.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8" y="115888"/>
            <a:ext cx="11811000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Южный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федеральный округ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(8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регионов)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/>
        </p:nvGraphicFramePr>
        <p:xfrm>
          <a:off x="373063" y="1519238"/>
          <a:ext cx="11483975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7488" y="792957"/>
            <a:ext cx="66301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8" y="115888"/>
            <a:ext cx="11811000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Дальневосточный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федеральный округ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(9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регионов)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/>
        </p:nvGraphicFramePr>
        <p:xfrm>
          <a:off x="373063" y="1519238"/>
          <a:ext cx="11483975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8" y="115888"/>
            <a:ext cx="11811000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Приволжский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федеральный округ (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регионов)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0441589"/>
              </p:ext>
            </p:extLst>
          </p:nvPr>
        </p:nvGraphicFramePr>
        <p:xfrm>
          <a:off x="373063" y="1519238"/>
          <a:ext cx="11483975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7588" y="792957"/>
            <a:ext cx="66301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6938" y="792957"/>
            <a:ext cx="66301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8438" y="815976"/>
            <a:ext cx="66301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8" y="115888"/>
            <a:ext cx="11811000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Сибирский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федеральный округ (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регионов)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3939542"/>
              </p:ext>
            </p:extLst>
          </p:nvPr>
        </p:nvGraphicFramePr>
        <p:xfrm>
          <a:off x="373063" y="1519238"/>
          <a:ext cx="11483975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792957"/>
            <a:ext cx="66301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9388" y="792957"/>
            <a:ext cx="66301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8" y="115888"/>
            <a:ext cx="11811000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Северо-Западный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федеральный округ (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регионов)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5433955"/>
              </p:ext>
            </p:extLst>
          </p:nvPr>
        </p:nvGraphicFramePr>
        <p:xfrm>
          <a:off x="373063" y="1519238"/>
          <a:ext cx="11483975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5038" y="792957"/>
            <a:ext cx="66301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8" y="115888"/>
            <a:ext cx="11811000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Северо-Кавказский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федеральный округ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(7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регионов)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1361196"/>
              </p:ext>
            </p:extLst>
          </p:nvPr>
        </p:nvGraphicFramePr>
        <p:xfrm>
          <a:off x="373063" y="1519238"/>
          <a:ext cx="11483975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7588" y="792957"/>
            <a:ext cx="66301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792957"/>
            <a:ext cx="66301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138" y="792957"/>
            <a:ext cx="66301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8" y="115888"/>
            <a:ext cx="11811000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Уральский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федеральный округ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(6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регионов)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6635708"/>
              </p:ext>
            </p:extLst>
          </p:nvPr>
        </p:nvGraphicFramePr>
        <p:xfrm>
          <a:off x="373063" y="1519238"/>
          <a:ext cx="11483975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6138" y="792957"/>
            <a:ext cx="66301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188" y="792957"/>
            <a:ext cx="66301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8" y="115888"/>
            <a:ext cx="11811000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Итого по Российской Федерации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5814803"/>
              </p:ext>
            </p:extLst>
          </p:nvPr>
        </p:nvGraphicFramePr>
        <p:xfrm>
          <a:off x="373063" y="1519238"/>
          <a:ext cx="11483975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3" y="115888"/>
            <a:ext cx="12155487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 по Российской Федерации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8349" y="1201738"/>
            <a:ext cx="108267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Приведение регионального законодательства в части полномочий  по подготовке спортивного резерва в соответствии с федеральным законом № 329-ФЗ от 04.12.2007 «О физической культуре и спорте в Российской Федерации»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редакции Федерального закона от 26.06.2015 </a:t>
            </a:r>
            <a:b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204-ФЗ «О внесении изменений в Федеральный закон «О физической культуре и спорте в Российской Федерации» и отдельные законодательные акты Российской Федерации».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4215" name="Диаграмма 3"/>
          <p:cNvGraphicFramePr>
            <a:graphicFrameLocks/>
          </p:cNvGraphicFramePr>
          <p:nvPr/>
        </p:nvGraphicFramePr>
        <p:xfrm>
          <a:off x="2451100" y="2209800"/>
          <a:ext cx="8369300" cy="4368800"/>
        </p:xfrm>
        <a:graphic>
          <a:graphicData uri="http://schemas.openxmlformats.org/presentationml/2006/ole">
            <p:oleObj spid="_x0000_s94215" name="Worksheet" r:id="rId3" imgW="7629362" imgH="37386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63700"/>
            <a:ext cx="10737850" cy="549275"/>
          </a:xfrm>
        </p:spPr>
        <p:txBody>
          <a:bodyPr>
            <a:normAutofit fontScale="90000"/>
          </a:bodyPr>
          <a:lstStyle/>
          <a:p>
            <a:pPr marL="342900" indent="-342900" eaLnBrk="1" hangingPunct="1"/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Наличие в региональных государственных программах «Развитие физической культуры и спорта» подпрограммы «Подготовка спортивного резерва», а также целевых индикаторов и показателей подпрограмм (доля организаций, оказывающих услуги по спортивной подготовке; доля занимающихся на этапе высшего спортивного мастерства в организациях, осуществляющих спортивную подготовку, в общем количестве занимающихся на этапе спортивного совершенствования.</a:t>
            </a:r>
          </a:p>
        </p:txBody>
      </p:sp>
      <p:graphicFrame>
        <p:nvGraphicFramePr>
          <p:cNvPr id="11266" name="Диаграмма 3"/>
          <p:cNvGraphicFramePr>
            <a:graphicFrameLocks/>
          </p:cNvGraphicFramePr>
          <p:nvPr/>
        </p:nvGraphicFramePr>
        <p:xfrm>
          <a:off x="2393950" y="2336800"/>
          <a:ext cx="7086600" cy="4330700"/>
        </p:xfrm>
        <a:graphic>
          <a:graphicData uri="http://schemas.openxmlformats.org/presentationml/2006/ole">
            <p:oleObj spid="_x0000_s95234" name="Worksheet" r:id="rId3" imgW="7582030" imgH="360512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476475" y="1714488"/>
            <a:ext cx="7715304" cy="1285884"/>
          </a:xfrm>
          <a:prstGeom prst="roundRect">
            <a:avLst/>
          </a:prstGeom>
          <a:solidFill>
            <a:srgbClr val="FF4121">
              <a:alpha val="81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№ 329-ФЗ «О физической культуре и спорте в Российской Федерации» в редакции Федерального закона от 26.06.2015 № 204-ФЗ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Федеральный закон «О физической культуре и спорте в Российской Федерации» и отдельные законодательные акты Российской Федерации»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3968" y="3500438"/>
            <a:ext cx="10001320" cy="785818"/>
          </a:xfrm>
          <a:prstGeom prst="roundRect">
            <a:avLst/>
          </a:prstGeom>
          <a:gradFill flip="none" rotWithShape="1">
            <a:gsLst>
              <a:gs pos="0">
                <a:srgbClr val="FF4121">
                  <a:tint val="66000"/>
                  <a:satMod val="160000"/>
                </a:srgbClr>
              </a:gs>
              <a:gs pos="50000">
                <a:srgbClr val="FF4121">
                  <a:tint val="44500"/>
                  <a:satMod val="160000"/>
                </a:srgbClr>
              </a:gs>
              <a:gs pos="100000">
                <a:srgbClr val="FF4121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обеспечению подготовки спортивного резерва для спортивных сборных команд Российской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(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3968" y="4500570"/>
            <a:ext cx="10001320" cy="785818"/>
          </a:xfrm>
          <a:prstGeom prst="roundRect">
            <a:avLst/>
          </a:prstGeom>
          <a:gradFill flip="none" rotWithShape="1">
            <a:gsLst>
              <a:gs pos="0">
                <a:srgbClr val="FF4121">
                  <a:tint val="66000"/>
                  <a:satMod val="160000"/>
                </a:srgbClr>
              </a:gs>
              <a:gs pos="50000">
                <a:srgbClr val="FF4121">
                  <a:tint val="44500"/>
                  <a:satMod val="160000"/>
                </a:srgbClr>
              </a:gs>
              <a:gs pos="100000">
                <a:srgbClr val="FF4121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подготовки  спортивного резерва  в региональном законодательстве (органы власти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субъектов)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3968" y="5500702"/>
            <a:ext cx="10001320" cy="928694"/>
          </a:xfrm>
          <a:prstGeom prst="roundRect">
            <a:avLst/>
          </a:prstGeom>
          <a:gradFill flip="none" rotWithShape="1">
            <a:gsLst>
              <a:gs pos="0">
                <a:srgbClr val="FF4121">
                  <a:tint val="66000"/>
                  <a:satMod val="160000"/>
                </a:srgbClr>
              </a:gs>
              <a:gs pos="50000">
                <a:srgbClr val="FF4121">
                  <a:tint val="44500"/>
                  <a:satMod val="160000"/>
                </a:srgbClr>
              </a:gs>
              <a:gs pos="100000">
                <a:srgbClr val="FF4121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подготовки спортивного резерва по видам спорта (спортивные федерации)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>
            <a:off x="762000" y="2428875"/>
            <a:ext cx="1714500" cy="1588"/>
          </a:xfrm>
          <a:prstGeom prst="line">
            <a:avLst/>
          </a:prstGeom>
          <a:ln w="7620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1025525" y="4214813"/>
            <a:ext cx="3573463" cy="1587"/>
          </a:xfrm>
          <a:prstGeom prst="line">
            <a:avLst/>
          </a:prstGeom>
          <a:ln w="7620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762000" y="6000750"/>
            <a:ext cx="666750" cy="1588"/>
          </a:xfrm>
          <a:prstGeom prst="line">
            <a:avLst/>
          </a:prstGeom>
          <a:ln w="76200" cmpd="dbl">
            <a:solidFill>
              <a:schemeClr val="bg2">
                <a:lumMod val="50000"/>
              </a:scheme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762000" y="3857625"/>
            <a:ext cx="666750" cy="1588"/>
          </a:xfrm>
          <a:prstGeom prst="line">
            <a:avLst/>
          </a:prstGeom>
          <a:ln w="76200" cmpd="dbl">
            <a:solidFill>
              <a:schemeClr val="bg2">
                <a:lumMod val="50000"/>
              </a:scheme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762000" y="4929188"/>
            <a:ext cx="666750" cy="1587"/>
          </a:xfrm>
          <a:prstGeom prst="line">
            <a:avLst/>
          </a:prstGeom>
          <a:ln w="76200" cmpd="dbl">
            <a:solidFill>
              <a:schemeClr val="bg2">
                <a:lumMod val="50000"/>
              </a:scheme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3888" y="620713"/>
            <a:ext cx="10972800" cy="504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полномочия</a:t>
            </a:r>
            <a:endParaRPr lang="ru-RU" alt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1330325"/>
            <a:ext cx="9645650" cy="549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Наличие регионального порядка приема лиц в физкультурно-спортивные организации, созданные субъектом Российской Федерации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6259" name="Диаграмма 3"/>
          <p:cNvGraphicFramePr>
            <a:graphicFrameLocks/>
          </p:cNvGraphicFramePr>
          <p:nvPr/>
        </p:nvGraphicFramePr>
        <p:xfrm>
          <a:off x="1568450" y="2165350"/>
          <a:ext cx="8743950" cy="4324350"/>
        </p:xfrm>
        <a:graphic>
          <a:graphicData uri="http://schemas.openxmlformats.org/presentationml/2006/ole">
            <p:oleObj spid="_x0000_s96259" name="Worksheet" r:id="rId3" imgW="7286592" imgH="360512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450" y="1444625"/>
            <a:ext cx="9398000" cy="549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Наличие регионального порядка осуществления контроля за соблюдением организациями, осуществляющими спортивную подготовку, федеральных стандартов спортивной подготовки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7283" name="Диаграмма 3"/>
          <p:cNvGraphicFramePr>
            <a:graphicFrameLocks/>
          </p:cNvGraphicFramePr>
          <p:nvPr/>
        </p:nvGraphicFramePr>
        <p:xfrm>
          <a:off x="1568450" y="2165350"/>
          <a:ext cx="8743950" cy="4324350"/>
        </p:xfrm>
        <a:graphic>
          <a:graphicData uri="http://schemas.openxmlformats.org/presentationml/2006/ole">
            <p:oleObj spid="_x0000_s97283" name="Worksheet" r:id="rId3" imgW="7286592" imgH="360512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77975"/>
            <a:ext cx="9417050" cy="549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регионального порядка, регламентирующего общие принципы и критерии формирования списков кандидатов в спортивные сборные команды субъектов Российской Федерации, а также их утверждения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146" name="Диаграмма 3"/>
          <p:cNvGraphicFramePr>
            <a:graphicFrameLocks/>
          </p:cNvGraphicFramePr>
          <p:nvPr/>
        </p:nvGraphicFramePr>
        <p:xfrm>
          <a:off x="1568450" y="2165350"/>
          <a:ext cx="8953500" cy="4006850"/>
        </p:xfrm>
        <a:graphic>
          <a:graphicData uri="http://schemas.openxmlformats.org/presentationml/2006/ole">
            <p:oleObj spid="_x0000_s134146" name="Worksheet" r:id="rId3" imgW="7162800" imgH="290062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577975"/>
            <a:ext cx="10185400" cy="549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Наличие отраслевой системы оплаты труда работников сферы физической культуры и спорта, и отражения в ней стимулирующих и компенсационных выплат для тренеров, осуществляющих подготовку спортивного резерва, а также стимулирующих выплат для «молодых специалистов»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22" name="Диаграмма 3"/>
          <p:cNvGraphicFramePr>
            <a:graphicFrameLocks/>
          </p:cNvGraphicFramePr>
          <p:nvPr/>
        </p:nvGraphicFramePr>
        <p:xfrm>
          <a:off x="1568450" y="2165350"/>
          <a:ext cx="8743950" cy="4324350"/>
        </p:xfrm>
        <a:graphic>
          <a:graphicData uri="http://schemas.openxmlformats.org/presentationml/2006/ole">
            <p:oleObj spid="_x0000_s133122" name="Worksheet" r:id="rId3" imgW="7148756" imgH="322897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809750" y="357188"/>
            <a:ext cx="10382250" cy="768350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Устранение недостатков современного состояния системы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организаций спортивной подготовки</a:t>
            </a:r>
          </a:p>
        </p:txBody>
      </p:sp>
      <p:sp>
        <p:nvSpPr>
          <p:cNvPr id="24579" name="Rectangle 19"/>
          <p:cNvSpPr>
            <a:spLocks noChangeArrowheads="1"/>
          </p:cNvSpPr>
          <p:nvPr/>
        </p:nvSpPr>
        <p:spPr bwMode="auto">
          <a:xfrm>
            <a:off x="571500" y="0"/>
            <a:ext cx="112395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68241" bIns="68241" anchor="ctr">
            <a:spAutoFit/>
          </a:bodyPr>
          <a:lstStyle/>
          <a:p>
            <a:pPr algn="just" eaLnBrk="0" hangingPunct="0"/>
            <a:endParaRPr lang="ru-RU" sz="1300">
              <a:solidFill>
                <a:srgbClr val="106BBE"/>
              </a:solidFill>
            </a:endParaRPr>
          </a:p>
          <a:p>
            <a:pPr algn="just" eaLnBrk="0" hangingPunct="0"/>
            <a:endParaRPr lang="ru-RU" sz="1300">
              <a:solidFill>
                <a:srgbClr val="106BBE"/>
              </a:solidFill>
            </a:endParaRPr>
          </a:p>
          <a:p>
            <a:pPr algn="just" eaLnBrk="0" hangingPunct="0"/>
            <a:endParaRPr lang="ru-RU" sz="1300">
              <a:solidFill>
                <a:srgbClr val="106BBE"/>
              </a:solidFill>
            </a:endParaRPr>
          </a:p>
          <a:p>
            <a:pPr algn="just" eaLnBrk="0" hangingPunct="0"/>
            <a:endParaRPr lang="ru-RU" sz="1300">
              <a:solidFill>
                <a:srgbClr val="106BBE"/>
              </a:solidFill>
            </a:endParaRPr>
          </a:p>
          <a:p>
            <a:pPr algn="just" eaLnBrk="0" hangingPunct="0"/>
            <a:endParaRPr lang="ru-RU" sz="1300">
              <a:solidFill>
                <a:srgbClr val="106BBE"/>
              </a:solidFill>
            </a:endParaRPr>
          </a:p>
          <a:p>
            <a:pPr algn="just" eaLnBrk="0" hangingPunct="0"/>
            <a:endParaRPr lang="ru-RU" sz="1300">
              <a:solidFill>
                <a:srgbClr val="106BBE"/>
              </a:solidFill>
            </a:endParaRPr>
          </a:p>
          <a:p>
            <a:pPr algn="just" eaLnBrk="0" hangingPunct="0"/>
            <a:endParaRPr lang="ru-RU" sz="1300">
              <a:solidFill>
                <a:srgbClr val="106BBE"/>
              </a:solidFill>
            </a:endParaRPr>
          </a:p>
          <a:p>
            <a:pPr eaLnBrk="0" hangingPunct="0"/>
            <a:endParaRPr lang="ru-RU" sz="1400"/>
          </a:p>
          <a:p>
            <a:pPr algn="just" eaLnBrk="0" hangingPunct="0"/>
            <a:endParaRPr lang="ru-RU" sz="1400" b="1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09750" y="1327953"/>
            <a:ext cx="10109230" cy="6405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определение предмета и целей деятельности организаций, осуществляющих спортивную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подготовку – невозможно выстроить региональную модель и сеть организаций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(Приказ № 999)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2494" y="1327953"/>
            <a:ext cx="558805" cy="6405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9750" y="2111376"/>
            <a:ext cx="10109230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Координация деятельности организаций в регионе не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– полномочия не реализуются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(Приказ № 999)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2494" y="2111376"/>
            <a:ext cx="558805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9810" y="2754318"/>
            <a:ext cx="10109230" cy="642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регионах не используются законодательные возможности самостоятельно регулировать вопросы системы подготовки спортивного резерва – ожидание решений федерального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(Конституция, 184-ФЗ)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2554" y="2754318"/>
            <a:ext cx="558805" cy="642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09750" y="3540136"/>
            <a:ext cx="1010923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работников отрасли физической культуры и спорта не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проработаны: отсутствует поддержка молодых специалистов, первого тренера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(Положения Отраслевого соглашения 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2494" y="3540136"/>
            <a:ext cx="558805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09780" y="5170492"/>
            <a:ext cx="10109230" cy="642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внедряются нормативы затрат в организации спортивной подготовки – не возможно достичь 100% обеспеченности ФССП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(Примерные нормативы разработаны)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2524" y="4406900"/>
            <a:ext cx="558805" cy="642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09780" y="4406900"/>
            <a:ext cx="10109230" cy="634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 практического участия спортсменов в спортивных соревнованиях – неэффективная система нормативов и отбора талантливых детей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(Госпрограммы субъектов, система соревнований ФГБУ ФЦПСР 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2554" y="5170492"/>
            <a:ext cx="558805" cy="6081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09750" y="5931035"/>
            <a:ext cx="10109230" cy="642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 в Федеральный закон от 5 апреля 2013 года N 44-ФЗ «О контрактной системе в сфере закупок товаров, работ, услуг для обеспечения государственных и муниципальных нужд»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подписи Президента)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52524" y="5931035"/>
            <a:ext cx="558805" cy="6081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66750" y="214313"/>
            <a:ext cx="10972800" cy="504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текущей работы </a:t>
            </a:r>
          </a:p>
        </p:txBody>
      </p:sp>
      <p:pic>
        <p:nvPicPr>
          <p:cNvPr id="49155" name="Рисунок 3" descr="https://im2-tub-ru.yandex.net/i?id=4f39dce8740b5860f10d14cc7bfe0df6&amp;n=33&amp;h=190&amp;w=1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0" y="1071563"/>
            <a:ext cx="66675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4191000" y="1071563"/>
            <a:ext cx="4095750" cy="500062"/>
          </a:xfrm>
          <a:prstGeom prst="rect">
            <a:avLst/>
          </a:prstGeom>
          <a:solidFill>
            <a:srgbClr val="669900">
              <a:alpha val="5019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100">
                <a:latin typeface="Times New Roman" pitchFamily="18" charset="0"/>
              </a:rPr>
              <a:t>Федеральное собрание Российской Федерации 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</a:rPr>
              <a:t>ГОСУДАРСТВЕННАЯ ДУМА</a:t>
            </a:r>
          </a:p>
          <a:p>
            <a:pPr eaLnBrk="0" hangingPunct="0"/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000250" y="3071813"/>
            <a:ext cx="8001000" cy="928687"/>
          </a:xfrm>
          <a:prstGeom prst="rect">
            <a:avLst/>
          </a:prstGeom>
          <a:solidFill>
            <a:srgbClr val="669900">
              <a:alpha val="5019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latin typeface="Times New Roman" pitchFamily="18" charset="0"/>
              </a:rPr>
              <a:t>Правительство Российской Федерации </a:t>
            </a:r>
          </a:p>
          <a:p>
            <a:pPr algn="ctr" eaLnBrk="0" hangingPunct="0"/>
            <a:r>
              <a:rPr lang="ru-RU" sz="3200" b="1">
                <a:latin typeface="Times New Roman" pitchFamily="18" charset="0"/>
              </a:rPr>
              <a:t>МИНИСТЕРСТВО СПОРТА</a:t>
            </a:r>
          </a:p>
          <a:p>
            <a:pPr eaLnBrk="0" hangingPunct="0"/>
            <a:endParaRPr lang="ru-RU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7524750" y="1928813"/>
            <a:ext cx="3714750" cy="10715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Изменения в Федеральный закон от 5 апреля 2013 года N 44-ФЗ   «О контрактной системе в сфере закупок товаров, работ, услуг для обеспечения государственных и муниципальных нужд» </a:t>
            </a:r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857250" y="2071688"/>
            <a:ext cx="3238500" cy="500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Проект федерального закона 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об аттестации тренеров</a:t>
            </a:r>
          </a:p>
        </p:txBody>
      </p:sp>
      <p:pic>
        <p:nvPicPr>
          <p:cNvPr id="49160" name="Рисунок 12" descr="http://www.ekoexpert.ru/im/log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214938"/>
            <a:ext cx="1174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8" descr="http://litcey.ru/pars_docs/refs/47/46805/46805_html_m5c178080.gif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572250" y="5429250"/>
            <a:ext cx="666750" cy="542925"/>
          </a:xfrm>
        </p:spPr>
      </p:pic>
      <p:sp>
        <p:nvSpPr>
          <p:cNvPr id="49162" name="Rectangle 5"/>
          <p:cNvSpPr>
            <a:spLocks noChangeArrowheads="1"/>
          </p:cNvSpPr>
          <p:nvPr/>
        </p:nvSpPr>
        <p:spPr bwMode="auto">
          <a:xfrm>
            <a:off x="7429500" y="5429250"/>
            <a:ext cx="3797300" cy="500063"/>
          </a:xfrm>
          <a:prstGeom prst="rect">
            <a:avLst/>
          </a:prstGeom>
          <a:solidFill>
            <a:srgbClr val="669900">
              <a:alpha val="5019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>
                <a:latin typeface="Times New Roman" pitchFamily="18" charset="0"/>
              </a:rPr>
              <a:t>Правительство Российской Федерации </a:t>
            </a:r>
          </a:p>
          <a:p>
            <a:pPr algn="ctr" eaLnBrk="0" hangingPunct="0"/>
            <a:r>
              <a:rPr lang="ru-RU" sz="1400" b="1">
                <a:latin typeface="Times New Roman" pitchFamily="18" charset="0"/>
              </a:rPr>
              <a:t>МИНИСТЕРСТВО ЮСТИЦИИ</a:t>
            </a:r>
          </a:p>
          <a:p>
            <a:pPr eaLnBrk="0" hangingPunct="0"/>
            <a:endParaRPr lang="ru-RU"/>
          </a:p>
        </p:txBody>
      </p:sp>
      <p:sp>
        <p:nvSpPr>
          <p:cNvPr id="49163" name="Rectangle 5"/>
          <p:cNvSpPr>
            <a:spLocks noChangeArrowheads="1"/>
          </p:cNvSpPr>
          <p:nvPr/>
        </p:nvSpPr>
        <p:spPr bwMode="auto">
          <a:xfrm>
            <a:off x="1809750" y="5286375"/>
            <a:ext cx="3524250" cy="642938"/>
          </a:xfrm>
          <a:prstGeom prst="rect">
            <a:avLst/>
          </a:prstGeom>
          <a:solidFill>
            <a:srgbClr val="669900">
              <a:alpha val="5019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100">
                <a:latin typeface="Times New Roman" pitchFamily="18" charset="0"/>
              </a:rPr>
              <a:t>Правительство Российской Федерации </a:t>
            </a:r>
          </a:p>
          <a:p>
            <a:pPr algn="ctr" eaLnBrk="0" hangingPunct="0"/>
            <a:r>
              <a:rPr lang="ru-RU" sz="1500" b="1">
                <a:latin typeface="Times New Roman" pitchFamily="18" charset="0"/>
              </a:rPr>
              <a:t>МИНИСТЕРСТВО ТРУДА </a:t>
            </a:r>
          </a:p>
          <a:p>
            <a:pPr algn="ctr" eaLnBrk="0" hangingPunct="0"/>
            <a:r>
              <a:rPr lang="ru-RU" sz="1400" b="1">
                <a:latin typeface="Times New Roman" pitchFamily="18" charset="0"/>
              </a:rPr>
              <a:t>И СОЦИАЛЬНОЙ ЗАЩИТЫ</a:t>
            </a:r>
          </a:p>
          <a:p>
            <a:pPr eaLnBrk="0" hangingPunct="0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5333984" y="1857352"/>
            <a:ext cx="1047757" cy="1000132"/>
          </a:xfrm>
          <a:prstGeom prst="upArrow">
            <a:avLst/>
          </a:prstGeom>
          <a:solidFill>
            <a:srgbClr val="00990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flipV="1">
            <a:off x="2952718" y="4214806"/>
            <a:ext cx="1047757" cy="1000132"/>
          </a:xfrm>
          <a:prstGeom prst="upArrow">
            <a:avLst/>
          </a:prstGeom>
          <a:solidFill>
            <a:srgbClr val="00990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78" name="Rectangle 5"/>
          <p:cNvSpPr>
            <a:spLocks noChangeArrowheads="1"/>
          </p:cNvSpPr>
          <p:nvPr/>
        </p:nvSpPr>
        <p:spPr bwMode="auto">
          <a:xfrm>
            <a:off x="1143000" y="4286250"/>
            <a:ext cx="1333500" cy="71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Меры социальной защиты</a:t>
            </a:r>
          </a:p>
        </p:txBody>
      </p:sp>
      <p:sp>
        <p:nvSpPr>
          <p:cNvPr id="40979" name="Rectangle 5"/>
          <p:cNvSpPr>
            <a:spLocks noChangeArrowheads="1"/>
          </p:cNvSpPr>
          <p:nvPr/>
        </p:nvSpPr>
        <p:spPr bwMode="auto">
          <a:xfrm>
            <a:off x="8667750" y="4143375"/>
            <a:ext cx="2857500" cy="1071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России «Об утверждении порядка использования слова "олимпийский" или образованных на его основе слов и словосочетаний»</a:t>
            </a:r>
          </a:p>
        </p:txBody>
      </p:sp>
      <p:pic>
        <p:nvPicPr>
          <p:cNvPr id="49172" name="Picture 10" descr="http://www.planet-earth.ru/wp-content/uploads/Flag_of_Russi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9500" y="1857375"/>
            <a:ext cx="476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Picture 10" descr="http://www.planet-earth.ru/wp-content/uploads/Flag_of_Russi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63250" y="1714500"/>
            <a:ext cx="4302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4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250" y="3143250"/>
            <a:ext cx="10477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верх 26"/>
          <p:cNvSpPr/>
          <p:nvPr/>
        </p:nvSpPr>
        <p:spPr>
          <a:xfrm flipV="1">
            <a:off x="7429499" y="4214806"/>
            <a:ext cx="1047757" cy="1000132"/>
          </a:xfrm>
          <a:prstGeom prst="upArrow">
            <a:avLst/>
          </a:prstGeom>
          <a:solidFill>
            <a:srgbClr val="00990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78" name="Picture 10" descr="http://www.planet-earth.ru/wp-content/uploads/Flag_of_Russi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4071938"/>
            <a:ext cx="47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9" name="Picture 10" descr="http://www.planet-earth.ru/wp-content/uploads/Flag_of_Russi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9000" y="3857625"/>
            <a:ext cx="476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623888" y="620713"/>
            <a:ext cx="10972800" cy="504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 ведения (Конституция)</a:t>
            </a:r>
            <a:endParaRPr lang="ru-RU" alt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713" y="1557338"/>
            <a:ext cx="1161732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250" y="1557338"/>
            <a:ext cx="113807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Прямоугольник 6"/>
          <p:cNvSpPr>
            <a:spLocks noChangeArrowheads="1"/>
          </p:cNvSpPr>
          <p:nvPr/>
        </p:nvSpPr>
        <p:spPr bwMode="auto">
          <a:xfrm>
            <a:off x="285750" y="1643063"/>
            <a:ext cx="11525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Bef>
                <a:spcPts val="600"/>
              </a:spcBef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/>
              <a:t> </a:t>
            </a:r>
          </a:p>
          <a:p>
            <a:pPr algn="just">
              <a:spcBef>
                <a:spcPts val="600"/>
              </a:spcBef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400"/>
          </a:p>
          <a:p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43753" y="1840894"/>
            <a:ext cx="6286544" cy="504056"/>
          </a:xfrm>
          <a:prstGeom prst="roundRect">
            <a:avLst/>
          </a:prstGeom>
          <a:solidFill>
            <a:srgbClr val="FF412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регулирование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43753" y="2492896"/>
            <a:ext cx="6286544" cy="504056"/>
          </a:xfrm>
          <a:prstGeom prst="roundRect">
            <a:avLst/>
          </a:prstGeom>
          <a:solidFill>
            <a:srgbClr val="FF412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Гражданское законодательство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43753" y="4056476"/>
            <a:ext cx="6286544" cy="504056"/>
          </a:xfrm>
          <a:prstGeom prst="roundRect">
            <a:avLst/>
          </a:prstGeom>
          <a:solidFill>
            <a:srgbClr val="43BD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вопросы образования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43753" y="3422627"/>
            <a:ext cx="6286544" cy="504056"/>
          </a:xfrm>
          <a:prstGeom prst="roundRect">
            <a:avLst/>
          </a:prstGeom>
          <a:solidFill>
            <a:srgbClr val="43BD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вопросы физической культуры и спорта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43753" y="5284774"/>
            <a:ext cx="6286544" cy="504056"/>
          </a:xfrm>
          <a:prstGeom prst="roundRect">
            <a:avLst/>
          </a:prstGeom>
          <a:solidFill>
            <a:srgbClr val="43BD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Административное законодательство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43753" y="4677449"/>
            <a:ext cx="6286544" cy="504056"/>
          </a:xfrm>
          <a:prstGeom prst="roundRect">
            <a:avLst/>
          </a:prstGeom>
          <a:solidFill>
            <a:srgbClr val="43BD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вопросы здравоохранения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69591" y="1840894"/>
            <a:ext cx="2855776" cy="1209285"/>
          </a:xfrm>
          <a:prstGeom prst="roundRect">
            <a:avLst/>
          </a:prstGeom>
          <a:solidFill>
            <a:srgbClr val="FF412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Ведение Российской Федерации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69591" y="3422627"/>
            <a:ext cx="2855776" cy="2994000"/>
          </a:xfrm>
          <a:prstGeom prst="roundRect">
            <a:avLst/>
          </a:prstGeom>
          <a:solidFill>
            <a:srgbClr val="43BD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ведение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3753" y="5912571"/>
            <a:ext cx="6286544" cy="504056"/>
          </a:xfrm>
          <a:prstGeom prst="roundRect">
            <a:avLst/>
          </a:prstGeom>
          <a:solidFill>
            <a:srgbClr val="43BD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Трудовое законодательство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23888" y="620713"/>
            <a:ext cx="10972800" cy="5048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Принципы построения системы НПА в субъекте Российской Федерации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443" name="Rectangle 19"/>
          <p:cNvSpPr>
            <a:spLocks noChangeArrowheads="1"/>
          </p:cNvSpPr>
          <p:nvPr/>
        </p:nvSpPr>
        <p:spPr bwMode="auto">
          <a:xfrm>
            <a:off x="571500" y="1571625"/>
            <a:ext cx="112395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68241" bIns="68241" anchor="ctr">
            <a:spAutoFit/>
          </a:bodyPr>
          <a:lstStyle/>
          <a:p>
            <a:pPr algn="just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Федеральный закон от 06.10.1999 N 184-ФЗ «Об общих принципах организации законодательных (представительных) и исполнительных органов государственной власти субъектов Российской Федерации»</a:t>
            </a:r>
          </a:p>
          <a:p>
            <a:pPr algn="just" eaLnBrk="0" hangingPunct="0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>
                <a:latin typeface="Times New Roman" pitchFamily="18" charset="0"/>
                <a:cs typeface="Times New Roman" pitchFamily="18" charset="0"/>
              </a:rPr>
              <a:t>Статья 17. Система органов исполнительной власти субъекта Российской Федерации</a:t>
            </a: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3. В соответствии с Конституцией Российской Федерации в пределах ведения Российской Федерации и полномочий Российской Федерации по предметам совместного ведения Российской Федерации и субъектов Российской Федерации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федеральные органы исполнительной власти и органы исполнительной власти субъектов Российской Федерации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образуют единую систему исполнительной власти в Российской Федерации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>
                <a:latin typeface="Times New Roman" pitchFamily="18" charset="0"/>
                <a:cs typeface="Times New Roman" pitchFamily="18" charset="0"/>
              </a:rPr>
              <a:t>Глава IV.1. Общие принципы разграничения полномочий между федеральными органами государственной власти и органами государственной власти субъекта Российской Федерации</a:t>
            </a:r>
          </a:p>
          <a:p>
            <a:pPr algn="just"/>
            <a:r>
              <a:rPr lang="ru-RU" sz="1400" i="1">
                <a:latin typeface="Times New Roman" pitchFamily="18" charset="0"/>
                <a:cs typeface="Times New Roman" pitchFamily="18" charset="0"/>
              </a:rPr>
              <a:t>Статья 26.1. Определение полномочий органов государственной власти субъекта Российской Федерации</a:t>
            </a: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Полномочия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, осуществляемые органами государственной власти субъекта Российской Федерации по предметам ведения субъектов Российской Федерации,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определяются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конституцией (уставом), законами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и принимаемыми </a:t>
            </a:r>
            <a:r>
              <a:rPr lang="ru-RU" sz="1400" b="1" i="1" u="sng">
                <a:latin typeface="Times New Roman" pitchFamily="18" charset="0"/>
                <a:cs typeface="Times New Roman" pitchFamily="18" charset="0"/>
              </a:rPr>
              <a:t>в соответствии с ними иными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нормативными правовыми актами субъекта Российской Федерации.</a:t>
            </a:r>
          </a:p>
          <a:p>
            <a:pPr algn="just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>
                <a:latin typeface="Times New Roman" pitchFamily="18" charset="0"/>
                <a:cs typeface="Times New Roman" pitchFamily="18" charset="0"/>
              </a:rPr>
              <a:t>Статья 26.4. Участие органов государственной власти субъекта Российской Федерации в рассмотрении Государственной Думой Федерального Собрания Российской Федерации проектов федеральных законов по предметам совместного ведения</a:t>
            </a: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Проекты федеральных законов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по предметам совместного ведения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согласовываются с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законодательными (представительными) и высшими исполнительными органами государственной власти субъектов Российской Федерации в порядке, установленном настоящей статьей.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23888" y="620713"/>
            <a:ext cx="10972800" cy="504825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Координация деятельности организаций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6041" y="5085582"/>
            <a:ext cx="2529559" cy="63685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58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83641" y="4432886"/>
            <a:ext cx="4378647" cy="391483"/>
          </a:xfrm>
          <a:prstGeom prst="roundRect">
            <a:avLst/>
          </a:prstGeom>
          <a:gradFill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Паспортизация организаций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83641" y="3859563"/>
            <a:ext cx="4378647" cy="391483"/>
          </a:xfrm>
          <a:prstGeom prst="roundRect">
            <a:avLst/>
          </a:prstGeom>
          <a:gradFill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Истребование статистической информации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83641" y="5525968"/>
            <a:ext cx="4378647" cy="391483"/>
          </a:xfrm>
          <a:prstGeom prst="roundRect">
            <a:avLst/>
          </a:prstGeom>
          <a:gradFill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 руководящий кадров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83641" y="5012525"/>
            <a:ext cx="4378647" cy="391483"/>
          </a:xfrm>
          <a:prstGeom prst="roundRect">
            <a:avLst/>
          </a:prstGeom>
          <a:gradFill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деятельности организаций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83641" y="6153765"/>
            <a:ext cx="4378647" cy="391483"/>
          </a:xfrm>
          <a:prstGeom prst="roundRect">
            <a:avLst/>
          </a:prstGeom>
          <a:gradFill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 организация спортивной подготовки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83641" y="2016000"/>
            <a:ext cx="4378647" cy="39148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модели отбора в субъекте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83641" y="2643797"/>
            <a:ext cx="4378647" cy="39148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Спортивный атлас субъекта по видам спорта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6041" y="2325371"/>
            <a:ext cx="2529559" cy="6368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56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6041" y="2016000"/>
            <a:ext cx="2529559" cy="261520"/>
          </a:xfrm>
          <a:prstGeom prst="roundRect">
            <a:avLst/>
          </a:prstGeom>
          <a:solidFill>
            <a:srgbClr val="00B0F0">
              <a:alpha val="48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Спортивное направление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6041" y="4751005"/>
            <a:ext cx="2529559" cy="261520"/>
          </a:xfrm>
          <a:prstGeom prst="roundRect">
            <a:avLst/>
          </a:prstGeom>
          <a:solidFill>
            <a:srgbClr val="92D050">
              <a:alpha val="48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Методическое направление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87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630363"/>
            <a:ext cx="3532188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23888" y="620713"/>
            <a:ext cx="10972800" cy="504825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Координация деятельности организаций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43753" y="1840894"/>
            <a:ext cx="6286544" cy="504056"/>
          </a:xfrm>
          <a:prstGeom prst="roundRect">
            <a:avLst/>
          </a:prstGeom>
          <a:solidFill>
            <a:srgbClr val="808000">
              <a:alpha val="7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деятельности организаций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43753" y="2492896"/>
            <a:ext cx="6286544" cy="504056"/>
          </a:xfrm>
          <a:prstGeom prst="roundRect">
            <a:avLst/>
          </a:prstGeom>
          <a:solidFill>
            <a:srgbClr val="808000">
              <a:alpha val="7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43753" y="4056476"/>
            <a:ext cx="6286544" cy="504056"/>
          </a:xfrm>
          <a:prstGeom prst="roundRect">
            <a:avLst/>
          </a:prstGeom>
          <a:solidFill>
            <a:srgbClr val="43BDBD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Отбор талантливых спортсменов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43753" y="3422627"/>
            <a:ext cx="6286544" cy="504056"/>
          </a:xfrm>
          <a:prstGeom prst="roundRect">
            <a:avLst/>
          </a:prstGeom>
          <a:solidFill>
            <a:srgbClr val="43BDBD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методических материалов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43753" y="5284774"/>
            <a:ext cx="6286544" cy="504056"/>
          </a:xfrm>
          <a:prstGeom prst="roundRect">
            <a:avLst/>
          </a:prstGeom>
          <a:solidFill>
            <a:srgbClr val="43BDBD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повышения квалификации кадров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43753" y="4677449"/>
            <a:ext cx="6286544" cy="504056"/>
          </a:xfrm>
          <a:prstGeom prst="roundRect">
            <a:avLst/>
          </a:prstGeom>
          <a:solidFill>
            <a:srgbClr val="43BDBD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и оценка деятельности организаций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69591" y="1840894"/>
            <a:ext cx="2855776" cy="1209285"/>
          </a:xfrm>
          <a:prstGeom prst="roundRect">
            <a:avLst/>
          </a:prstGeom>
          <a:solidFill>
            <a:srgbClr val="808000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 власти в сфере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69591" y="4560531"/>
            <a:ext cx="2855776" cy="1856095"/>
          </a:xfrm>
          <a:prstGeom prst="roundRect">
            <a:avLst/>
          </a:prstGeom>
          <a:solidFill>
            <a:srgbClr val="43BDBD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ЦСП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(отдел координации и методического обеспечения организаций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3753" y="5912571"/>
            <a:ext cx="6286544" cy="669204"/>
          </a:xfrm>
          <a:prstGeom prst="roundRect">
            <a:avLst/>
          </a:prstGeom>
          <a:solidFill>
            <a:srgbClr val="43BDBD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со спортивными федерациями по формированию региональных моделей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2173184" y="3274056"/>
            <a:ext cx="1047757" cy="1000132"/>
          </a:xfrm>
          <a:prstGeom prst="upArrow">
            <a:avLst/>
          </a:prstGeom>
          <a:solidFill>
            <a:srgbClr val="00990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21038" y="3876675"/>
            <a:ext cx="760412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План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23888" y="620713"/>
            <a:ext cx="10972800" cy="5048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Мониторинг региональных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актов: критерии мониторинга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7272" y="1365250"/>
            <a:ext cx="10866278" cy="922643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оответствие региональных законов, регулирующих правоотношения в сфере физической культуры и спорта, федеральному закону № 329-ФЗ «О физической культуре и спорте в Российской Федерации» в редакции Федерального закона от 26.06.2015 № 204-ФЗ «О внесении изменений в Федеральный закон «О физической культуре и спорте в Российской Федерации» и отдельные законодательные акты Российской Федерации».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27272" y="4375609"/>
            <a:ext cx="10866278" cy="628191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1950" algn="just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Наличие регионального порядка осуществления контроля за соблюдением организациями, осуществляющими спортивную подготовку, федеральных стандартов спортивной подготовки.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27272" y="3778331"/>
            <a:ext cx="10866278" cy="493969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Наличие регионального порядка приема лиц в физкультурно-спортивные организации, созданные субъектом Российской Федерации.</a:t>
            </a:r>
          </a:p>
          <a:p>
            <a:pPr indent="35560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7272" y="2395516"/>
            <a:ext cx="10866278" cy="1327151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1950" algn="just" eaLnBrk="1" hangingPunct="1"/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Наличие в региональных государственных программах «Развитие физической культуры и спорта» подпрограммы «Подготовка спортивного резерва», а также целевых индикаторов и показателей подпрограмм (доля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спорта, в том числе для лиц с ограниченными возможностями здоровья и инвалидов; доля занимающихся на этапе высшего спортивного мастерства в организациях, осуществляющих спортивную подготовку, в общем количестве занимающихся на этапе спортивного совершенствования в организациях, осуществляющих спортивную подготовку).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27272" y="5082104"/>
            <a:ext cx="10866278" cy="66460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1950" algn="just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Наличие регионального порядка, регламентирующего общие принципы и критерии формирования списков кандидатов в спортивные сборные команды субъектов Российской Федерации, а также их утверждения.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857" y="1365250"/>
            <a:ext cx="565407" cy="922643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857" y="2395516"/>
            <a:ext cx="565407" cy="12795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9857" y="3758889"/>
            <a:ext cx="565407" cy="51468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857" y="4350647"/>
            <a:ext cx="565407" cy="654539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9857" y="5082104"/>
            <a:ext cx="565407" cy="66460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7272" y="5835650"/>
            <a:ext cx="10866278" cy="75565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1950" algn="just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Наличие отраслевой системы оплаты труда работников сферы физической культуры и спорта, и отражения в ней стимулирующих и компенсационных выплат для тренеров, осуществляющих подготовку спортивного резерва, а также стимулирующих выплат для «молодых специалистов».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9857" y="5805467"/>
            <a:ext cx="565407" cy="78734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623888" y="620713"/>
            <a:ext cx="10972800" cy="504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ru-RU" altLang="ru-RU" sz="16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altLang="ru-RU" sz="1600" dirty="0">
                <a:solidFill>
                  <a:schemeClr val="bg2">
                    <a:lumMod val="50000"/>
                  </a:schemeClr>
                </a:solidFill>
              </a:rPr>
            </a:br>
            <a:endParaRPr lang="ru-RU" alt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713" y="1557338"/>
            <a:ext cx="1161732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250" y="1557338"/>
            <a:ext cx="113807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285750" y="1643063"/>
            <a:ext cx="11525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Bef>
                <a:spcPts val="600"/>
              </a:spcBef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/>
              <a:t> </a:t>
            </a:r>
          </a:p>
          <a:p>
            <a:pPr algn="just">
              <a:spcBef>
                <a:spcPts val="600"/>
              </a:spcBef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400"/>
          </a:p>
          <a:p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19669" y="1988840"/>
            <a:ext cx="6286544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ФГБУ ФЦПСР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19669" y="2492896"/>
            <a:ext cx="6286544" cy="944911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417" y="4380476"/>
            <a:ext cx="4642359" cy="50405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29263" y="5029200"/>
            <a:ext cx="4193412" cy="50405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власти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субъектов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7974825" y="3575713"/>
            <a:ext cx="1047757" cy="130881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3650760" y="3575713"/>
            <a:ext cx="1047757" cy="690641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5566" y="5713313"/>
            <a:ext cx="1691167" cy="488684"/>
          </a:xfrm>
          <a:prstGeom prst="roundRect">
            <a:avLst/>
          </a:prstGeom>
          <a:solidFill>
            <a:srgbClr val="43BD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отделы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22043" y="5713313"/>
            <a:ext cx="1552324" cy="488684"/>
          </a:xfrm>
          <a:prstGeom prst="roundRect">
            <a:avLst/>
          </a:prstGeom>
          <a:solidFill>
            <a:srgbClr val="43BD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Спортивные федерации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94029" y="5713313"/>
            <a:ext cx="1779876" cy="488684"/>
          </a:xfrm>
          <a:prstGeom prst="roundRect">
            <a:avLst/>
          </a:prstGeom>
          <a:solidFill>
            <a:srgbClr val="43BD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Подведомственные организации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4417" y="5013828"/>
            <a:ext cx="4642359" cy="50405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Экспертное сообщество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3888" y="5697941"/>
            <a:ext cx="4642359" cy="50405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экспериментальной деятельности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8" y="115888"/>
            <a:ext cx="11811000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Центральный федеральный округ (18 регионов)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/>
        </p:nvGraphicFramePr>
        <p:xfrm>
          <a:off x="373063" y="1519238"/>
          <a:ext cx="11483975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3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003399"/>
      </a:accent1>
      <a:accent2>
        <a:srgbClr val="0099FF"/>
      </a:accent2>
      <a:accent3>
        <a:srgbClr val="99CCFF"/>
      </a:accent3>
      <a:accent4>
        <a:srgbClr val="CCCCCC"/>
      </a:accent4>
      <a:accent5>
        <a:srgbClr val="FFFFFF"/>
      </a:accent5>
      <a:accent6>
        <a:srgbClr val="FFFFFF"/>
      </a:accent6>
      <a:hlink>
        <a:srgbClr val="003366"/>
      </a:hlink>
      <a:folHlink>
        <a:srgbClr val="9999C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1064</Words>
  <Application>Microsoft Office PowerPoint</Application>
  <PresentationFormat>Произвольный</PresentationFormat>
  <Paragraphs>196</Paragraphs>
  <Slides>25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Worksheet</vt:lpstr>
      <vt:lpstr>       Нормативное правовое регулирование организаций, осуществляющих спортивную подготовку.  Результаты мониторинга.</vt:lpstr>
      <vt:lpstr>Новые полномочия</vt:lpstr>
      <vt:lpstr>Предметы ведения (Конституция)</vt:lpstr>
      <vt:lpstr>Принципы построения системы НПА в субъекте Российской Федерации </vt:lpstr>
      <vt:lpstr>Координация деятельности организаций</vt:lpstr>
      <vt:lpstr>Координация деятельности организаций</vt:lpstr>
      <vt:lpstr>Мониторинг региональных актов: критерии мониторинга</vt:lpstr>
      <vt:lpstr>Мониторинг </vt:lpstr>
      <vt:lpstr>Центральный федеральный округ (18 регионов)</vt:lpstr>
      <vt:lpstr>Южный федеральный округ (8 регионов)</vt:lpstr>
      <vt:lpstr>Дальневосточный федеральный округ (9 регионов)</vt:lpstr>
      <vt:lpstr>Приволжский федеральный округ (14 регионов)</vt:lpstr>
      <vt:lpstr>Сибирский федеральный округ (12 регионов)</vt:lpstr>
      <vt:lpstr>Северо-Западный федеральный округ (11 регионов)</vt:lpstr>
      <vt:lpstr>Северо-Кавказский федеральный округ (7 регионов)</vt:lpstr>
      <vt:lpstr>Уральский федеральный округ (6 регионов)</vt:lpstr>
      <vt:lpstr>Итого по Российской Федерации</vt:lpstr>
      <vt:lpstr>Итого по Российской Федерации</vt:lpstr>
      <vt:lpstr> 2. Наличие в региональных государственных программах «Развитие физической культуры и спорта» подпрограммы «Подготовка спортивного резерва», а также целевых индикаторов и показателей подпрограмм (доля организаций, оказывающих услуги по спортивной подготовке; доля занимающихся на этапе высшего спортивного мастерства в организациях, осуществляющих спортивную подготовку, в общем количестве занимающихся на этапе спортивного совершенствования.</vt:lpstr>
      <vt:lpstr> 3. Наличие регионального порядка приема лиц в физкультурно-спортивные организации, созданные субъектом Российской Федерации</vt:lpstr>
      <vt:lpstr> 4. Наличие регионального порядка осуществления контроля за соблюдением организациями, осуществляющими спортивную подготовку, федеральных стандартов спортивной подготовки</vt:lpstr>
      <vt:lpstr> 5. Наличие регионального порядка, регламентирующего общие принципы и критерии формирования списков кандидатов в спортивные сборные команды субъектов Российской Федерации, а также их утверждения</vt:lpstr>
      <vt:lpstr> 6. Наличие отраслевой системы оплаты труда работников сферы физической культуры и спорта, и отражения в ней стимулирующих и компенсационных выплат для тренеров, осуществляющих подготовку спортивного резерва, а также стимулирующих выплат для «молодых специалистов»</vt:lpstr>
      <vt:lpstr>Устранение недостатков современного состояния системы  организаций спортивной подготовки</vt:lpstr>
      <vt:lpstr>Направления текущей работы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Евгений</cp:lastModifiedBy>
  <cp:revision>310</cp:revision>
  <dcterms:created xsi:type="dcterms:W3CDTF">2016-09-08T09:30:11Z</dcterms:created>
  <dcterms:modified xsi:type="dcterms:W3CDTF">2017-02-20T16:53:49Z</dcterms:modified>
</cp:coreProperties>
</file>