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42" r:id="rId2"/>
    <p:sldId id="409" r:id="rId3"/>
    <p:sldId id="407" r:id="rId4"/>
    <p:sldId id="408" r:id="rId5"/>
    <p:sldId id="363" r:id="rId6"/>
    <p:sldId id="374" r:id="rId7"/>
    <p:sldId id="373" r:id="rId8"/>
    <p:sldId id="400" r:id="rId9"/>
    <p:sldId id="401" r:id="rId10"/>
    <p:sldId id="406" r:id="rId11"/>
    <p:sldId id="402" r:id="rId12"/>
    <p:sldId id="403" r:id="rId13"/>
    <p:sldId id="404" r:id="rId14"/>
    <p:sldId id="405" r:id="rId15"/>
    <p:sldId id="410" r:id="rId16"/>
    <p:sldId id="411" r:id="rId17"/>
    <p:sldId id="416" r:id="rId18"/>
    <p:sldId id="412" r:id="rId19"/>
    <p:sldId id="413" r:id="rId20"/>
    <p:sldId id="414" r:id="rId21"/>
    <p:sldId id="415" r:id="rId22"/>
    <p:sldId id="333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F9A9"/>
    <a:srgbClr val="76FAE1"/>
    <a:srgbClr val="FFFFFF"/>
    <a:srgbClr val="7E0000"/>
    <a:srgbClr val="500000"/>
    <a:srgbClr val="FF66FF"/>
    <a:srgbClr val="61C7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873"/>
    <p:restoredTop sz="94671"/>
  </p:normalViewPr>
  <p:slideViewPr>
    <p:cSldViewPr snapToGrid="0" snapToObjects="1">
      <p:cViewPr varScale="1">
        <p:scale>
          <a:sx n="56" d="100"/>
          <a:sy n="56" d="100"/>
        </p:scale>
        <p:origin x="-8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4.7665248259981573E-3"/>
                  <c:y val="0.61826775827283076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30-49DC-9CAF-4E4509844A63}"/>
                </c:ext>
              </c:extLst>
            </c:dLbl>
            <c:dLbl>
              <c:idx val="1"/>
              <c:layout>
                <c:manualLayout>
                  <c:x val="4.515934863822073E-3"/>
                  <c:y val="0.5550411897325365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86%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0-49DC-9CAF-4E4509844A63}"/>
                </c:ext>
              </c:extLst>
            </c:dLbl>
            <c:dLbl>
              <c:idx val="2"/>
              <c:layout>
                <c:manualLayout>
                  <c:x val="2.2128696760918025E-3"/>
                  <c:y val="0.4057343549662433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67%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0-49DC-9CAF-4E4509844A63}"/>
                </c:ext>
              </c:extLst>
            </c:dLbl>
            <c:dLbl>
              <c:idx val="3"/>
              <c:layout>
                <c:manualLayout>
                  <c:x val="3.2844159789997187E-3"/>
                  <c:y val="0.3837664976133913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64%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30-49DC-9CAF-4E4509844A63}"/>
                </c:ext>
              </c:extLst>
            </c:dLbl>
            <c:dLbl>
              <c:idx val="4"/>
              <c:layout>
                <c:manualLayout>
                  <c:x val="1.3917445879107137E-3"/>
                  <c:y val="0.3195292953032209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57%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0-49DC-9CAF-4E4509844A63}"/>
                </c:ext>
              </c:extLst>
            </c:dLbl>
            <c:dLbl>
              <c:idx val="5"/>
              <c:layout>
                <c:manualLayout>
                  <c:x val="2.4632908908185504E-3"/>
                  <c:y val="0.6174554600639061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93%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30-49DC-9CAF-4E4509844A63}"/>
                </c:ext>
              </c:extLst>
            </c:dLbl>
            <c:dLbl>
              <c:idx val="6"/>
              <c:layout>
                <c:manualLayout>
                  <c:x val="3.7852584084535276E-3"/>
                  <c:y val="0.5342503573989256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83%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30-49DC-9CAF-4E4509844A63}"/>
                </c:ext>
              </c:extLst>
            </c:dLbl>
            <c:dLbl>
              <c:idx val="7"/>
              <c:layout>
                <c:manualLayout>
                  <c:x val="3.8550354787293423E-3"/>
                  <c:y val="0.5528121086492734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86%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30-49DC-9CAF-4E4509844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СФО</c:v>
                </c:pt>
                <c:pt idx="1">
                  <c:v>ПФО</c:v>
                </c:pt>
                <c:pt idx="2">
                  <c:v>ДФО</c:v>
                </c:pt>
                <c:pt idx="3">
                  <c:v>СЗФО</c:v>
                </c:pt>
                <c:pt idx="4">
                  <c:v>ЮФО</c:v>
                </c:pt>
                <c:pt idx="5">
                  <c:v>ЦФО</c:v>
                </c:pt>
                <c:pt idx="6">
                  <c:v>УФО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1</c:v>
                </c:pt>
                <c:pt idx="1">
                  <c:v>0.8600000000000001</c:v>
                </c:pt>
                <c:pt idx="2">
                  <c:v>0.67000000000000015</c:v>
                </c:pt>
                <c:pt idx="3">
                  <c:v>0.64000000000000012</c:v>
                </c:pt>
                <c:pt idx="4">
                  <c:v>0.56999999999999995</c:v>
                </c:pt>
                <c:pt idx="5">
                  <c:v>0.93</c:v>
                </c:pt>
                <c:pt idx="6">
                  <c:v>0.83000000000000007</c:v>
                </c:pt>
                <c:pt idx="7">
                  <c:v>0.8600000000000001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30-49DC-9CAF-4E4509844A63}"/>
            </c:ext>
          </c:extLst>
        </c:ser>
        <c:dLbls>
          <c:showVal val="1"/>
        </c:dLbls>
        <c:shape val="box"/>
        <c:axId val="61857152"/>
        <c:axId val="54674560"/>
        <c:axId val="0"/>
      </c:bar3DChart>
      <c:catAx>
        <c:axId val="618571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674560"/>
        <c:crosses val="autoZero"/>
        <c:auto val="1"/>
        <c:lblAlgn val="ctr"/>
        <c:lblOffset val="100"/>
      </c:catAx>
      <c:valAx>
        <c:axId val="54674560"/>
        <c:scaling>
          <c:orientation val="minMax"/>
        </c:scaling>
        <c:axPos val="l"/>
        <c:numFmt formatCode="0%" sourceLinked="1"/>
        <c:tickLblPos val="nextTo"/>
        <c:crossAx val="61857152"/>
        <c:crosses val="autoZero"/>
        <c:crossBetween val="between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4337497406876149E-2"/>
          <c:y val="3.7593822878859331E-2"/>
          <c:w val="0.94566250259312401"/>
          <c:h val="0.867229748972378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СФО</c:v>
                </c:pt>
                <c:pt idx="1">
                  <c:v>ПФО</c:v>
                </c:pt>
                <c:pt idx="2">
                  <c:v>ДФО</c:v>
                </c:pt>
                <c:pt idx="3">
                  <c:v>СЗФО</c:v>
                </c:pt>
                <c:pt idx="4">
                  <c:v>ЮФО</c:v>
                </c:pt>
                <c:pt idx="5">
                  <c:v>ЦФО</c:v>
                </c:pt>
                <c:pt idx="6">
                  <c:v>УФО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19-4E2A-A22F-E4994E029D66}"/>
            </c:ext>
          </c:extLst>
        </c:ser>
        <c:dLbls/>
        <c:shape val="box"/>
        <c:axId val="61834368"/>
        <c:axId val="61835904"/>
        <c:axId val="0"/>
      </c:bar3DChart>
      <c:catAx>
        <c:axId val="618343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1835904"/>
        <c:crosses val="autoZero"/>
        <c:auto val="1"/>
        <c:lblAlgn val="ctr"/>
        <c:lblOffset val="100"/>
      </c:catAx>
      <c:valAx>
        <c:axId val="61835904"/>
        <c:scaling>
          <c:orientation val="minMax"/>
        </c:scaling>
        <c:axPos val="l"/>
        <c:majorGridlines/>
        <c:numFmt formatCode="General" sourceLinked="1"/>
        <c:tickLblPos val="nextTo"/>
        <c:crossAx val="61834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dLbls>
            <c:spPr>
              <a:solidFill>
                <a:schemeClr val="tx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СФО</c:v>
                </c:pt>
                <c:pt idx="1">
                  <c:v>ПФО</c:v>
                </c:pt>
                <c:pt idx="2">
                  <c:v>ДФО</c:v>
                </c:pt>
                <c:pt idx="3">
                  <c:v>СЗФО</c:v>
                </c:pt>
                <c:pt idx="4">
                  <c:v>ЮФО</c:v>
                </c:pt>
                <c:pt idx="5">
                  <c:v>ЦФО</c:v>
                </c:pt>
                <c:pt idx="6">
                  <c:v>УФО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</c:v>
                </c:pt>
                <c:pt idx="1">
                  <c:v>180</c:v>
                </c:pt>
                <c:pt idx="2">
                  <c:v>17</c:v>
                </c:pt>
                <c:pt idx="3">
                  <c:v>37</c:v>
                </c:pt>
                <c:pt idx="4">
                  <c:v>233</c:v>
                </c:pt>
                <c:pt idx="5">
                  <c:v>253</c:v>
                </c:pt>
                <c:pt idx="6">
                  <c:v>40</c:v>
                </c:pt>
                <c:pt idx="7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37-47CE-96D4-20FC29B88B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2017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СФО</c:v>
                </c:pt>
                <c:pt idx="1">
                  <c:v>ПФО</c:v>
                </c:pt>
                <c:pt idx="2">
                  <c:v>ДФО</c:v>
                </c:pt>
                <c:pt idx="3">
                  <c:v>СЗФО</c:v>
                </c:pt>
                <c:pt idx="4">
                  <c:v>ЮФО</c:v>
                </c:pt>
                <c:pt idx="5">
                  <c:v>ЦФО</c:v>
                </c:pt>
                <c:pt idx="6">
                  <c:v>УФО</c:v>
                </c:pt>
                <c:pt idx="7">
                  <c:v>СКФО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38</c:v>
                </c:pt>
                <c:pt idx="1">
                  <c:v>78</c:v>
                </c:pt>
                <c:pt idx="2">
                  <c:v>27</c:v>
                </c:pt>
                <c:pt idx="3">
                  <c:v>22</c:v>
                </c:pt>
                <c:pt idx="4">
                  <c:v>19</c:v>
                </c:pt>
                <c:pt idx="5">
                  <c:v>104</c:v>
                </c:pt>
                <c:pt idx="6">
                  <c:v>44</c:v>
                </c:pt>
                <c:pt idx="7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37-47CE-96D4-20FC29B88B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 полугодие 2017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СФО</c:v>
                </c:pt>
                <c:pt idx="1">
                  <c:v>ПФО</c:v>
                </c:pt>
                <c:pt idx="2">
                  <c:v>ДФО</c:v>
                </c:pt>
                <c:pt idx="3">
                  <c:v>СЗФО</c:v>
                </c:pt>
                <c:pt idx="4">
                  <c:v>ЮФО</c:v>
                </c:pt>
                <c:pt idx="5">
                  <c:v>ЦФО</c:v>
                </c:pt>
                <c:pt idx="6">
                  <c:v>УФО</c:v>
                </c:pt>
                <c:pt idx="7">
                  <c:v>СКФО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148</c:v>
                </c:pt>
                <c:pt idx="1">
                  <c:v>152</c:v>
                </c:pt>
                <c:pt idx="2">
                  <c:v>30</c:v>
                </c:pt>
                <c:pt idx="3">
                  <c:v>93</c:v>
                </c:pt>
                <c:pt idx="4">
                  <c:v>70</c:v>
                </c:pt>
                <c:pt idx="5">
                  <c:v>209</c:v>
                </c:pt>
                <c:pt idx="6">
                  <c:v>47</c:v>
                </c:pt>
                <c:pt idx="7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37-47CE-96D4-20FC29B88B48}"/>
            </c:ext>
          </c:extLst>
        </c:ser>
        <c:dLbls>
          <c:showVal val="1"/>
        </c:dLbls>
        <c:gapWidth val="84"/>
        <c:gapDepth val="53"/>
        <c:shape val="box"/>
        <c:axId val="68308992"/>
        <c:axId val="68310528"/>
        <c:axId val="0"/>
      </c:bar3DChart>
      <c:catAx>
        <c:axId val="68308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310528"/>
        <c:crosses val="autoZero"/>
        <c:auto val="1"/>
        <c:lblAlgn val="ctr"/>
        <c:lblOffset val="100"/>
      </c:catAx>
      <c:valAx>
        <c:axId val="68310528"/>
        <c:scaling>
          <c:orientation val="minMax"/>
        </c:scaling>
        <c:delete val="1"/>
        <c:axPos val="l"/>
        <c:numFmt formatCode="General" sourceLinked="1"/>
        <c:tickLblPos val="nextTo"/>
        <c:crossAx val="6830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800284190193048"/>
          <c:y val="1.5693727637210449E-2"/>
          <c:w val="0.5139996004682762"/>
          <c:h val="0.10262750484353333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80A02-796F-4FAC-A63B-E3DB2104B9AA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BEF9D81C-22E6-49F5-92DE-EBF0184B346A}">
      <dgm:prSet phldrT="[Текст]" custT="1"/>
      <dgm:spPr>
        <a:gradFill flip="none" rotWithShape="1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182</a:t>
          </a:r>
          <a:endParaRPr lang="ru-RU" sz="2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ЦСП</a:t>
          </a:r>
        </a:p>
      </dgm:t>
    </dgm:pt>
    <dgm:pt modelId="{69D664AF-8B1E-408A-B6CD-1C2AB37A1976}" type="parTrans" cxnId="{9C4875FE-E5DD-4B2C-A901-AB09B150D9D2}">
      <dgm:prSet/>
      <dgm:spPr/>
      <dgm:t>
        <a:bodyPr/>
        <a:lstStyle/>
        <a:p>
          <a:endParaRPr lang="ru-RU"/>
        </a:p>
      </dgm:t>
    </dgm:pt>
    <dgm:pt modelId="{E7D865EF-869B-4485-BBAC-F404FEC777CE}" type="sibTrans" cxnId="{9C4875FE-E5DD-4B2C-A901-AB09B150D9D2}">
      <dgm:prSet/>
      <dgm:spPr/>
      <dgm:t>
        <a:bodyPr/>
        <a:lstStyle/>
        <a:p>
          <a:endParaRPr lang="ru-RU"/>
        </a:p>
      </dgm:t>
    </dgm:pt>
    <dgm:pt modelId="{F968CA50-0530-4206-9404-BD7850230EB0}">
      <dgm:prSet phldrT="[Текст]" custT="1"/>
      <dgm:spPr>
        <a:gradFill flip="none" rotWithShape="0">
          <a:gsLst>
            <a:gs pos="0">
              <a:srgbClr val="FF66FF">
                <a:tint val="66000"/>
                <a:satMod val="160000"/>
              </a:srgbClr>
            </a:gs>
            <a:gs pos="50000">
              <a:srgbClr val="FF66FF">
                <a:tint val="44500"/>
                <a:satMod val="160000"/>
              </a:srgbClr>
            </a:gs>
            <a:gs pos="100000">
              <a:srgbClr val="FF66F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195</a:t>
          </a:r>
        </a:p>
        <a:p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организации</a:t>
          </a:r>
        </a:p>
      </dgm:t>
    </dgm:pt>
    <dgm:pt modelId="{FAA50EDF-DEAF-415D-A3AE-A1213F721DCD}" type="parTrans" cxnId="{67B1D367-9745-4EC0-9825-82597C7EDA8F}">
      <dgm:prSet/>
      <dgm:spPr/>
      <dgm:t>
        <a:bodyPr/>
        <a:lstStyle/>
        <a:p>
          <a:endParaRPr lang="ru-RU"/>
        </a:p>
      </dgm:t>
    </dgm:pt>
    <dgm:pt modelId="{BB3624EA-B6FE-474E-82CF-857006540EF6}" type="sibTrans" cxnId="{67B1D367-9745-4EC0-9825-82597C7EDA8F}">
      <dgm:prSet/>
      <dgm:spPr/>
      <dgm:t>
        <a:bodyPr/>
        <a:lstStyle/>
        <a:p>
          <a:endParaRPr lang="ru-RU"/>
        </a:p>
      </dgm:t>
    </dgm:pt>
    <dgm:pt modelId="{20691F1A-7901-4370-BBE0-B2E4FC6EE783}">
      <dgm:prSet phldrT="[Текст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  <a:bevelB w="114300" prst="hardEdg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980 </a:t>
          </a:r>
        </a:p>
        <a:p>
          <a:pPr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СДЮСШОР</a:t>
          </a:r>
        </a:p>
      </dgm:t>
    </dgm:pt>
    <dgm:pt modelId="{B353A3D2-F13A-4121-B6F2-45ED18C537AE}" type="parTrans" cxnId="{DA6CB984-ADB2-4D07-8893-033BEA8CB8FB}">
      <dgm:prSet/>
      <dgm:spPr/>
      <dgm:t>
        <a:bodyPr/>
        <a:lstStyle/>
        <a:p>
          <a:endParaRPr lang="ru-RU"/>
        </a:p>
      </dgm:t>
    </dgm:pt>
    <dgm:pt modelId="{76F044D6-BB1D-4763-BF8B-ADDCEC17FA14}" type="sibTrans" cxnId="{DA6CB984-ADB2-4D07-8893-033BEA8CB8FB}">
      <dgm:prSet/>
      <dgm:spPr/>
      <dgm:t>
        <a:bodyPr/>
        <a:lstStyle/>
        <a:p>
          <a:endParaRPr lang="ru-RU"/>
        </a:p>
      </dgm:t>
    </dgm:pt>
    <dgm:pt modelId="{2A7DC6B3-30AA-4E5D-90F2-69976D4A9DE5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3 669</a:t>
          </a:r>
        </a:p>
        <a:p>
          <a:pPr>
            <a:spcAft>
              <a:spcPts val="0"/>
            </a:spcAft>
          </a:pPr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ДЮСШ</a:t>
          </a:r>
        </a:p>
      </dgm:t>
    </dgm:pt>
    <dgm:pt modelId="{2552B004-B4D2-447E-8CA1-72649187A370}" type="parTrans" cxnId="{D2041919-D23C-4A14-A931-FD05EC1C8D9A}">
      <dgm:prSet/>
      <dgm:spPr/>
      <dgm:t>
        <a:bodyPr/>
        <a:lstStyle/>
        <a:p>
          <a:endParaRPr lang="ru-RU"/>
        </a:p>
      </dgm:t>
    </dgm:pt>
    <dgm:pt modelId="{00C3C4D1-FC23-48E2-8E6E-2AF3F98E4FA4}" type="sibTrans" cxnId="{D2041919-D23C-4A14-A931-FD05EC1C8D9A}">
      <dgm:prSet/>
      <dgm:spPr/>
      <dgm:t>
        <a:bodyPr/>
        <a:lstStyle/>
        <a:p>
          <a:endParaRPr lang="ru-RU"/>
        </a:p>
      </dgm:t>
    </dgm:pt>
    <dgm:pt modelId="{CAE9A560-89C9-4CFA-BFC5-028C74BD713D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  <a:bevelB w="114300" prst="hardEdg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УОР</a:t>
          </a:r>
        </a:p>
      </dgm:t>
    </dgm:pt>
    <dgm:pt modelId="{F16503F9-56A1-447F-8FAB-D65081F7C5DF}" type="parTrans" cxnId="{82EF27B2-BDD7-44F5-8320-A2DA07C63621}">
      <dgm:prSet/>
      <dgm:spPr/>
      <dgm:t>
        <a:bodyPr/>
        <a:lstStyle/>
        <a:p>
          <a:endParaRPr lang="ru-RU"/>
        </a:p>
      </dgm:t>
    </dgm:pt>
    <dgm:pt modelId="{6F310C53-3D04-4BC3-AED8-BCC6B7CAF3FC}" type="sibTrans" cxnId="{82EF27B2-BDD7-44F5-8320-A2DA07C63621}">
      <dgm:prSet/>
      <dgm:spPr/>
      <dgm:t>
        <a:bodyPr/>
        <a:lstStyle/>
        <a:p>
          <a:endParaRPr lang="ru-RU"/>
        </a:p>
      </dgm:t>
    </dgm:pt>
    <dgm:pt modelId="{488F3205-F0DB-4797-958E-D76A9A7021DF}" type="pres">
      <dgm:prSet presAssocID="{92480A02-796F-4FAC-A63B-E3DB2104B9AA}" presName="compositeShape" presStyleCnt="0">
        <dgm:presLayoutVars>
          <dgm:chMax val="7"/>
          <dgm:dir/>
          <dgm:resizeHandles val="exact"/>
        </dgm:presLayoutVars>
      </dgm:prSet>
      <dgm:spPr/>
    </dgm:pt>
    <dgm:pt modelId="{7E71B893-0EC5-4B9C-A525-2A0AB61560F0}" type="pres">
      <dgm:prSet presAssocID="{92480A02-796F-4FAC-A63B-E3DB2104B9AA}" presName="wedge1" presStyleLbl="node1" presStyleIdx="0" presStyleCnt="5" custScaleY="96212" custLinFactNeighborX="-3036" custLinFactNeighborY="2657"/>
      <dgm:spPr/>
      <dgm:t>
        <a:bodyPr/>
        <a:lstStyle/>
        <a:p>
          <a:endParaRPr lang="ru-RU"/>
        </a:p>
      </dgm:t>
    </dgm:pt>
    <dgm:pt modelId="{7ADC16DB-A6DA-4AEC-BDBC-FB09CD86B6BE}" type="pres">
      <dgm:prSet presAssocID="{92480A02-796F-4FAC-A63B-E3DB2104B9A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550BB-FD85-4566-9BAE-5BF8DB7B4343}" type="pres">
      <dgm:prSet presAssocID="{92480A02-796F-4FAC-A63B-E3DB2104B9AA}" presName="wedge2" presStyleLbl="node1" presStyleIdx="1" presStyleCnt="5" custLinFactNeighborX="1567" custLinFactNeighborY="504"/>
      <dgm:spPr/>
      <dgm:t>
        <a:bodyPr/>
        <a:lstStyle/>
        <a:p>
          <a:endParaRPr lang="ru-RU"/>
        </a:p>
      </dgm:t>
    </dgm:pt>
    <dgm:pt modelId="{A5F6E273-66F7-4E28-A6B8-24CD9545E858}" type="pres">
      <dgm:prSet presAssocID="{92480A02-796F-4FAC-A63B-E3DB2104B9A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DB326-D4FE-405F-8A7E-4CDC4D056BB0}" type="pres">
      <dgm:prSet presAssocID="{92480A02-796F-4FAC-A63B-E3DB2104B9AA}" presName="wedge3" presStyleLbl="node1" presStyleIdx="2" presStyleCnt="5" custScaleX="100895" custLinFactNeighborX="-1993" custLinFactNeighborY="2614"/>
      <dgm:spPr/>
      <dgm:t>
        <a:bodyPr/>
        <a:lstStyle/>
        <a:p>
          <a:endParaRPr lang="ru-RU"/>
        </a:p>
      </dgm:t>
    </dgm:pt>
    <dgm:pt modelId="{477B0FA1-C350-465E-8623-646465E853B7}" type="pres">
      <dgm:prSet presAssocID="{92480A02-796F-4FAC-A63B-E3DB2104B9A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4BAC4-D353-4193-82DE-18057C9E07BC}" type="pres">
      <dgm:prSet presAssocID="{92480A02-796F-4FAC-A63B-E3DB2104B9AA}" presName="wedge4" presStyleLbl="node1" presStyleIdx="3" presStyleCnt="5" custLinFactNeighborX="-4615" custLinFactNeighborY="505"/>
      <dgm:spPr/>
      <dgm:t>
        <a:bodyPr/>
        <a:lstStyle/>
        <a:p>
          <a:endParaRPr lang="ru-RU"/>
        </a:p>
      </dgm:t>
    </dgm:pt>
    <dgm:pt modelId="{536EE212-D31F-44B3-8FFC-61C0B12BEEC7}" type="pres">
      <dgm:prSet presAssocID="{92480A02-796F-4FAC-A63B-E3DB2104B9A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0A2EA-EE90-4C28-92E3-189457084590}" type="pres">
      <dgm:prSet presAssocID="{92480A02-796F-4FAC-A63B-E3DB2104B9AA}" presName="wedge5" presStyleLbl="node1" presStyleIdx="4" presStyleCnt="5" custScaleX="100239" custScaleY="97700" custLinFactNeighborX="-3635" custLinFactNeighborY="-1808"/>
      <dgm:spPr/>
      <dgm:t>
        <a:bodyPr/>
        <a:lstStyle/>
        <a:p>
          <a:endParaRPr lang="ru-RU"/>
        </a:p>
      </dgm:t>
    </dgm:pt>
    <dgm:pt modelId="{6DBF9DF9-8ABA-4F13-AEC1-78FFE692D065}" type="pres">
      <dgm:prSet presAssocID="{92480A02-796F-4FAC-A63B-E3DB2104B9A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5A22B-83E9-4714-890F-3253B4C34DF8}" type="presOf" srcId="{20691F1A-7901-4370-BBE0-B2E4FC6EE783}" destId="{536EE212-D31F-44B3-8FFC-61C0B12BEEC7}" srcOrd="1" destOrd="0" presId="urn:microsoft.com/office/officeart/2005/8/layout/chart3"/>
    <dgm:cxn modelId="{25C64269-7BA9-4AB4-B066-AAF3ADFD2917}" type="presOf" srcId="{F968CA50-0530-4206-9404-BD7850230EB0}" destId="{FF8DB326-D4FE-405F-8A7E-4CDC4D056BB0}" srcOrd="0" destOrd="0" presId="urn:microsoft.com/office/officeart/2005/8/layout/chart3"/>
    <dgm:cxn modelId="{55AD0427-5830-4B03-A52B-0EE5370D398C}" type="presOf" srcId="{2A7DC6B3-30AA-4E5D-90F2-69976D4A9DE5}" destId="{A5F6E273-66F7-4E28-A6B8-24CD9545E858}" srcOrd="1" destOrd="0" presId="urn:microsoft.com/office/officeart/2005/8/layout/chart3"/>
    <dgm:cxn modelId="{9C4875FE-E5DD-4B2C-A901-AB09B150D9D2}" srcId="{92480A02-796F-4FAC-A63B-E3DB2104B9AA}" destId="{BEF9D81C-22E6-49F5-92DE-EBF0184B346A}" srcOrd="0" destOrd="0" parTransId="{69D664AF-8B1E-408A-B6CD-1C2AB37A1976}" sibTransId="{E7D865EF-869B-4485-BBAC-F404FEC777CE}"/>
    <dgm:cxn modelId="{04F0EEAF-8625-448B-826A-8A498E4E38F0}" type="presOf" srcId="{F968CA50-0530-4206-9404-BD7850230EB0}" destId="{477B0FA1-C350-465E-8623-646465E853B7}" srcOrd="1" destOrd="0" presId="urn:microsoft.com/office/officeart/2005/8/layout/chart3"/>
    <dgm:cxn modelId="{74A8BF47-22F2-4E7A-853B-7BF785E8AFA2}" type="presOf" srcId="{92480A02-796F-4FAC-A63B-E3DB2104B9AA}" destId="{488F3205-F0DB-4797-958E-D76A9A7021DF}" srcOrd="0" destOrd="0" presId="urn:microsoft.com/office/officeart/2005/8/layout/chart3"/>
    <dgm:cxn modelId="{EA684475-DE64-4E23-B61A-6279775E483D}" type="presOf" srcId="{BEF9D81C-22E6-49F5-92DE-EBF0184B346A}" destId="{7ADC16DB-A6DA-4AEC-BDBC-FB09CD86B6BE}" srcOrd="1" destOrd="0" presId="urn:microsoft.com/office/officeart/2005/8/layout/chart3"/>
    <dgm:cxn modelId="{D2041919-D23C-4A14-A931-FD05EC1C8D9A}" srcId="{92480A02-796F-4FAC-A63B-E3DB2104B9AA}" destId="{2A7DC6B3-30AA-4E5D-90F2-69976D4A9DE5}" srcOrd="1" destOrd="0" parTransId="{2552B004-B4D2-447E-8CA1-72649187A370}" sibTransId="{00C3C4D1-FC23-48E2-8E6E-2AF3F98E4FA4}"/>
    <dgm:cxn modelId="{82EF27B2-BDD7-44F5-8320-A2DA07C63621}" srcId="{92480A02-796F-4FAC-A63B-E3DB2104B9AA}" destId="{CAE9A560-89C9-4CFA-BFC5-028C74BD713D}" srcOrd="4" destOrd="0" parTransId="{F16503F9-56A1-447F-8FAB-D65081F7C5DF}" sibTransId="{6F310C53-3D04-4BC3-AED8-BCC6B7CAF3FC}"/>
    <dgm:cxn modelId="{4E70DD2D-9159-43C2-865F-0458F25B2FAC}" type="presOf" srcId="{2A7DC6B3-30AA-4E5D-90F2-69976D4A9DE5}" destId="{8F4550BB-FD85-4566-9BAE-5BF8DB7B4343}" srcOrd="0" destOrd="0" presId="urn:microsoft.com/office/officeart/2005/8/layout/chart3"/>
    <dgm:cxn modelId="{4DF52A9A-5E1A-4401-B4F0-BB88D4DF1D3D}" type="presOf" srcId="{CAE9A560-89C9-4CFA-BFC5-028C74BD713D}" destId="{6DBF9DF9-8ABA-4F13-AEC1-78FFE692D065}" srcOrd="1" destOrd="0" presId="urn:microsoft.com/office/officeart/2005/8/layout/chart3"/>
    <dgm:cxn modelId="{D682057A-DD47-4AE0-9B32-4F62D5929450}" type="presOf" srcId="{BEF9D81C-22E6-49F5-92DE-EBF0184B346A}" destId="{7E71B893-0EC5-4B9C-A525-2A0AB61560F0}" srcOrd="0" destOrd="0" presId="urn:microsoft.com/office/officeart/2005/8/layout/chart3"/>
    <dgm:cxn modelId="{DA6CB984-ADB2-4D07-8893-033BEA8CB8FB}" srcId="{92480A02-796F-4FAC-A63B-E3DB2104B9AA}" destId="{20691F1A-7901-4370-BBE0-B2E4FC6EE783}" srcOrd="3" destOrd="0" parTransId="{B353A3D2-F13A-4121-B6F2-45ED18C537AE}" sibTransId="{76F044D6-BB1D-4763-BF8B-ADDCEC17FA14}"/>
    <dgm:cxn modelId="{67B1D367-9745-4EC0-9825-82597C7EDA8F}" srcId="{92480A02-796F-4FAC-A63B-E3DB2104B9AA}" destId="{F968CA50-0530-4206-9404-BD7850230EB0}" srcOrd="2" destOrd="0" parTransId="{FAA50EDF-DEAF-415D-A3AE-A1213F721DCD}" sibTransId="{BB3624EA-B6FE-474E-82CF-857006540EF6}"/>
    <dgm:cxn modelId="{35E8F143-9439-4C73-8E32-49648A8CEDE6}" type="presOf" srcId="{20691F1A-7901-4370-BBE0-B2E4FC6EE783}" destId="{3A94BAC4-D353-4193-82DE-18057C9E07BC}" srcOrd="0" destOrd="0" presId="urn:microsoft.com/office/officeart/2005/8/layout/chart3"/>
    <dgm:cxn modelId="{B6C40C51-5914-4260-B4C5-7FB8A0754EBE}" type="presOf" srcId="{CAE9A560-89C9-4CFA-BFC5-028C74BD713D}" destId="{0490A2EA-EE90-4C28-92E3-189457084590}" srcOrd="0" destOrd="0" presId="urn:microsoft.com/office/officeart/2005/8/layout/chart3"/>
    <dgm:cxn modelId="{EA67981C-8619-432B-9452-68FDF206575C}" type="presParOf" srcId="{488F3205-F0DB-4797-958E-D76A9A7021DF}" destId="{7E71B893-0EC5-4B9C-A525-2A0AB61560F0}" srcOrd="0" destOrd="0" presId="urn:microsoft.com/office/officeart/2005/8/layout/chart3"/>
    <dgm:cxn modelId="{7F845343-453D-49D8-B15B-D3892A99754D}" type="presParOf" srcId="{488F3205-F0DB-4797-958E-D76A9A7021DF}" destId="{7ADC16DB-A6DA-4AEC-BDBC-FB09CD86B6BE}" srcOrd="1" destOrd="0" presId="urn:microsoft.com/office/officeart/2005/8/layout/chart3"/>
    <dgm:cxn modelId="{71558240-B476-4C5C-9EFA-5643F9566BBA}" type="presParOf" srcId="{488F3205-F0DB-4797-958E-D76A9A7021DF}" destId="{8F4550BB-FD85-4566-9BAE-5BF8DB7B4343}" srcOrd="2" destOrd="0" presId="urn:microsoft.com/office/officeart/2005/8/layout/chart3"/>
    <dgm:cxn modelId="{D2ABE092-A8B7-48E7-B77A-0D29CB55B240}" type="presParOf" srcId="{488F3205-F0DB-4797-958E-D76A9A7021DF}" destId="{A5F6E273-66F7-4E28-A6B8-24CD9545E858}" srcOrd="3" destOrd="0" presId="urn:microsoft.com/office/officeart/2005/8/layout/chart3"/>
    <dgm:cxn modelId="{73AA8644-1B40-4EF4-8FBA-433BC46D51C1}" type="presParOf" srcId="{488F3205-F0DB-4797-958E-D76A9A7021DF}" destId="{FF8DB326-D4FE-405F-8A7E-4CDC4D056BB0}" srcOrd="4" destOrd="0" presId="urn:microsoft.com/office/officeart/2005/8/layout/chart3"/>
    <dgm:cxn modelId="{72BF8B7B-7A71-4275-8D59-1CDAEBD6962A}" type="presParOf" srcId="{488F3205-F0DB-4797-958E-D76A9A7021DF}" destId="{477B0FA1-C350-465E-8623-646465E853B7}" srcOrd="5" destOrd="0" presId="urn:microsoft.com/office/officeart/2005/8/layout/chart3"/>
    <dgm:cxn modelId="{4551100B-217D-4CBA-B829-E429C9E01EC3}" type="presParOf" srcId="{488F3205-F0DB-4797-958E-D76A9A7021DF}" destId="{3A94BAC4-D353-4193-82DE-18057C9E07BC}" srcOrd="6" destOrd="0" presId="urn:microsoft.com/office/officeart/2005/8/layout/chart3"/>
    <dgm:cxn modelId="{CA767354-19DD-42B6-914E-A7F7B743B8E6}" type="presParOf" srcId="{488F3205-F0DB-4797-958E-D76A9A7021DF}" destId="{536EE212-D31F-44B3-8FFC-61C0B12BEEC7}" srcOrd="7" destOrd="0" presId="urn:microsoft.com/office/officeart/2005/8/layout/chart3"/>
    <dgm:cxn modelId="{1AFE27E8-CDF3-4E2F-985B-AA790F4A20CB}" type="presParOf" srcId="{488F3205-F0DB-4797-958E-D76A9A7021DF}" destId="{0490A2EA-EE90-4C28-92E3-189457084590}" srcOrd="8" destOrd="0" presId="urn:microsoft.com/office/officeart/2005/8/layout/chart3"/>
    <dgm:cxn modelId="{F8A4D753-BFB6-492F-BAAB-20CF990F1B4B}" type="presParOf" srcId="{488F3205-F0DB-4797-958E-D76A9A7021DF}" destId="{6DBF9DF9-8ABA-4F13-AEC1-78FFE692D065}" srcOrd="9" destOrd="0" presId="urn:microsoft.com/office/officeart/2005/8/layout/chart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1B893-0EC5-4B9C-A525-2A0AB61560F0}">
      <dsp:nvSpPr>
        <dsp:cNvPr id="0" name=""/>
        <dsp:cNvSpPr/>
      </dsp:nvSpPr>
      <dsp:spPr>
        <a:xfrm>
          <a:off x="1218945" y="484843"/>
          <a:ext cx="4524021" cy="4352651"/>
        </a:xfrm>
        <a:prstGeom prst="pie">
          <a:avLst>
            <a:gd name="adj1" fmla="val 16200000"/>
            <a:gd name="adj2" fmla="val 20520000"/>
          </a:avLst>
        </a:prstGeom>
        <a:gradFill flip="none" rotWithShape="1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182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ЦСП</a:t>
          </a:r>
        </a:p>
      </dsp:txBody>
      <dsp:txXfrm>
        <a:off x="3538044" y="1135150"/>
        <a:ext cx="1534935" cy="1010436"/>
      </dsp:txXfrm>
    </dsp:sp>
    <dsp:sp modelId="{8F4550BB-FD85-4566-9BAE-5BF8DB7B4343}">
      <dsp:nvSpPr>
        <dsp:cNvPr id="0" name=""/>
        <dsp:cNvSpPr/>
      </dsp:nvSpPr>
      <dsp:spPr>
        <a:xfrm>
          <a:off x="1268845" y="519879"/>
          <a:ext cx="4524021" cy="4524021"/>
        </a:xfrm>
        <a:prstGeom prst="pie">
          <a:avLst>
            <a:gd name="adj1" fmla="val 20520000"/>
            <a:gd name="adj2" fmla="val 324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3 669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ДЮСШ</a:t>
          </a:r>
        </a:p>
      </dsp:txBody>
      <dsp:txXfrm>
        <a:off x="4225616" y="2566460"/>
        <a:ext cx="1346435" cy="1136391"/>
      </dsp:txXfrm>
    </dsp:sp>
    <dsp:sp modelId="{FF8DB326-D4FE-405F-8A7E-4CDC4D056BB0}">
      <dsp:nvSpPr>
        <dsp:cNvPr id="0" name=""/>
        <dsp:cNvSpPr/>
      </dsp:nvSpPr>
      <dsp:spPr>
        <a:xfrm>
          <a:off x="1087545" y="615335"/>
          <a:ext cx="4564511" cy="4524021"/>
        </a:xfrm>
        <a:prstGeom prst="pie">
          <a:avLst>
            <a:gd name="adj1" fmla="val 3240000"/>
            <a:gd name="adj2" fmla="val 7560000"/>
          </a:avLst>
        </a:prstGeom>
        <a:gradFill flip="none" rotWithShape="0">
          <a:gsLst>
            <a:gs pos="0">
              <a:srgbClr val="FF66FF">
                <a:tint val="66000"/>
                <a:satMod val="160000"/>
              </a:srgbClr>
            </a:gs>
            <a:gs pos="50000">
              <a:srgbClr val="FF66FF">
                <a:tint val="44500"/>
                <a:satMod val="160000"/>
              </a:srgbClr>
            </a:gs>
            <a:gs pos="100000">
              <a:srgbClr val="FF66F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195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организации</a:t>
          </a:r>
        </a:p>
      </dsp:txBody>
      <dsp:txXfrm>
        <a:off x="2554709" y="4008352"/>
        <a:ext cx="1630182" cy="969433"/>
      </dsp:txXfrm>
    </dsp:sp>
    <dsp:sp modelId="{3A94BAC4-D353-4193-82DE-18057C9E07BC}">
      <dsp:nvSpPr>
        <dsp:cNvPr id="0" name=""/>
        <dsp:cNvSpPr/>
      </dsp:nvSpPr>
      <dsp:spPr>
        <a:xfrm>
          <a:off x="989170" y="519924"/>
          <a:ext cx="4524021" cy="4524021"/>
        </a:xfrm>
        <a:prstGeom prst="pie">
          <a:avLst>
            <a:gd name="adj1" fmla="val 7560000"/>
            <a:gd name="adj2" fmla="val 11880000"/>
          </a:avLst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  <a:bevelB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980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СДЮСШОР</a:t>
          </a:r>
        </a:p>
      </dsp:txBody>
      <dsp:txXfrm>
        <a:off x="1204599" y="2566505"/>
        <a:ext cx="1346435" cy="1136391"/>
      </dsp:txXfrm>
    </dsp:sp>
    <dsp:sp modelId="{0490A2EA-EE90-4C28-92E3-189457084590}">
      <dsp:nvSpPr>
        <dsp:cNvPr id="0" name=""/>
        <dsp:cNvSpPr/>
      </dsp:nvSpPr>
      <dsp:spPr>
        <a:xfrm>
          <a:off x="1028099" y="467309"/>
          <a:ext cx="4534834" cy="4419969"/>
        </a:xfrm>
        <a:prstGeom prst="pie">
          <a:avLst>
            <a:gd name="adj1" fmla="val 11880000"/>
            <a:gd name="adj2" fmla="val 16200000"/>
          </a:avLst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  <a:bevelB w="1143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br>
            <a:rPr lang="en-US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УОР</a:t>
          </a:r>
        </a:p>
      </dsp:txBody>
      <dsp:txXfrm>
        <a:off x="1689429" y="1140828"/>
        <a:ext cx="1538604" cy="102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7E62-0839-484D-A6F4-96B279BF6BD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CE01-7432-4503-A92F-47EFE2FE6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CE01-7432-4503-A92F-47EFE2FE622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00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556657"/>
            <a:ext cx="12192000" cy="46203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644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8393-5C6C-46EC-8E44-D2C1DEC9810C}" type="datetimeFigureOut">
              <a:rPr lang="ru-RU"/>
              <a:pPr>
                <a:defRPr/>
              </a:pPr>
              <a:t>21.02.2017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0BE7-863C-4459-BD18-53CFBE3829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52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C4F5-8F18-4289-8F4A-A0ADB1842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9668-4E1F-4453-8445-F9908F0E0D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3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3634353"/>
            <a:ext cx="10515600" cy="254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1601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78" y="353501"/>
            <a:ext cx="911517" cy="9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3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2">
              <a:lumMod val="50000"/>
            </a:schemeClr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2" y="375139"/>
            <a:ext cx="11465170" cy="3294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«Федеральный центр подготовки спортивного резерва».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на 2017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4016" y="6002215"/>
            <a:ext cx="4138247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2017г.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xmlns="" val="391255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2322514" y="188914"/>
            <a:ext cx="8345487" cy="623887"/>
          </a:xfrm>
        </p:spPr>
        <p:txBody>
          <a:bodyPr>
            <a:normAutofit fontScale="90000"/>
          </a:bodyPr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вертикально-ориентированной системы организаций, осуществляющих деятельность в сфере физической культуре и спорта, их разобщенность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2462214" y="539647"/>
          <a:ext cx="7058025" cy="538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4"/>
          <p:cNvSpPr/>
          <p:nvPr/>
        </p:nvSpPr>
        <p:spPr>
          <a:xfrm>
            <a:off x="2595563" y="928689"/>
            <a:ext cx="1604962" cy="59372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федеральных</a:t>
            </a:r>
          </a:p>
        </p:txBody>
      </p:sp>
      <p:sp>
        <p:nvSpPr>
          <p:cNvPr id="21" name="Скругленный прямоугольник 5"/>
          <p:cNvSpPr/>
          <p:nvPr/>
        </p:nvSpPr>
        <p:spPr>
          <a:xfrm>
            <a:off x="1881188" y="1643064"/>
            <a:ext cx="1820862" cy="53022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региональных</a:t>
            </a:r>
          </a:p>
        </p:txBody>
      </p:sp>
      <p:sp>
        <p:nvSpPr>
          <p:cNvPr id="23" name="Скругленный прямоугольник 9"/>
          <p:cNvSpPr/>
          <p:nvPr/>
        </p:nvSpPr>
        <p:spPr>
          <a:xfrm>
            <a:off x="1666875" y="3500439"/>
            <a:ext cx="1714500" cy="7143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образования</a:t>
            </a:r>
          </a:p>
        </p:txBody>
      </p:sp>
      <p:sp>
        <p:nvSpPr>
          <p:cNvPr id="24" name="Скругленный прямоугольник 10"/>
          <p:cNvSpPr/>
          <p:nvPr/>
        </p:nvSpPr>
        <p:spPr>
          <a:xfrm>
            <a:off x="1666876" y="2643189"/>
            <a:ext cx="1693863" cy="61753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966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11"/>
          <p:cNvSpPr/>
          <p:nvPr/>
        </p:nvSpPr>
        <p:spPr>
          <a:xfrm>
            <a:off x="2381251" y="4429126"/>
            <a:ext cx="1109663" cy="5873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sp>
        <p:nvSpPr>
          <p:cNvPr id="26" name="Скругленный прямоугольник 12"/>
          <p:cNvSpPr/>
          <p:nvPr/>
        </p:nvSpPr>
        <p:spPr>
          <a:xfrm>
            <a:off x="8382001" y="3643314"/>
            <a:ext cx="1770063" cy="53022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1828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образования</a:t>
            </a:r>
          </a:p>
        </p:txBody>
      </p:sp>
      <p:sp>
        <p:nvSpPr>
          <p:cNvPr id="30" name="Скругленный прямоугольник 13"/>
          <p:cNvSpPr/>
          <p:nvPr/>
        </p:nvSpPr>
        <p:spPr>
          <a:xfrm>
            <a:off x="8382001" y="2786064"/>
            <a:ext cx="1660525" cy="617537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1750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14"/>
          <p:cNvSpPr/>
          <p:nvPr/>
        </p:nvSpPr>
        <p:spPr>
          <a:xfrm>
            <a:off x="8024814" y="4500563"/>
            <a:ext cx="1660525" cy="5461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sp>
        <p:nvSpPr>
          <p:cNvPr id="32" name="Скругленный прямоугольник 15"/>
          <p:cNvSpPr/>
          <p:nvPr/>
        </p:nvSpPr>
        <p:spPr>
          <a:xfrm>
            <a:off x="7381876" y="928689"/>
            <a:ext cx="1928813" cy="4778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165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региональных</a:t>
            </a:r>
          </a:p>
        </p:txBody>
      </p:sp>
      <p:sp>
        <p:nvSpPr>
          <p:cNvPr id="33" name="Скругленный прямоугольник 18"/>
          <p:cNvSpPr/>
          <p:nvPr/>
        </p:nvSpPr>
        <p:spPr>
          <a:xfrm>
            <a:off x="7881938" y="1428751"/>
            <a:ext cx="2000250" cy="5635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</p:txBody>
      </p:sp>
      <p:sp>
        <p:nvSpPr>
          <p:cNvPr id="34" name="Скругленный прямоугольник 19"/>
          <p:cNvSpPr/>
          <p:nvPr/>
        </p:nvSpPr>
        <p:spPr>
          <a:xfrm>
            <a:off x="8167688" y="2000250"/>
            <a:ext cx="1428750" cy="5778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частных</a:t>
            </a:r>
          </a:p>
        </p:txBody>
      </p:sp>
      <p:sp>
        <p:nvSpPr>
          <p:cNvPr id="5" name="Стрелка: влево-вправо 4"/>
          <p:cNvSpPr/>
          <p:nvPr/>
        </p:nvSpPr>
        <p:spPr>
          <a:xfrm>
            <a:off x="4881555" y="3071811"/>
            <a:ext cx="1876587" cy="1024247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  СШ и СШОР</a:t>
            </a:r>
          </a:p>
        </p:txBody>
      </p:sp>
      <p:sp>
        <p:nvSpPr>
          <p:cNvPr id="35" name="Скругленный прямоугольник 16"/>
          <p:cNvSpPr/>
          <p:nvPr/>
        </p:nvSpPr>
        <p:spPr>
          <a:xfrm>
            <a:off x="1847488" y="5925386"/>
            <a:ext cx="8468088" cy="9326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450"/>
              </a:spcAft>
              <a:defRPr/>
            </a:pPr>
            <a:endParaRPr lang="ru-RU" alt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450"/>
              </a:spcAft>
              <a:defRPr/>
            </a:pPr>
            <a:endParaRPr lang="ru-RU" alt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450"/>
              </a:spcAft>
              <a:defRPr/>
            </a:pP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разобщенность не позволяет выстроить эффективную систему подготовки спортивного резерва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spcAft>
                <a:spcPts val="450"/>
              </a:spcAft>
              <a:defRPr/>
            </a:pP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420861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73826" y="4929189"/>
            <a:ext cx="4194175" cy="15700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Численность занимающихся в 2015 году на тренировочном этапе - 949 395 спортсменов (28,7% от общего числа занимающихся), на этапе ССМ - 57 448 (1,74%) на этапе ВСМ - 19 393 (0,59%)</a:t>
            </a:r>
          </a:p>
          <a:p>
            <a:pPr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659064" y="0"/>
            <a:ext cx="8008937" cy="965200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marL="342900" indent="-342900"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Отсутствие вертикально-ориентированной системы организаций, осуществляющих деятельность в сфере физической культуре и спорта, их разобщенность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1188" y="1643064"/>
            <a:ext cx="7791450" cy="644525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Заявленные цели деятельности организаций отрасли не всегда соответствуют действительности</a:t>
            </a:r>
            <a:endParaRPr lang="ru-RU" sz="17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81250" y="3929064"/>
            <a:ext cx="8059738" cy="92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Не всегда учитываются возрастные, физиологические и психологические особенности юных спортсменов, что приводит к их форсированной подготовке и профессиональному выгоранию в дальнейшем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8939" y="5572126"/>
            <a:ext cx="4598987" cy="1160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антидопингового образования в спортивных школах и мер, направленных на профилактику нарушений антидопинговых правил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66876" y="4786314"/>
            <a:ext cx="3338513" cy="71437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 эффективно выстроена система отбора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8439" y="1000126"/>
            <a:ext cx="72866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единый подход к определению предмета и целей деятельности организаций, осуществляющих спортивную подготовку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66876" y="2286000"/>
            <a:ext cx="8488363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Существуют проблемы в связи с использованием Федерального закона от 5 апреля 2013 г. N 44-ФЗ "О контрактной системе в сфере закупок товаров, работ, услуг для обеспечения государственных и муниципальных нужд"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38313" y="3214689"/>
            <a:ext cx="7791450" cy="644525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Необоснованное сокращение (слияние) числа организаций, осуществляющих деятельность в сфере физической культуре и спорта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5002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50988" y="4260850"/>
            <a:ext cx="9144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pPr indent="338138" algn="just" defTabSz="685800">
              <a:tabLst>
                <a:tab pos="472679" algn="l"/>
              </a:tabLst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5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19400" y="-65088"/>
            <a:ext cx="7907338" cy="652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ресурсного обеспечения отрасли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0350" y="547688"/>
            <a:ext cx="7829550" cy="163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6700"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Неравные возможности субъектов Российской Федерации отражаются на показателях участия спортсменов в официальных спортивных мероприятиях и, как следствие, на количественных и качественных характеристиках спортивной работы субъектов Российской Федерации, что сдерживает подготовку необходимого количества сильнейших спортсменов для пополнения спортивных сборных команд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6564" y="2403476"/>
            <a:ext cx="8791575" cy="118586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финансовое обеспечение организаций спортивной подготовки препятствует развитию собственной материально-технической базы и не позволяет обеспечить систематическое участие занимающихся в официальных спортивных мероприятиях в качестве основного элемента процесса спортивной подготовки</a:t>
            </a:r>
            <a:endParaRPr lang="ru-RU" altLang="ru-RU" sz="1700" b="1" dirty="0">
              <a:solidFill>
                <a:srgbClr val="0019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114" y="3860800"/>
            <a:ext cx="6497637" cy="1136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7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материально-технического обеспечения организаций, не в полной 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обеспечено финансирование реализации федеральных стандартов спортивной подготовки по видам 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5613" y="5195888"/>
            <a:ext cx="8793162" cy="136525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6700"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усилением глобальной конкуренции в спорте требуется постоянное совершенствование качества методического, научно-методического, медицинского, психологического, медико-биологического и антидопингового обеспечения, поддержки экспериментальной и инновационной деятельности в системе подготовки спортивного резерва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62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09814" y="0"/>
            <a:ext cx="838517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кадрового обеспечения отрасли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0426" y="5805488"/>
            <a:ext cx="7726363" cy="881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оплаты труда тренеров и инструкторов-методистов ориентирована в основном на спортивный результат и не учитывает потенциал спортсмена и необходимость сохранения его здоровья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726" y="1539875"/>
            <a:ext cx="8429625" cy="642938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Отмечается старение тренерских кадров.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целом</a:t>
            </a: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Российской Федерации</a:t>
            </a: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период с 2014 по 2015 годы число тренеров старше 60 лет увеличилось на 6,1%.</a:t>
            </a:r>
            <a:endParaRPr lang="ru-RU" sz="1700" b="1">
              <a:solidFill>
                <a:srgbClr val="0019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4188" y="642939"/>
            <a:ext cx="7446962" cy="841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тренеров с высшим профессиональным образованием составляет   менее 50% от общей численности, а имеющих среднее профессиональное образование – порядка 12%.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3089" y="3005139"/>
            <a:ext cx="8791575" cy="82073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совершенствовать систему дополнительного профессионального образования тренеров с ориентацией на совершенствование их профессиональных компетенций и общекультурных ценностей</a:t>
            </a:r>
            <a:endParaRPr lang="ru-RU" sz="1700" b="1">
              <a:solidFill>
                <a:srgbClr val="0019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0426" y="3881439"/>
            <a:ext cx="7446963" cy="928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работников отрасли физической культуры и спорта не проработаны, устанавливаются в зависимости от высоких результатов и не учитывают потенциал спортсмена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9751" y="4865689"/>
            <a:ext cx="8791575" cy="828675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 отраслевые нормы труда и единый подход к созданию необходимых условий труда и отдыха работников отрасли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04988" y="2252663"/>
            <a:ext cx="8001000" cy="696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alt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Устаревшее построение образовательного процесса при подготовке кадров для отрасли, не учитывающее требований профессиональных стандартов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91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>
          <a:xfrm>
            <a:off x="2938464" y="147639"/>
            <a:ext cx="7489825" cy="8334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структуры системы подготовки спортивного резерва в Российской Федерации;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28919"/>
          <a:stretch/>
        </p:blipFill>
        <p:spPr>
          <a:xfrm>
            <a:off x="1614159" y="1594340"/>
            <a:ext cx="3409181" cy="27029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t="21887"/>
          <a:stretch/>
        </p:blipFill>
        <p:spPr>
          <a:xfrm>
            <a:off x="7010401" y="1359880"/>
            <a:ext cx="3531939" cy="29374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21630"/>
          <a:stretch/>
        </p:blipFill>
        <p:spPr>
          <a:xfrm>
            <a:off x="4319954" y="3791517"/>
            <a:ext cx="3200400" cy="296212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65289" y="1441451"/>
            <a:ext cx="3343275" cy="1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ВЕРТИКАЛЬНО_ОРИЕНТИРОВАННЫЕМОДЕЛИ ПОДГОТОВКИ СПОРТИВНОГО РЕЗЕРВА ПО ВИДАМ СПОРТА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4826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нормативному закреплению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полномочий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8145" y="1949450"/>
            <a:ext cx="10418619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полномочия: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утверждению номенклатуры (перечня) организаций, оказывающих услуги (работы) по спортивной подготовке;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установлению порядка информационного взаимодействия в системе подготовки спортивного резерва и состава участников такого взаимодействия;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установлению порядка присвоения квалификационных категорий тренерам и иным специалистам;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утверждению порядка отбора спортивно одаренных детей, в том числе детей осваивающих дополнительные общеобразовательные программы в сфере физической культуры и спорта в организации спортивной подготовки;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утверждению порядка перевода спортивно одаренных детей, осваивающих дополнительные общеобразовательные программы в области физической культуры и спорта, в организации спортивной подготовки; утверждению порядка организации и проведения научно-методического обеспечения подготовки спортивного резерва;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утверждению критериев оценки эффективности деятельности организаций спортивной подготовки и руководителей этих организаций;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утверждению типовых отраслевых норм труда тренеров и иных специалистов, осуществляющих тренировочный процесс; утверждению порядка определения тренерской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824069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609011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нормативному закреплению новых полномочий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9275" y="1949450"/>
            <a:ext cx="8724899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особенности режима рабочего времени и времени отдыха тренеров в организациях спортивной подготовки;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утвердить типовые отраслевые нормы труда;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продолжительность ежегодного дополнительного оплачиваемого отпуска для спортсменов и тренеров не менее четырнадцати календарных дней;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наделить органы управления в сфере физической культуры и спорта полномочиями по проведению аттестации на квалификационные категории;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утвердить комплекс мер по совершенствованию отраслевой системы оплаты труда тренеров и иных специалистов, осуществляющих спортивную подготовку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принять неотложные меры по доведению к 2018 году средней заработной платы работников государственных и муниципальных учреждений, осуществляющих спортивную подготовку, до 100 процентов от средней заработной платы в соответствующем регионе.</a:t>
            </a:r>
          </a:p>
          <a:p>
            <a:pPr algn="just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25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значение заработной платы в организациях, осуществляющих спортивную подготовку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1876087"/>
              </p:ext>
            </p:extLst>
          </p:nvPr>
        </p:nvGraphicFramePr>
        <p:xfrm>
          <a:off x="942973" y="1885950"/>
          <a:ext cx="10391777" cy="4431396"/>
        </p:xfrm>
        <a:graphic>
          <a:graphicData uri="http://schemas.openxmlformats.org/drawingml/2006/table">
            <a:tbl>
              <a:tblPr/>
              <a:tblGrid>
                <a:gridCol w="2628902">
                  <a:extLst>
                    <a:ext uri="{9D8B030D-6E8A-4147-A177-3AD203B41FA5}">
                      <a16:colId xmlns:a16="http://schemas.microsoft.com/office/drawing/2014/main" xmlns="" val="410077224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31007339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08951153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1522654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959193437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295816078"/>
                    </a:ext>
                  </a:extLst>
                </a:gridCol>
              </a:tblGrid>
              <a:tr h="325389">
                <a:tc rowSpan="2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зарплата по субъекту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ДЮСШ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СДЮСШОР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690143"/>
                  </a:ext>
                </a:extLst>
              </a:tr>
              <a:tr h="3605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 работников списочного состава,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работников соответствующей категории к средней заработной плате по субъекту,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заработная плата работников списочного состава,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работников соответствующей категории к средней заработной плате по субъекту,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468640"/>
                  </a:ext>
                </a:extLst>
              </a:tr>
              <a:tr h="338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21 786,4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26 544,2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59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215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совершенствованию федеральных стандартов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2150" y="1949450"/>
            <a:ext cx="8067675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учесть накопленный опыт, предложения и замечания профессионального сообщества, относительно нормативов по общей и специальной физической подготовке при переходе с одного этапа спортивной подготовки на другой;</a:t>
            </a:r>
          </a:p>
          <a:p>
            <a:pPr marL="361950" indent="-3619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дополнить федеральные стандарты спортивной подготовки разделами об антидопинговому, научно-методическому, медицинскому и медико-биологическому обеспечению, а также разделом о спортивном питании, </a:t>
            </a:r>
          </a:p>
          <a:p>
            <a:pPr marL="361950" indent="-3619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отразить в федеральных стандартах спортивной подготовки требования по соответствию интенсивности физической и моральной нагрузки возрастным психофизиологическим параметрам спортсменов, исключающие форсированную подготовку и чрезмерное употребление разрешенных фармакологических средств.</a:t>
            </a:r>
          </a:p>
          <a:p>
            <a:pPr algn="just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33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совершенствованию финансового обеспечения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8325" y="1666876"/>
            <a:ext cx="8696325" cy="472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и утвердить план мероприятий по совершенствованию финансового обеспечения детско-юношеского спорта и развитию сети спортивных сооружений;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финансирование спортивной подготовки по базовым видам спорта в соответствии с требованиями Федеральных стандартов спортивной подготовки по видам спорта;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и утвердить систему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поддержки физкультурно-спортивных организаций, ведущих спортсменов и тренеров, одаренных детей;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внести изменения в ОК 029-2014 Общероссийский классификатор видов экономической деятельности» утвержденный Приказом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Росстандарта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31.01.2014 № 14-ст дополнив группировку 93.19 Деятельность в области спорта прочая позицией: «деятельность физкультурно-спортивных организаций, в том числе организаций, осуществляющих спортивную подготовку».</a:t>
            </a:r>
          </a:p>
          <a:p>
            <a:pPr algn="just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1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40648" y="1"/>
            <a:ext cx="1170976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9668-4E1F-4453-8445-F9908F0E0D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5015" y="-27384"/>
            <a:ext cx="10117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субъектов Российской Федерации инструкторами-методистами ФГБУ ФЦПСР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222737" y="1031631"/>
          <a:ext cx="11852031" cy="569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79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сохранению и развитию сети организаций спортивной подготовки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6875" y="1927225"/>
            <a:ext cx="8801101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утвердить по аналогии с нормативными правовыми актами в отраслях социальной сферы перечень организаций спортивной подготовки, сгруппированный по задачам в системе подготовки спортивного резерва;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принять меры по недопущению мероприятий по необоснованной ликвидации и непрофильному слиянию организаций, осуществляющих спортивную подготовку на территории субъектов Российской Федерации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формировать реестры организаций спортивной подготовки, в отношении которых не допускаются мероприятия по необоснованной ликвидации и непрофильному слиянию</a:t>
            </a:r>
          </a:p>
          <a:p>
            <a:pPr algn="just"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11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научно-методическому обеспечению и развитию инновационной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6901" y="1797050"/>
            <a:ext cx="8477250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законодательном уровне определить круг субъектов, осуществляющих научно-методическое обеспечение их задачи, права, обязанности и структуру научно-методического и медико-биологического сопровождения подготовки спортивного резерва;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систему комплексного контроля подготовки спортивного резерва, предусмотрев формирование соответствующих критериев комплексного контроля;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механизм финансирования деятельности федеральных экспериментальных площадок через систему целевых грантов.</a:t>
            </a:r>
          </a:p>
          <a:p>
            <a:pPr algn="just"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31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846" y="2215662"/>
            <a:ext cx="10796954" cy="279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3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40648" y="1"/>
            <a:ext cx="1170976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9668-4E1F-4453-8445-F9908F0E0D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3292" y="189339"/>
            <a:ext cx="1024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актуальным вопросам модернизации системы подготовки спортивного резерва в 2016 году с участием ФГБУ ФЦПСР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64122" y="1396999"/>
          <a:ext cx="11805139" cy="536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4825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40648" y="1"/>
            <a:ext cx="1170976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9668-4E1F-4453-8445-F9908F0E0D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1623" y="231032"/>
            <a:ext cx="929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проведенных методических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1403671"/>
            <a:ext cx="9623394" cy="434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2016 году специалистами ФГБУ ФЦПСР в субъектах Российской Федерации, с участием федеральных инструкторов-методистов субъектов Российской Федерации,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оказано более 20 тыс.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консультаций, проведено более 5 тыс. мероприятий различного уровня, из них: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уровне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5 тыс.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региональном уровне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межрегиональном уровне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уровень –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3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1735015" y="0"/>
            <a:ext cx="101990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основным направлениям деятельности по модернизации системы подготовки спортивного резерва в Российской Федерации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539" y="1409003"/>
            <a:ext cx="11090031" cy="509825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Приведение нормативных правовых актов субъектов Российской Федерации в соответствие с федеральным законодательством в субъекте Российской Федерации.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Объемы финансового обеспечения физкультурно-спортивных организаций в субъекте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физкультурно-спортивных организаций (кроме УОР, ЦОП, ЦСП),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анализа эффективности их деятельности в субъекте Российской Федерации.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дополнительных общеобразовательных программ физкультурно-спортивными организациями в соответствии с приказом Минспорта России от 12.09.2013 г. № 730.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субъекта Российской Федерации по преобразованию государственных (муниципальных) ДЮСШ и СДЮСШОР в СШ и СШОР в соответствии с дорожной картой, предложенной Министерством спорта Российской Федерации.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по преобразованию государственных (муниципальных) ДЮСШ и СДЮСШОР в СШ и СШОР в субъекте Российской Федерации.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разработки и внедрения в субъекте Российской Федерации нормативных затрат на оказание государственных услуг по спортивной подготовке в соответствии с перечнем мероприятий по разработке и внедрению нормативных затрат на оказание государственных услуг по спортивной подготовке, разработанным Министерством спорта Российской Федерации.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730490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мероприятий по неоправданной оптимизации физкультурно-спортивных организаций в субъекте Российской Федерации.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создания ЦСП в субъекте Российской Федерации по базовым видам спорта.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6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40648" y="1"/>
            <a:ext cx="1170976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9668-4E1F-4453-8445-F9908F0E0D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1147" y="231032"/>
            <a:ext cx="102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региональных систем подготовки спортивного резерва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040" y="1702129"/>
            <a:ext cx="10991391" cy="651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</a:t>
            </a:r>
            <a:r>
              <a:rPr lang="ru-RU" sz="1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ии  2016 года в субъектах Российской Федерации был проведен  мониторинг (май, октябрь) по основным направлениям деятельности по модернизации системы подготовки спортивного резерва. По итогам Мониторинга, о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существили перевод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спортивные школы и спортивные школы олимпийского резерва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762 организаций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55-ти субъектах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 системы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подготовки спортивного резерва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специфики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особенностей своих регионов. 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8746153"/>
              </p:ext>
            </p:extLst>
          </p:nvPr>
        </p:nvGraphicFramePr>
        <p:xfrm>
          <a:off x="648070" y="2257864"/>
          <a:ext cx="11382008" cy="382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44">
                  <a:extLst>
                    <a:ext uri="{9D8B030D-6E8A-4147-A177-3AD203B41FA5}">
                      <a16:colId xmlns:a16="http://schemas.microsoft.com/office/drawing/2014/main" xmlns="" val="1349322397"/>
                    </a:ext>
                  </a:extLst>
                </a:gridCol>
                <a:gridCol w="4128116">
                  <a:extLst>
                    <a:ext uri="{9D8B030D-6E8A-4147-A177-3AD203B41FA5}">
                      <a16:colId xmlns:a16="http://schemas.microsoft.com/office/drawing/2014/main" xmlns="" val="1628219357"/>
                    </a:ext>
                  </a:extLst>
                </a:gridCol>
                <a:gridCol w="3534148">
                  <a:extLst>
                    <a:ext uri="{9D8B030D-6E8A-4147-A177-3AD203B41FA5}">
                      <a16:colId xmlns:a16="http://schemas.microsoft.com/office/drawing/2014/main" xmlns="" val="2477573096"/>
                    </a:ext>
                  </a:extLst>
                </a:gridCol>
              </a:tblGrid>
              <a:tr h="12605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 активно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ведется работа по формированию сети организаций спортивной подготовки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предварительным данным в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квартале 2017 года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системе подготовки спортивного резерва Российской Федерации будет уже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1311 организации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спортивной подготовки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68-ми субъектах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Российской Федерации, присоединяются следующие субъекты: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концу первого полугодия 2017 года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будет 1959 СШ и СШОР в 77-ми субъектах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Российской Федерации, присоединяются следующие субъекты: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3899128"/>
                  </a:ext>
                </a:extLst>
              </a:tr>
              <a:tr h="2243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Москва, Ростовской области, Московской области, Белгородской области, Курской области, Ульяновской области, Краснодарском крае, Ростовской области, Иркутской области, Башкортостане, Мордовии, Челябинской области, Хакасии, Чувашии и Удмуртии.</a:t>
                      </a:r>
                      <a:endParaRPr lang="ru-RU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Калужская область, Костромская область, Липецкая область, Тульская область, Татарстан, Республики Дагестан, Кабардино-Балкария, Чеченская Республика, Пермский край, Кировская область, Дальневосточный федеральный округ и другие.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Воронежская область, Псковская область, Волгоградская область, Красноярский край, Кемеровская область, Ивановская область, Тамбовская область, Республика Карелия,  г.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Санкт-Петербург, Республика Крым,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Северная Осетия-Алания, Республика Марий Эл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2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145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3292" y="189339"/>
            <a:ext cx="1024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данные по переходу в организации спортивной подготовки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237925773"/>
              </p:ext>
            </p:extLst>
          </p:nvPr>
        </p:nvGraphicFramePr>
        <p:xfrm>
          <a:off x="136478" y="1678674"/>
          <a:ext cx="11832784" cy="504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4344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179389"/>
            <a:ext cx="8008937" cy="133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ВЫЗОВЫ И ПРОБЛЕМЫ СИСТЕМЫ ПОДГОТОВКИ СПОРТИВНОГО РЕЗЕРВА, КАК ПРЕДПОСЫЛКИ ДЛЯ МОДЕРНИЗАЦИИ СИСТЕМЫ ПОДГОТОВКИ СПОРТИВНОГО РЕЗЕРВА 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4989" y="1949450"/>
            <a:ext cx="8308975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Межведомственная и межуровневая разобщенность и несогласованность действий различных органов управления в решении задач по подготовке спортивного резерва.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2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вертикально-ориентированной системы организаций, осуществляющих деятельность в сфере физической культуры и спорта, их разрозненность.</a:t>
            </a:r>
          </a:p>
          <a:p>
            <a:pPr marL="342900" indent="-342900">
              <a:buFontTx/>
              <a:buAutoNum type="arabicPeriod" startAt="2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2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ресурсного обеспечения отрасли</a:t>
            </a:r>
          </a:p>
          <a:p>
            <a:pPr marL="342900" indent="-342900">
              <a:buFontTx/>
              <a:buAutoNum type="arabicPeriod" startAt="2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 startAt="2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кадрового обеспечения отрасли</a:t>
            </a:r>
          </a:p>
        </p:txBody>
      </p:sp>
    </p:spTree>
    <p:extLst>
      <p:ext uri="{BB962C8B-B14F-4D97-AF65-F5344CB8AC3E}">
        <p14:creationId xmlns:p14="http://schemas.microsoft.com/office/powerpoint/2010/main" xmlns="" val="3464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064" y="20638"/>
            <a:ext cx="8008937" cy="124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Межведомственная и межуровневая разобщенность и несогласованность действий различных органов управления в решении задач по подготовке спортивного резерва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5975" y="2728913"/>
            <a:ext cx="8039100" cy="104775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регионах не используются законодательные возможности самостоятельно регулировать вопросы системы подготовки спортивного резерва – ожидание решений на федеральном уровне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3748089"/>
            <a:ext cx="6497638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Слабый уровень координации деятельности организаций в регионах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9063" y="1454150"/>
            <a:ext cx="7466012" cy="124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эффективного взаимодействия органов исполнительной власти субъектов  Российской Федерации отрасли физической культуры и спорта с муниципалитетами по вопросам подготовки спортивного резерва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8939" y="4392613"/>
            <a:ext cx="8791575" cy="944562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использование инструментария, предоставленного  законодательством, на уровне органов исполнительной власти регионов. Использование старых, уже отмененных,  нормативных правовых актов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1901" y="5337176"/>
            <a:ext cx="6499225" cy="89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разобщенность не позволяет выстроить эффективную систему подготовки спортивного резерва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00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003399"/>
      </a:accent1>
      <a:accent2>
        <a:srgbClr val="0099FF"/>
      </a:accent2>
      <a:accent3>
        <a:srgbClr val="99CCFF"/>
      </a:accent3>
      <a:accent4>
        <a:srgbClr val="CCCCCC"/>
      </a:accent4>
      <a:accent5>
        <a:srgbClr val="FFFFFF"/>
      </a:accent5>
      <a:accent6>
        <a:srgbClr val="FFFFFF"/>
      </a:accent6>
      <a:hlink>
        <a:srgbClr val="003366"/>
      </a:hlink>
      <a:folHlink>
        <a:srgbClr val="9999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1873</Words>
  <Application>Microsoft Office PowerPoint</Application>
  <PresentationFormat>Произвольный</PresentationFormat>
  <Paragraphs>196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Отсутствие вертикально-ориентированной системы организаций, осуществляющих деятельность в сфере физической культуре и спорта, их разобщенность</vt:lpstr>
      <vt:lpstr>Слайд 11</vt:lpstr>
      <vt:lpstr>Слайд 12</vt:lpstr>
      <vt:lpstr>Слайд 13</vt:lpstr>
      <vt:lpstr> Формирование структуры системы подготовки спортивного резерва в Российской Федерации;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user</cp:lastModifiedBy>
  <cp:revision>175</cp:revision>
  <cp:lastPrinted>2017-01-24T10:08:42Z</cp:lastPrinted>
  <dcterms:created xsi:type="dcterms:W3CDTF">2016-09-08T09:30:11Z</dcterms:created>
  <dcterms:modified xsi:type="dcterms:W3CDTF">2017-02-21T05:49:09Z</dcterms:modified>
</cp:coreProperties>
</file>