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73" r:id="rId2"/>
    <p:sldId id="515" r:id="rId3"/>
    <p:sldId id="516" r:id="rId4"/>
    <p:sldId id="517" r:id="rId5"/>
    <p:sldId id="518" r:id="rId6"/>
    <p:sldId id="519" r:id="rId7"/>
    <p:sldId id="520" r:id="rId8"/>
    <p:sldId id="491" r:id="rId9"/>
    <p:sldId id="480" r:id="rId10"/>
    <p:sldId id="479" r:id="rId11"/>
    <p:sldId id="507" r:id="rId12"/>
    <p:sldId id="521" r:id="rId13"/>
    <p:sldId id="522" r:id="rId14"/>
    <p:sldId id="523" r:id="rId15"/>
    <p:sldId id="508" r:id="rId16"/>
    <p:sldId id="524" r:id="rId17"/>
    <p:sldId id="525" r:id="rId18"/>
    <p:sldId id="526" r:id="rId19"/>
    <p:sldId id="527" r:id="rId20"/>
    <p:sldId id="528" r:id="rId21"/>
  </p:sldIdLst>
  <p:sldSz cx="9906000" cy="6858000" type="A4"/>
  <p:notesSz cx="6858000" cy="9144000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68" userDrawn="1">
          <p15:clr>
            <a:srgbClr val="A4A3A4"/>
          </p15:clr>
        </p15:guide>
        <p15:guide id="2" pos="2774" userDrawn="1">
          <p15:clr>
            <a:srgbClr val="A4A3A4"/>
          </p15:clr>
        </p15:guide>
        <p15:guide id="3" pos="5256" userDrawn="1">
          <p15:clr>
            <a:srgbClr val="A4A3A4"/>
          </p15:clr>
        </p15:guide>
        <p15:guide id="4" orient="horz" pos="756" userDrawn="1">
          <p15:clr>
            <a:srgbClr val="A4A3A4"/>
          </p15:clr>
        </p15:guide>
        <p15:guide id="5" orient="horz" pos="3802" userDrawn="1">
          <p15:clr>
            <a:srgbClr val="A4A3A4"/>
          </p15:clr>
        </p15:guide>
        <p15:guide id="6" orient="horz" pos="1008">
          <p15:clr>
            <a:srgbClr val="A4A3A4"/>
          </p15:clr>
        </p15:guide>
        <p15:guide id="7" pos="546">
          <p15:clr>
            <a:srgbClr val="A4A3A4"/>
          </p15:clr>
        </p15:guide>
        <p15:guide id="8" pos="56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0B9"/>
    <a:srgbClr val="09292D"/>
    <a:srgbClr val="FFC215"/>
    <a:srgbClr val="4B321D"/>
    <a:srgbClr val="FFCB57"/>
    <a:srgbClr val="F9B945"/>
    <a:srgbClr val="9ED6FC"/>
    <a:srgbClr val="92D1FC"/>
    <a:srgbClr val="E5F8FF"/>
    <a:srgbClr val="CDF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4533" autoAdjust="0"/>
  </p:normalViewPr>
  <p:slideViewPr>
    <p:cSldViewPr>
      <p:cViewPr varScale="1">
        <p:scale>
          <a:sx n="106" d="100"/>
          <a:sy n="106" d="100"/>
        </p:scale>
        <p:origin x="-90" y="-150"/>
      </p:cViewPr>
      <p:guideLst>
        <p:guide orient="horz" pos="2868"/>
        <p:guide orient="horz" pos="756"/>
        <p:guide orient="horz" pos="3802"/>
        <p:guide orient="horz" pos="1008"/>
        <p:guide pos="2774"/>
        <p:guide pos="5256"/>
        <p:guide pos="546"/>
        <p:guide pos="5694"/>
      </p:guideLst>
    </p:cSldViewPr>
  </p:slideViewPr>
  <p:outlineViewPr>
    <p:cViewPr>
      <p:scale>
        <a:sx n="33" d="100"/>
        <a:sy n="33" d="100"/>
      </p:scale>
      <p:origin x="0" y="5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790" y="42"/>
      </p:cViewPr>
      <p:guideLst>
        <p:guide orient="horz" pos="2880"/>
        <p:guide pos="2160"/>
      </p:guideLst>
    </p:cSldViewPr>
  </p:notesViewPr>
  <p:gridSpacing cx="140452475" cy="1404524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BF54B-5D48-4E96-A0ED-31F50D84518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90648-2B14-4050-A7BC-9BAB2E7C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051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C4B0C-BF20-41C9-B751-DBB26EF44490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E36C1-A8C7-4C53-BE55-58C5E3535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51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683996" y="2148831"/>
            <a:ext cx="905697" cy="1097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lIns="107287" tIns="0" rIns="107287" bIns="536433" anchor="b" anchorCtr="1"/>
          <a:lstStyle>
            <a:lvl1pPr algn="r" rtl="0">
              <a:buNone/>
              <a:defRPr sz="9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1683996" y="3429000"/>
            <a:ext cx="905697" cy="1097288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lIns="107287" tIns="0" rIns="107287" bIns="536433" anchor="b" anchorCtr="1"/>
          <a:lstStyle>
            <a:lvl1pPr algn="r" rtl="0">
              <a:buNone/>
              <a:defRPr sz="9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1683996" y="4709169"/>
            <a:ext cx="905697" cy="109728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txBody>
          <a:bodyPr lIns="107287" tIns="0" rIns="107287" bIns="536433" anchor="b" anchorCtr="1"/>
          <a:lstStyle>
            <a:lvl1pPr algn="r" rtl="0">
              <a:buNone/>
              <a:defRPr sz="9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33563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603896" y="1982890"/>
            <a:ext cx="1040138" cy="1280169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</p:spPr>
        <p:txBody>
          <a:bodyPr lIns="107287" tIns="53643" rIns="107287" bIns="53643"/>
          <a:lstStyle>
            <a:lvl1pPr algn="ctr">
              <a:defRPr sz="5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1244419" y="2948090"/>
            <a:ext cx="1040138" cy="1280169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</p:spPr>
        <p:txBody>
          <a:bodyPr lIns="107287" tIns="53643" rIns="107287" bIns="53643"/>
          <a:lstStyle>
            <a:lvl1pPr algn="ctr">
              <a:defRPr sz="5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7603896" y="3896364"/>
            <a:ext cx="1040138" cy="1280169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4"/>
            </a:solidFill>
          </a:ln>
        </p:spPr>
        <p:txBody>
          <a:bodyPr lIns="107287" tIns="53643" rIns="107287" bIns="53643"/>
          <a:lstStyle>
            <a:lvl1pPr algn="ctr">
              <a:defRPr sz="5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1244419" y="4709170"/>
            <a:ext cx="1040138" cy="1280169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5"/>
            </a:solidFill>
          </a:ln>
        </p:spPr>
        <p:txBody>
          <a:bodyPr lIns="107287" tIns="53643" rIns="107287" bIns="53643"/>
          <a:lstStyle>
            <a:lvl1pPr algn="ctr">
              <a:defRPr sz="5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363512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  <p:bldP spid="25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80230" y="70356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8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92450" y="1272524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027910"/>
            <a:ext cx="1981200" cy="2400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3954145" y="2027910"/>
            <a:ext cx="1981200" cy="2400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1970881" y="4447563"/>
            <a:ext cx="1981200" cy="2400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9" hasCustomPrompt="1"/>
          </p:nvPr>
        </p:nvSpPr>
        <p:spPr>
          <a:xfrm>
            <a:off x="5933281" y="4447563"/>
            <a:ext cx="1981200" cy="2400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0" hasCustomPrompt="1"/>
          </p:nvPr>
        </p:nvSpPr>
        <p:spPr>
          <a:xfrm>
            <a:off x="7914481" y="2026642"/>
            <a:ext cx="1981200" cy="2400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88321" y="1757668"/>
            <a:ext cx="83211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968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11" grpId="0" animBg="1"/>
      <p:bldP spid="12" grpId="0" animBg="1"/>
      <p:bldP spid="13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13195" y="1903103"/>
            <a:ext cx="4022170" cy="3998251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5091272" y="1903103"/>
            <a:ext cx="4022170" cy="3998251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 rtl="0"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15204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13196" y="1871969"/>
            <a:ext cx="2715817" cy="4023388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3603351" y="1871969"/>
            <a:ext cx="2715817" cy="4023388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93507" y="1871969"/>
            <a:ext cx="2715817" cy="4023388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 rtl="0"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9231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21" grpId="0" animBg="1"/>
      <p:bldP spid="22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13196" y="1523986"/>
            <a:ext cx="4067573" cy="234951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5045869" y="1523986"/>
            <a:ext cx="4067573" cy="234951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 rtl="0"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13196" y="4041145"/>
            <a:ext cx="4067573" cy="234951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5045869" y="4041145"/>
            <a:ext cx="4067573" cy="234951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 rtl="0"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38341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 animBg="1"/>
      <p:bldP spid="14" grpId="0" animBg="1"/>
      <p:bldP spid="15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782239" y="1903103"/>
            <a:ext cx="4616535" cy="3998251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409861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494891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993686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12529" y="2085985"/>
            <a:ext cx="1634502" cy="201169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3096208" y="2085985"/>
            <a:ext cx="1634502" cy="201169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5179887" y="2085985"/>
            <a:ext cx="1634502" cy="201169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7263567" y="2085985"/>
            <a:ext cx="1634502" cy="201169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245448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11" grpId="0" animBg="1"/>
      <p:bldP spid="12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494891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993686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12529" y="2085985"/>
            <a:ext cx="1634502" cy="2011695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3096208" y="2085985"/>
            <a:ext cx="1634502" cy="2011695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5179887" y="2085985"/>
            <a:ext cx="1634502" cy="2011695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7263567" y="2085985"/>
            <a:ext cx="1634502" cy="2011695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33333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11" grpId="0" animBg="1"/>
      <p:bldP spid="12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494891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993686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41041" y="1965949"/>
            <a:ext cx="1783093" cy="2194576"/>
          </a:xfrm>
          <a:prstGeom prst="round2SameRect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3024720" y="1965949"/>
            <a:ext cx="1783093" cy="2194576"/>
          </a:xfrm>
          <a:prstGeom prst="round2Same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5108399" y="1965949"/>
            <a:ext cx="1783093" cy="2194576"/>
          </a:xfrm>
          <a:prstGeom prst="round2Same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7192079" y="1965949"/>
            <a:ext cx="1783093" cy="2194576"/>
          </a:xfrm>
          <a:prstGeom prst="round2SameRect">
            <a:avLst/>
          </a:prstGeom>
          <a:solidFill>
            <a:schemeClr val="bg2"/>
          </a:solidFill>
          <a:ln w="12700">
            <a:solidFill>
              <a:schemeClr val="accent4"/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30961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11" grpId="0" animBg="1"/>
      <p:bldP spid="12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3318498" y="1965949"/>
            <a:ext cx="3186308" cy="4001120"/>
          </a:xfrm>
          <a:custGeom>
            <a:avLst/>
            <a:gdLst/>
            <a:ahLst/>
            <a:cxnLst/>
            <a:rect l="l" t="t" r="r" b="b"/>
            <a:pathLst>
              <a:path w="7513412" h="7665746">
                <a:moveTo>
                  <a:pt x="3756706" y="0"/>
                </a:moveTo>
                <a:cubicBezTo>
                  <a:pt x="4550623" y="0"/>
                  <a:pt x="5288171" y="241318"/>
                  <a:pt x="5899981" y="654595"/>
                </a:cubicBezTo>
                <a:lnTo>
                  <a:pt x="6053244" y="769188"/>
                </a:lnTo>
                <a:lnTo>
                  <a:pt x="6020915" y="795862"/>
                </a:lnTo>
                <a:cubicBezTo>
                  <a:pt x="5873416" y="943360"/>
                  <a:pt x="5782187" y="1147127"/>
                  <a:pt x="5782187" y="1372202"/>
                </a:cubicBezTo>
                <a:cubicBezTo>
                  <a:pt x="5782187" y="1822352"/>
                  <a:pt x="6147105" y="2187270"/>
                  <a:pt x="6597255" y="2187270"/>
                </a:cubicBezTo>
                <a:lnTo>
                  <a:pt x="6597471" y="2187270"/>
                </a:lnTo>
                <a:cubicBezTo>
                  <a:pt x="6766277" y="2187270"/>
                  <a:pt x="6923098" y="2135954"/>
                  <a:pt x="7053183" y="2048070"/>
                </a:cubicBezTo>
                <a:lnTo>
                  <a:pt x="7119972" y="1992964"/>
                </a:lnTo>
                <a:lnTo>
                  <a:pt x="7127411" y="2005898"/>
                </a:lnTo>
                <a:cubicBezTo>
                  <a:pt x="7274943" y="2277445"/>
                  <a:pt x="7390610" y="2568811"/>
                  <a:pt x="7469393" y="2874979"/>
                </a:cubicBezTo>
                <a:lnTo>
                  <a:pt x="7513412" y="3071289"/>
                </a:lnTo>
                <a:lnTo>
                  <a:pt x="7506634" y="3071631"/>
                </a:lnTo>
                <a:cubicBezTo>
                  <a:pt x="7095631" y="3113371"/>
                  <a:pt x="6774902" y="3460476"/>
                  <a:pt x="6774902" y="3882491"/>
                </a:cubicBezTo>
                <a:cubicBezTo>
                  <a:pt x="6774902" y="4276372"/>
                  <a:pt x="7054292" y="4604998"/>
                  <a:pt x="7425705" y="4681000"/>
                </a:cubicBezTo>
                <a:lnTo>
                  <a:pt x="7492382" y="4691176"/>
                </a:lnTo>
                <a:lnTo>
                  <a:pt x="7469393" y="4790768"/>
                </a:lnTo>
                <a:cubicBezTo>
                  <a:pt x="7389624" y="5100763"/>
                  <a:pt x="7272045" y="5395584"/>
                  <a:pt x="7121863" y="5670022"/>
                </a:cubicBezTo>
                <a:lnTo>
                  <a:pt x="7041188" y="5804158"/>
                </a:lnTo>
                <a:lnTo>
                  <a:pt x="7040483" y="5803577"/>
                </a:lnTo>
                <a:cubicBezTo>
                  <a:pt x="6910398" y="5715693"/>
                  <a:pt x="6753577" y="5664376"/>
                  <a:pt x="6584771" y="5664376"/>
                </a:cubicBezTo>
                <a:lnTo>
                  <a:pt x="6584555" y="5664376"/>
                </a:lnTo>
                <a:cubicBezTo>
                  <a:pt x="6134405" y="5664376"/>
                  <a:pt x="5769487" y="6029294"/>
                  <a:pt x="5769487" y="6479444"/>
                </a:cubicBezTo>
                <a:cubicBezTo>
                  <a:pt x="5769487" y="6648250"/>
                  <a:pt x="5820804" y="6805071"/>
                  <a:pt x="5908688" y="6935157"/>
                </a:cubicBezTo>
                <a:lnTo>
                  <a:pt x="5943930" y="6977870"/>
                </a:lnTo>
                <a:lnTo>
                  <a:pt x="5871210" y="7030398"/>
                </a:lnTo>
                <a:cubicBezTo>
                  <a:pt x="5265109" y="7431911"/>
                  <a:pt x="4538218" y="7665746"/>
                  <a:pt x="3756706" y="7665746"/>
                </a:cubicBezTo>
                <a:cubicBezTo>
                  <a:pt x="2975194" y="7665746"/>
                  <a:pt x="2248303" y="7431911"/>
                  <a:pt x="1642202" y="7030398"/>
                </a:cubicBezTo>
                <a:lnTo>
                  <a:pt x="1627312" y="7019642"/>
                </a:lnTo>
                <a:lnTo>
                  <a:pt x="1697019" y="6935157"/>
                </a:lnTo>
                <a:cubicBezTo>
                  <a:pt x="1784903" y="6805071"/>
                  <a:pt x="1836220" y="6648250"/>
                  <a:pt x="1836220" y="6479444"/>
                </a:cubicBezTo>
                <a:cubicBezTo>
                  <a:pt x="1836220" y="6029294"/>
                  <a:pt x="1471302" y="5664376"/>
                  <a:pt x="1021152" y="5664376"/>
                </a:cubicBezTo>
                <a:lnTo>
                  <a:pt x="1020936" y="5664376"/>
                </a:lnTo>
                <a:cubicBezTo>
                  <a:pt x="852130" y="5664376"/>
                  <a:pt x="695309" y="5715693"/>
                  <a:pt x="565223" y="5803577"/>
                </a:cubicBezTo>
                <a:lnTo>
                  <a:pt x="502834" y="5855053"/>
                </a:lnTo>
                <a:lnTo>
                  <a:pt x="391549" y="5670022"/>
                </a:lnTo>
                <a:cubicBezTo>
                  <a:pt x="241367" y="5395584"/>
                  <a:pt x="123788" y="5100763"/>
                  <a:pt x="44019" y="4790768"/>
                </a:cubicBezTo>
                <a:lnTo>
                  <a:pt x="21030" y="4691176"/>
                </a:lnTo>
                <a:lnTo>
                  <a:pt x="87707" y="4681000"/>
                </a:lnTo>
                <a:cubicBezTo>
                  <a:pt x="459120" y="4604998"/>
                  <a:pt x="738510" y="4276372"/>
                  <a:pt x="738510" y="3882491"/>
                </a:cubicBezTo>
                <a:cubicBezTo>
                  <a:pt x="738510" y="3460476"/>
                  <a:pt x="417781" y="3113371"/>
                  <a:pt x="6778" y="3071631"/>
                </a:cubicBezTo>
                <a:lnTo>
                  <a:pt x="0" y="3071289"/>
                </a:lnTo>
                <a:lnTo>
                  <a:pt x="44018" y="2874979"/>
                </a:lnTo>
                <a:cubicBezTo>
                  <a:pt x="122802" y="2568811"/>
                  <a:pt x="238469" y="2277445"/>
                  <a:pt x="386001" y="2005898"/>
                </a:cubicBezTo>
                <a:lnTo>
                  <a:pt x="429504" y="1930251"/>
                </a:lnTo>
                <a:lnTo>
                  <a:pt x="444596" y="1948543"/>
                </a:lnTo>
                <a:cubicBezTo>
                  <a:pt x="592094" y="2096041"/>
                  <a:pt x="795861" y="2187270"/>
                  <a:pt x="1020936" y="2187270"/>
                </a:cubicBezTo>
                <a:lnTo>
                  <a:pt x="1021152" y="2187270"/>
                </a:lnTo>
                <a:cubicBezTo>
                  <a:pt x="1471302" y="2187270"/>
                  <a:pt x="1836220" y="1822352"/>
                  <a:pt x="1836220" y="1372202"/>
                </a:cubicBezTo>
                <a:cubicBezTo>
                  <a:pt x="1836220" y="1147127"/>
                  <a:pt x="1744990" y="943360"/>
                  <a:pt x="1597492" y="795862"/>
                </a:cubicBezTo>
                <a:lnTo>
                  <a:pt x="1515249" y="728005"/>
                </a:lnTo>
                <a:lnTo>
                  <a:pt x="1613431" y="654595"/>
                </a:lnTo>
                <a:cubicBezTo>
                  <a:pt x="2225241" y="241318"/>
                  <a:pt x="2962789" y="0"/>
                  <a:pt x="37567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286048" tIns="143025" rIns="286048" bIns="143025" anchor="t">
            <a:normAutofit/>
          </a:bodyPr>
          <a:lstStyle>
            <a:lvl1pPr marL="0" indent="0" algn="ctr">
              <a:buNone/>
              <a:defRPr sz="16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PICTUER HERE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8422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49069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989492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945640" y="1877441"/>
            <a:ext cx="1783093" cy="23940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3025915" y="1877441"/>
            <a:ext cx="1783093" cy="23940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2"/>
            </a:solidFill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1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5106190" y="1877441"/>
            <a:ext cx="1783093" cy="23940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3"/>
            </a:solidFill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2" name="Picture Placeholder 12"/>
          <p:cNvSpPr>
            <a:spLocks noGrp="1"/>
          </p:cNvSpPr>
          <p:nvPr>
            <p:ph type="pic" sz="quarter" idx="19" hasCustomPrompt="1"/>
          </p:nvPr>
        </p:nvSpPr>
        <p:spPr>
          <a:xfrm>
            <a:off x="7186465" y="1877441"/>
            <a:ext cx="1783093" cy="23940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4"/>
            </a:solidFill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248905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animBg="1"/>
      <p:bldP spid="32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49069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989492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31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49069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989492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12529" y="2085985"/>
            <a:ext cx="1634502" cy="2011695"/>
          </a:xfrm>
          <a:prstGeom prst="ellipse">
            <a:avLst/>
          </a:prstGeom>
          <a:solidFill>
            <a:schemeClr val="bg2"/>
          </a:solidFill>
          <a:ln w="12700">
            <a:noFill/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234457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48870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98750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92449" y="1745360"/>
            <a:ext cx="8321102" cy="2926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30435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48870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98750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92449" y="1965950"/>
            <a:ext cx="4606324" cy="31089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15003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284341" y="1417306"/>
            <a:ext cx="1337320" cy="1645932"/>
          </a:xfrm>
          <a:prstGeom prst="ellips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142784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22" y="6352122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80576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98650" y="356632"/>
            <a:ext cx="61087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724150" y="820127"/>
            <a:ext cx="44577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41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83374" y="1701804"/>
            <a:ext cx="2830557" cy="2470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8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3537724" y="1701804"/>
            <a:ext cx="2830557" cy="2470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2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6592074" y="1701804"/>
            <a:ext cx="2830557" cy="2470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Rounded Rectangle 10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22" y="6352122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38" grpId="0" animBg="1"/>
      <p:bldP spid="4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803406"/>
            <a:ext cx="9906000" cy="2332529"/>
            <a:chOff x="0" y="1352551"/>
            <a:chExt cx="9144000" cy="1749397"/>
          </a:xfrm>
        </p:grpSpPr>
        <p:sp>
          <p:nvSpPr>
            <p:cNvPr id="38" name="Right Triangle 37"/>
            <p:cNvSpPr/>
            <p:nvPr userDrawn="1"/>
          </p:nvSpPr>
          <p:spPr>
            <a:xfrm flipH="1" flipV="1">
              <a:off x="4572000" y="1352552"/>
              <a:ext cx="4572000" cy="1749396"/>
            </a:xfrm>
            <a:prstGeom prst="rt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 userDrawn="1"/>
          </p:nvSpPr>
          <p:spPr>
            <a:xfrm>
              <a:off x="0" y="1352551"/>
              <a:ext cx="9144000" cy="1741169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 userDrawn="1"/>
          </p:nvSpPr>
          <p:spPr>
            <a:xfrm flipV="1">
              <a:off x="0" y="1352552"/>
              <a:ext cx="4572000" cy="1749396"/>
            </a:xfrm>
            <a:prstGeom prst="rt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98650" y="356632"/>
            <a:ext cx="61087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724150" y="820127"/>
            <a:ext cx="44577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825503" y="2491567"/>
            <a:ext cx="1320801" cy="16333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 anchor="b" anchorCtr="1"/>
          <a:lstStyle>
            <a:lvl1pPr algn="ctr" rtl="0">
              <a:buNone/>
              <a:defRPr sz="1100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4014369" y="1803406"/>
            <a:ext cx="1877264" cy="2321559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 anchor="b" anchorCtr="1"/>
          <a:lstStyle>
            <a:lvl1pPr algn="ctr" rtl="0">
              <a:buNone/>
              <a:defRPr sz="1100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6" name="Picture Placeholder 12"/>
          <p:cNvSpPr>
            <a:spLocks noGrp="1"/>
          </p:cNvSpPr>
          <p:nvPr>
            <p:ph type="pic" sz="quarter" idx="19" hasCustomPrompt="1"/>
          </p:nvPr>
        </p:nvSpPr>
        <p:spPr>
          <a:xfrm>
            <a:off x="6009877" y="2107239"/>
            <a:ext cx="1631578" cy="20177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 anchor="b" anchorCtr="1"/>
          <a:lstStyle>
            <a:lvl1pPr algn="ctr" rtl="0">
              <a:buNone/>
              <a:defRPr sz="1100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12"/>
          <p:cNvSpPr>
            <a:spLocks noGrp="1"/>
          </p:cNvSpPr>
          <p:nvPr>
            <p:ph type="pic" sz="quarter" idx="21" hasCustomPrompt="1"/>
          </p:nvPr>
        </p:nvSpPr>
        <p:spPr>
          <a:xfrm>
            <a:off x="2264546" y="2107239"/>
            <a:ext cx="1631578" cy="20177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 anchor="b" anchorCtr="1"/>
          <a:lstStyle>
            <a:lvl1pPr algn="ctr" rtl="0">
              <a:buNone/>
              <a:defRPr sz="1100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9" name="Picture Placeholder 12"/>
          <p:cNvSpPr>
            <a:spLocks noGrp="1"/>
          </p:cNvSpPr>
          <p:nvPr>
            <p:ph type="pic" sz="quarter" idx="22" hasCustomPrompt="1"/>
          </p:nvPr>
        </p:nvSpPr>
        <p:spPr>
          <a:xfrm>
            <a:off x="7759702" y="2491567"/>
            <a:ext cx="1320801" cy="16333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 anchor="b" anchorCtr="1"/>
          <a:lstStyle>
            <a:lvl1pPr algn="ctr" rtl="0">
              <a:buNone/>
              <a:defRPr sz="1100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>
            <a:off x="9481675" y="6154275"/>
            <a:ext cx="317744" cy="53091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0252" y="6243803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21" grpId="0" animBg="1"/>
      <p:bldP spid="26" grpId="0" animBg="1"/>
      <p:bldP spid="28" grpId="0" animBg="1"/>
      <p:bldP spid="29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>
            <a:off x="9481675" y="6154275"/>
            <a:ext cx="317744" cy="53091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0252" y="6243803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034" y="1386004"/>
            <a:ext cx="5350688" cy="5118113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1238222" y="2331712"/>
            <a:ext cx="3570315" cy="27567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7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116728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990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107287" tIns="53643" rIns="107287" bIns="53643" anchor="b" anchorCtr="1"/>
          <a:lstStyle>
            <a:lvl1pPr algn="ctr" rtl="0">
              <a:buNone/>
              <a:defRPr sz="1100" baseline="0"/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20973" y="1"/>
            <a:ext cx="9064056" cy="251459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107287" tIns="53643" rIns="107287" bIns="53643" anchor="b" anchorCtr="1"/>
          <a:lstStyle>
            <a:lvl1pPr algn="ctr" rtl="0">
              <a:buNone/>
              <a:defRPr sz="1100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25615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Placeholder_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3810000"/>
          </a:xfrm>
          <a:pattFill prst="ltUp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tIns="1554480" rIns="91440" bIns="91440" anchor="t" anchorCtr="0">
            <a:normAutofit/>
          </a:bodyPr>
          <a:lstStyle>
            <a:lvl1pPr marL="0" indent="0" algn="ctr">
              <a:buNone/>
              <a:defRPr sz="1463" baseline="0">
                <a:latin typeface="+mn-lt"/>
              </a:defRPr>
            </a:lvl1pPr>
          </a:lstStyle>
          <a:p>
            <a:r>
              <a:rPr lang="en-US"/>
              <a:t>Drap &amp; Drop Images!</a:t>
            </a:r>
          </a:p>
          <a:p>
            <a:r>
              <a:rPr lang="en-US"/>
              <a:t>It’s Placeholder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330026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43859" y="1795227"/>
            <a:ext cx="4171961" cy="4674845"/>
            <a:chOff x="524169" y="1662558"/>
            <a:chExt cx="4957762" cy="46513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4169" y="1662558"/>
              <a:ext cx="4957762" cy="465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062105" y="2259106"/>
              <a:ext cx="4020884" cy="22725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1096533" y="2394786"/>
            <a:ext cx="3383577" cy="22840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7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9718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261" y="1911996"/>
            <a:ext cx="2942430" cy="502075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3773612" y="2405052"/>
            <a:ext cx="2320731" cy="38632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7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280360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04995" y="1986709"/>
            <a:ext cx="9101004" cy="288984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4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736094" y="1367671"/>
            <a:ext cx="2594207" cy="3933259"/>
            <a:chOff x="729025" y="2493538"/>
            <a:chExt cx="3009991" cy="37245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54" t="8440" r="6203" b="10137"/>
            <a:stretch/>
          </p:blipFill>
          <p:spPr>
            <a:xfrm>
              <a:off x="729025" y="2493538"/>
              <a:ext cx="3009991" cy="372459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71299" y="2949850"/>
              <a:ext cx="2129088" cy="27510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Apple-Watch-Icon-Templ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5891" y="3260292"/>
            <a:ext cx="1440498" cy="2000445"/>
          </a:xfrm>
          <a:prstGeom prst="rect">
            <a:avLst/>
          </a:prstGeom>
        </p:spPr>
      </p:pic>
      <p:sp>
        <p:nvSpPr>
          <p:cNvPr id="14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106389" y="1843289"/>
            <a:ext cx="1845873" cy="29114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5927091" y="3557992"/>
            <a:ext cx="883285" cy="13492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7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37518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4" grpId="0" animBg="1"/>
      <p:bldP spid="15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iphone6-floa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59028">
            <a:off x="447033" y="1576468"/>
            <a:ext cx="3732931" cy="452818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 rot="19902209">
            <a:off x="1661813" y="1731074"/>
            <a:ext cx="1353570" cy="3891383"/>
          </a:xfrm>
          <a:custGeom>
            <a:avLst/>
            <a:gdLst>
              <a:gd name="connsiteX0" fmla="*/ 0 w 1222010"/>
              <a:gd name="connsiteY0" fmla="*/ 0 h 2627915"/>
              <a:gd name="connsiteX1" fmla="*/ 1222010 w 1222010"/>
              <a:gd name="connsiteY1" fmla="*/ 0 h 2627915"/>
              <a:gd name="connsiteX2" fmla="*/ 1222010 w 1222010"/>
              <a:gd name="connsiteY2" fmla="*/ 2627915 h 2627915"/>
              <a:gd name="connsiteX3" fmla="*/ 0 w 1222010"/>
              <a:gd name="connsiteY3" fmla="*/ 2627915 h 2627915"/>
              <a:gd name="connsiteX4" fmla="*/ 0 w 1222010"/>
              <a:gd name="connsiteY4" fmla="*/ 0 h 2627915"/>
              <a:gd name="connsiteX0" fmla="*/ 0 w 1249449"/>
              <a:gd name="connsiteY0" fmla="*/ 0 h 2918537"/>
              <a:gd name="connsiteX1" fmla="*/ 1222010 w 1249449"/>
              <a:gd name="connsiteY1" fmla="*/ 0 h 2918537"/>
              <a:gd name="connsiteX2" fmla="*/ 1249449 w 1249449"/>
              <a:gd name="connsiteY2" fmla="*/ 2918537 h 2918537"/>
              <a:gd name="connsiteX3" fmla="*/ 0 w 1249449"/>
              <a:gd name="connsiteY3" fmla="*/ 2627915 h 2918537"/>
              <a:gd name="connsiteX4" fmla="*/ 0 w 1249449"/>
              <a:gd name="connsiteY4" fmla="*/ 0 h 2918537"/>
              <a:gd name="connsiteX0" fmla="*/ 0 w 1249449"/>
              <a:gd name="connsiteY0" fmla="*/ 0 h 2918537"/>
              <a:gd name="connsiteX1" fmla="*/ 1209134 w 1249449"/>
              <a:gd name="connsiteY1" fmla="*/ 355460 h 2918537"/>
              <a:gd name="connsiteX2" fmla="*/ 1249449 w 1249449"/>
              <a:gd name="connsiteY2" fmla="*/ 2918537 h 2918537"/>
              <a:gd name="connsiteX3" fmla="*/ 0 w 1249449"/>
              <a:gd name="connsiteY3" fmla="*/ 2627915 h 2918537"/>
              <a:gd name="connsiteX4" fmla="*/ 0 w 1249449"/>
              <a:gd name="connsiteY4" fmla="*/ 0 h 2918537"/>
              <a:gd name="connsiteX0" fmla="*/ 0 w 1249449"/>
              <a:gd name="connsiteY0" fmla="*/ 0 h 2918537"/>
              <a:gd name="connsiteX1" fmla="*/ 1207520 w 1249449"/>
              <a:gd name="connsiteY1" fmla="*/ 338365 h 2918537"/>
              <a:gd name="connsiteX2" fmla="*/ 1249449 w 1249449"/>
              <a:gd name="connsiteY2" fmla="*/ 2918537 h 2918537"/>
              <a:gd name="connsiteX3" fmla="*/ 0 w 1249449"/>
              <a:gd name="connsiteY3" fmla="*/ 2627915 h 2918537"/>
              <a:gd name="connsiteX4" fmla="*/ 0 w 1249449"/>
              <a:gd name="connsiteY4" fmla="*/ 0 h 2918537"/>
              <a:gd name="connsiteX0" fmla="*/ 0 w 1249449"/>
              <a:gd name="connsiteY0" fmla="*/ 0 h 2918537"/>
              <a:gd name="connsiteX1" fmla="*/ 1207520 w 1249449"/>
              <a:gd name="connsiteY1" fmla="*/ 338365 h 2918537"/>
              <a:gd name="connsiteX2" fmla="*/ 1249449 w 1249449"/>
              <a:gd name="connsiteY2" fmla="*/ 2918537 h 2918537"/>
              <a:gd name="connsiteX3" fmla="*/ 0 w 1249449"/>
              <a:gd name="connsiteY3" fmla="*/ 2627915 h 2918537"/>
              <a:gd name="connsiteX4" fmla="*/ 0 w 1249449"/>
              <a:gd name="connsiteY4" fmla="*/ 0 h 29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449" h="2918537">
                <a:moveTo>
                  <a:pt x="0" y="0"/>
                </a:moveTo>
                <a:lnTo>
                  <a:pt x="1207520" y="338365"/>
                </a:lnTo>
                <a:lnTo>
                  <a:pt x="1249449" y="2918537"/>
                </a:lnTo>
                <a:lnTo>
                  <a:pt x="0" y="262791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13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23742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5449566"/>
            <a:ext cx="9906000" cy="14084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589777" y="1392960"/>
            <a:ext cx="4973500" cy="4413459"/>
            <a:chOff x="2003612" y="1089213"/>
            <a:chExt cx="8001000" cy="576878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87" t="6898" r="10791" b="8985"/>
            <a:stretch/>
          </p:blipFill>
          <p:spPr>
            <a:xfrm>
              <a:off x="2003612" y="1089213"/>
              <a:ext cx="8001000" cy="576878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482788" y="2030506"/>
              <a:ext cx="5148594" cy="38055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5509248" y="2113104"/>
            <a:ext cx="3200417" cy="29114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32928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07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  <p:sldLayoutId id="2147483696" r:id="rId12"/>
    <p:sldLayoutId id="2147483693" r:id="rId13"/>
    <p:sldLayoutId id="2147483694" r:id="rId14"/>
    <p:sldLayoutId id="2147483695" r:id="rId15"/>
    <p:sldLayoutId id="2147483692" r:id="rId16"/>
    <p:sldLayoutId id="2147483687" r:id="rId17"/>
    <p:sldLayoutId id="2147483689" r:id="rId18"/>
    <p:sldLayoutId id="2147483688" r:id="rId19"/>
    <p:sldLayoutId id="2147483686" r:id="rId20"/>
    <p:sldLayoutId id="2147483690" r:id="rId21"/>
    <p:sldLayoutId id="2147483691" r:id="rId22"/>
    <p:sldLayoutId id="2147483685" r:id="rId23"/>
    <p:sldLayoutId id="2147483684" r:id="rId24"/>
    <p:sldLayoutId id="2147483682" r:id="rId25"/>
    <p:sldLayoutId id="2147483683" r:id="rId26"/>
    <p:sldLayoutId id="2147483666" r:id="rId27"/>
    <p:sldLayoutId id="2147483654" r:id="rId28"/>
    <p:sldLayoutId id="2147483650" r:id="rId29"/>
    <p:sldLayoutId id="2147483651" r:id="rId30"/>
    <p:sldLayoutId id="2147483681" r:id="rId31"/>
    <p:sldLayoutId id="2147483707" r:id="rId32"/>
    <p:sldLayoutId id="2147483708" r:id="rId33"/>
  </p:sldLayoutIdLst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cpsr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4359" b="2435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195794" y="3738563"/>
            <a:ext cx="5710206" cy="1857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3" dirty="0"/>
          </a:p>
        </p:txBody>
      </p:sp>
      <p:sp>
        <p:nvSpPr>
          <p:cNvPr id="5" name="Rectangle 4"/>
          <p:cNvSpPr/>
          <p:nvPr/>
        </p:nvSpPr>
        <p:spPr>
          <a:xfrm>
            <a:off x="0" y="3738562"/>
            <a:ext cx="620347" cy="185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3" dirty="0"/>
          </a:p>
        </p:txBody>
      </p:sp>
      <p:sp>
        <p:nvSpPr>
          <p:cNvPr id="10" name="Rectangle 9"/>
          <p:cNvSpPr/>
          <p:nvPr/>
        </p:nvSpPr>
        <p:spPr>
          <a:xfrm>
            <a:off x="2209781" y="4389127"/>
            <a:ext cx="49377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Russia" panose="020B0503000000020004" pitchFamily="34" charset="0"/>
                <a:ea typeface="Roboto Light" panose="02000000000000000000" pitchFamily="2" charset="0"/>
                <a:cs typeface="Russia" panose="020B0503000000020004" pitchFamily="34" charset="0"/>
              </a:rPr>
              <a:t>Федеральные экспериментальный площадки – эффективный механизм по реализации основных направлений Концепции развития подготовки спортивного резерва в Российской Федерации до 2025 года</a:t>
            </a:r>
            <a:endParaRPr lang="en-US" sz="1600" dirty="0">
              <a:latin typeface="Russia" panose="020B0503000000020004" pitchFamily="34" charset="0"/>
              <a:ea typeface="Roboto Light" panose="02000000000000000000" pitchFamily="2" charset="0"/>
              <a:cs typeface="Russia" panose="020B0503000000020004" pitchFamily="34" charset="0"/>
            </a:endParaRPr>
          </a:p>
        </p:txBody>
      </p:sp>
      <p:pic>
        <p:nvPicPr>
          <p:cNvPr id="20483" name="Picture 3" descr="ФЦПСР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4130034" cy="73604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30034" y="6309381"/>
            <a:ext cx="137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Москва 2017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718551" y="3840483"/>
            <a:ext cx="205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Доклад:  Лапин А.Ю.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5653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pic>
        <p:nvPicPr>
          <p:cNvPr id="81" name="Рисунок 80" descr="титл_2.jpg"/>
          <p:cNvPicPr>
            <a:picLocks noGrp="1" noChangeAspect="1"/>
          </p:cNvPicPr>
          <p:nvPr>
            <p:ph type="pic" sz="quarter" idx="24"/>
          </p:nvPr>
        </p:nvPicPr>
        <p:blipFill>
          <a:blip r:embed="rId3"/>
          <a:srcRect l="12506" r="12506"/>
          <a:stretch>
            <a:fillRect/>
          </a:stretch>
        </p:blipFill>
        <p:spPr>
          <a:xfrm>
            <a:off x="3317875" y="1965325"/>
            <a:ext cx="4000500" cy="4002088"/>
          </a:xfrm>
        </p:spPr>
      </p:pic>
      <p:sp>
        <p:nvSpPr>
          <p:cNvPr id="12" name="Oval 11"/>
          <p:cNvSpPr/>
          <p:nvPr/>
        </p:nvSpPr>
        <p:spPr>
          <a:xfrm>
            <a:off x="3480404" y="2286001"/>
            <a:ext cx="781200" cy="7823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36872" y="2299649"/>
            <a:ext cx="781200" cy="782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965044" y="3600417"/>
            <a:ext cx="781200" cy="782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900374" y="3614065"/>
            <a:ext cx="781200" cy="782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73580" y="4952632"/>
            <a:ext cx="781200" cy="782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35899" y="4960950"/>
            <a:ext cx="781200" cy="7823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483261" y="2191550"/>
            <a:ext cx="167104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Спортивных школах и школах олимпийского резерва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45426" y="3527757"/>
            <a:ext cx="167104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Детско-юношеских спортивных школах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46099" y="5008100"/>
            <a:ext cx="213321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Специализированных детско-юношеских спортивных школах олимпийского резерва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09180" y="2191550"/>
            <a:ext cx="167104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Центрах спортивной подготовки региона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75331" y="3527757"/>
            <a:ext cx="167104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Центрах олимпийской подготовки региона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09180" y="5008100"/>
            <a:ext cx="167104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Училищах олимпийского резерва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847695" y="57446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Создание инфраструктуры организации и проведение </a:t>
            </a:r>
          </a:p>
          <a:p>
            <a:pPr>
              <a:spcBef>
                <a:spcPct val="0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научно-методического, медицинского и медико-биологического</a:t>
            </a:r>
          </a:p>
          <a:p>
            <a:pPr>
              <a:spcBef>
                <a:spcPct val="0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обеспечения подготовки спортивного резерва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792451" y="1371585"/>
            <a:ext cx="817251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Placeholder 2"/>
          <p:cNvSpPr>
            <a:spLocks noGrp="1"/>
          </p:cNvSpPr>
          <p:nvPr>
            <p:ph type="body" sz="half" idx="2"/>
          </p:nvPr>
        </p:nvSpPr>
        <p:spPr>
          <a:xfrm>
            <a:off x="1112492" y="1508746"/>
            <a:ext cx="8308555" cy="267661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400" b="0" dirty="0">
                <a:solidFill>
                  <a:schemeClr val="bg2">
                    <a:lumMod val="50000"/>
                  </a:schemeClr>
                </a:solidFill>
                <a:latin typeface="Russia" pitchFamily="34" charset="0"/>
                <a:cs typeface="Russia" pitchFamily="34" charset="0"/>
              </a:rPr>
              <a:t>Создание отделов научно-методического, </a:t>
            </a:r>
          </a:p>
          <a:p>
            <a:pPr algn="ctr">
              <a:spcBef>
                <a:spcPts val="0"/>
              </a:spcBef>
            </a:pPr>
            <a:r>
              <a:rPr lang="ru-RU" sz="1400" b="0" dirty="0">
                <a:solidFill>
                  <a:schemeClr val="bg2">
                    <a:lumMod val="50000"/>
                  </a:schemeClr>
                </a:solidFill>
                <a:latin typeface="Russia" pitchFamily="34" charset="0"/>
                <a:cs typeface="Russia" pitchFamily="34" charset="0"/>
              </a:rPr>
              <a:t>медицинского и медико-биологического обеспечения в:</a:t>
            </a:r>
            <a:endParaRPr lang="en-US" sz="1400" b="0" dirty="0">
              <a:solidFill>
                <a:schemeClr val="bg2">
                  <a:lumMod val="50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pic>
        <p:nvPicPr>
          <p:cNvPr id="83" name="Рисунок 82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138" y="2410351"/>
            <a:ext cx="513136" cy="513136"/>
          </a:xfrm>
          <a:prstGeom prst="rect">
            <a:avLst/>
          </a:prstGeom>
        </p:spPr>
      </p:pic>
      <p:pic>
        <p:nvPicPr>
          <p:cNvPr id="84" name="Рисунок 83" descr="sports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746" y="3747213"/>
            <a:ext cx="513136" cy="513136"/>
          </a:xfrm>
          <a:prstGeom prst="rect">
            <a:avLst/>
          </a:prstGeom>
        </p:spPr>
      </p:pic>
      <p:pic>
        <p:nvPicPr>
          <p:cNvPr id="85" name="Рисунок 84" descr="sports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966" y="5089562"/>
            <a:ext cx="513136" cy="513136"/>
          </a:xfrm>
          <a:prstGeom prst="rect">
            <a:avLst/>
          </a:prstGeom>
        </p:spPr>
      </p:pic>
      <p:pic>
        <p:nvPicPr>
          <p:cNvPr id="86" name="Рисунок 8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986" y="2454243"/>
            <a:ext cx="513136" cy="513136"/>
          </a:xfrm>
          <a:prstGeom prst="rect">
            <a:avLst/>
          </a:prstGeom>
        </p:spPr>
      </p:pic>
      <p:pic>
        <p:nvPicPr>
          <p:cNvPr id="87" name="Рисунок 86" descr="symbo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1739" y="3719021"/>
            <a:ext cx="548644" cy="548644"/>
          </a:xfrm>
          <a:prstGeom prst="rect">
            <a:avLst/>
          </a:prstGeom>
        </p:spPr>
      </p:pic>
      <p:pic>
        <p:nvPicPr>
          <p:cNvPr id="88" name="Рисунок 87" descr="sports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987" y="5096877"/>
            <a:ext cx="513136" cy="5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9408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5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sp>
        <p:nvSpPr>
          <p:cNvPr id="65" name="Chevron 64"/>
          <p:cNvSpPr/>
          <p:nvPr/>
        </p:nvSpPr>
        <p:spPr>
          <a:xfrm>
            <a:off x="-1" y="4942840"/>
            <a:ext cx="1651001" cy="609600"/>
          </a:xfrm>
          <a:prstGeom prst="chevron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6" name="Chevron 65"/>
          <p:cNvSpPr/>
          <p:nvPr/>
        </p:nvSpPr>
        <p:spPr>
          <a:xfrm>
            <a:off x="-1" y="4217296"/>
            <a:ext cx="1992856" cy="609600"/>
          </a:xfrm>
          <a:prstGeom prst="chevron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-1" y="3490912"/>
            <a:ext cx="1568451" cy="599183"/>
          </a:xfrm>
          <a:prstGeom prst="chevr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-1" y="2762024"/>
            <a:ext cx="1985964" cy="609600"/>
          </a:xfrm>
          <a:prstGeom prst="chevron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" name="Chevron 68"/>
          <p:cNvSpPr/>
          <p:nvPr/>
        </p:nvSpPr>
        <p:spPr>
          <a:xfrm>
            <a:off x="4763" y="2005965"/>
            <a:ext cx="1898650" cy="603885"/>
          </a:xfrm>
          <a:prstGeom prst="chevron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" name="Chevron 70"/>
          <p:cNvSpPr/>
          <p:nvPr/>
        </p:nvSpPr>
        <p:spPr>
          <a:xfrm>
            <a:off x="8430422" y="2763916"/>
            <a:ext cx="1475581" cy="609600"/>
          </a:xfrm>
          <a:prstGeom prst="chevron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Chevron 73"/>
          <p:cNvSpPr/>
          <p:nvPr/>
        </p:nvSpPr>
        <p:spPr>
          <a:xfrm>
            <a:off x="7677150" y="3490991"/>
            <a:ext cx="2228850" cy="609600"/>
          </a:xfrm>
          <a:prstGeom prst="chevron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Chevron 76"/>
          <p:cNvSpPr/>
          <p:nvPr/>
        </p:nvSpPr>
        <p:spPr>
          <a:xfrm>
            <a:off x="8007350" y="1998781"/>
            <a:ext cx="1898650" cy="609600"/>
          </a:xfrm>
          <a:prstGeom prst="chevron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Chevron 79"/>
          <p:cNvSpPr/>
          <p:nvPr/>
        </p:nvSpPr>
        <p:spPr>
          <a:xfrm>
            <a:off x="8007350" y="4945181"/>
            <a:ext cx="1898650" cy="609600"/>
          </a:xfrm>
          <a:prstGeom prst="chevron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3" name="Chevron 82"/>
          <p:cNvSpPr/>
          <p:nvPr/>
        </p:nvSpPr>
        <p:spPr>
          <a:xfrm>
            <a:off x="8420100" y="4218065"/>
            <a:ext cx="1485900" cy="609600"/>
          </a:xfrm>
          <a:prstGeom prst="chevron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Chevron 85"/>
          <p:cNvSpPr/>
          <p:nvPr/>
        </p:nvSpPr>
        <p:spPr>
          <a:xfrm>
            <a:off x="908050" y="3490991"/>
            <a:ext cx="2228850" cy="6096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9" name="Chevron 88"/>
          <p:cNvSpPr/>
          <p:nvPr/>
        </p:nvSpPr>
        <p:spPr>
          <a:xfrm>
            <a:off x="1238250" y="1998781"/>
            <a:ext cx="1898650" cy="6096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1661322" y="2763916"/>
            <a:ext cx="1475581" cy="6096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1651000" y="4218065"/>
            <a:ext cx="1485900" cy="60960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8" name="Chevron 97"/>
          <p:cNvSpPr/>
          <p:nvPr/>
        </p:nvSpPr>
        <p:spPr>
          <a:xfrm>
            <a:off x="1238250" y="4945181"/>
            <a:ext cx="1898650" cy="60960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384553" y="1920229"/>
            <a:ext cx="396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Обеспечение эффективности тренировочного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процесса </a:t>
            </a:r>
            <a:r>
              <a:rPr lang="ru-RU" sz="140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и </a:t>
            </a:r>
            <a:r>
              <a:rPr lang="ru-RU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соревновательной деятельности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384553" y="2743195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Сохранение и укрепление здоровья спортсменов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384553" y="3429000"/>
            <a:ext cx="396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Комплексный контроль за физической и функциональной подготовленностью спортсменов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384553" y="4201784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Возможность проведения спортивного отбора на всех этапах спортивной подготовки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384553" y="4887589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Поддержание профессионального долголетия спортсменов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804998" y="58018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Основные задачи научно-методического обеспечения</a:t>
            </a:r>
          </a:p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спортивной подготовки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92451" y="1234424"/>
            <a:ext cx="81725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 descr="symb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626" y="2809032"/>
            <a:ext cx="513136" cy="513136"/>
          </a:xfrm>
          <a:prstGeom prst="rect">
            <a:avLst/>
          </a:prstGeom>
        </p:spPr>
      </p:pic>
      <p:pic>
        <p:nvPicPr>
          <p:cNvPr id="61" name="Рисунок 60" descr="p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941" y="3566161"/>
            <a:ext cx="471829" cy="471829"/>
          </a:xfrm>
          <a:prstGeom prst="rect">
            <a:avLst/>
          </a:prstGeom>
        </p:spPr>
      </p:pic>
      <p:pic>
        <p:nvPicPr>
          <p:cNvPr id="62" name="Рисунок 61" descr="peo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041" y="4973318"/>
            <a:ext cx="548644" cy="548644"/>
          </a:xfrm>
          <a:prstGeom prst="rect">
            <a:avLst/>
          </a:prstGeom>
        </p:spPr>
      </p:pic>
      <p:pic>
        <p:nvPicPr>
          <p:cNvPr id="63" name="Рисунок 62" descr="busines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941" y="4288542"/>
            <a:ext cx="495599" cy="495599"/>
          </a:xfrm>
          <a:prstGeom prst="rect">
            <a:avLst/>
          </a:prstGeom>
        </p:spPr>
      </p:pic>
      <p:pic>
        <p:nvPicPr>
          <p:cNvPr id="32" name="Рисунок 31" descr="symb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404" y="2047013"/>
            <a:ext cx="513136" cy="5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9143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"/>
            <a:ext cx="9906000" cy="6857995"/>
          </a:xfrm>
          <a:prstGeom prst="rect">
            <a:avLst/>
          </a:prstGeom>
        </p:spPr>
      </p:pic>
      <p:grpSp>
        <p:nvGrpSpPr>
          <p:cNvPr id="2" name="Group 52"/>
          <p:cNvGrpSpPr/>
          <p:nvPr/>
        </p:nvGrpSpPr>
        <p:grpSpPr>
          <a:xfrm>
            <a:off x="3784994" y="1753756"/>
            <a:ext cx="2103801" cy="537586"/>
            <a:chOff x="6492254" y="2708911"/>
            <a:chExt cx="1054364" cy="1054364"/>
          </a:xfrm>
        </p:grpSpPr>
        <p:sp>
          <p:nvSpPr>
            <p:cNvPr id="55" name="Rectangle 54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" name="Group 73"/>
          <p:cNvGrpSpPr/>
          <p:nvPr/>
        </p:nvGrpSpPr>
        <p:grpSpPr>
          <a:xfrm>
            <a:off x="792451" y="1768060"/>
            <a:ext cx="2103134" cy="537586"/>
            <a:chOff x="6492254" y="2708911"/>
            <a:chExt cx="1054364" cy="1054364"/>
          </a:xfrm>
        </p:grpSpPr>
        <p:sp>
          <p:nvSpPr>
            <p:cNvPr id="78" name="Rectangle 77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" name="Group 80"/>
          <p:cNvGrpSpPr/>
          <p:nvPr/>
        </p:nvGrpSpPr>
        <p:grpSpPr>
          <a:xfrm>
            <a:off x="6778204" y="1748668"/>
            <a:ext cx="2103801" cy="549519"/>
            <a:chOff x="6492254" y="2708911"/>
            <a:chExt cx="1054364" cy="1054364"/>
          </a:xfrm>
        </p:grpSpPr>
        <p:sp>
          <p:nvSpPr>
            <p:cNvPr id="83" name="Rectangle 82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249208" y="2448124"/>
            <a:ext cx="3189620" cy="2693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Сборные спортивные команды РФ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229479" y="2407244"/>
            <a:ext cx="3214830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Регионы РФ</a:t>
            </a:r>
          </a:p>
          <a:p>
            <a:pPr lvl="0" algn="ctr">
              <a:spcBef>
                <a:spcPct val="20000"/>
              </a:spcBef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Врачебно-физкультурная служба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04998" y="58018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Организация проведения научно-методического, </a:t>
            </a:r>
          </a:p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медико-биологического и медицинского обеспечения </a:t>
            </a:r>
          </a:p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спортивной подготовки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792451" y="1508746"/>
            <a:ext cx="81725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90"/>
          <p:cNvSpPr/>
          <p:nvPr/>
        </p:nvSpPr>
        <p:spPr>
          <a:xfrm>
            <a:off x="1391517" y="1849425"/>
            <a:ext cx="955424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ФМБА</a:t>
            </a:r>
            <a:endParaRPr lang="ru-RU" sz="1800" dirty="0">
              <a:solidFill>
                <a:schemeClr val="bg1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39" name="Rectangle 90"/>
          <p:cNvSpPr/>
          <p:nvPr/>
        </p:nvSpPr>
        <p:spPr>
          <a:xfrm>
            <a:off x="3412641" y="1848199"/>
            <a:ext cx="293212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8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Минздрав России</a:t>
            </a:r>
          </a:p>
        </p:txBody>
      </p:sp>
      <p:sp>
        <p:nvSpPr>
          <p:cNvPr id="40" name="Rectangle 90"/>
          <p:cNvSpPr/>
          <p:nvPr/>
        </p:nvSpPr>
        <p:spPr>
          <a:xfrm>
            <a:off x="6858491" y="1849891"/>
            <a:ext cx="202351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8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Минспорт России</a:t>
            </a:r>
          </a:p>
        </p:txBody>
      </p:sp>
      <p:sp>
        <p:nvSpPr>
          <p:cNvPr id="41" name="Rectangle 90"/>
          <p:cNvSpPr/>
          <p:nvPr/>
        </p:nvSpPr>
        <p:spPr>
          <a:xfrm>
            <a:off x="6461771" y="2444587"/>
            <a:ext cx="3189620" cy="2693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Сборные спортивные команды РФ</a:t>
            </a:r>
          </a:p>
        </p:txBody>
      </p:sp>
      <p:grpSp>
        <p:nvGrpSpPr>
          <p:cNvPr id="6" name="Group 73"/>
          <p:cNvGrpSpPr/>
          <p:nvPr/>
        </p:nvGrpSpPr>
        <p:grpSpPr>
          <a:xfrm>
            <a:off x="804998" y="3119219"/>
            <a:ext cx="2103134" cy="837652"/>
            <a:chOff x="6492254" y="2708911"/>
            <a:chExt cx="1054364" cy="1054364"/>
          </a:xfrm>
        </p:grpSpPr>
        <p:sp>
          <p:nvSpPr>
            <p:cNvPr id="43" name="Rectangle 77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4" name="Rectangle 78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5" name="Rectangle 90"/>
          <p:cNvSpPr/>
          <p:nvPr/>
        </p:nvSpPr>
        <p:spPr>
          <a:xfrm>
            <a:off x="792452" y="3180254"/>
            <a:ext cx="2103134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Медицинское и медико-биологическое обеспечение</a:t>
            </a:r>
          </a:p>
        </p:txBody>
      </p:sp>
      <p:grpSp>
        <p:nvGrpSpPr>
          <p:cNvPr id="7" name="Group 73"/>
          <p:cNvGrpSpPr/>
          <p:nvPr/>
        </p:nvGrpSpPr>
        <p:grpSpPr>
          <a:xfrm>
            <a:off x="792451" y="4419697"/>
            <a:ext cx="2103134" cy="837652"/>
            <a:chOff x="6492254" y="2708911"/>
            <a:chExt cx="1054364" cy="1054364"/>
          </a:xfrm>
        </p:grpSpPr>
        <p:sp>
          <p:nvSpPr>
            <p:cNvPr id="47" name="Rectangle 77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8" name="Rectangle 78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9" name="Rectangle 90"/>
          <p:cNvSpPr/>
          <p:nvPr/>
        </p:nvSpPr>
        <p:spPr>
          <a:xfrm>
            <a:off x="792451" y="4459348"/>
            <a:ext cx="2103134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Приказ Минздрава России №3Н от 14.01.2013г.</a:t>
            </a:r>
          </a:p>
        </p:txBody>
      </p:sp>
      <p:grpSp>
        <p:nvGrpSpPr>
          <p:cNvPr id="9" name="Group 52"/>
          <p:cNvGrpSpPr/>
          <p:nvPr/>
        </p:nvGrpSpPr>
        <p:grpSpPr>
          <a:xfrm>
            <a:off x="3784993" y="3097415"/>
            <a:ext cx="2103801" cy="859456"/>
            <a:chOff x="6492254" y="2708911"/>
            <a:chExt cx="1054364" cy="1054364"/>
          </a:xfrm>
        </p:grpSpPr>
        <p:sp>
          <p:nvSpPr>
            <p:cNvPr id="53" name="Rectangle 54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4" name="Rectangle 55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7" name="Rectangle 90"/>
          <p:cNvSpPr/>
          <p:nvPr/>
        </p:nvSpPr>
        <p:spPr>
          <a:xfrm>
            <a:off x="3785660" y="3159124"/>
            <a:ext cx="2103134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Углубленное медицинское обследование</a:t>
            </a:r>
          </a:p>
        </p:txBody>
      </p:sp>
      <p:grpSp>
        <p:nvGrpSpPr>
          <p:cNvPr id="10" name="Group 52"/>
          <p:cNvGrpSpPr/>
          <p:nvPr/>
        </p:nvGrpSpPr>
        <p:grpSpPr>
          <a:xfrm>
            <a:off x="3784992" y="4397893"/>
            <a:ext cx="2103801" cy="859456"/>
            <a:chOff x="6492254" y="2708911"/>
            <a:chExt cx="1054364" cy="1054364"/>
          </a:xfrm>
        </p:grpSpPr>
        <p:sp>
          <p:nvSpPr>
            <p:cNvPr id="59" name="Rectangle 54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0" name="Rectangle 55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1" name="Rectangle 90"/>
          <p:cNvSpPr/>
          <p:nvPr/>
        </p:nvSpPr>
        <p:spPr>
          <a:xfrm>
            <a:off x="3785659" y="4434425"/>
            <a:ext cx="2103134" cy="75866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Приказ Минздрава России №134Н от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1.03.2016г.</a:t>
            </a:r>
          </a:p>
        </p:txBody>
      </p:sp>
      <p:grpSp>
        <p:nvGrpSpPr>
          <p:cNvPr id="11" name="Group 80"/>
          <p:cNvGrpSpPr/>
          <p:nvPr/>
        </p:nvGrpSpPr>
        <p:grpSpPr>
          <a:xfrm>
            <a:off x="6778204" y="3100212"/>
            <a:ext cx="2103801" cy="856659"/>
            <a:chOff x="6492254" y="2708911"/>
            <a:chExt cx="1054364" cy="1054364"/>
          </a:xfrm>
        </p:grpSpPr>
        <p:sp>
          <p:nvSpPr>
            <p:cNvPr id="63" name="Rectangle 82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6" name="Rectangle 83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7" name="Rectangle 90"/>
          <p:cNvSpPr/>
          <p:nvPr/>
        </p:nvSpPr>
        <p:spPr>
          <a:xfrm>
            <a:off x="6778204" y="3243183"/>
            <a:ext cx="210313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Научно-методическое обеспечение</a:t>
            </a:r>
          </a:p>
        </p:txBody>
      </p:sp>
      <p:grpSp>
        <p:nvGrpSpPr>
          <p:cNvPr id="12" name="Group 80"/>
          <p:cNvGrpSpPr/>
          <p:nvPr/>
        </p:nvGrpSpPr>
        <p:grpSpPr>
          <a:xfrm>
            <a:off x="6776869" y="4392369"/>
            <a:ext cx="2103801" cy="856659"/>
            <a:chOff x="6492254" y="2708911"/>
            <a:chExt cx="1054364" cy="1054364"/>
          </a:xfrm>
        </p:grpSpPr>
        <p:sp>
          <p:nvSpPr>
            <p:cNvPr id="69" name="Rectangle 82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0" name="Rectangle 83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3" name="Group 80"/>
          <p:cNvGrpSpPr/>
          <p:nvPr/>
        </p:nvGrpSpPr>
        <p:grpSpPr>
          <a:xfrm>
            <a:off x="6777536" y="5529026"/>
            <a:ext cx="2103801" cy="856659"/>
            <a:chOff x="6492254" y="2708911"/>
            <a:chExt cx="1054364" cy="1054364"/>
          </a:xfrm>
        </p:grpSpPr>
        <p:sp>
          <p:nvSpPr>
            <p:cNvPr id="76" name="Rectangle 82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7" name="Rectangle 83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0" name="Rectangle 90"/>
          <p:cNvSpPr/>
          <p:nvPr/>
        </p:nvSpPr>
        <p:spPr>
          <a:xfrm>
            <a:off x="6777536" y="4423147"/>
            <a:ext cx="2103134" cy="75866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Приказ Минспорта России № 525 от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27.05.2010г.</a:t>
            </a:r>
          </a:p>
        </p:txBody>
      </p:sp>
      <p:sp>
        <p:nvSpPr>
          <p:cNvPr id="81" name="Rectangle 90"/>
          <p:cNvSpPr/>
          <p:nvPr/>
        </p:nvSpPr>
        <p:spPr>
          <a:xfrm>
            <a:off x="6777536" y="5574855"/>
            <a:ext cx="2103134" cy="75866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Приказ Минспорта России № 197 от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15.03.2011г.</a:t>
            </a:r>
          </a:p>
        </p:txBody>
      </p:sp>
      <p:cxnSp>
        <p:nvCxnSpPr>
          <p:cNvPr id="3" name="Прямая со стрелкой 2"/>
          <p:cNvCxnSpPr>
            <a:stCxn id="44" idx="0"/>
            <a:endCxn id="47" idx="0"/>
          </p:cNvCxnSpPr>
          <p:nvPr/>
        </p:nvCxnSpPr>
        <p:spPr>
          <a:xfrm flipH="1">
            <a:off x="1844018" y="3887856"/>
            <a:ext cx="12547" cy="53184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54" idx="0"/>
          </p:cNvCxnSpPr>
          <p:nvPr/>
        </p:nvCxnSpPr>
        <p:spPr>
          <a:xfrm flipH="1">
            <a:off x="4836892" y="3886060"/>
            <a:ext cx="2" cy="50630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6" idx="0"/>
            <a:endCxn id="69" idx="0"/>
          </p:cNvCxnSpPr>
          <p:nvPr/>
        </p:nvCxnSpPr>
        <p:spPr>
          <a:xfrm flipH="1">
            <a:off x="7828770" y="3886290"/>
            <a:ext cx="1335" cy="50607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0" idx="0"/>
            <a:endCxn id="76" idx="0"/>
          </p:cNvCxnSpPr>
          <p:nvPr/>
        </p:nvCxnSpPr>
        <p:spPr>
          <a:xfrm>
            <a:off x="7828770" y="5178447"/>
            <a:ext cx="667" cy="35057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1856565" y="2778463"/>
            <a:ext cx="1" cy="35354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7828769" y="2731305"/>
            <a:ext cx="1" cy="35354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endCxn id="53" idx="0"/>
          </p:cNvCxnSpPr>
          <p:nvPr/>
        </p:nvCxnSpPr>
        <p:spPr>
          <a:xfrm>
            <a:off x="4836837" y="2880356"/>
            <a:ext cx="57" cy="21705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074773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 descr="5.jpg"/>
          <p:cNvPicPr>
            <a:picLocks noChangeAspect="1"/>
          </p:cNvPicPr>
          <p:nvPr/>
        </p:nvPicPr>
        <p:blipFill>
          <a:blip r:embed="rId2"/>
          <a:srcRect r="21277"/>
          <a:stretch>
            <a:fillRect/>
          </a:stretch>
        </p:blipFill>
        <p:spPr>
          <a:xfrm>
            <a:off x="3" y="0"/>
            <a:ext cx="9922557" cy="6858000"/>
          </a:xfrm>
          <a:prstGeom prst="rect">
            <a:avLst/>
          </a:prstGeom>
        </p:spPr>
      </p:pic>
      <p:pic>
        <p:nvPicPr>
          <p:cNvPr id="69" name="Рисунок 68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694793"/>
          </a:xfrm>
          <a:prstGeom prst="rect">
            <a:avLst/>
          </a:prstGeom>
        </p:spPr>
      </p:pic>
      <p:grpSp>
        <p:nvGrpSpPr>
          <p:cNvPr id="3" name="Group 29"/>
          <p:cNvGrpSpPr/>
          <p:nvPr/>
        </p:nvGrpSpPr>
        <p:grpSpPr>
          <a:xfrm>
            <a:off x="4655820" y="1508746"/>
            <a:ext cx="5255115" cy="1163809"/>
            <a:chOff x="5005385" y="1005425"/>
            <a:chExt cx="4143168" cy="872857"/>
          </a:xfrm>
        </p:grpSpPr>
        <p:sp>
          <p:nvSpPr>
            <p:cNvPr id="5" name="Rectangle 4"/>
            <p:cNvSpPr/>
            <p:nvPr/>
          </p:nvSpPr>
          <p:spPr>
            <a:xfrm rot="10800000" flipH="1">
              <a:off x="8274747" y="1200789"/>
              <a:ext cx="873806" cy="67749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5"/>
            <p:cNvGrpSpPr/>
            <p:nvPr/>
          </p:nvGrpSpPr>
          <p:grpSpPr>
            <a:xfrm flipH="1">
              <a:off x="5005385" y="1005425"/>
              <a:ext cx="3520956" cy="872857"/>
              <a:chOff x="712330" y="1117961"/>
              <a:chExt cx="4030913" cy="872857"/>
            </a:xfrm>
          </p:grpSpPr>
          <p:grpSp>
            <p:nvGrpSpPr>
              <p:cNvPr id="6" name="Group 6"/>
              <p:cNvGrpSpPr/>
              <p:nvPr/>
            </p:nvGrpSpPr>
            <p:grpSpPr>
              <a:xfrm rot="10800000">
                <a:off x="712331" y="1117961"/>
                <a:ext cx="4030912" cy="677493"/>
                <a:chOff x="3074218" y="2072213"/>
                <a:chExt cx="4030912" cy="1017999"/>
              </a:xfrm>
              <a:solidFill>
                <a:schemeClr val="accent1"/>
              </a:solidFill>
            </p:grpSpPr>
            <p:sp>
              <p:nvSpPr>
                <p:cNvPr id="9" name="Snip and Round Single Corner Rectangle 8"/>
                <p:cNvSpPr/>
                <p:nvPr/>
              </p:nvSpPr>
              <p:spPr>
                <a:xfrm>
                  <a:off x="3074218" y="2072213"/>
                  <a:ext cx="2878772" cy="1017999"/>
                </a:xfrm>
                <a:prstGeom prst="snip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5032856" y="2072213"/>
                  <a:ext cx="2072274" cy="10179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" name="Right Triangle 7"/>
              <p:cNvSpPr/>
              <p:nvPr/>
            </p:nvSpPr>
            <p:spPr>
              <a:xfrm rot="10800000">
                <a:off x="712330" y="1788667"/>
                <a:ext cx="288033" cy="20215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" name="Group 30"/>
          <p:cNvGrpSpPr/>
          <p:nvPr/>
        </p:nvGrpSpPr>
        <p:grpSpPr>
          <a:xfrm>
            <a:off x="4655820" y="2495165"/>
            <a:ext cx="5255115" cy="1163809"/>
            <a:chOff x="5005385" y="1922386"/>
            <a:chExt cx="4143168" cy="87285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8274747" y="2117750"/>
              <a:ext cx="873806" cy="677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 flipH="1">
              <a:off x="5005385" y="1922386"/>
              <a:ext cx="3520956" cy="872857"/>
              <a:chOff x="712330" y="2034922"/>
              <a:chExt cx="4030913" cy="872857"/>
            </a:xfrm>
          </p:grpSpPr>
          <p:grpSp>
            <p:nvGrpSpPr>
              <p:cNvPr id="13" name="Group 12"/>
              <p:cNvGrpSpPr/>
              <p:nvPr/>
            </p:nvGrpSpPr>
            <p:grpSpPr>
              <a:xfrm rot="10800000">
                <a:off x="712331" y="2034922"/>
                <a:ext cx="4030912" cy="677493"/>
                <a:chOff x="3074218" y="2072213"/>
                <a:chExt cx="4030912" cy="1017999"/>
              </a:xfrm>
              <a:solidFill>
                <a:schemeClr val="accent3"/>
              </a:solidFill>
            </p:grpSpPr>
            <p:sp>
              <p:nvSpPr>
                <p:cNvPr id="15" name="Snip and Round Single Corner Rectangle 14"/>
                <p:cNvSpPr/>
                <p:nvPr/>
              </p:nvSpPr>
              <p:spPr>
                <a:xfrm>
                  <a:off x="3074218" y="2072213"/>
                  <a:ext cx="2878772" cy="1017999"/>
                </a:xfrm>
                <a:prstGeom prst="snip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032856" y="2072213"/>
                  <a:ext cx="2072274" cy="10179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" name="Right Triangle 13"/>
              <p:cNvSpPr/>
              <p:nvPr/>
            </p:nvSpPr>
            <p:spPr>
              <a:xfrm rot="10800000">
                <a:off x="712330" y="2705628"/>
                <a:ext cx="288033" cy="202151"/>
              </a:xfrm>
              <a:prstGeom prst="rt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" name="Group 31"/>
          <p:cNvGrpSpPr/>
          <p:nvPr/>
        </p:nvGrpSpPr>
        <p:grpSpPr>
          <a:xfrm>
            <a:off x="4655820" y="3477466"/>
            <a:ext cx="5255115" cy="1163809"/>
            <a:chOff x="5005385" y="2839347"/>
            <a:chExt cx="4143168" cy="872857"/>
          </a:xfrm>
        </p:grpSpPr>
        <p:sp>
          <p:nvSpPr>
            <p:cNvPr id="17" name="Rectangle 16"/>
            <p:cNvSpPr/>
            <p:nvPr/>
          </p:nvSpPr>
          <p:spPr>
            <a:xfrm rot="10800000" flipH="1">
              <a:off x="8274747" y="3034711"/>
              <a:ext cx="873806" cy="67749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17"/>
            <p:cNvGrpSpPr/>
            <p:nvPr/>
          </p:nvGrpSpPr>
          <p:grpSpPr>
            <a:xfrm flipH="1">
              <a:off x="5005385" y="2839347"/>
              <a:ext cx="3520956" cy="872857"/>
              <a:chOff x="712330" y="2951883"/>
              <a:chExt cx="4030913" cy="872857"/>
            </a:xfrm>
          </p:grpSpPr>
          <p:grpSp>
            <p:nvGrpSpPr>
              <p:cNvPr id="24" name="Group 18"/>
              <p:cNvGrpSpPr/>
              <p:nvPr/>
            </p:nvGrpSpPr>
            <p:grpSpPr>
              <a:xfrm rot="10800000">
                <a:off x="712331" y="2951883"/>
                <a:ext cx="4030912" cy="677493"/>
                <a:chOff x="3074218" y="2072213"/>
                <a:chExt cx="4030912" cy="1017999"/>
              </a:xfrm>
              <a:solidFill>
                <a:schemeClr val="accent4"/>
              </a:solidFill>
            </p:grpSpPr>
            <p:sp>
              <p:nvSpPr>
                <p:cNvPr id="21" name="Round Diagonal Corner Rectangle 20"/>
                <p:cNvSpPr/>
                <p:nvPr/>
              </p:nvSpPr>
              <p:spPr>
                <a:xfrm>
                  <a:off x="3074218" y="2072213"/>
                  <a:ext cx="2878772" cy="1017999"/>
                </a:xfrm>
                <a:prstGeom prst="round2Diag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032856" y="2072213"/>
                  <a:ext cx="2072274" cy="10179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0" name="Right Triangle 19"/>
              <p:cNvSpPr/>
              <p:nvPr/>
            </p:nvSpPr>
            <p:spPr>
              <a:xfrm rot="10800000">
                <a:off x="712330" y="3622589"/>
                <a:ext cx="288033" cy="202151"/>
              </a:xfrm>
              <a:prstGeom prst="rtTriangl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" name="Group 32"/>
          <p:cNvGrpSpPr/>
          <p:nvPr/>
        </p:nvGrpSpPr>
        <p:grpSpPr>
          <a:xfrm>
            <a:off x="4655820" y="4459767"/>
            <a:ext cx="5255115" cy="1163809"/>
            <a:chOff x="5005385" y="3756308"/>
            <a:chExt cx="4143168" cy="872857"/>
          </a:xfrm>
        </p:grpSpPr>
        <p:sp>
          <p:nvSpPr>
            <p:cNvPr id="23" name="Rectangle 22"/>
            <p:cNvSpPr/>
            <p:nvPr/>
          </p:nvSpPr>
          <p:spPr>
            <a:xfrm rot="10800000" flipH="1">
              <a:off x="8274747" y="3951672"/>
              <a:ext cx="873806" cy="67749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" name="Group 23"/>
            <p:cNvGrpSpPr/>
            <p:nvPr/>
          </p:nvGrpSpPr>
          <p:grpSpPr>
            <a:xfrm flipH="1">
              <a:off x="5005385" y="3756308"/>
              <a:ext cx="3520956" cy="872857"/>
              <a:chOff x="712330" y="3868844"/>
              <a:chExt cx="4030913" cy="872857"/>
            </a:xfrm>
          </p:grpSpPr>
          <p:grpSp>
            <p:nvGrpSpPr>
              <p:cNvPr id="30" name="Group 24"/>
              <p:cNvGrpSpPr/>
              <p:nvPr/>
            </p:nvGrpSpPr>
            <p:grpSpPr>
              <a:xfrm rot="10800000">
                <a:off x="712331" y="3868844"/>
                <a:ext cx="4030912" cy="677493"/>
                <a:chOff x="3074218" y="2072213"/>
                <a:chExt cx="4030912" cy="1017999"/>
              </a:xfrm>
              <a:solidFill>
                <a:schemeClr val="accent6"/>
              </a:solidFill>
            </p:grpSpPr>
            <p:sp>
              <p:nvSpPr>
                <p:cNvPr id="27" name="Round Diagonal Corner Rectangle 26"/>
                <p:cNvSpPr/>
                <p:nvPr/>
              </p:nvSpPr>
              <p:spPr>
                <a:xfrm>
                  <a:off x="3074218" y="2072213"/>
                  <a:ext cx="2878772" cy="1017999"/>
                </a:xfrm>
                <a:prstGeom prst="round2Diag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5032856" y="2072213"/>
                  <a:ext cx="2072274" cy="101799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6" name="Right Triangle 25"/>
              <p:cNvSpPr/>
              <p:nvPr/>
            </p:nvSpPr>
            <p:spPr>
              <a:xfrm rot="10800000">
                <a:off x="712330" y="4539550"/>
                <a:ext cx="288033" cy="202151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7" name="Rectangle 56"/>
          <p:cNvSpPr/>
          <p:nvPr/>
        </p:nvSpPr>
        <p:spPr>
          <a:xfrm>
            <a:off x="5547365" y="1641789"/>
            <a:ext cx="3189620" cy="573692"/>
          </a:xfrm>
          <a:prstGeom prst="rect">
            <a:avLst/>
          </a:prstGeom>
        </p:spPr>
        <p:txBody>
          <a:bodyPr wrap="square" lIns="80465" tIns="40232" rIns="80465" bIns="40232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Этап высшего спортивного мастерства</a:t>
            </a:r>
            <a:endParaRPr lang="en-US" sz="1600" b="1" dirty="0">
              <a:solidFill>
                <a:schemeClr val="bg1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547365" y="2606035"/>
            <a:ext cx="3189620" cy="573692"/>
          </a:xfrm>
          <a:prstGeom prst="rect">
            <a:avLst/>
          </a:prstGeom>
        </p:spPr>
        <p:txBody>
          <a:bodyPr wrap="square" lIns="80465" tIns="40232" rIns="80465" bIns="40232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Этап совершенствования спортивного мастерства</a:t>
            </a:r>
            <a:endParaRPr lang="en-US" sz="1600" b="1" dirty="0">
              <a:solidFill>
                <a:schemeClr val="bg1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547365" y="3686248"/>
            <a:ext cx="3189620" cy="327471"/>
          </a:xfrm>
          <a:prstGeom prst="rect">
            <a:avLst/>
          </a:prstGeom>
        </p:spPr>
        <p:txBody>
          <a:bodyPr wrap="square" lIns="80465" tIns="40232" rIns="80465" bIns="40232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Тренировочный этап</a:t>
            </a:r>
            <a:endParaRPr lang="en-US" sz="1600" b="1" dirty="0">
              <a:solidFill>
                <a:schemeClr val="bg1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547365" y="4674375"/>
            <a:ext cx="3189620" cy="327471"/>
          </a:xfrm>
          <a:prstGeom prst="rect">
            <a:avLst/>
          </a:prstGeom>
        </p:spPr>
        <p:txBody>
          <a:bodyPr wrap="square" lIns="80465" tIns="40232" rIns="80465" bIns="40232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Этап начальной подготовки</a:t>
            </a:r>
            <a:endParaRPr lang="en-US" sz="1600" b="1" dirty="0">
              <a:solidFill>
                <a:schemeClr val="bg1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1" name="Text Placeholder 3"/>
          <p:cNvSpPr txBox="1">
            <a:spLocks/>
          </p:cNvSpPr>
          <p:nvPr/>
        </p:nvSpPr>
        <p:spPr>
          <a:xfrm>
            <a:off x="718982" y="1508746"/>
            <a:ext cx="2091918" cy="8617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5600" dirty="0">
                <a:solidFill>
                  <a:schemeClr val="accent1"/>
                </a:solidFill>
                <a:latin typeface="Russia" pitchFamily="34" charset="0"/>
                <a:cs typeface="Russia" pitchFamily="34" charset="0"/>
              </a:rPr>
              <a:t>19 500</a:t>
            </a:r>
            <a:endParaRPr lang="en-US" sz="5600" dirty="0">
              <a:solidFill>
                <a:schemeClr val="accent1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2" name="Text Placeholder 3"/>
          <p:cNvSpPr txBox="1">
            <a:spLocks/>
          </p:cNvSpPr>
          <p:nvPr/>
        </p:nvSpPr>
        <p:spPr>
          <a:xfrm>
            <a:off x="742826" y="2468873"/>
            <a:ext cx="2143215" cy="8617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5600" dirty="0">
                <a:solidFill>
                  <a:schemeClr val="accent3"/>
                </a:solidFill>
                <a:latin typeface="Russia" pitchFamily="34" charset="0"/>
                <a:cs typeface="Russia" pitchFamily="34" charset="0"/>
              </a:rPr>
              <a:t>57 500</a:t>
            </a:r>
            <a:endParaRPr lang="en-US" sz="5600" dirty="0">
              <a:solidFill>
                <a:schemeClr val="accent3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3" name="Text Placeholder 3"/>
          <p:cNvSpPr txBox="1">
            <a:spLocks/>
          </p:cNvSpPr>
          <p:nvPr/>
        </p:nvSpPr>
        <p:spPr>
          <a:xfrm>
            <a:off x="698408" y="3527353"/>
            <a:ext cx="2660985" cy="8617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5600" dirty="0">
                <a:solidFill>
                  <a:schemeClr val="accent4"/>
                </a:solidFill>
                <a:latin typeface="Russia" pitchFamily="34" charset="0"/>
                <a:cs typeface="Russia" pitchFamily="34" charset="0"/>
              </a:rPr>
              <a:t>950 000</a:t>
            </a:r>
            <a:endParaRPr lang="en-US" sz="5600" dirty="0">
              <a:solidFill>
                <a:schemeClr val="accent4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4" name="Text Placeholder 3"/>
          <p:cNvSpPr txBox="1">
            <a:spLocks/>
          </p:cNvSpPr>
          <p:nvPr/>
        </p:nvSpPr>
        <p:spPr>
          <a:xfrm>
            <a:off x="722453" y="4526288"/>
            <a:ext cx="3113032" cy="8617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5600" dirty="0">
                <a:solidFill>
                  <a:schemeClr val="accent5"/>
                </a:solidFill>
                <a:latin typeface="Russia" pitchFamily="34" charset="0"/>
                <a:cs typeface="Russia" pitchFamily="34" charset="0"/>
              </a:rPr>
              <a:t>1 560 000</a:t>
            </a:r>
            <a:endParaRPr lang="en-US" sz="5600" dirty="0">
              <a:solidFill>
                <a:schemeClr val="accent5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804998" y="58018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Численность занимающихся в системе подготовки спортивного </a:t>
            </a:r>
          </a:p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резерва по этапам спортивной подготовки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792451" y="1234424"/>
            <a:ext cx="81725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Рисунок 69" descr="sports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670" y="1582666"/>
            <a:ext cx="728332" cy="728332"/>
          </a:xfrm>
          <a:prstGeom prst="rect">
            <a:avLst/>
          </a:prstGeom>
        </p:spPr>
      </p:pic>
      <p:pic>
        <p:nvPicPr>
          <p:cNvPr id="71" name="Рисунок 70" descr="sports (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408" y="2606033"/>
            <a:ext cx="689314" cy="689314"/>
          </a:xfrm>
          <a:prstGeom prst="rect">
            <a:avLst/>
          </a:prstGeom>
        </p:spPr>
      </p:pic>
      <p:pic>
        <p:nvPicPr>
          <p:cNvPr id="72" name="Рисунок 71" descr="tim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886" y="4577587"/>
            <a:ext cx="637291" cy="637291"/>
          </a:xfrm>
          <a:prstGeom prst="rect">
            <a:avLst/>
          </a:prstGeom>
        </p:spPr>
      </p:pic>
      <p:pic>
        <p:nvPicPr>
          <p:cNvPr id="73" name="Рисунок 72" descr="strengt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691" y="3562741"/>
            <a:ext cx="637291" cy="637291"/>
          </a:xfrm>
          <a:prstGeom prst="rect">
            <a:avLst/>
          </a:prstGeom>
        </p:spPr>
      </p:pic>
      <p:sp>
        <p:nvSpPr>
          <p:cNvPr id="74" name="Text Placeholder 2"/>
          <p:cNvSpPr>
            <a:spLocks noGrp="1"/>
          </p:cNvSpPr>
          <p:nvPr>
            <p:ph type="body" sz="half" idx="2"/>
          </p:nvPr>
        </p:nvSpPr>
        <p:spPr>
          <a:xfrm>
            <a:off x="4655820" y="1234428"/>
            <a:ext cx="8308555" cy="267661"/>
          </a:xfrm>
        </p:spPr>
        <p:txBody>
          <a:bodyPr/>
          <a:lstStyle/>
          <a:p>
            <a:r>
              <a:rPr lang="ru-RU" b="0" dirty="0">
                <a:solidFill>
                  <a:schemeClr val="bg2">
                    <a:lumMod val="50000"/>
                  </a:schemeClr>
                </a:solidFill>
                <a:latin typeface="Russia" pitchFamily="34" charset="0"/>
                <a:cs typeface="Russia" pitchFamily="34" charset="0"/>
              </a:rPr>
              <a:t>Федеральный стандарт спортивной подготовки по видам спорта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cxnSp>
        <p:nvCxnSpPr>
          <p:cNvPr id="76" name="Straight Connector 38"/>
          <p:cNvCxnSpPr/>
          <p:nvPr/>
        </p:nvCxnSpPr>
        <p:spPr>
          <a:xfrm>
            <a:off x="3032746" y="1897579"/>
            <a:ext cx="1463596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38"/>
          <p:cNvCxnSpPr/>
          <p:nvPr/>
        </p:nvCxnSpPr>
        <p:spPr>
          <a:xfrm>
            <a:off x="3032746" y="2874390"/>
            <a:ext cx="1463596" cy="0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38"/>
          <p:cNvCxnSpPr/>
          <p:nvPr/>
        </p:nvCxnSpPr>
        <p:spPr>
          <a:xfrm>
            <a:off x="3444229" y="3977644"/>
            <a:ext cx="1052112" cy="0"/>
          </a:xfrm>
          <a:prstGeom prst="line">
            <a:avLst/>
          </a:prstGeom>
          <a:ln w="127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38"/>
          <p:cNvCxnSpPr/>
          <p:nvPr/>
        </p:nvCxnSpPr>
        <p:spPr>
          <a:xfrm>
            <a:off x="3992875" y="4906942"/>
            <a:ext cx="503469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2"/>
          <p:cNvGrpSpPr/>
          <p:nvPr/>
        </p:nvGrpSpPr>
        <p:grpSpPr>
          <a:xfrm>
            <a:off x="4655820" y="5450611"/>
            <a:ext cx="5255115" cy="1163809"/>
            <a:chOff x="5005385" y="3756308"/>
            <a:chExt cx="4143168" cy="872857"/>
          </a:xfrm>
        </p:grpSpPr>
        <p:sp>
          <p:nvSpPr>
            <p:cNvPr id="53" name="Rectangle 22"/>
            <p:cNvSpPr/>
            <p:nvPr/>
          </p:nvSpPr>
          <p:spPr>
            <a:xfrm rot="10800000" flipH="1">
              <a:off x="8274747" y="3951672"/>
              <a:ext cx="873806" cy="6774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23"/>
            <p:cNvGrpSpPr/>
            <p:nvPr/>
          </p:nvGrpSpPr>
          <p:grpSpPr>
            <a:xfrm flipH="1">
              <a:off x="5005385" y="3756308"/>
              <a:ext cx="3520956" cy="872857"/>
              <a:chOff x="712330" y="3868844"/>
              <a:chExt cx="4030913" cy="872857"/>
            </a:xfrm>
          </p:grpSpPr>
          <p:grpSp>
            <p:nvGrpSpPr>
              <p:cNvPr id="33" name="Group 24"/>
              <p:cNvGrpSpPr/>
              <p:nvPr/>
            </p:nvGrpSpPr>
            <p:grpSpPr>
              <a:xfrm rot="10800000">
                <a:off x="712331" y="3868844"/>
                <a:ext cx="4030912" cy="677493"/>
                <a:chOff x="3074218" y="2072213"/>
                <a:chExt cx="4030912" cy="1017999"/>
              </a:xfrm>
              <a:solidFill>
                <a:schemeClr val="accent6"/>
              </a:solidFill>
            </p:grpSpPr>
            <p:sp>
              <p:nvSpPr>
                <p:cNvPr id="66" name="Round Diagonal Corner Rectangle 26"/>
                <p:cNvSpPr/>
                <p:nvPr/>
              </p:nvSpPr>
              <p:spPr>
                <a:xfrm>
                  <a:off x="3074218" y="2072213"/>
                  <a:ext cx="2878772" cy="1017999"/>
                </a:xfrm>
                <a:prstGeom prst="round2Diag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27"/>
                <p:cNvSpPr/>
                <p:nvPr/>
              </p:nvSpPr>
              <p:spPr>
                <a:xfrm>
                  <a:off x="5032856" y="2072213"/>
                  <a:ext cx="2072274" cy="101799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6" name="Right Triangle 25"/>
              <p:cNvSpPr/>
              <p:nvPr/>
            </p:nvSpPr>
            <p:spPr>
              <a:xfrm rot="10800000">
                <a:off x="712330" y="4539550"/>
                <a:ext cx="288033" cy="202151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5" name="Rectangle 59"/>
          <p:cNvSpPr/>
          <p:nvPr/>
        </p:nvSpPr>
        <p:spPr>
          <a:xfrm>
            <a:off x="5547365" y="5665219"/>
            <a:ext cx="3189620" cy="573692"/>
          </a:xfrm>
          <a:prstGeom prst="rect">
            <a:avLst/>
          </a:prstGeom>
        </p:spPr>
        <p:txBody>
          <a:bodyPr wrap="square" lIns="80465" tIns="40232" rIns="80465" bIns="40232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Спортивно-оздоровительный этап</a:t>
            </a:r>
            <a:endParaRPr lang="en-US" sz="1600" b="1" dirty="0">
              <a:solidFill>
                <a:schemeClr val="bg1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80" name="Text Placeholder 3"/>
          <p:cNvSpPr txBox="1">
            <a:spLocks/>
          </p:cNvSpPr>
          <p:nvPr/>
        </p:nvSpPr>
        <p:spPr>
          <a:xfrm>
            <a:off x="698408" y="5483111"/>
            <a:ext cx="2660985" cy="8617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5600" dirty="0">
                <a:solidFill>
                  <a:schemeClr val="accent2"/>
                </a:solidFill>
                <a:latin typeface="Russia" pitchFamily="34" charset="0"/>
                <a:cs typeface="Russia" pitchFamily="34" charset="0"/>
              </a:rPr>
              <a:t>750 000</a:t>
            </a:r>
            <a:endParaRPr lang="en-US" sz="5600" dirty="0">
              <a:solidFill>
                <a:schemeClr val="accent2"/>
              </a:solidFill>
              <a:latin typeface="Russia" pitchFamily="34" charset="0"/>
              <a:cs typeface="Russia" pitchFamily="34" charset="0"/>
            </a:endParaRPr>
          </a:p>
        </p:txBody>
      </p:sp>
      <p:cxnSp>
        <p:nvCxnSpPr>
          <p:cNvPr id="81" name="Straight Connector 38"/>
          <p:cNvCxnSpPr/>
          <p:nvPr/>
        </p:nvCxnSpPr>
        <p:spPr>
          <a:xfrm>
            <a:off x="3444229" y="5914696"/>
            <a:ext cx="1052112" cy="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8706" y="5623577"/>
            <a:ext cx="585276" cy="58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769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75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 descr="5.jpg"/>
          <p:cNvPicPr>
            <a:picLocks noChangeAspect="1"/>
          </p:cNvPicPr>
          <p:nvPr/>
        </p:nvPicPr>
        <p:blipFill>
          <a:blip r:embed="rId2"/>
          <a:srcRect r="21277"/>
          <a:stretch>
            <a:fillRect/>
          </a:stretch>
        </p:blipFill>
        <p:spPr>
          <a:xfrm>
            <a:off x="3" y="0"/>
            <a:ext cx="99225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98" y="580182"/>
            <a:ext cx="8308555" cy="471365"/>
          </a:xfrm>
        </p:spPr>
        <p:txBody>
          <a:bodyPr/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Участники подготовки спортивного резерва в Российской Федерации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pic>
        <p:nvPicPr>
          <p:cNvPr id="65" name="Рисунок 64" descr="Donetsk_bycircle.jpg"/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t="1454" r="19408" b="25244"/>
          <a:stretch>
            <a:fillRect/>
          </a:stretch>
        </p:blipFill>
        <p:spPr>
          <a:xfrm>
            <a:off x="782239" y="1903107"/>
            <a:ext cx="4604555" cy="3035713"/>
          </a:xfrm>
        </p:spPr>
      </p:pic>
      <p:sp>
        <p:nvSpPr>
          <p:cNvPr id="12" name="Rectangle 11"/>
          <p:cNvSpPr/>
          <p:nvPr/>
        </p:nvSpPr>
        <p:spPr>
          <a:xfrm>
            <a:off x="775622" y="4933214"/>
            <a:ext cx="4606323" cy="980457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id-ID" dirty="0">
              <a:latin typeface="PartnerLightCondensed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5838" y="5183416"/>
            <a:ext cx="4011960" cy="78544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Bebas Neue Regular" pitchFamily="50" charset="-52"/>
              </a:rPr>
              <a:t>3 300 000 </a:t>
            </a:r>
            <a:r>
              <a:rPr lang="ru-RU" sz="1400" dirty="0">
                <a:solidFill>
                  <a:schemeClr val="bg1"/>
                </a:solidFill>
                <a:latin typeface="PartnerLightCondensed" pitchFamily="50" charset="0"/>
              </a:rPr>
              <a:t>человек</a:t>
            </a:r>
            <a:endParaRPr lang="en-US" sz="1400" dirty="0">
              <a:solidFill>
                <a:schemeClr val="bg1"/>
              </a:solidFill>
              <a:latin typeface="PartnerLightCondensed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1043" y="4937775"/>
            <a:ext cx="4147233" cy="400721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900" b="1" dirty="0">
                <a:solidFill>
                  <a:schemeClr val="bg1">
                    <a:lumMod val="95000"/>
                  </a:schemeClr>
                </a:solidFill>
                <a:latin typeface="Russia" pitchFamily="34" charset="0"/>
                <a:cs typeface="Russia" pitchFamily="34" charset="0"/>
              </a:rPr>
              <a:t>Общая численность занимающихся</a:t>
            </a:r>
            <a:endParaRPr lang="en-US" sz="1900" b="1" dirty="0">
              <a:solidFill>
                <a:schemeClr val="bg1">
                  <a:lumMod val="9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39826" y="1790383"/>
            <a:ext cx="3351521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Федеральный центр подготовки спортивного резерва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53320" y="2663359"/>
            <a:ext cx="3351521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центров спортивной подготовки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(ЦСП)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50292" y="2659791"/>
            <a:ext cx="490783" cy="323777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Russia" pitchFamily="34" charset="0"/>
                <a:cs typeface="Russia" pitchFamily="34" charset="0"/>
              </a:rPr>
              <a:t>182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59481" y="3532726"/>
            <a:ext cx="3154704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училищ олимпийского резерва           (УОР)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47934" y="3536823"/>
            <a:ext cx="413839" cy="323777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Russia" pitchFamily="34" charset="0"/>
                <a:cs typeface="Russia" pitchFamily="34" charset="0"/>
              </a:rPr>
              <a:t>56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96725" y="4321564"/>
            <a:ext cx="3351521" cy="75466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специализированных детско-юношеских спортивных школ олимпийского резерва (СДЮШОР) 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57253" y="4369335"/>
            <a:ext cx="601390" cy="323777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980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561840" y="5238699"/>
            <a:ext cx="3351521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детско-юношеские спортивные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школы  (ДЮСШ)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086156" y="5257818"/>
            <a:ext cx="582154" cy="323777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Russia" pitchFamily="34" charset="0"/>
                <a:cs typeface="Russia" pitchFamily="34" charset="0"/>
              </a:rPr>
              <a:t>3669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grpSp>
        <p:nvGrpSpPr>
          <p:cNvPr id="3" name="Group 70"/>
          <p:cNvGrpSpPr/>
          <p:nvPr/>
        </p:nvGrpSpPr>
        <p:grpSpPr>
          <a:xfrm>
            <a:off x="5510222" y="5283214"/>
            <a:ext cx="540069" cy="624844"/>
            <a:chOff x="5086355" y="3962410"/>
            <a:chExt cx="411483" cy="468633"/>
          </a:xfrm>
        </p:grpSpPr>
        <p:grpSp>
          <p:nvGrpSpPr>
            <p:cNvPr id="4" name="Group 48"/>
            <p:cNvGrpSpPr/>
            <p:nvPr/>
          </p:nvGrpSpPr>
          <p:grpSpPr>
            <a:xfrm>
              <a:off x="5086355" y="3962410"/>
              <a:ext cx="411483" cy="468633"/>
              <a:chOff x="6492254" y="2708911"/>
              <a:chExt cx="1054364" cy="1054364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6492254" y="2708911"/>
                <a:ext cx="1054364" cy="1054364"/>
              </a:xfrm>
              <a:prstGeom prst="rect">
                <a:avLst/>
              </a:prstGeom>
              <a:solidFill>
                <a:schemeClr val="accent5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492254" y="3676405"/>
                <a:ext cx="1054364" cy="8687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5" name="Group 65"/>
            <p:cNvGrpSpPr/>
            <p:nvPr/>
          </p:nvGrpSpPr>
          <p:grpSpPr>
            <a:xfrm>
              <a:off x="5149219" y="4093837"/>
              <a:ext cx="271327" cy="224804"/>
              <a:chOff x="1219200" y="2994630"/>
              <a:chExt cx="313992" cy="260153"/>
            </a:xfrm>
            <a:solidFill>
              <a:schemeClr val="bg1"/>
            </a:solidFill>
          </p:grpSpPr>
          <p:sp>
            <p:nvSpPr>
              <p:cNvPr id="67" name="Freeform 50"/>
              <p:cNvSpPr>
                <a:spLocks/>
              </p:cNvSpPr>
              <p:nvPr/>
            </p:nvSpPr>
            <p:spPr bwMode="auto">
              <a:xfrm>
                <a:off x="1258887" y="3043675"/>
                <a:ext cx="234619" cy="18126"/>
              </a:xfrm>
              <a:custGeom>
                <a:avLst/>
                <a:gdLst>
                  <a:gd name="T0" fmla="*/ 8 w 192"/>
                  <a:gd name="T1" fmla="*/ 16 h 16"/>
                  <a:gd name="T2" fmla="*/ 184 w 192"/>
                  <a:gd name="T3" fmla="*/ 16 h 16"/>
                  <a:gd name="T4" fmla="*/ 192 w 192"/>
                  <a:gd name="T5" fmla="*/ 8 h 16"/>
                  <a:gd name="T6" fmla="*/ 184 w 192"/>
                  <a:gd name="T7" fmla="*/ 0 h 16"/>
                  <a:gd name="T8" fmla="*/ 8 w 192"/>
                  <a:gd name="T9" fmla="*/ 0 h 16"/>
                  <a:gd name="T10" fmla="*/ 0 w 192"/>
                  <a:gd name="T11" fmla="*/ 8 h 16"/>
                  <a:gd name="T12" fmla="*/ 8 w 19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6">
                    <a:moveTo>
                      <a:pt x="8" y="16"/>
                    </a:moveTo>
                    <a:cubicBezTo>
                      <a:pt x="184" y="16"/>
                      <a:pt x="184" y="16"/>
                      <a:pt x="184" y="16"/>
                    </a:cubicBezTo>
                    <a:cubicBezTo>
                      <a:pt x="188" y="16"/>
                      <a:pt x="192" y="12"/>
                      <a:pt x="192" y="8"/>
                    </a:cubicBezTo>
                    <a:cubicBezTo>
                      <a:pt x="192" y="4"/>
                      <a:pt x="188" y="0"/>
                      <a:pt x="18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1258887" y="3088455"/>
                <a:ext cx="234619" cy="18126"/>
              </a:xfrm>
              <a:custGeom>
                <a:avLst/>
                <a:gdLst>
                  <a:gd name="T0" fmla="*/ 8 w 192"/>
                  <a:gd name="T1" fmla="*/ 16 h 16"/>
                  <a:gd name="T2" fmla="*/ 184 w 192"/>
                  <a:gd name="T3" fmla="*/ 16 h 16"/>
                  <a:gd name="T4" fmla="*/ 192 w 192"/>
                  <a:gd name="T5" fmla="*/ 8 h 16"/>
                  <a:gd name="T6" fmla="*/ 184 w 192"/>
                  <a:gd name="T7" fmla="*/ 0 h 16"/>
                  <a:gd name="T8" fmla="*/ 8 w 192"/>
                  <a:gd name="T9" fmla="*/ 0 h 16"/>
                  <a:gd name="T10" fmla="*/ 0 w 192"/>
                  <a:gd name="T11" fmla="*/ 8 h 16"/>
                  <a:gd name="T12" fmla="*/ 8 w 19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6">
                    <a:moveTo>
                      <a:pt x="8" y="16"/>
                    </a:moveTo>
                    <a:cubicBezTo>
                      <a:pt x="184" y="16"/>
                      <a:pt x="184" y="16"/>
                      <a:pt x="184" y="16"/>
                    </a:cubicBezTo>
                    <a:cubicBezTo>
                      <a:pt x="188" y="16"/>
                      <a:pt x="192" y="12"/>
                      <a:pt x="192" y="8"/>
                    </a:cubicBezTo>
                    <a:cubicBezTo>
                      <a:pt x="192" y="4"/>
                      <a:pt x="188" y="0"/>
                      <a:pt x="18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1258887" y="3133236"/>
                <a:ext cx="234619" cy="18126"/>
              </a:xfrm>
              <a:custGeom>
                <a:avLst/>
                <a:gdLst>
                  <a:gd name="T0" fmla="*/ 192 w 192"/>
                  <a:gd name="T1" fmla="*/ 8 h 16"/>
                  <a:gd name="T2" fmla="*/ 184 w 192"/>
                  <a:gd name="T3" fmla="*/ 0 h 16"/>
                  <a:gd name="T4" fmla="*/ 8 w 192"/>
                  <a:gd name="T5" fmla="*/ 0 h 16"/>
                  <a:gd name="T6" fmla="*/ 0 w 192"/>
                  <a:gd name="T7" fmla="*/ 8 h 16"/>
                  <a:gd name="T8" fmla="*/ 8 w 192"/>
                  <a:gd name="T9" fmla="*/ 16 h 16"/>
                  <a:gd name="T10" fmla="*/ 184 w 192"/>
                  <a:gd name="T11" fmla="*/ 16 h 16"/>
                  <a:gd name="T12" fmla="*/ 192 w 192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6">
                    <a:moveTo>
                      <a:pt x="192" y="8"/>
                    </a:moveTo>
                    <a:cubicBezTo>
                      <a:pt x="192" y="4"/>
                      <a:pt x="188" y="0"/>
                      <a:pt x="18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8" y="16"/>
                      <a:pt x="192" y="12"/>
                      <a:pt x="19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53"/>
              <p:cNvSpPr>
                <a:spLocks noEditPoints="1"/>
              </p:cNvSpPr>
              <p:nvPr/>
            </p:nvSpPr>
            <p:spPr bwMode="auto">
              <a:xfrm>
                <a:off x="1219200" y="2994630"/>
                <a:ext cx="313992" cy="260153"/>
              </a:xfrm>
              <a:custGeom>
                <a:avLst/>
                <a:gdLst>
                  <a:gd name="T0" fmla="*/ 0 w 256"/>
                  <a:gd name="T1" fmla="*/ 176 h 232"/>
                  <a:gd name="T2" fmla="*/ 8 w 256"/>
                  <a:gd name="T3" fmla="*/ 184 h 232"/>
                  <a:gd name="T4" fmla="*/ 64 w 256"/>
                  <a:gd name="T5" fmla="*/ 184 h 232"/>
                  <a:gd name="T6" fmla="*/ 64 w 256"/>
                  <a:gd name="T7" fmla="*/ 224 h 232"/>
                  <a:gd name="T8" fmla="*/ 69 w 256"/>
                  <a:gd name="T9" fmla="*/ 231 h 232"/>
                  <a:gd name="T10" fmla="*/ 72 w 256"/>
                  <a:gd name="T11" fmla="*/ 232 h 232"/>
                  <a:gd name="T12" fmla="*/ 77 w 256"/>
                  <a:gd name="T13" fmla="*/ 230 h 232"/>
                  <a:gd name="T14" fmla="*/ 131 w 256"/>
                  <a:gd name="T15" fmla="*/ 184 h 232"/>
                  <a:gd name="T16" fmla="*/ 248 w 256"/>
                  <a:gd name="T17" fmla="*/ 184 h 232"/>
                  <a:gd name="T18" fmla="*/ 256 w 256"/>
                  <a:gd name="T19" fmla="*/ 176 h 232"/>
                  <a:gd name="T20" fmla="*/ 256 w 256"/>
                  <a:gd name="T21" fmla="*/ 8 h 232"/>
                  <a:gd name="T22" fmla="*/ 248 w 256"/>
                  <a:gd name="T23" fmla="*/ 0 h 232"/>
                  <a:gd name="T24" fmla="*/ 8 w 256"/>
                  <a:gd name="T25" fmla="*/ 0 h 232"/>
                  <a:gd name="T26" fmla="*/ 0 w 256"/>
                  <a:gd name="T27" fmla="*/ 8 h 232"/>
                  <a:gd name="T28" fmla="*/ 0 w 256"/>
                  <a:gd name="T29" fmla="*/ 176 h 232"/>
                  <a:gd name="T30" fmla="*/ 16 w 256"/>
                  <a:gd name="T31" fmla="*/ 16 h 232"/>
                  <a:gd name="T32" fmla="*/ 240 w 256"/>
                  <a:gd name="T33" fmla="*/ 16 h 232"/>
                  <a:gd name="T34" fmla="*/ 240 w 256"/>
                  <a:gd name="T35" fmla="*/ 168 h 232"/>
                  <a:gd name="T36" fmla="*/ 128 w 256"/>
                  <a:gd name="T37" fmla="*/ 168 h 232"/>
                  <a:gd name="T38" fmla="*/ 123 w 256"/>
                  <a:gd name="T39" fmla="*/ 170 h 232"/>
                  <a:gd name="T40" fmla="*/ 80 w 256"/>
                  <a:gd name="T41" fmla="*/ 207 h 232"/>
                  <a:gd name="T42" fmla="*/ 80 w 256"/>
                  <a:gd name="T43" fmla="*/ 176 h 232"/>
                  <a:gd name="T44" fmla="*/ 72 w 256"/>
                  <a:gd name="T45" fmla="*/ 168 h 232"/>
                  <a:gd name="T46" fmla="*/ 16 w 256"/>
                  <a:gd name="T47" fmla="*/ 168 h 232"/>
                  <a:gd name="T48" fmla="*/ 16 w 256"/>
                  <a:gd name="T49" fmla="*/ 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32">
                    <a:moveTo>
                      <a:pt x="0" y="176"/>
                    </a:moveTo>
                    <a:cubicBezTo>
                      <a:pt x="0" y="180"/>
                      <a:pt x="4" y="184"/>
                      <a:pt x="8" y="18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64" y="224"/>
                      <a:pt x="64" y="224"/>
                      <a:pt x="64" y="224"/>
                    </a:cubicBezTo>
                    <a:cubicBezTo>
                      <a:pt x="64" y="227"/>
                      <a:pt x="66" y="230"/>
                      <a:pt x="69" y="231"/>
                    </a:cubicBezTo>
                    <a:cubicBezTo>
                      <a:pt x="70" y="232"/>
                      <a:pt x="71" y="232"/>
                      <a:pt x="72" y="232"/>
                    </a:cubicBezTo>
                    <a:cubicBezTo>
                      <a:pt x="74" y="232"/>
                      <a:pt x="76" y="231"/>
                      <a:pt x="77" y="230"/>
                    </a:cubicBezTo>
                    <a:cubicBezTo>
                      <a:pt x="131" y="184"/>
                      <a:pt x="131" y="184"/>
                      <a:pt x="131" y="184"/>
                    </a:cubicBezTo>
                    <a:cubicBezTo>
                      <a:pt x="248" y="184"/>
                      <a:pt x="248" y="184"/>
                      <a:pt x="248" y="184"/>
                    </a:cubicBezTo>
                    <a:cubicBezTo>
                      <a:pt x="252" y="184"/>
                      <a:pt x="256" y="180"/>
                      <a:pt x="256" y="176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lnTo>
                      <a:pt x="0" y="176"/>
                    </a:lnTo>
                    <a:close/>
                    <a:moveTo>
                      <a:pt x="16" y="16"/>
                    </a:moveTo>
                    <a:cubicBezTo>
                      <a:pt x="240" y="16"/>
                      <a:pt x="240" y="16"/>
                      <a:pt x="240" y="16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128" y="168"/>
                      <a:pt x="128" y="168"/>
                      <a:pt x="128" y="168"/>
                    </a:cubicBezTo>
                    <a:cubicBezTo>
                      <a:pt x="126" y="168"/>
                      <a:pt x="124" y="169"/>
                      <a:pt x="123" y="170"/>
                    </a:cubicBezTo>
                    <a:cubicBezTo>
                      <a:pt x="80" y="207"/>
                      <a:pt x="80" y="207"/>
                      <a:pt x="80" y="207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80" y="172"/>
                      <a:pt x="76" y="168"/>
                      <a:pt x="72" y="168"/>
                    </a:cubicBezTo>
                    <a:cubicBezTo>
                      <a:pt x="16" y="168"/>
                      <a:pt x="16" y="168"/>
                      <a:pt x="16" y="168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" name="Group 72"/>
          <p:cNvGrpSpPr/>
          <p:nvPr/>
        </p:nvGrpSpPr>
        <p:grpSpPr>
          <a:xfrm>
            <a:off x="5510222" y="4434850"/>
            <a:ext cx="540069" cy="624844"/>
            <a:chOff x="5086355" y="3326137"/>
            <a:chExt cx="411483" cy="468633"/>
          </a:xfrm>
        </p:grpSpPr>
        <p:grpSp>
          <p:nvGrpSpPr>
            <p:cNvPr id="7" name="Group 45"/>
            <p:cNvGrpSpPr/>
            <p:nvPr/>
          </p:nvGrpSpPr>
          <p:grpSpPr>
            <a:xfrm>
              <a:off x="5086355" y="3326137"/>
              <a:ext cx="411483" cy="468633"/>
              <a:chOff x="6492254" y="2708911"/>
              <a:chExt cx="1054364" cy="105436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6492254" y="2708911"/>
                <a:ext cx="1054364" cy="1054364"/>
              </a:xfrm>
              <a:prstGeom prst="rect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492254" y="3676405"/>
                <a:ext cx="1054364" cy="8687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</p:grpSp>
        <p:sp>
          <p:nvSpPr>
            <p:cNvPr id="72" name="Freeform 38"/>
            <p:cNvSpPr>
              <a:spLocks noEditPoints="1"/>
            </p:cNvSpPr>
            <p:nvPr/>
          </p:nvSpPr>
          <p:spPr bwMode="auto">
            <a:xfrm>
              <a:off x="5158744" y="3413766"/>
              <a:ext cx="274322" cy="248285"/>
            </a:xfrm>
            <a:custGeom>
              <a:avLst/>
              <a:gdLst>
                <a:gd name="T0" fmla="*/ 252 w 256"/>
                <a:gd name="T1" fmla="*/ 81 h 232"/>
                <a:gd name="T2" fmla="*/ 244 w 256"/>
                <a:gd name="T3" fmla="*/ 81 h 232"/>
                <a:gd name="T4" fmla="*/ 188 w 256"/>
                <a:gd name="T5" fmla="*/ 114 h 232"/>
                <a:gd name="T6" fmla="*/ 188 w 256"/>
                <a:gd name="T7" fmla="*/ 88 h 232"/>
                <a:gd name="T8" fmla="*/ 180 w 256"/>
                <a:gd name="T9" fmla="*/ 80 h 232"/>
                <a:gd name="T10" fmla="*/ 160 w 256"/>
                <a:gd name="T11" fmla="*/ 80 h 232"/>
                <a:gd name="T12" fmla="*/ 172 w 256"/>
                <a:gd name="T13" fmla="*/ 48 h 232"/>
                <a:gd name="T14" fmla="*/ 124 w 256"/>
                <a:gd name="T15" fmla="*/ 0 h 232"/>
                <a:gd name="T16" fmla="*/ 77 w 256"/>
                <a:gd name="T17" fmla="*/ 37 h 232"/>
                <a:gd name="T18" fmla="*/ 60 w 256"/>
                <a:gd name="T19" fmla="*/ 32 h 232"/>
                <a:gd name="T20" fmla="*/ 28 w 256"/>
                <a:gd name="T21" fmla="*/ 64 h 232"/>
                <a:gd name="T22" fmla="*/ 32 w 256"/>
                <a:gd name="T23" fmla="*/ 80 h 232"/>
                <a:gd name="T24" fmla="*/ 8 w 256"/>
                <a:gd name="T25" fmla="*/ 80 h 232"/>
                <a:gd name="T26" fmla="*/ 0 w 256"/>
                <a:gd name="T27" fmla="*/ 88 h 232"/>
                <a:gd name="T28" fmla="*/ 0 w 256"/>
                <a:gd name="T29" fmla="*/ 184 h 232"/>
                <a:gd name="T30" fmla="*/ 6 w 256"/>
                <a:gd name="T31" fmla="*/ 192 h 232"/>
                <a:gd name="T32" fmla="*/ 178 w 256"/>
                <a:gd name="T33" fmla="*/ 232 h 232"/>
                <a:gd name="T34" fmla="*/ 180 w 256"/>
                <a:gd name="T35" fmla="*/ 232 h 232"/>
                <a:gd name="T36" fmla="*/ 185 w 256"/>
                <a:gd name="T37" fmla="*/ 230 h 232"/>
                <a:gd name="T38" fmla="*/ 188 w 256"/>
                <a:gd name="T39" fmla="*/ 224 h 232"/>
                <a:gd name="T40" fmla="*/ 188 w 256"/>
                <a:gd name="T41" fmla="*/ 198 h 232"/>
                <a:gd name="T42" fmla="*/ 244 w 256"/>
                <a:gd name="T43" fmla="*/ 231 h 232"/>
                <a:gd name="T44" fmla="*/ 252 w 256"/>
                <a:gd name="T45" fmla="*/ 231 h 232"/>
                <a:gd name="T46" fmla="*/ 256 w 256"/>
                <a:gd name="T47" fmla="*/ 224 h 232"/>
                <a:gd name="T48" fmla="*/ 256 w 256"/>
                <a:gd name="T49" fmla="*/ 88 h 232"/>
                <a:gd name="T50" fmla="*/ 252 w 256"/>
                <a:gd name="T51" fmla="*/ 81 h 232"/>
                <a:gd name="T52" fmla="*/ 124 w 256"/>
                <a:gd name="T53" fmla="*/ 16 h 232"/>
                <a:gd name="T54" fmla="*/ 156 w 256"/>
                <a:gd name="T55" fmla="*/ 48 h 232"/>
                <a:gd name="T56" fmla="*/ 124 w 256"/>
                <a:gd name="T57" fmla="*/ 80 h 232"/>
                <a:gd name="T58" fmla="*/ 92 w 256"/>
                <a:gd name="T59" fmla="*/ 48 h 232"/>
                <a:gd name="T60" fmla="*/ 124 w 256"/>
                <a:gd name="T61" fmla="*/ 16 h 232"/>
                <a:gd name="T62" fmla="*/ 88 w 256"/>
                <a:gd name="T63" fmla="*/ 80 h 232"/>
                <a:gd name="T64" fmla="*/ 88 w 256"/>
                <a:gd name="T65" fmla="*/ 80 h 232"/>
                <a:gd name="T66" fmla="*/ 88 w 256"/>
                <a:gd name="T67" fmla="*/ 80 h 232"/>
                <a:gd name="T68" fmla="*/ 88 w 256"/>
                <a:gd name="T69" fmla="*/ 80 h 232"/>
                <a:gd name="T70" fmla="*/ 44 w 256"/>
                <a:gd name="T71" fmla="*/ 64 h 232"/>
                <a:gd name="T72" fmla="*/ 60 w 256"/>
                <a:gd name="T73" fmla="*/ 48 h 232"/>
                <a:gd name="T74" fmla="*/ 76 w 256"/>
                <a:gd name="T75" fmla="*/ 64 h 232"/>
                <a:gd name="T76" fmla="*/ 60 w 256"/>
                <a:gd name="T77" fmla="*/ 80 h 232"/>
                <a:gd name="T78" fmla="*/ 44 w 256"/>
                <a:gd name="T79" fmla="*/ 64 h 232"/>
                <a:gd name="T80" fmla="*/ 240 w 256"/>
                <a:gd name="T81" fmla="*/ 210 h 232"/>
                <a:gd name="T82" fmla="*/ 184 w 256"/>
                <a:gd name="T83" fmla="*/ 177 h 232"/>
                <a:gd name="T84" fmla="*/ 176 w 256"/>
                <a:gd name="T85" fmla="*/ 177 h 232"/>
                <a:gd name="T86" fmla="*/ 172 w 256"/>
                <a:gd name="T87" fmla="*/ 184 h 232"/>
                <a:gd name="T88" fmla="*/ 172 w 256"/>
                <a:gd name="T89" fmla="*/ 214 h 232"/>
                <a:gd name="T90" fmla="*/ 16 w 256"/>
                <a:gd name="T91" fmla="*/ 178 h 232"/>
                <a:gd name="T92" fmla="*/ 16 w 256"/>
                <a:gd name="T93" fmla="*/ 96 h 232"/>
                <a:gd name="T94" fmla="*/ 172 w 256"/>
                <a:gd name="T95" fmla="*/ 96 h 232"/>
                <a:gd name="T96" fmla="*/ 172 w 256"/>
                <a:gd name="T97" fmla="*/ 128 h 232"/>
                <a:gd name="T98" fmla="*/ 176 w 256"/>
                <a:gd name="T99" fmla="*/ 135 h 232"/>
                <a:gd name="T100" fmla="*/ 184 w 256"/>
                <a:gd name="T101" fmla="*/ 135 h 232"/>
                <a:gd name="T102" fmla="*/ 240 w 256"/>
                <a:gd name="T103" fmla="*/ 102 h 232"/>
                <a:gd name="T104" fmla="*/ 240 w 256"/>
                <a:gd name="T105" fmla="*/ 2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" h="232">
                  <a:moveTo>
                    <a:pt x="252" y="81"/>
                  </a:moveTo>
                  <a:cubicBezTo>
                    <a:pt x="249" y="80"/>
                    <a:pt x="246" y="80"/>
                    <a:pt x="244" y="81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88" y="84"/>
                    <a:pt x="184" y="80"/>
                    <a:pt x="18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7" y="71"/>
                    <a:pt x="172" y="60"/>
                    <a:pt x="172" y="48"/>
                  </a:cubicBezTo>
                  <a:cubicBezTo>
                    <a:pt x="172" y="22"/>
                    <a:pt x="150" y="0"/>
                    <a:pt x="124" y="0"/>
                  </a:cubicBezTo>
                  <a:cubicBezTo>
                    <a:pt x="101" y="0"/>
                    <a:pt x="82" y="16"/>
                    <a:pt x="77" y="37"/>
                  </a:cubicBezTo>
                  <a:cubicBezTo>
                    <a:pt x="72" y="34"/>
                    <a:pt x="66" y="32"/>
                    <a:pt x="60" y="32"/>
                  </a:cubicBezTo>
                  <a:cubicBezTo>
                    <a:pt x="42" y="32"/>
                    <a:pt x="28" y="46"/>
                    <a:pt x="28" y="64"/>
                  </a:cubicBezTo>
                  <a:cubicBezTo>
                    <a:pt x="28" y="70"/>
                    <a:pt x="30" y="75"/>
                    <a:pt x="32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4" y="80"/>
                    <a:pt x="0" y="84"/>
                    <a:pt x="0" y="88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3" y="191"/>
                    <a:pt x="6" y="192"/>
                  </a:cubicBezTo>
                  <a:cubicBezTo>
                    <a:pt x="178" y="232"/>
                    <a:pt x="178" y="232"/>
                    <a:pt x="178" y="232"/>
                  </a:cubicBezTo>
                  <a:cubicBezTo>
                    <a:pt x="179" y="232"/>
                    <a:pt x="179" y="232"/>
                    <a:pt x="180" y="232"/>
                  </a:cubicBezTo>
                  <a:cubicBezTo>
                    <a:pt x="182" y="232"/>
                    <a:pt x="184" y="231"/>
                    <a:pt x="185" y="230"/>
                  </a:cubicBezTo>
                  <a:cubicBezTo>
                    <a:pt x="187" y="229"/>
                    <a:pt x="188" y="226"/>
                    <a:pt x="188" y="224"/>
                  </a:cubicBezTo>
                  <a:cubicBezTo>
                    <a:pt x="188" y="198"/>
                    <a:pt x="188" y="198"/>
                    <a:pt x="188" y="198"/>
                  </a:cubicBezTo>
                  <a:cubicBezTo>
                    <a:pt x="244" y="231"/>
                    <a:pt x="244" y="231"/>
                    <a:pt x="244" y="231"/>
                  </a:cubicBezTo>
                  <a:cubicBezTo>
                    <a:pt x="246" y="232"/>
                    <a:pt x="249" y="232"/>
                    <a:pt x="252" y="231"/>
                  </a:cubicBezTo>
                  <a:cubicBezTo>
                    <a:pt x="254" y="230"/>
                    <a:pt x="256" y="227"/>
                    <a:pt x="256" y="224"/>
                  </a:cubicBezTo>
                  <a:cubicBezTo>
                    <a:pt x="256" y="88"/>
                    <a:pt x="256" y="88"/>
                    <a:pt x="256" y="88"/>
                  </a:cubicBezTo>
                  <a:cubicBezTo>
                    <a:pt x="256" y="85"/>
                    <a:pt x="254" y="82"/>
                    <a:pt x="252" y="81"/>
                  </a:cubicBezTo>
                  <a:close/>
                  <a:moveTo>
                    <a:pt x="124" y="16"/>
                  </a:moveTo>
                  <a:cubicBezTo>
                    <a:pt x="142" y="16"/>
                    <a:pt x="156" y="30"/>
                    <a:pt x="156" y="48"/>
                  </a:cubicBezTo>
                  <a:cubicBezTo>
                    <a:pt x="156" y="66"/>
                    <a:pt x="142" y="80"/>
                    <a:pt x="124" y="80"/>
                  </a:cubicBezTo>
                  <a:cubicBezTo>
                    <a:pt x="106" y="80"/>
                    <a:pt x="92" y="66"/>
                    <a:pt x="92" y="48"/>
                  </a:cubicBezTo>
                  <a:cubicBezTo>
                    <a:pt x="92" y="30"/>
                    <a:pt x="106" y="16"/>
                    <a:pt x="124" y="16"/>
                  </a:cubicBezTo>
                  <a:close/>
                  <a:moveTo>
                    <a:pt x="88" y="80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80"/>
                    <a:pt x="88" y="80"/>
                    <a:pt x="88" y="80"/>
                  </a:cubicBezTo>
                  <a:close/>
                  <a:moveTo>
                    <a:pt x="44" y="64"/>
                  </a:moveTo>
                  <a:cubicBezTo>
                    <a:pt x="44" y="55"/>
                    <a:pt x="51" y="48"/>
                    <a:pt x="60" y="48"/>
                  </a:cubicBezTo>
                  <a:cubicBezTo>
                    <a:pt x="69" y="48"/>
                    <a:pt x="76" y="55"/>
                    <a:pt x="76" y="64"/>
                  </a:cubicBezTo>
                  <a:cubicBezTo>
                    <a:pt x="76" y="73"/>
                    <a:pt x="69" y="80"/>
                    <a:pt x="60" y="80"/>
                  </a:cubicBezTo>
                  <a:cubicBezTo>
                    <a:pt x="51" y="80"/>
                    <a:pt x="44" y="73"/>
                    <a:pt x="44" y="64"/>
                  </a:cubicBezTo>
                  <a:close/>
                  <a:moveTo>
                    <a:pt x="240" y="210"/>
                  </a:moveTo>
                  <a:cubicBezTo>
                    <a:pt x="184" y="177"/>
                    <a:pt x="184" y="177"/>
                    <a:pt x="184" y="177"/>
                  </a:cubicBezTo>
                  <a:cubicBezTo>
                    <a:pt x="182" y="176"/>
                    <a:pt x="179" y="176"/>
                    <a:pt x="176" y="177"/>
                  </a:cubicBezTo>
                  <a:cubicBezTo>
                    <a:pt x="174" y="178"/>
                    <a:pt x="172" y="181"/>
                    <a:pt x="172" y="184"/>
                  </a:cubicBezTo>
                  <a:cubicBezTo>
                    <a:pt x="172" y="214"/>
                    <a:pt x="172" y="214"/>
                    <a:pt x="172" y="214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2" y="131"/>
                    <a:pt x="174" y="134"/>
                    <a:pt x="176" y="135"/>
                  </a:cubicBezTo>
                  <a:cubicBezTo>
                    <a:pt x="179" y="136"/>
                    <a:pt x="182" y="136"/>
                    <a:pt x="184" y="135"/>
                  </a:cubicBezTo>
                  <a:cubicBezTo>
                    <a:pt x="240" y="102"/>
                    <a:pt x="240" y="102"/>
                    <a:pt x="240" y="102"/>
                  </a:cubicBezTo>
                  <a:lnTo>
                    <a:pt x="240" y="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" name="Group 78"/>
          <p:cNvGrpSpPr/>
          <p:nvPr/>
        </p:nvGrpSpPr>
        <p:grpSpPr>
          <a:xfrm>
            <a:off x="5510222" y="3586483"/>
            <a:ext cx="540069" cy="624844"/>
            <a:chOff x="5086355" y="2689862"/>
            <a:chExt cx="411483" cy="468633"/>
          </a:xfrm>
        </p:grpSpPr>
        <p:grpSp>
          <p:nvGrpSpPr>
            <p:cNvPr id="9" name="Group 42"/>
            <p:cNvGrpSpPr/>
            <p:nvPr/>
          </p:nvGrpSpPr>
          <p:grpSpPr>
            <a:xfrm>
              <a:off x="5086355" y="2689862"/>
              <a:ext cx="411483" cy="468633"/>
              <a:chOff x="6492254" y="2708911"/>
              <a:chExt cx="1054364" cy="1054364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6492254" y="2708911"/>
                <a:ext cx="1054364" cy="1054364"/>
              </a:xfrm>
              <a:prstGeom prst="rect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492254" y="3676405"/>
                <a:ext cx="1054364" cy="8687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10" name="Group 73"/>
            <p:cNvGrpSpPr/>
            <p:nvPr/>
          </p:nvGrpSpPr>
          <p:grpSpPr>
            <a:xfrm>
              <a:off x="5168269" y="2798447"/>
              <a:ext cx="235856" cy="235856"/>
              <a:chOff x="4061822" y="742950"/>
              <a:chExt cx="306918" cy="306918"/>
            </a:xfrm>
            <a:solidFill>
              <a:schemeClr val="bg1"/>
            </a:solidFill>
          </p:grpSpPr>
          <p:sp>
            <p:nvSpPr>
              <p:cNvPr id="75" name="Freeform 15"/>
              <p:cNvSpPr>
                <a:spLocks noEditPoints="1"/>
              </p:cNvSpPr>
              <p:nvPr/>
            </p:nvSpPr>
            <p:spPr bwMode="auto">
              <a:xfrm>
                <a:off x="4089913" y="772081"/>
                <a:ext cx="249696" cy="277787"/>
              </a:xfrm>
              <a:custGeom>
                <a:avLst/>
                <a:gdLst>
                  <a:gd name="T0" fmla="*/ 208 w 208"/>
                  <a:gd name="T1" fmla="*/ 104 h 232"/>
                  <a:gd name="T2" fmla="*/ 104 w 208"/>
                  <a:gd name="T3" fmla="*/ 0 h 232"/>
                  <a:gd name="T4" fmla="*/ 0 w 208"/>
                  <a:gd name="T5" fmla="*/ 104 h 232"/>
                  <a:gd name="T6" fmla="*/ 54 w 208"/>
                  <a:gd name="T7" fmla="*/ 195 h 232"/>
                  <a:gd name="T8" fmla="*/ 30 w 208"/>
                  <a:gd name="T9" fmla="*/ 218 h 232"/>
                  <a:gd name="T10" fmla="*/ 30 w 208"/>
                  <a:gd name="T11" fmla="*/ 230 h 232"/>
                  <a:gd name="T12" fmla="*/ 36 w 208"/>
                  <a:gd name="T13" fmla="*/ 232 h 232"/>
                  <a:gd name="T14" fmla="*/ 42 w 208"/>
                  <a:gd name="T15" fmla="*/ 230 h 232"/>
                  <a:gd name="T16" fmla="*/ 69 w 208"/>
                  <a:gd name="T17" fmla="*/ 202 h 232"/>
                  <a:gd name="T18" fmla="*/ 104 w 208"/>
                  <a:gd name="T19" fmla="*/ 208 h 232"/>
                  <a:gd name="T20" fmla="*/ 139 w 208"/>
                  <a:gd name="T21" fmla="*/ 202 h 232"/>
                  <a:gd name="T22" fmla="*/ 166 w 208"/>
                  <a:gd name="T23" fmla="*/ 230 h 232"/>
                  <a:gd name="T24" fmla="*/ 172 w 208"/>
                  <a:gd name="T25" fmla="*/ 232 h 232"/>
                  <a:gd name="T26" fmla="*/ 178 w 208"/>
                  <a:gd name="T27" fmla="*/ 230 h 232"/>
                  <a:gd name="T28" fmla="*/ 178 w 208"/>
                  <a:gd name="T29" fmla="*/ 218 h 232"/>
                  <a:gd name="T30" fmla="*/ 154 w 208"/>
                  <a:gd name="T31" fmla="*/ 195 h 232"/>
                  <a:gd name="T32" fmla="*/ 208 w 208"/>
                  <a:gd name="T33" fmla="*/ 104 h 232"/>
                  <a:gd name="T34" fmla="*/ 140 w 208"/>
                  <a:gd name="T35" fmla="*/ 184 h 232"/>
                  <a:gd name="T36" fmla="*/ 134 w 208"/>
                  <a:gd name="T37" fmla="*/ 186 h 232"/>
                  <a:gd name="T38" fmla="*/ 134 w 208"/>
                  <a:gd name="T39" fmla="*/ 187 h 232"/>
                  <a:gd name="T40" fmla="*/ 104 w 208"/>
                  <a:gd name="T41" fmla="*/ 192 h 232"/>
                  <a:gd name="T42" fmla="*/ 74 w 208"/>
                  <a:gd name="T43" fmla="*/ 187 h 232"/>
                  <a:gd name="T44" fmla="*/ 74 w 208"/>
                  <a:gd name="T45" fmla="*/ 186 h 232"/>
                  <a:gd name="T46" fmla="*/ 68 w 208"/>
                  <a:gd name="T47" fmla="*/ 184 h 232"/>
                  <a:gd name="T48" fmla="*/ 16 w 208"/>
                  <a:gd name="T49" fmla="*/ 104 h 232"/>
                  <a:gd name="T50" fmla="*/ 104 w 208"/>
                  <a:gd name="T51" fmla="*/ 16 h 232"/>
                  <a:gd name="T52" fmla="*/ 192 w 208"/>
                  <a:gd name="T53" fmla="*/ 104 h 232"/>
                  <a:gd name="T54" fmla="*/ 140 w 208"/>
                  <a:gd name="T55" fmla="*/ 18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8" h="232">
                    <a:moveTo>
                      <a:pt x="208" y="104"/>
                    </a:moveTo>
                    <a:cubicBezTo>
                      <a:pt x="208" y="47"/>
                      <a:pt x="161" y="0"/>
                      <a:pt x="104" y="0"/>
                    </a:cubicBezTo>
                    <a:cubicBezTo>
                      <a:pt x="47" y="0"/>
                      <a:pt x="0" y="47"/>
                      <a:pt x="0" y="104"/>
                    </a:cubicBezTo>
                    <a:cubicBezTo>
                      <a:pt x="0" y="143"/>
                      <a:pt x="22" y="177"/>
                      <a:pt x="54" y="195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27" y="221"/>
                      <a:pt x="27" y="227"/>
                      <a:pt x="30" y="230"/>
                    </a:cubicBezTo>
                    <a:cubicBezTo>
                      <a:pt x="32" y="231"/>
                      <a:pt x="34" y="232"/>
                      <a:pt x="36" y="232"/>
                    </a:cubicBezTo>
                    <a:cubicBezTo>
                      <a:pt x="38" y="232"/>
                      <a:pt x="40" y="231"/>
                      <a:pt x="42" y="230"/>
                    </a:cubicBezTo>
                    <a:cubicBezTo>
                      <a:pt x="69" y="202"/>
                      <a:pt x="69" y="202"/>
                      <a:pt x="69" y="202"/>
                    </a:cubicBezTo>
                    <a:cubicBezTo>
                      <a:pt x="80" y="206"/>
                      <a:pt x="92" y="208"/>
                      <a:pt x="104" y="208"/>
                    </a:cubicBezTo>
                    <a:cubicBezTo>
                      <a:pt x="116" y="208"/>
                      <a:pt x="128" y="206"/>
                      <a:pt x="139" y="202"/>
                    </a:cubicBezTo>
                    <a:cubicBezTo>
                      <a:pt x="166" y="230"/>
                      <a:pt x="166" y="230"/>
                      <a:pt x="166" y="230"/>
                    </a:cubicBezTo>
                    <a:cubicBezTo>
                      <a:pt x="168" y="231"/>
                      <a:pt x="170" y="232"/>
                      <a:pt x="172" y="232"/>
                    </a:cubicBezTo>
                    <a:cubicBezTo>
                      <a:pt x="174" y="232"/>
                      <a:pt x="176" y="231"/>
                      <a:pt x="178" y="230"/>
                    </a:cubicBezTo>
                    <a:cubicBezTo>
                      <a:pt x="181" y="227"/>
                      <a:pt x="181" y="221"/>
                      <a:pt x="178" y="218"/>
                    </a:cubicBezTo>
                    <a:cubicBezTo>
                      <a:pt x="154" y="195"/>
                      <a:pt x="154" y="195"/>
                      <a:pt x="154" y="195"/>
                    </a:cubicBezTo>
                    <a:cubicBezTo>
                      <a:pt x="186" y="177"/>
                      <a:pt x="208" y="143"/>
                      <a:pt x="208" y="104"/>
                    </a:cubicBezTo>
                    <a:close/>
                    <a:moveTo>
                      <a:pt x="140" y="184"/>
                    </a:moveTo>
                    <a:cubicBezTo>
                      <a:pt x="138" y="184"/>
                      <a:pt x="136" y="185"/>
                      <a:pt x="134" y="186"/>
                    </a:cubicBezTo>
                    <a:cubicBezTo>
                      <a:pt x="134" y="186"/>
                      <a:pt x="134" y="187"/>
                      <a:pt x="134" y="187"/>
                    </a:cubicBezTo>
                    <a:cubicBezTo>
                      <a:pt x="125" y="190"/>
                      <a:pt x="115" y="192"/>
                      <a:pt x="104" y="192"/>
                    </a:cubicBezTo>
                    <a:cubicBezTo>
                      <a:pt x="93" y="192"/>
                      <a:pt x="83" y="190"/>
                      <a:pt x="74" y="187"/>
                    </a:cubicBezTo>
                    <a:cubicBezTo>
                      <a:pt x="74" y="187"/>
                      <a:pt x="74" y="186"/>
                      <a:pt x="74" y="186"/>
                    </a:cubicBezTo>
                    <a:cubicBezTo>
                      <a:pt x="72" y="185"/>
                      <a:pt x="70" y="184"/>
                      <a:pt x="68" y="184"/>
                    </a:cubicBezTo>
                    <a:cubicBezTo>
                      <a:pt x="37" y="170"/>
                      <a:pt x="16" y="140"/>
                      <a:pt x="16" y="104"/>
                    </a:cubicBezTo>
                    <a:cubicBezTo>
                      <a:pt x="16" y="55"/>
                      <a:pt x="55" y="16"/>
                      <a:pt x="104" y="16"/>
                    </a:cubicBezTo>
                    <a:cubicBezTo>
                      <a:pt x="153" y="16"/>
                      <a:pt x="192" y="55"/>
                      <a:pt x="192" y="104"/>
                    </a:cubicBezTo>
                    <a:cubicBezTo>
                      <a:pt x="192" y="140"/>
                      <a:pt x="171" y="170"/>
                      <a:pt x="140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16"/>
              <p:cNvSpPr>
                <a:spLocks/>
              </p:cNvSpPr>
              <p:nvPr/>
            </p:nvSpPr>
            <p:spPr bwMode="auto">
              <a:xfrm>
                <a:off x="4205398" y="829303"/>
                <a:ext cx="58262" cy="95717"/>
              </a:xfrm>
              <a:custGeom>
                <a:avLst/>
                <a:gdLst>
                  <a:gd name="T0" fmla="*/ 44 w 49"/>
                  <a:gd name="T1" fmla="*/ 65 h 80"/>
                  <a:gd name="T2" fmla="*/ 16 w 49"/>
                  <a:gd name="T3" fmla="*/ 51 h 80"/>
                  <a:gd name="T4" fmla="*/ 16 w 49"/>
                  <a:gd name="T5" fmla="*/ 8 h 80"/>
                  <a:gd name="T6" fmla="*/ 8 w 49"/>
                  <a:gd name="T7" fmla="*/ 0 h 80"/>
                  <a:gd name="T8" fmla="*/ 0 w 49"/>
                  <a:gd name="T9" fmla="*/ 8 h 80"/>
                  <a:gd name="T10" fmla="*/ 0 w 49"/>
                  <a:gd name="T11" fmla="*/ 56 h 80"/>
                  <a:gd name="T12" fmla="*/ 4 w 49"/>
                  <a:gd name="T13" fmla="*/ 63 h 80"/>
                  <a:gd name="T14" fmla="*/ 36 w 49"/>
                  <a:gd name="T15" fmla="*/ 79 h 80"/>
                  <a:gd name="T16" fmla="*/ 40 w 49"/>
                  <a:gd name="T17" fmla="*/ 80 h 80"/>
                  <a:gd name="T18" fmla="*/ 47 w 49"/>
                  <a:gd name="T19" fmla="*/ 76 h 80"/>
                  <a:gd name="T20" fmla="*/ 44 w 49"/>
                  <a:gd name="T21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80">
                    <a:moveTo>
                      <a:pt x="44" y="65"/>
                    </a:moveTo>
                    <a:cubicBezTo>
                      <a:pt x="16" y="51"/>
                      <a:pt x="16" y="51"/>
                      <a:pt x="16" y="51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2" y="62"/>
                      <a:pt x="4" y="63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3" y="80"/>
                      <a:pt x="46" y="78"/>
                      <a:pt x="47" y="76"/>
                    </a:cubicBezTo>
                    <a:cubicBezTo>
                      <a:pt x="49" y="72"/>
                      <a:pt x="48" y="67"/>
                      <a:pt x="44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17"/>
              <p:cNvSpPr>
                <a:spLocks noEditPoints="1"/>
              </p:cNvSpPr>
              <p:nvPr/>
            </p:nvSpPr>
            <p:spPr bwMode="auto">
              <a:xfrm>
                <a:off x="4061822" y="742950"/>
                <a:ext cx="87394" cy="86353"/>
              </a:xfrm>
              <a:custGeom>
                <a:avLst/>
                <a:gdLst>
                  <a:gd name="T0" fmla="*/ 72 w 73"/>
                  <a:gd name="T1" fmla="*/ 14 h 72"/>
                  <a:gd name="T2" fmla="*/ 66 w 73"/>
                  <a:gd name="T3" fmla="*/ 8 h 72"/>
                  <a:gd name="T4" fmla="*/ 26 w 73"/>
                  <a:gd name="T5" fmla="*/ 0 h 72"/>
                  <a:gd name="T6" fmla="*/ 18 w 73"/>
                  <a:gd name="T7" fmla="*/ 2 h 72"/>
                  <a:gd name="T8" fmla="*/ 2 w 73"/>
                  <a:gd name="T9" fmla="*/ 18 h 72"/>
                  <a:gd name="T10" fmla="*/ 0 w 73"/>
                  <a:gd name="T11" fmla="*/ 26 h 72"/>
                  <a:gd name="T12" fmla="*/ 8 w 73"/>
                  <a:gd name="T13" fmla="*/ 66 h 72"/>
                  <a:gd name="T14" fmla="*/ 14 w 73"/>
                  <a:gd name="T15" fmla="*/ 72 h 72"/>
                  <a:gd name="T16" fmla="*/ 16 w 73"/>
                  <a:gd name="T17" fmla="*/ 72 h 72"/>
                  <a:gd name="T18" fmla="*/ 22 w 73"/>
                  <a:gd name="T19" fmla="*/ 70 h 72"/>
                  <a:gd name="T20" fmla="*/ 70 w 73"/>
                  <a:gd name="T21" fmla="*/ 22 h 72"/>
                  <a:gd name="T22" fmla="*/ 72 w 73"/>
                  <a:gd name="T23" fmla="*/ 14 h 72"/>
                  <a:gd name="T24" fmla="*/ 21 w 73"/>
                  <a:gd name="T25" fmla="*/ 48 h 72"/>
                  <a:gd name="T26" fmla="*/ 17 w 73"/>
                  <a:gd name="T27" fmla="*/ 27 h 72"/>
                  <a:gd name="T28" fmla="*/ 27 w 73"/>
                  <a:gd name="T29" fmla="*/ 17 h 72"/>
                  <a:gd name="T30" fmla="*/ 48 w 73"/>
                  <a:gd name="T31" fmla="*/ 21 h 72"/>
                  <a:gd name="T32" fmla="*/ 21 w 73"/>
                  <a:gd name="T33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72">
                    <a:moveTo>
                      <a:pt x="72" y="14"/>
                    </a:moveTo>
                    <a:cubicBezTo>
                      <a:pt x="71" y="11"/>
                      <a:pt x="68" y="9"/>
                      <a:pt x="66" y="8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20" y="0"/>
                      <a:pt x="18" y="2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0" y="23"/>
                      <a:pt x="0" y="2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9" y="68"/>
                      <a:pt x="11" y="71"/>
                      <a:pt x="14" y="72"/>
                    </a:cubicBezTo>
                    <a:cubicBezTo>
                      <a:pt x="14" y="72"/>
                      <a:pt x="15" y="72"/>
                      <a:pt x="16" y="72"/>
                    </a:cubicBezTo>
                    <a:cubicBezTo>
                      <a:pt x="18" y="72"/>
                      <a:pt x="20" y="71"/>
                      <a:pt x="22" y="70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2" y="20"/>
                      <a:pt x="73" y="17"/>
                      <a:pt x="72" y="14"/>
                    </a:cubicBezTo>
                    <a:close/>
                    <a:moveTo>
                      <a:pt x="21" y="48"/>
                    </a:moveTo>
                    <a:cubicBezTo>
                      <a:pt x="17" y="27"/>
                      <a:pt x="17" y="27"/>
                      <a:pt x="17" y="2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48" y="21"/>
                      <a:pt x="48" y="21"/>
                      <a:pt x="48" y="21"/>
                    </a:cubicBezTo>
                    <a:lnTo>
                      <a:pt x="21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18"/>
              <p:cNvSpPr>
                <a:spLocks noEditPoints="1"/>
              </p:cNvSpPr>
              <p:nvPr/>
            </p:nvSpPr>
            <p:spPr bwMode="auto">
              <a:xfrm>
                <a:off x="4280306" y="742950"/>
                <a:ext cx="88434" cy="86353"/>
              </a:xfrm>
              <a:custGeom>
                <a:avLst/>
                <a:gdLst>
                  <a:gd name="T0" fmla="*/ 57 w 73"/>
                  <a:gd name="T1" fmla="*/ 72 h 72"/>
                  <a:gd name="T2" fmla="*/ 59 w 73"/>
                  <a:gd name="T3" fmla="*/ 72 h 72"/>
                  <a:gd name="T4" fmla="*/ 65 w 73"/>
                  <a:gd name="T5" fmla="*/ 66 h 72"/>
                  <a:gd name="T6" fmla="*/ 73 w 73"/>
                  <a:gd name="T7" fmla="*/ 26 h 72"/>
                  <a:gd name="T8" fmla="*/ 71 w 73"/>
                  <a:gd name="T9" fmla="*/ 18 h 72"/>
                  <a:gd name="T10" fmla="*/ 55 w 73"/>
                  <a:gd name="T11" fmla="*/ 2 h 72"/>
                  <a:gd name="T12" fmla="*/ 47 w 73"/>
                  <a:gd name="T13" fmla="*/ 0 h 72"/>
                  <a:gd name="T14" fmla="*/ 7 w 73"/>
                  <a:gd name="T15" fmla="*/ 8 h 72"/>
                  <a:gd name="T16" fmla="*/ 1 w 73"/>
                  <a:gd name="T17" fmla="*/ 14 h 72"/>
                  <a:gd name="T18" fmla="*/ 3 w 73"/>
                  <a:gd name="T19" fmla="*/ 22 h 72"/>
                  <a:gd name="T20" fmla="*/ 51 w 73"/>
                  <a:gd name="T21" fmla="*/ 70 h 72"/>
                  <a:gd name="T22" fmla="*/ 57 w 73"/>
                  <a:gd name="T23" fmla="*/ 72 h 72"/>
                  <a:gd name="T24" fmla="*/ 46 w 73"/>
                  <a:gd name="T25" fmla="*/ 17 h 72"/>
                  <a:gd name="T26" fmla="*/ 56 w 73"/>
                  <a:gd name="T27" fmla="*/ 27 h 72"/>
                  <a:gd name="T28" fmla="*/ 52 w 73"/>
                  <a:gd name="T29" fmla="*/ 48 h 72"/>
                  <a:gd name="T30" fmla="*/ 25 w 73"/>
                  <a:gd name="T31" fmla="*/ 21 h 72"/>
                  <a:gd name="T32" fmla="*/ 46 w 73"/>
                  <a:gd name="T33" fmla="*/ 1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72">
                    <a:moveTo>
                      <a:pt x="57" y="72"/>
                    </a:moveTo>
                    <a:cubicBezTo>
                      <a:pt x="58" y="72"/>
                      <a:pt x="59" y="72"/>
                      <a:pt x="59" y="72"/>
                    </a:cubicBezTo>
                    <a:cubicBezTo>
                      <a:pt x="62" y="71"/>
                      <a:pt x="64" y="68"/>
                      <a:pt x="65" y="66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3" y="23"/>
                      <a:pt x="73" y="20"/>
                      <a:pt x="71" y="18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3" y="0"/>
                      <a:pt x="50" y="0"/>
                      <a:pt x="47" y="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9"/>
                      <a:pt x="2" y="11"/>
                      <a:pt x="1" y="14"/>
                    </a:cubicBezTo>
                    <a:cubicBezTo>
                      <a:pt x="0" y="17"/>
                      <a:pt x="1" y="20"/>
                      <a:pt x="3" y="22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3" y="71"/>
                      <a:pt x="55" y="72"/>
                      <a:pt x="57" y="72"/>
                    </a:cubicBezTo>
                    <a:close/>
                    <a:moveTo>
                      <a:pt x="46" y="17"/>
                    </a:moveTo>
                    <a:cubicBezTo>
                      <a:pt x="56" y="27"/>
                      <a:pt x="56" y="27"/>
                      <a:pt x="56" y="27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25" y="21"/>
                      <a:pt x="25" y="21"/>
                      <a:pt x="25" y="21"/>
                    </a:cubicBezTo>
                    <a:lnTo>
                      <a:pt x="46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1" name="Group 82"/>
          <p:cNvGrpSpPr/>
          <p:nvPr/>
        </p:nvGrpSpPr>
        <p:grpSpPr>
          <a:xfrm>
            <a:off x="5510222" y="2738117"/>
            <a:ext cx="540069" cy="624844"/>
            <a:chOff x="5086355" y="2053587"/>
            <a:chExt cx="411483" cy="468633"/>
          </a:xfrm>
        </p:grpSpPr>
        <p:grpSp>
          <p:nvGrpSpPr>
            <p:cNvPr id="13" name="Group 39"/>
            <p:cNvGrpSpPr/>
            <p:nvPr/>
          </p:nvGrpSpPr>
          <p:grpSpPr>
            <a:xfrm>
              <a:off x="5086355" y="2053587"/>
              <a:ext cx="411483" cy="468633"/>
              <a:chOff x="6492254" y="2708911"/>
              <a:chExt cx="1054364" cy="1054364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492254" y="2708911"/>
                <a:ext cx="1054364" cy="1054364"/>
              </a:xfrm>
              <a:prstGeom prst="rect">
                <a:avLst/>
              </a:prstGeom>
              <a:solidFill>
                <a:schemeClr val="accent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492254" y="3676405"/>
                <a:ext cx="1054364" cy="8687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14" name="Group 79"/>
            <p:cNvGrpSpPr/>
            <p:nvPr/>
          </p:nvGrpSpPr>
          <p:grpSpPr>
            <a:xfrm>
              <a:off x="5210180" y="2150742"/>
              <a:ext cx="145789" cy="259083"/>
              <a:chOff x="4814031" y="3509372"/>
              <a:chExt cx="172706" cy="306917"/>
            </a:xfrm>
            <a:solidFill>
              <a:schemeClr val="bg1"/>
            </a:solidFill>
          </p:grpSpPr>
          <p:sp>
            <p:nvSpPr>
              <p:cNvPr id="81" name="Freeform 136"/>
              <p:cNvSpPr>
                <a:spLocks/>
              </p:cNvSpPr>
              <p:nvPr/>
            </p:nvSpPr>
            <p:spPr bwMode="auto">
              <a:xfrm>
                <a:off x="4814031" y="3624856"/>
                <a:ext cx="172706" cy="191433"/>
              </a:xfrm>
              <a:custGeom>
                <a:avLst/>
                <a:gdLst>
                  <a:gd name="T0" fmla="*/ 64 w 144"/>
                  <a:gd name="T1" fmla="*/ 79 h 160"/>
                  <a:gd name="T2" fmla="*/ 64 w 144"/>
                  <a:gd name="T3" fmla="*/ 144 h 160"/>
                  <a:gd name="T4" fmla="*/ 12 w 144"/>
                  <a:gd name="T5" fmla="*/ 144 h 160"/>
                  <a:gd name="T6" fmla="*/ 4 w 144"/>
                  <a:gd name="T7" fmla="*/ 152 h 160"/>
                  <a:gd name="T8" fmla="*/ 12 w 144"/>
                  <a:gd name="T9" fmla="*/ 160 h 160"/>
                  <a:gd name="T10" fmla="*/ 132 w 144"/>
                  <a:gd name="T11" fmla="*/ 160 h 160"/>
                  <a:gd name="T12" fmla="*/ 140 w 144"/>
                  <a:gd name="T13" fmla="*/ 152 h 160"/>
                  <a:gd name="T14" fmla="*/ 132 w 144"/>
                  <a:gd name="T15" fmla="*/ 144 h 160"/>
                  <a:gd name="T16" fmla="*/ 80 w 144"/>
                  <a:gd name="T17" fmla="*/ 144 h 160"/>
                  <a:gd name="T18" fmla="*/ 80 w 144"/>
                  <a:gd name="T19" fmla="*/ 79 h 160"/>
                  <a:gd name="T20" fmla="*/ 144 w 144"/>
                  <a:gd name="T21" fmla="*/ 8 h 160"/>
                  <a:gd name="T22" fmla="*/ 136 w 144"/>
                  <a:gd name="T23" fmla="*/ 0 h 160"/>
                  <a:gd name="T24" fmla="*/ 128 w 144"/>
                  <a:gd name="T25" fmla="*/ 8 h 160"/>
                  <a:gd name="T26" fmla="*/ 72 w 144"/>
                  <a:gd name="T27" fmla="*/ 64 h 160"/>
                  <a:gd name="T28" fmla="*/ 16 w 144"/>
                  <a:gd name="T29" fmla="*/ 8 h 160"/>
                  <a:gd name="T30" fmla="*/ 8 w 144"/>
                  <a:gd name="T31" fmla="*/ 0 h 160"/>
                  <a:gd name="T32" fmla="*/ 0 w 144"/>
                  <a:gd name="T33" fmla="*/ 8 h 160"/>
                  <a:gd name="T34" fmla="*/ 64 w 144"/>
                  <a:gd name="T35" fmla="*/ 7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160">
                    <a:moveTo>
                      <a:pt x="64" y="79"/>
                    </a:moveTo>
                    <a:cubicBezTo>
                      <a:pt x="64" y="144"/>
                      <a:pt x="64" y="144"/>
                      <a:pt x="64" y="144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8" y="144"/>
                      <a:pt x="4" y="148"/>
                      <a:pt x="4" y="152"/>
                    </a:cubicBezTo>
                    <a:cubicBezTo>
                      <a:pt x="4" y="156"/>
                      <a:pt x="8" y="160"/>
                      <a:pt x="12" y="160"/>
                    </a:cubicBezTo>
                    <a:cubicBezTo>
                      <a:pt x="132" y="160"/>
                      <a:pt x="132" y="160"/>
                      <a:pt x="132" y="160"/>
                    </a:cubicBezTo>
                    <a:cubicBezTo>
                      <a:pt x="136" y="160"/>
                      <a:pt x="140" y="156"/>
                      <a:pt x="140" y="152"/>
                    </a:cubicBezTo>
                    <a:cubicBezTo>
                      <a:pt x="140" y="148"/>
                      <a:pt x="136" y="144"/>
                      <a:pt x="132" y="144"/>
                    </a:cubicBezTo>
                    <a:cubicBezTo>
                      <a:pt x="80" y="144"/>
                      <a:pt x="80" y="144"/>
                      <a:pt x="80" y="144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113" y="75"/>
                      <a:pt x="144" y="42"/>
                      <a:pt x="144" y="8"/>
                    </a:cubicBezTo>
                    <a:cubicBezTo>
                      <a:pt x="144" y="4"/>
                      <a:pt x="140" y="0"/>
                      <a:pt x="136" y="0"/>
                    </a:cubicBezTo>
                    <a:cubicBezTo>
                      <a:pt x="132" y="0"/>
                      <a:pt x="128" y="4"/>
                      <a:pt x="128" y="8"/>
                    </a:cubicBezTo>
                    <a:cubicBezTo>
                      <a:pt x="128" y="36"/>
                      <a:pt x="100" y="64"/>
                      <a:pt x="72" y="64"/>
                    </a:cubicBezTo>
                    <a:cubicBezTo>
                      <a:pt x="44" y="64"/>
                      <a:pt x="16" y="36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42"/>
                      <a:pt x="31" y="75"/>
                      <a:pt x="64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137"/>
              <p:cNvSpPr>
                <a:spLocks noEditPoints="1"/>
              </p:cNvSpPr>
              <p:nvPr/>
            </p:nvSpPr>
            <p:spPr bwMode="auto">
              <a:xfrm>
                <a:off x="4852526" y="3509372"/>
                <a:ext cx="95717" cy="172706"/>
              </a:xfrm>
              <a:custGeom>
                <a:avLst/>
                <a:gdLst>
                  <a:gd name="T0" fmla="*/ 40 w 80"/>
                  <a:gd name="T1" fmla="*/ 144 h 144"/>
                  <a:gd name="T2" fmla="*/ 80 w 80"/>
                  <a:gd name="T3" fmla="*/ 104 h 144"/>
                  <a:gd name="T4" fmla="*/ 80 w 80"/>
                  <a:gd name="T5" fmla="*/ 40 h 144"/>
                  <a:gd name="T6" fmla="*/ 40 w 80"/>
                  <a:gd name="T7" fmla="*/ 0 h 144"/>
                  <a:gd name="T8" fmla="*/ 0 w 80"/>
                  <a:gd name="T9" fmla="*/ 40 h 144"/>
                  <a:gd name="T10" fmla="*/ 0 w 80"/>
                  <a:gd name="T11" fmla="*/ 104 h 144"/>
                  <a:gd name="T12" fmla="*/ 40 w 80"/>
                  <a:gd name="T13" fmla="*/ 144 h 144"/>
                  <a:gd name="T14" fmla="*/ 40 w 80"/>
                  <a:gd name="T15" fmla="*/ 16 h 144"/>
                  <a:gd name="T16" fmla="*/ 64 w 80"/>
                  <a:gd name="T17" fmla="*/ 40 h 144"/>
                  <a:gd name="T18" fmla="*/ 64 w 80"/>
                  <a:gd name="T19" fmla="*/ 44 h 144"/>
                  <a:gd name="T20" fmla="*/ 56 w 80"/>
                  <a:gd name="T21" fmla="*/ 44 h 144"/>
                  <a:gd name="T22" fmla="*/ 48 w 80"/>
                  <a:gd name="T23" fmla="*/ 52 h 144"/>
                  <a:gd name="T24" fmla="*/ 56 w 80"/>
                  <a:gd name="T25" fmla="*/ 60 h 144"/>
                  <a:gd name="T26" fmla="*/ 64 w 80"/>
                  <a:gd name="T27" fmla="*/ 60 h 144"/>
                  <a:gd name="T28" fmla="*/ 64 w 80"/>
                  <a:gd name="T29" fmla="*/ 76 h 144"/>
                  <a:gd name="T30" fmla="*/ 56 w 80"/>
                  <a:gd name="T31" fmla="*/ 76 h 144"/>
                  <a:gd name="T32" fmla="*/ 48 w 80"/>
                  <a:gd name="T33" fmla="*/ 84 h 144"/>
                  <a:gd name="T34" fmla="*/ 56 w 80"/>
                  <a:gd name="T35" fmla="*/ 92 h 144"/>
                  <a:gd name="T36" fmla="*/ 64 w 80"/>
                  <a:gd name="T37" fmla="*/ 92 h 144"/>
                  <a:gd name="T38" fmla="*/ 64 w 80"/>
                  <a:gd name="T39" fmla="*/ 104 h 144"/>
                  <a:gd name="T40" fmla="*/ 40 w 80"/>
                  <a:gd name="T41" fmla="*/ 128 h 144"/>
                  <a:gd name="T42" fmla="*/ 16 w 80"/>
                  <a:gd name="T43" fmla="*/ 104 h 144"/>
                  <a:gd name="T44" fmla="*/ 16 w 80"/>
                  <a:gd name="T45" fmla="*/ 92 h 144"/>
                  <a:gd name="T46" fmla="*/ 24 w 80"/>
                  <a:gd name="T47" fmla="*/ 92 h 144"/>
                  <a:gd name="T48" fmla="*/ 32 w 80"/>
                  <a:gd name="T49" fmla="*/ 84 h 144"/>
                  <a:gd name="T50" fmla="*/ 24 w 80"/>
                  <a:gd name="T51" fmla="*/ 76 h 144"/>
                  <a:gd name="T52" fmla="*/ 16 w 80"/>
                  <a:gd name="T53" fmla="*/ 76 h 144"/>
                  <a:gd name="T54" fmla="*/ 16 w 80"/>
                  <a:gd name="T55" fmla="*/ 60 h 144"/>
                  <a:gd name="T56" fmla="*/ 24 w 80"/>
                  <a:gd name="T57" fmla="*/ 60 h 144"/>
                  <a:gd name="T58" fmla="*/ 32 w 80"/>
                  <a:gd name="T59" fmla="*/ 52 h 144"/>
                  <a:gd name="T60" fmla="*/ 24 w 80"/>
                  <a:gd name="T61" fmla="*/ 44 h 144"/>
                  <a:gd name="T62" fmla="*/ 16 w 80"/>
                  <a:gd name="T63" fmla="*/ 44 h 144"/>
                  <a:gd name="T64" fmla="*/ 16 w 80"/>
                  <a:gd name="T65" fmla="*/ 40 h 144"/>
                  <a:gd name="T66" fmla="*/ 40 w 80"/>
                  <a:gd name="T67" fmla="*/ 1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144">
                    <a:moveTo>
                      <a:pt x="40" y="144"/>
                    </a:moveTo>
                    <a:cubicBezTo>
                      <a:pt x="62" y="144"/>
                      <a:pt x="80" y="126"/>
                      <a:pt x="80" y="104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26"/>
                      <a:pt x="18" y="144"/>
                      <a:pt x="40" y="144"/>
                    </a:cubicBezTo>
                    <a:close/>
                    <a:moveTo>
                      <a:pt x="40" y="16"/>
                    </a:moveTo>
                    <a:cubicBezTo>
                      <a:pt x="53" y="16"/>
                      <a:pt x="64" y="27"/>
                      <a:pt x="64" y="40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2" y="44"/>
                      <a:pt x="48" y="48"/>
                      <a:pt x="48" y="52"/>
                    </a:cubicBezTo>
                    <a:cubicBezTo>
                      <a:pt x="48" y="56"/>
                      <a:pt x="52" y="60"/>
                      <a:pt x="56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2" y="76"/>
                      <a:pt x="48" y="80"/>
                      <a:pt x="48" y="84"/>
                    </a:cubicBezTo>
                    <a:cubicBezTo>
                      <a:pt x="48" y="88"/>
                      <a:pt x="52" y="92"/>
                      <a:pt x="56" y="92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104"/>
                      <a:pt x="64" y="104"/>
                      <a:pt x="64" y="104"/>
                    </a:cubicBezTo>
                    <a:cubicBezTo>
                      <a:pt x="64" y="117"/>
                      <a:pt x="53" y="128"/>
                      <a:pt x="40" y="128"/>
                    </a:cubicBezTo>
                    <a:cubicBezTo>
                      <a:pt x="27" y="128"/>
                      <a:pt x="16" y="117"/>
                      <a:pt x="16" y="104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28" y="92"/>
                      <a:pt x="32" y="88"/>
                      <a:pt x="32" y="84"/>
                    </a:cubicBezTo>
                    <a:cubicBezTo>
                      <a:pt x="32" y="80"/>
                      <a:pt x="28" y="76"/>
                      <a:pt x="24" y="76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8" y="60"/>
                      <a:pt x="32" y="56"/>
                      <a:pt x="32" y="52"/>
                    </a:cubicBezTo>
                    <a:cubicBezTo>
                      <a:pt x="32" y="48"/>
                      <a:pt x="28" y="44"/>
                      <a:pt x="24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7" y="16"/>
                      <a:pt x="4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5" name="Group 89"/>
          <p:cNvGrpSpPr/>
          <p:nvPr/>
        </p:nvGrpSpPr>
        <p:grpSpPr>
          <a:xfrm>
            <a:off x="5510222" y="1889750"/>
            <a:ext cx="540069" cy="624844"/>
            <a:chOff x="5086355" y="1417312"/>
            <a:chExt cx="411483" cy="468633"/>
          </a:xfrm>
        </p:grpSpPr>
        <p:grpSp>
          <p:nvGrpSpPr>
            <p:cNvPr id="16" name="Group 25"/>
            <p:cNvGrpSpPr/>
            <p:nvPr/>
          </p:nvGrpSpPr>
          <p:grpSpPr>
            <a:xfrm>
              <a:off x="5086355" y="1417312"/>
              <a:ext cx="411483" cy="468633"/>
              <a:chOff x="6492254" y="2708911"/>
              <a:chExt cx="1054364" cy="105436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6492254" y="2708911"/>
                <a:ext cx="1054364" cy="1054364"/>
              </a:xfrm>
              <a:prstGeom prst="rect">
                <a:avLst/>
              </a:prstGeom>
              <a:solidFill>
                <a:schemeClr val="accent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492254" y="3676405"/>
                <a:ext cx="1054364" cy="8687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20" name="Group 86"/>
            <p:cNvGrpSpPr/>
            <p:nvPr/>
          </p:nvGrpSpPr>
          <p:grpSpPr>
            <a:xfrm>
              <a:off x="5158744" y="1541137"/>
              <a:ext cx="262448" cy="188607"/>
              <a:chOff x="4061822" y="1476432"/>
              <a:chExt cx="306918" cy="220565"/>
            </a:xfrm>
            <a:solidFill>
              <a:schemeClr val="bg1"/>
            </a:solidFill>
          </p:grpSpPr>
          <p:sp>
            <p:nvSpPr>
              <p:cNvPr id="88" name="Freeform 47"/>
              <p:cNvSpPr>
                <a:spLocks noEditPoints="1"/>
              </p:cNvSpPr>
              <p:nvPr/>
            </p:nvSpPr>
            <p:spPr bwMode="auto">
              <a:xfrm>
                <a:off x="4061822" y="1476432"/>
                <a:ext cx="306918" cy="220565"/>
              </a:xfrm>
              <a:custGeom>
                <a:avLst/>
                <a:gdLst>
                  <a:gd name="T0" fmla="*/ 8 w 256"/>
                  <a:gd name="T1" fmla="*/ 184 h 184"/>
                  <a:gd name="T2" fmla="*/ 248 w 256"/>
                  <a:gd name="T3" fmla="*/ 184 h 184"/>
                  <a:gd name="T4" fmla="*/ 256 w 256"/>
                  <a:gd name="T5" fmla="*/ 176 h 184"/>
                  <a:gd name="T6" fmla="*/ 256 w 256"/>
                  <a:gd name="T7" fmla="*/ 8 h 184"/>
                  <a:gd name="T8" fmla="*/ 248 w 256"/>
                  <a:gd name="T9" fmla="*/ 0 h 184"/>
                  <a:gd name="T10" fmla="*/ 8 w 256"/>
                  <a:gd name="T11" fmla="*/ 0 h 184"/>
                  <a:gd name="T12" fmla="*/ 0 w 256"/>
                  <a:gd name="T13" fmla="*/ 8 h 184"/>
                  <a:gd name="T14" fmla="*/ 0 w 256"/>
                  <a:gd name="T15" fmla="*/ 176 h 184"/>
                  <a:gd name="T16" fmla="*/ 8 w 256"/>
                  <a:gd name="T17" fmla="*/ 184 h 184"/>
                  <a:gd name="T18" fmla="*/ 16 w 256"/>
                  <a:gd name="T19" fmla="*/ 168 h 184"/>
                  <a:gd name="T20" fmla="*/ 16 w 256"/>
                  <a:gd name="T21" fmla="*/ 156 h 184"/>
                  <a:gd name="T22" fmla="*/ 96 w 256"/>
                  <a:gd name="T23" fmla="*/ 83 h 184"/>
                  <a:gd name="T24" fmla="*/ 138 w 256"/>
                  <a:gd name="T25" fmla="*/ 126 h 184"/>
                  <a:gd name="T26" fmla="*/ 145 w 256"/>
                  <a:gd name="T27" fmla="*/ 128 h 184"/>
                  <a:gd name="T28" fmla="*/ 150 w 256"/>
                  <a:gd name="T29" fmla="*/ 125 h 184"/>
                  <a:gd name="T30" fmla="*/ 169 w 256"/>
                  <a:gd name="T31" fmla="*/ 100 h 184"/>
                  <a:gd name="T32" fmla="*/ 240 w 256"/>
                  <a:gd name="T33" fmla="*/ 164 h 184"/>
                  <a:gd name="T34" fmla="*/ 240 w 256"/>
                  <a:gd name="T35" fmla="*/ 168 h 184"/>
                  <a:gd name="T36" fmla="*/ 16 w 256"/>
                  <a:gd name="T37" fmla="*/ 168 h 184"/>
                  <a:gd name="T38" fmla="*/ 240 w 256"/>
                  <a:gd name="T39" fmla="*/ 16 h 184"/>
                  <a:gd name="T40" fmla="*/ 240 w 256"/>
                  <a:gd name="T41" fmla="*/ 142 h 184"/>
                  <a:gd name="T42" fmla="*/ 173 w 256"/>
                  <a:gd name="T43" fmla="*/ 82 h 184"/>
                  <a:gd name="T44" fmla="*/ 167 w 256"/>
                  <a:gd name="T45" fmla="*/ 80 h 184"/>
                  <a:gd name="T46" fmla="*/ 162 w 256"/>
                  <a:gd name="T47" fmla="*/ 83 h 184"/>
                  <a:gd name="T48" fmla="*/ 143 w 256"/>
                  <a:gd name="T49" fmla="*/ 108 h 184"/>
                  <a:gd name="T50" fmla="*/ 102 w 256"/>
                  <a:gd name="T51" fmla="*/ 66 h 184"/>
                  <a:gd name="T52" fmla="*/ 91 w 256"/>
                  <a:gd name="T53" fmla="*/ 66 h 184"/>
                  <a:gd name="T54" fmla="*/ 16 w 256"/>
                  <a:gd name="T55" fmla="*/ 134 h 184"/>
                  <a:gd name="T56" fmla="*/ 16 w 256"/>
                  <a:gd name="T57" fmla="*/ 16 h 184"/>
                  <a:gd name="T58" fmla="*/ 240 w 256"/>
                  <a:gd name="T59" fmla="*/ 1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6" h="184">
                    <a:moveTo>
                      <a:pt x="8" y="184"/>
                    </a:moveTo>
                    <a:cubicBezTo>
                      <a:pt x="248" y="184"/>
                      <a:pt x="248" y="184"/>
                      <a:pt x="248" y="184"/>
                    </a:cubicBezTo>
                    <a:cubicBezTo>
                      <a:pt x="252" y="184"/>
                      <a:pt x="256" y="180"/>
                      <a:pt x="256" y="176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80"/>
                      <a:pt x="4" y="184"/>
                      <a:pt x="8" y="184"/>
                    </a:cubicBezTo>
                    <a:close/>
                    <a:moveTo>
                      <a:pt x="16" y="168"/>
                    </a:moveTo>
                    <a:cubicBezTo>
                      <a:pt x="16" y="156"/>
                      <a:pt x="16" y="156"/>
                      <a:pt x="16" y="156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138" y="126"/>
                      <a:pt x="138" y="126"/>
                      <a:pt x="138" y="126"/>
                    </a:cubicBezTo>
                    <a:cubicBezTo>
                      <a:pt x="140" y="127"/>
                      <a:pt x="142" y="128"/>
                      <a:pt x="145" y="128"/>
                    </a:cubicBezTo>
                    <a:cubicBezTo>
                      <a:pt x="147" y="128"/>
                      <a:pt x="149" y="127"/>
                      <a:pt x="150" y="125"/>
                    </a:cubicBezTo>
                    <a:cubicBezTo>
                      <a:pt x="169" y="100"/>
                      <a:pt x="169" y="100"/>
                      <a:pt x="169" y="100"/>
                    </a:cubicBezTo>
                    <a:cubicBezTo>
                      <a:pt x="240" y="164"/>
                      <a:pt x="240" y="164"/>
                      <a:pt x="240" y="164"/>
                    </a:cubicBezTo>
                    <a:cubicBezTo>
                      <a:pt x="240" y="168"/>
                      <a:pt x="240" y="168"/>
                      <a:pt x="240" y="168"/>
                    </a:cubicBezTo>
                    <a:lnTo>
                      <a:pt x="16" y="168"/>
                    </a:lnTo>
                    <a:close/>
                    <a:moveTo>
                      <a:pt x="240" y="16"/>
                    </a:moveTo>
                    <a:cubicBezTo>
                      <a:pt x="240" y="142"/>
                      <a:pt x="240" y="142"/>
                      <a:pt x="240" y="142"/>
                    </a:cubicBezTo>
                    <a:cubicBezTo>
                      <a:pt x="173" y="82"/>
                      <a:pt x="173" y="82"/>
                      <a:pt x="173" y="82"/>
                    </a:cubicBezTo>
                    <a:cubicBezTo>
                      <a:pt x="172" y="81"/>
                      <a:pt x="169" y="80"/>
                      <a:pt x="167" y="80"/>
                    </a:cubicBezTo>
                    <a:cubicBezTo>
                      <a:pt x="165" y="80"/>
                      <a:pt x="163" y="81"/>
                      <a:pt x="162" y="83"/>
                    </a:cubicBezTo>
                    <a:cubicBezTo>
                      <a:pt x="143" y="108"/>
                      <a:pt x="143" y="108"/>
                      <a:pt x="143" y="108"/>
                    </a:cubicBezTo>
                    <a:cubicBezTo>
                      <a:pt x="102" y="66"/>
                      <a:pt x="102" y="66"/>
                      <a:pt x="102" y="66"/>
                    </a:cubicBezTo>
                    <a:cubicBezTo>
                      <a:pt x="99" y="63"/>
                      <a:pt x="94" y="63"/>
                      <a:pt x="91" y="66"/>
                    </a:cubicBezTo>
                    <a:cubicBezTo>
                      <a:pt x="16" y="134"/>
                      <a:pt x="16" y="134"/>
                      <a:pt x="16" y="134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24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48"/>
              <p:cNvSpPr>
                <a:spLocks noEditPoints="1"/>
              </p:cNvSpPr>
              <p:nvPr/>
            </p:nvSpPr>
            <p:spPr bwMode="auto">
              <a:xfrm>
                <a:off x="4271983" y="1505563"/>
                <a:ext cx="67626" cy="66586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91" name="Прямоугольник 90"/>
          <p:cNvSpPr>
            <a:spLocks noChangeAspect="1"/>
          </p:cNvSpPr>
          <p:nvPr/>
        </p:nvSpPr>
        <p:spPr>
          <a:xfrm>
            <a:off x="5528376" y="1895835"/>
            <a:ext cx="521912" cy="5486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5507166" y="2734634"/>
            <a:ext cx="543123" cy="5613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519624" y="3590622"/>
            <a:ext cx="530664" cy="561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507884" y="4439735"/>
            <a:ext cx="542404" cy="5613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513428" y="5281156"/>
            <a:ext cx="536861" cy="5613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dirty="0"/>
          </a:p>
        </p:txBody>
      </p:sp>
      <p:pic>
        <p:nvPicPr>
          <p:cNvPr id="98" name="Рисунок 97" descr="cu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686" y="2050566"/>
            <a:ext cx="364166" cy="364166"/>
          </a:xfrm>
          <a:prstGeom prst="rect">
            <a:avLst/>
          </a:prstGeom>
        </p:spPr>
      </p:pic>
      <p:pic>
        <p:nvPicPr>
          <p:cNvPr id="99" name="Рисунок 98" descr="building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626" y="2849949"/>
            <a:ext cx="448347" cy="448347"/>
          </a:xfrm>
          <a:prstGeom prst="rect">
            <a:avLst/>
          </a:prstGeom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792451" y="1051543"/>
            <a:ext cx="817251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Рисунок 105" descr="building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834" y="3693573"/>
            <a:ext cx="448347" cy="448347"/>
          </a:xfrm>
          <a:prstGeom prst="rect">
            <a:avLst/>
          </a:prstGeom>
        </p:spPr>
      </p:pic>
      <p:pic>
        <p:nvPicPr>
          <p:cNvPr id="107" name="Рисунок 106" descr="building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024" y="4551692"/>
            <a:ext cx="448347" cy="448347"/>
          </a:xfrm>
          <a:prstGeom prst="rect">
            <a:avLst/>
          </a:prstGeom>
        </p:spPr>
      </p:pic>
      <p:pic>
        <p:nvPicPr>
          <p:cNvPr id="108" name="Рисунок 107" descr="building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153" y="5391582"/>
            <a:ext cx="448347" cy="44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2643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/>
      <p:bldP spid="54" grpId="0"/>
      <p:bldP spid="55" grpId="0"/>
      <p:bldP spid="57" grpId="0"/>
      <p:bldP spid="58" grpId="0"/>
      <p:bldP spid="60" grpId="0"/>
      <p:bldP spid="61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grpSp>
        <p:nvGrpSpPr>
          <p:cNvPr id="2" name="Group 116"/>
          <p:cNvGrpSpPr/>
          <p:nvPr/>
        </p:nvGrpSpPr>
        <p:grpSpPr>
          <a:xfrm>
            <a:off x="2573099" y="1965952"/>
            <a:ext cx="4801232" cy="4061493"/>
            <a:chOff x="2389846" y="1474462"/>
            <a:chExt cx="4431906" cy="3046120"/>
          </a:xfrm>
        </p:grpSpPr>
        <p:cxnSp>
          <p:nvCxnSpPr>
            <p:cNvPr id="42" name="Straight Connector 41"/>
            <p:cNvCxnSpPr>
              <a:endCxn id="32" idx="4"/>
            </p:cNvCxnSpPr>
            <p:nvPr/>
          </p:nvCxnSpPr>
          <p:spPr>
            <a:xfrm>
              <a:off x="6720856" y="1493813"/>
              <a:ext cx="16158" cy="248955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480295" y="1715131"/>
              <a:ext cx="152" cy="280545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389846" y="1657981"/>
              <a:ext cx="169477" cy="1371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6652275" y="3846207"/>
              <a:ext cx="169477" cy="13716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480294" y="4520582"/>
              <a:ext cx="219457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665105" y="1493813"/>
              <a:ext cx="0" cy="302676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653444" y="1474462"/>
              <a:ext cx="207884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2573101" y="3183192"/>
            <a:ext cx="183600" cy="18288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/>
          </a:p>
        </p:txBody>
      </p:sp>
      <p:sp>
        <p:nvSpPr>
          <p:cNvPr id="15" name="Oval 14"/>
          <p:cNvSpPr/>
          <p:nvPr/>
        </p:nvSpPr>
        <p:spPr>
          <a:xfrm>
            <a:off x="2573101" y="4155737"/>
            <a:ext cx="183600" cy="18288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/>
          </a:p>
        </p:txBody>
      </p:sp>
      <p:sp>
        <p:nvSpPr>
          <p:cNvPr id="16" name="Oval 15"/>
          <p:cNvSpPr/>
          <p:nvPr/>
        </p:nvSpPr>
        <p:spPr>
          <a:xfrm>
            <a:off x="2573101" y="5128281"/>
            <a:ext cx="183600" cy="18288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/>
          </a:p>
        </p:txBody>
      </p:sp>
      <p:sp>
        <p:nvSpPr>
          <p:cNvPr id="25" name="Oval 24"/>
          <p:cNvSpPr/>
          <p:nvPr/>
        </p:nvSpPr>
        <p:spPr>
          <a:xfrm>
            <a:off x="7188046" y="2226551"/>
            <a:ext cx="183600" cy="182881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/>
          </a:p>
        </p:txBody>
      </p:sp>
      <p:sp>
        <p:nvSpPr>
          <p:cNvPr id="30" name="Oval 29"/>
          <p:cNvSpPr/>
          <p:nvPr/>
        </p:nvSpPr>
        <p:spPr>
          <a:xfrm>
            <a:off x="7188046" y="3199097"/>
            <a:ext cx="183600" cy="18288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/>
          </a:p>
        </p:txBody>
      </p:sp>
      <p:sp>
        <p:nvSpPr>
          <p:cNvPr id="31" name="Oval 30"/>
          <p:cNvSpPr/>
          <p:nvPr/>
        </p:nvSpPr>
        <p:spPr>
          <a:xfrm>
            <a:off x="7188046" y="4171642"/>
            <a:ext cx="183600" cy="18288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/>
          </a:p>
        </p:txBody>
      </p:sp>
      <p:sp>
        <p:nvSpPr>
          <p:cNvPr id="87" name="TextBox 86"/>
          <p:cNvSpPr txBox="1"/>
          <p:nvPr/>
        </p:nvSpPr>
        <p:spPr>
          <a:xfrm>
            <a:off x="2925466" y="2137708"/>
            <a:ext cx="2164695" cy="4693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Углубленное медицинское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обследование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990980" y="3137926"/>
            <a:ext cx="1824859" cy="4693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Этапное комплексное 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обследование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914036" y="4093773"/>
            <a:ext cx="1901803" cy="2693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Текущее обследование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960315" y="5071729"/>
            <a:ext cx="1581202" cy="6694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Обследование 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соревновательной 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деятельности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86014" y="2137708"/>
            <a:ext cx="1481816" cy="4693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Психологическое 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обследование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539736" y="3137926"/>
            <a:ext cx="1802416" cy="86946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Проведение 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восстановительных и 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реабилитационных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мероприятий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13181" y="4093773"/>
            <a:ext cx="1691810" cy="2693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Спортивное питание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847695" y="57446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Структура научно-методического обеспечения подготовки</a:t>
            </a:r>
          </a:p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спортивного резерва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792451" y="1234424"/>
            <a:ext cx="81725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Рисунок 74" descr="Koormsutest_veloergomeetril_2.jpg"/>
          <p:cNvPicPr>
            <a:picLocks noChangeAspect="1"/>
          </p:cNvPicPr>
          <p:nvPr/>
        </p:nvPicPr>
        <p:blipFill>
          <a:blip r:embed="rId3"/>
          <a:srcRect l="59055" r="11811"/>
          <a:stretch>
            <a:fillRect/>
          </a:stretch>
        </p:blipFill>
        <p:spPr>
          <a:xfrm>
            <a:off x="746168" y="2057390"/>
            <a:ext cx="1737934" cy="3977669"/>
          </a:xfrm>
          <a:prstGeom prst="rect">
            <a:avLst/>
          </a:prstGeom>
        </p:spPr>
      </p:pic>
      <p:pic>
        <p:nvPicPr>
          <p:cNvPr id="77" name="Рисунок 76" descr="146_bike_med_3_big.jpg"/>
          <p:cNvPicPr>
            <a:picLocks noChangeAspect="1"/>
          </p:cNvPicPr>
          <p:nvPr/>
        </p:nvPicPr>
        <p:blipFill>
          <a:blip r:embed="rId4"/>
          <a:srcRect l="20941" t="6185" r="54650" b="18554"/>
          <a:stretch>
            <a:fillRect/>
          </a:stretch>
        </p:blipFill>
        <p:spPr>
          <a:xfrm>
            <a:off x="5290658" y="2065857"/>
            <a:ext cx="1719757" cy="3942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8378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5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" name="Group 17"/>
          <p:cNvGrpSpPr/>
          <p:nvPr/>
        </p:nvGrpSpPr>
        <p:grpSpPr>
          <a:xfrm rot="5400000">
            <a:off x="3894053" y="-1130090"/>
            <a:ext cx="1280169" cy="7421455"/>
            <a:chOff x="2893682" y="1425053"/>
            <a:chExt cx="1371611" cy="592644"/>
          </a:xfrm>
          <a:solidFill>
            <a:schemeClr val="accent4"/>
          </a:solidFill>
        </p:grpSpPr>
        <p:sp>
          <p:nvSpPr>
            <p:cNvPr id="17" name="Round Same Side Corner Rectangle 16"/>
            <p:cNvSpPr/>
            <p:nvPr/>
          </p:nvSpPr>
          <p:spPr>
            <a:xfrm>
              <a:off x="2893683" y="1425053"/>
              <a:ext cx="1371610" cy="99021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ound Same Side Corner Rectangle 173"/>
            <p:cNvSpPr/>
            <p:nvPr/>
          </p:nvSpPr>
          <p:spPr>
            <a:xfrm rot="10800000" flipH="1">
              <a:off x="2893682" y="1928894"/>
              <a:ext cx="1371610" cy="88803"/>
            </a:xfrm>
            <a:prstGeom prst="round2SameRect">
              <a:avLst>
                <a:gd name="adj1" fmla="val 15644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93683" y="1444857"/>
              <a:ext cx="1371610" cy="4840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0"/>
          <p:cNvGrpSpPr/>
          <p:nvPr/>
        </p:nvGrpSpPr>
        <p:grpSpPr>
          <a:xfrm rot="5400000">
            <a:off x="3894053" y="863822"/>
            <a:ext cx="1280169" cy="7421455"/>
            <a:chOff x="2893682" y="1425053"/>
            <a:chExt cx="1371611" cy="592644"/>
          </a:xfrm>
          <a:solidFill>
            <a:schemeClr val="accent1"/>
          </a:solidFill>
        </p:grpSpPr>
        <p:sp>
          <p:nvSpPr>
            <p:cNvPr id="32" name="Round Same Side Corner Rectangle 31"/>
            <p:cNvSpPr/>
            <p:nvPr/>
          </p:nvSpPr>
          <p:spPr>
            <a:xfrm>
              <a:off x="2893683" y="1425053"/>
              <a:ext cx="1371610" cy="99021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 Same Side Corner Rectangle 32"/>
            <p:cNvSpPr/>
            <p:nvPr/>
          </p:nvSpPr>
          <p:spPr>
            <a:xfrm rot="10800000" flipH="1">
              <a:off x="2893682" y="1928894"/>
              <a:ext cx="1371610" cy="88803"/>
            </a:xfrm>
            <a:prstGeom prst="round2SameRect">
              <a:avLst>
                <a:gd name="adj1" fmla="val 15644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93683" y="1444857"/>
              <a:ext cx="1371610" cy="4840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090282" y="2211736"/>
            <a:ext cx="5605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Проанализирован опыт организации научно-методического обеспечения подготовки спортивного резерва в субъектах Российской Федерации;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144632" y="4189394"/>
            <a:ext cx="55515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Разработаны методические рекомендации «Анализ опыта организации научно-методического обеспечения спортивной подготовки».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47695" y="57446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Результаты НИР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(1)</a:t>
            </a:r>
            <a:endParaRPr lang="en-US" sz="2200" dirty="0">
              <a:solidFill>
                <a:schemeClr val="accent2"/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92451" y="1097263"/>
            <a:ext cx="817251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 descr="p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08" y="4279837"/>
            <a:ext cx="589424" cy="589424"/>
          </a:xfrm>
          <a:prstGeom prst="rect">
            <a:avLst/>
          </a:prstGeom>
        </p:spPr>
      </p:pic>
      <p:pic>
        <p:nvPicPr>
          <p:cNvPr id="37" name="Рисунок 36" descr="busine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908" y="2332837"/>
            <a:ext cx="617563" cy="6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57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"/>
            <a:ext cx="9906000" cy="68579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" name="Group 17"/>
          <p:cNvGrpSpPr/>
          <p:nvPr/>
        </p:nvGrpSpPr>
        <p:grpSpPr>
          <a:xfrm rot="5400000">
            <a:off x="3894053" y="-1130090"/>
            <a:ext cx="1280169" cy="7421455"/>
            <a:chOff x="2893682" y="1425053"/>
            <a:chExt cx="1371611" cy="592644"/>
          </a:xfrm>
          <a:solidFill>
            <a:schemeClr val="accent1"/>
          </a:solidFill>
        </p:grpSpPr>
        <p:sp>
          <p:nvSpPr>
            <p:cNvPr id="17" name="Round Same Side Corner Rectangle 16"/>
            <p:cNvSpPr/>
            <p:nvPr/>
          </p:nvSpPr>
          <p:spPr>
            <a:xfrm>
              <a:off x="2893683" y="1425053"/>
              <a:ext cx="1371610" cy="99021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ound Same Side Corner Rectangle 173"/>
            <p:cNvSpPr/>
            <p:nvPr/>
          </p:nvSpPr>
          <p:spPr>
            <a:xfrm rot="10800000" flipH="1">
              <a:off x="2893682" y="1928894"/>
              <a:ext cx="1371610" cy="88803"/>
            </a:xfrm>
            <a:prstGeom prst="round2SameRect">
              <a:avLst>
                <a:gd name="adj1" fmla="val 15644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93683" y="1444857"/>
              <a:ext cx="1371610" cy="4840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0"/>
          <p:cNvGrpSpPr/>
          <p:nvPr/>
        </p:nvGrpSpPr>
        <p:grpSpPr>
          <a:xfrm rot="5400000">
            <a:off x="3826743" y="938497"/>
            <a:ext cx="1414789" cy="7421455"/>
            <a:chOff x="2893682" y="1425053"/>
            <a:chExt cx="1371611" cy="592644"/>
          </a:xfrm>
          <a:solidFill>
            <a:schemeClr val="accent5"/>
          </a:solidFill>
        </p:grpSpPr>
        <p:sp>
          <p:nvSpPr>
            <p:cNvPr id="32" name="Round Same Side Corner Rectangle 31"/>
            <p:cNvSpPr/>
            <p:nvPr/>
          </p:nvSpPr>
          <p:spPr>
            <a:xfrm>
              <a:off x="2893683" y="1425053"/>
              <a:ext cx="1371610" cy="9902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 Same Side Corner Rectangle 32"/>
            <p:cNvSpPr/>
            <p:nvPr/>
          </p:nvSpPr>
          <p:spPr>
            <a:xfrm rot="10800000" flipH="1">
              <a:off x="2893682" y="1928894"/>
              <a:ext cx="1371610" cy="88803"/>
            </a:xfrm>
            <a:prstGeom prst="round2SameRect">
              <a:avLst>
                <a:gd name="adj1" fmla="val 15644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93683" y="1444857"/>
              <a:ext cx="1371610" cy="4840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055451" y="2211305"/>
            <a:ext cx="5941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Проведено анкетирование учреждений спортивной подготовки по вопросам реализации программ научно-методического обеспечения (более 900 респондентов из </a:t>
            </a:r>
            <a:r>
              <a:rPr lang="ru-RU" sz="1400" dirty="0" smtClean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60 </a:t>
            </a: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субъектов Российской Федерации);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055450" y="3941830"/>
            <a:ext cx="5941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u="sng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Основной вывод по результатам анкетирования</a:t>
            </a:r>
            <a:r>
              <a:rPr lang="ru-RU" sz="16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:</a:t>
            </a:r>
          </a:p>
          <a:p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Существующая организация научно-методического обеспечения в учреждениях спортивной подготовки не носит систематический характер и не обеспечивает должное качество тренировочного и соревновательного процессов.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47695" y="57446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Результаты НИР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(2)</a:t>
            </a:r>
            <a:endParaRPr lang="en-US" sz="2200" b="1" dirty="0">
              <a:solidFill>
                <a:schemeClr val="accent2"/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92451" y="1097263"/>
            <a:ext cx="81725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 descr="busine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71" y="2332837"/>
            <a:ext cx="617563" cy="617563"/>
          </a:xfrm>
          <a:prstGeom prst="rect">
            <a:avLst/>
          </a:prstGeom>
        </p:spPr>
      </p:pic>
      <p:pic>
        <p:nvPicPr>
          <p:cNvPr id="19" name="Рисунок 18" descr="business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770" y="4330373"/>
            <a:ext cx="607398" cy="6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76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" name="Group 17"/>
          <p:cNvGrpSpPr/>
          <p:nvPr/>
        </p:nvGrpSpPr>
        <p:grpSpPr>
          <a:xfrm rot="5400000">
            <a:off x="2179540" y="856205"/>
            <a:ext cx="1280169" cy="3992428"/>
            <a:chOff x="2893682" y="1425053"/>
            <a:chExt cx="1371611" cy="592644"/>
          </a:xfrm>
          <a:solidFill>
            <a:schemeClr val="accent5"/>
          </a:solidFill>
        </p:grpSpPr>
        <p:sp>
          <p:nvSpPr>
            <p:cNvPr id="17" name="Round Same Side Corner Rectangle 16"/>
            <p:cNvSpPr/>
            <p:nvPr/>
          </p:nvSpPr>
          <p:spPr>
            <a:xfrm>
              <a:off x="2893683" y="1425053"/>
              <a:ext cx="1371610" cy="9902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ound Same Side Corner Rectangle 173"/>
            <p:cNvSpPr/>
            <p:nvPr/>
          </p:nvSpPr>
          <p:spPr>
            <a:xfrm rot="10800000" flipH="1">
              <a:off x="2893682" y="1883236"/>
              <a:ext cx="1371610" cy="134461"/>
            </a:xfrm>
            <a:prstGeom prst="round2SameRect">
              <a:avLst>
                <a:gd name="adj1" fmla="val 15644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93683" y="1444857"/>
              <a:ext cx="1371610" cy="4395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0"/>
          <p:cNvGrpSpPr/>
          <p:nvPr/>
        </p:nvGrpSpPr>
        <p:grpSpPr>
          <a:xfrm rot="5400000">
            <a:off x="2179540" y="2850117"/>
            <a:ext cx="1280169" cy="3992428"/>
            <a:chOff x="2893682" y="1425053"/>
            <a:chExt cx="1371611" cy="592644"/>
          </a:xfrm>
          <a:solidFill>
            <a:schemeClr val="accent5"/>
          </a:solidFill>
        </p:grpSpPr>
        <p:sp>
          <p:nvSpPr>
            <p:cNvPr id="32" name="Round Same Side Corner Rectangle 31"/>
            <p:cNvSpPr/>
            <p:nvPr/>
          </p:nvSpPr>
          <p:spPr>
            <a:xfrm>
              <a:off x="2893683" y="1425053"/>
              <a:ext cx="1371610" cy="9902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 Same Side Corner Rectangle 32"/>
            <p:cNvSpPr/>
            <p:nvPr/>
          </p:nvSpPr>
          <p:spPr>
            <a:xfrm rot="10800000" flipH="1">
              <a:off x="2893682" y="1883236"/>
              <a:ext cx="1371610" cy="134461"/>
            </a:xfrm>
            <a:prstGeom prst="round2SameRect">
              <a:avLst>
                <a:gd name="adj1" fmla="val 15644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93683" y="1444857"/>
              <a:ext cx="1371610" cy="4395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0"/>
          <p:cNvGrpSpPr/>
          <p:nvPr/>
        </p:nvGrpSpPr>
        <p:grpSpPr>
          <a:xfrm rot="5400000">
            <a:off x="6600600" y="1010509"/>
            <a:ext cx="1280169" cy="3683818"/>
            <a:chOff x="2893682" y="1425053"/>
            <a:chExt cx="1371611" cy="592644"/>
          </a:xfrm>
          <a:solidFill>
            <a:schemeClr val="accent5"/>
          </a:solidFill>
        </p:grpSpPr>
        <p:sp>
          <p:nvSpPr>
            <p:cNvPr id="52" name="Round Same Side Corner Rectangle 51"/>
            <p:cNvSpPr/>
            <p:nvPr/>
          </p:nvSpPr>
          <p:spPr>
            <a:xfrm>
              <a:off x="2893683" y="1425053"/>
              <a:ext cx="1371610" cy="9902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 Same Side Corner Rectangle 52"/>
            <p:cNvSpPr/>
            <p:nvPr/>
          </p:nvSpPr>
          <p:spPr>
            <a:xfrm rot="10800000" flipH="1">
              <a:off x="2893682" y="1883236"/>
              <a:ext cx="1371610" cy="134461"/>
            </a:xfrm>
            <a:prstGeom prst="round2SameRect">
              <a:avLst>
                <a:gd name="adj1" fmla="val 15644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893683" y="1444857"/>
              <a:ext cx="1371610" cy="4395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4"/>
          <p:cNvGrpSpPr/>
          <p:nvPr/>
        </p:nvGrpSpPr>
        <p:grpSpPr>
          <a:xfrm rot="5400000">
            <a:off x="6600600" y="3004421"/>
            <a:ext cx="1280169" cy="3683818"/>
            <a:chOff x="2893682" y="1425053"/>
            <a:chExt cx="1371611" cy="592644"/>
          </a:xfrm>
          <a:solidFill>
            <a:schemeClr val="accent5"/>
          </a:solidFill>
        </p:grpSpPr>
        <p:sp>
          <p:nvSpPr>
            <p:cNvPr id="56" name="Round Same Side Corner Rectangle 55"/>
            <p:cNvSpPr/>
            <p:nvPr/>
          </p:nvSpPr>
          <p:spPr>
            <a:xfrm>
              <a:off x="2893683" y="1425053"/>
              <a:ext cx="1371610" cy="9902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 Same Side Corner Rectangle 56"/>
            <p:cNvSpPr/>
            <p:nvPr/>
          </p:nvSpPr>
          <p:spPr>
            <a:xfrm rot="10800000" flipH="1">
              <a:off x="2893682" y="1883236"/>
              <a:ext cx="1371610" cy="134461"/>
            </a:xfrm>
            <a:prstGeom prst="round2SameRect">
              <a:avLst>
                <a:gd name="adj1" fmla="val 15644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93683" y="1444857"/>
              <a:ext cx="1371610" cy="4395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717848" y="2375363"/>
            <a:ext cx="29603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Отсутствие квалифицированных кадров и программ НМО в соответствии с видами спорта и этапами спортивной подготовки;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238958" y="2400416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Низкий уровень материально-технического оснащения НМО;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717848" y="4403217"/>
            <a:ext cx="29603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Отсутствие современного тестирующего и диагностического оборудования;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227318" y="4388260"/>
            <a:ext cx="2857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Не решен вопрос целевого финансирования программ </a:t>
            </a:r>
          </a:p>
          <a:p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НМО;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47695" y="57446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Результаты НИР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(3)</a:t>
            </a:r>
            <a:endParaRPr lang="en-US" sz="2200" b="1" dirty="0">
              <a:solidFill>
                <a:schemeClr val="accent2"/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92451" y="1097263"/>
            <a:ext cx="817251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 descr="medical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79" y="4607357"/>
            <a:ext cx="623677" cy="601949"/>
          </a:xfrm>
          <a:prstGeom prst="rect">
            <a:avLst/>
          </a:prstGeom>
        </p:spPr>
      </p:pic>
      <p:sp>
        <p:nvSpPr>
          <p:cNvPr id="35" name="Rectangle 4"/>
          <p:cNvSpPr/>
          <p:nvPr/>
        </p:nvSpPr>
        <p:spPr>
          <a:xfrm>
            <a:off x="1651953" y="1363509"/>
            <a:ext cx="7307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Russia" pitchFamily="34" charset="0"/>
                <a:cs typeface="Russia" pitchFamily="34" charset="0"/>
              </a:rPr>
              <a:t>Основными причинами неэффективного проведения научно-методического обеспечения подготовки спортивного резерва являются:</a:t>
            </a:r>
          </a:p>
        </p:txBody>
      </p:sp>
      <p:sp>
        <p:nvSpPr>
          <p:cNvPr id="36" name="Freeform 226"/>
          <p:cNvSpPr>
            <a:spLocks noEditPoints="1"/>
          </p:cNvSpPr>
          <p:nvPr/>
        </p:nvSpPr>
        <p:spPr bwMode="auto">
          <a:xfrm>
            <a:off x="969229" y="2550153"/>
            <a:ext cx="669469" cy="604526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/>
          </a:p>
        </p:txBody>
      </p:sp>
      <p:pic>
        <p:nvPicPr>
          <p:cNvPr id="37" name="Рисунок 36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757" y="2532262"/>
            <a:ext cx="637834" cy="637834"/>
          </a:xfrm>
          <a:prstGeom prst="rect">
            <a:avLst/>
          </a:prstGeom>
        </p:spPr>
      </p:pic>
      <p:sp>
        <p:nvSpPr>
          <p:cNvPr id="38" name="Freeform 234"/>
          <p:cNvSpPr>
            <a:spLocks/>
          </p:cNvSpPr>
          <p:nvPr/>
        </p:nvSpPr>
        <p:spPr bwMode="auto">
          <a:xfrm>
            <a:off x="5570052" y="4495181"/>
            <a:ext cx="554400" cy="554735"/>
          </a:xfrm>
          <a:custGeom>
            <a:avLst/>
            <a:gdLst/>
            <a:ahLst/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20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800"/>
            <a:ext cx="9906000" cy="68579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" name="Group 17"/>
          <p:cNvGrpSpPr/>
          <p:nvPr/>
        </p:nvGrpSpPr>
        <p:grpSpPr>
          <a:xfrm rot="5400000">
            <a:off x="3894053" y="-725973"/>
            <a:ext cx="1280169" cy="7421455"/>
            <a:chOff x="2893682" y="1425053"/>
            <a:chExt cx="1371611" cy="592644"/>
          </a:xfrm>
          <a:solidFill>
            <a:schemeClr val="accent1"/>
          </a:solidFill>
        </p:grpSpPr>
        <p:sp>
          <p:nvSpPr>
            <p:cNvPr id="17" name="Round Same Side Corner Rectangle 16"/>
            <p:cNvSpPr/>
            <p:nvPr/>
          </p:nvSpPr>
          <p:spPr>
            <a:xfrm>
              <a:off x="2893683" y="1425053"/>
              <a:ext cx="1371610" cy="99021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ound Same Side Corner Rectangle 173"/>
            <p:cNvSpPr/>
            <p:nvPr/>
          </p:nvSpPr>
          <p:spPr>
            <a:xfrm rot="10800000" flipH="1">
              <a:off x="2893682" y="1928894"/>
              <a:ext cx="1371610" cy="88803"/>
            </a:xfrm>
            <a:prstGeom prst="round2SameRect">
              <a:avLst>
                <a:gd name="adj1" fmla="val 15644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93683" y="1444857"/>
              <a:ext cx="1371610" cy="4840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0"/>
          <p:cNvGrpSpPr/>
          <p:nvPr/>
        </p:nvGrpSpPr>
        <p:grpSpPr>
          <a:xfrm rot="5400000">
            <a:off x="3826743" y="1385794"/>
            <a:ext cx="1414789" cy="7421455"/>
            <a:chOff x="2893682" y="1425053"/>
            <a:chExt cx="1371611" cy="592644"/>
          </a:xfrm>
          <a:solidFill>
            <a:schemeClr val="accent2"/>
          </a:solidFill>
        </p:grpSpPr>
        <p:sp>
          <p:nvSpPr>
            <p:cNvPr id="32" name="Round Same Side Corner Rectangle 31"/>
            <p:cNvSpPr/>
            <p:nvPr/>
          </p:nvSpPr>
          <p:spPr>
            <a:xfrm>
              <a:off x="2893683" y="1425053"/>
              <a:ext cx="1371610" cy="99021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 Same Side Corner Rectangle 32"/>
            <p:cNvSpPr/>
            <p:nvPr/>
          </p:nvSpPr>
          <p:spPr>
            <a:xfrm rot="10800000" flipH="1">
              <a:off x="2893682" y="1928894"/>
              <a:ext cx="1371610" cy="88803"/>
            </a:xfrm>
            <a:prstGeom prst="round2SameRect">
              <a:avLst>
                <a:gd name="adj1" fmla="val 15644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93683" y="1444857"/>
              <a:ext cx="1371610" cy="4840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055451" y="2613725"/>
            <a:ext cx="5941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В результате на 2017 год запланирована разработка Порядка организации проведения научно-методического обеспечения подготовки спортивного резерва;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055451" y="4727189"/>
            <a:ext cx="59414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Основные предложения вошли в раздел «Научно-методическое, медико-биологическое обеспечение подготовки спортивного резерва» Концепции развития подготовки спортивного резерва до 2025 года.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47695" y="57446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Результаты НИР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(4)</a:t>
            </a:r>
            <a:endParaRPr lang="en-US" sz="2200" b="1" dirty="0">
              <a:solidFill>
                <a:schemeClr val="accent2"/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92451" y="1097263"/>
            <a:ext cx="817251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4"/>
          <p:cNvSpPr/>
          <p:nvPr/>
        </p:nvSpPr>
        <p:spPr>
          <a:xfrm>
            <a:off x="1935456" y="1428578"/>
            <a:ext cx="6061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Russia" pitchFamily="34" charset="0"/>
                <a:cs typeface="Russia" pitchFamily="34" charset="0"/>
              </a:rPr>
              <a:t>Подготовленные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Russia" pitchFamily="34" charset="0"/>
                <a:cs typeface="Russia" pitchFamily="34" charset="0"/>
              </a:rPr>
              <a:t>предложения по созданию системы научно-методического обеспечения подготовки спортивного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Russia" pitchFamily="34" charset="0"/>
                <a:cs typeface="Russia" pitchFamily="34" charset="0"/>
              </a:rPr>
              <a:t>резерва позволили: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pic>
        <p:nvPicPr>
          <p:cNvPr id="21" name="Рисунок 20" descr="up-arr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11" y="4822199"/>
            <a:ext cx="548644" cy="548644"/>
          </a:xfrm>
          <a:prstGeom prst="rect">
            <a:avLst/>
          </a:prstGeom>
        </p:spPr>
      </p:pic>
      <p:pic>
        <p:nvPicPr>
          <p:cNvPr id="22" name="Рисунок 21" descr="p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908" y="2688345"/>
            <a:ext cx="589424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36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sp>
        <p:nvSpPr>
          <p:cNvPr id="65" name="Chevron 64"/>
          <p:cNvSpPr/>
          <p:nvPr/>
        </p:nvSpPr>
        <p:spPr>
          <a:xfrm>
            <a:off x="-1" y="4942840"/>
            <a:ext cx="1651001" cy="609600"/>
          </a:xfrm>
          <a:prstGeom prst="chevron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6" name="Chevron 65"/>
          <p:cNvSpPr/>
          <p:nvPr/>
        </p:nvSpPr>
        <p:spPr>
          <a:xfrm>
            <a:off x="-1" y="4217296"/>
            <a:ext cx="1992856" cy="609600"/>
          </a:xfrm>
          <a:prstGeom prst="chevron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-1" y="3490912"/>
            <a:ext cx="1568451" cy="599183"/>
          </a:xfrm>
          <a:prstGeom prst="chevr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-1" y="2762024"/>
            <a:ext cx="1985964" cy="609600"/>
          </a:xfrm>
          <a:prstGeom prst="chevron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" name="Chevron 68"/>
          <p:cNvSpPr/>
          <p:nvPr/>
        </p:nvSpPr>
        <p:spPr>
          <a:xfrm>
            <a:off x="4763" y="2005965"/>
            <a:ext cx="1898650" cy="603885"/>
          </a:xfrm>
          <a:prstGeom prst="chevron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" name="Chevron 70"/>
          <p:cNvSpPr/>
          <p:nvPr/>
        </p:nvSpPr>
        <p:spPr>
          <a:xfrm>
            <a:off x="8430422" y="2763916"/>
            <a:ext cx="1475581" cy="609600"/>
          </a:xfrm>
          <a:prstGeom prst="chevron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Chevron 73"/>
          <p:cNvSpPr/>
          <p:nvPr/>
        </p:nvSpPr>
        <p:spPr>
          <a:xfrm>
            <a:off x="7677150" y="3490991"/>
            <a:ext cx="2228850" cy="609600"/>
          </a:xfrm>
          <a:prstGeom prst="chevron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Chevron 76"/>
          <p:cNvSpPr/>
          <p:nvPr/>
        </p:nvSpPr>
        <p:spPr>
          <a:xfrm>
            <a:off x="8007350" y="1998781"/>
            <a:ext cx="1898650" cy="609600"/>
          </a:xfrm>
          <a:prstGeom prst="chevron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Chevron 79"/>
          <p:cNvSpPr/>
          <p:nvPr/>
        </p:nvSpPr>
        <p:spPr>
          <a:xfrm>
            <a:off x="8007350" y="4945181"/>
            <a:ext cx="1898650" cy="609600"/>
          </a:xfrm>
          <a:prstGeom prst="chevron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3" name="Chevron 82"/>
          <p:cNvSpPr/>
          <p:nvPr/>
        </p:nvSpPr>
        <p:spPr>
          <a:xfrm>
            <a:off x="8420100" y="4218065"/>
            <a:ext cx="1485900" cy="609600"/>
          </a:xfrm>
          <a:prstGeom prst="chevron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Chevron 85"/>
          <p:cNvSpPr/>
          <p:nvPr/>
        </p:nvSpPr>
        <p:spPr>
          <a:xfrm>
            <a:off x="908050" y="3490991"/>
            <a:ext cx="2228850" cy="6096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9" name="Chevron 88"/>
          <p:cNvSpPr/>
          <p:nvPr/>
        </p:nvSpPr>
        <p:spPr>
          <a:xfrm>
            <a:off x="1238250" y="1998781"/>
            <a:ext cx="1898650" cy="6096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1661322" y="2763916"/>
            <a:ext cx="1475581" cy="6096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1651000" y="4218065"/>
            <a:ext cx="1485900" cy="60960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" name="Group 96"/>
          <p:cNvGrpSpPr/>
          <p:nvPr/>
        </p:nvGrpSpPr>
        <p:grpSpPr>
          <a:xfrm>
            <a:off x="1238250" y="4945181"/>
            <a:ext cx="1898650" cy="609600"/>
            <a:chOff x="1143000" y="3708886"/>
            <a:chExt cx="1752600" cy="457200"/>
          </a:xfrm>
        </p:grpSpPr>
        <p:sp>
          <p:nvSpPr>
            <p:cNvPr id="98" name="Chevron 97"/>
            <p:cNvSpPr/>
            <p:nvPr/>
          </p:nvSpPr>
          <p:spPr>
            <a:xfrm>
              <a:off x="1143000" y="3708886"/>
              <a:ext cx="1752600" cy="45720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9" name="Freeform 226"/>
            <p:cNvSpPr>
              <a:spLocks noEditPoints="1"/>
            </p:cNvSpPr>
            <p:nvPr/>
          </p:nvSpPr>
          <p:spPr bwMode="auto">
            <a:xfrm>
              <a:off x="2139950" y="3824021"/>
              <a:ext cx="406288" cy="243155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3384553" y="1920229"/>
            <a:ext cx="396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Координация деятельности физкультурно-спортивных организаций по подготовке спортивного резерва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384553" y="2743195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Организация и проведение официальных физкультурных и спортивных мероприятий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384553" y="34290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Методическое обеспечение организаций, осуществляющих спортивную подготовку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384553" y="4201784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Мониторинг системы подготовки спортивного резерва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384553" y="4887589"/>
            <a:ext cx="396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Осуществление экспериментальной и инновационной деятельности в сфере физической культуры и спорта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804998" y="58018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Основные виды деятельности федерального центра подготовки </a:t>
            </a:r>
          </a:p>
          <a:p>
            <a:pPr>
              <a:spcBef>
                <a:spcPct val="0"/>
              </a:spcBef>
            </a:pP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спортивного резерва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92451" y="1234424"/>
            <a:ext cx="81725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 descr="symb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626" y="2809032"/>
            <a:ext cx="513136" cy="513136"/>
          </a:xfrm>
          <a:prstGeom prst="rect">
            <a:avLst/>
          </a:prstGeom>
        </p:spPr>
      </p:pic>
      <p:pic>
        <p:nvPicPr>
          <p:cNvPr id="61" name="Рисунок 60" descr="p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941" y="3566161"/>
            <a:ext cx="471829" cy="471829"/>
          </a:xfrm>
          <a:prstGeom prst="rect">
            <a:avLst/>
          </a:prstGeom>
        </p:spPr>
      </p:pic>
      <p:pic>
        <p:nvPicPr>
          <p:cNvPr id="62" name="Рисунок 61" descr="peo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041" y="2042760"/>
            <a:ext cx="548644" cy="548644"/>
          </a:xfrm>
          <a:prstGeom prst="rect">
            <a:avLst/>
          </a:prstGeom>
        </p:spPr>
      </p:pic>
      <p:pic>
        <p:nvPicPr>
          <p:cNvPr id="63" name="Рисунок 62" descr="busines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941" y="4288542"/>
            <a:ext cx="495599" cy="495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9155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grpSp>
        <p:nvGrpSpPr>
          <p:cNvPr id="2" name="Group 197"/>
          <p:cNvGrpSpPr/>
          <p:nvPr/>
        </p:nvGrpSpPr>
        <p:grpSpPr>
          <a:xfrm>
            <a:off x="792453" y="4542888"/>
            <a:ext cx="4011959" cy="1188899"/>
            <a:chOff x="2434574" y="1606860"/>
            <a:chExt cx="4464819" cy="955365"/>
          </a:xfrm>
        </p:grpSpPr>
        <p:sp>
          <p:nvSpPr>
            <p:cNvPr id="199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Hexagon 199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3" name="Group 193"/>
          <p:cNvGrpSpPr/>
          <p:nvPr/>
        </p:nvGrpSpPr>
        <p:grpSpPr>
          <a:xfrm>
            <a:off x="792453" y="3254420"/>
            <a:ext cx="4011959" cy="1188899"/>
            <a:chOff x="2434574" y="1606860"/>
            <a:chExt cx="4464819" cy="955365"/>
          </a:xfrm>
        </p:grpSpPr>
        <p:sp>
          <p:nvSpPr>
            <p:cNvPr id="195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Hexagon 195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792453" y="1965953"/>
            <a:ext cx="4011959" cy="1188899"/>
            <a:chOff x="2434574" y="1606860"/>
            <a:chExt cx="4464819" cy="955365"/>
          </a:xfrm>
        </p:grpSpPr>
        <p:sp>
          <p:nvSpPr>
            <p:cNvPr id="185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13"/>
          <p:cNvGrpSpPr/>
          <p:nvPr/>
        </p:nvGrpSpPr>
        <p:grpSpPr>
          <a:xfrm>
            <a:off x="5101594" y="1965953"/>
            <a:ext cx="4011959" cy="1188899"/>
            <a:chOff x="2434574" y="1606860"/>
            <a:chExt cx="4464819" cy="955365"/>
          </a:xfrm>
        </p:grpSpPr>
        <p:sp>
          <p:nvSpPr>
            <p:cNvPr id="215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Hexagon 215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1112492" y="2194551"/>
            <a:ext cx="25861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Управление ФКС </a:t>
            </a:r>
            <a:r>
              <a:rPr lang="ru-RU" sz="1600" dirty="0" smtClean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Брянская область</a:t>
            </a:r>
            <a:endParaRPr lang="en-US" sz="1600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1112492" y="3491755"/>
            <a:ext cx="2581334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Управление ФКС Воронежской области</a:t>
            </a:r>
            <a:endParaRPr lang="en-US" sz="1600" i="1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grpSp>
        <p:nvGrpSpPr>
          <p:cNvPr id="7" name="Group 217"/>
          <p:cNvGrpSpPr/>
          <p:nvPr/>
        </p:nvGrpSpPr>
        <p:grpSpPr>
          <a:xfrm>
            <a:off x="5101594" y="3254420"/>
            <a:ext cx="4011959" cy="1188899"/>
            <a:chOff x="2434574" y="1606860"/>
            <a:chExt cx="4464819" cy="955365"/>
          </a:xfrm>
        </p:grpSpPr>
        <p:sp>
          <p:nvSpPr>
            <p:cNvPr id="219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Hexagon 219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21"/>
          <p:cNvGrpSpPr/>
          <p:nvPr/>
        </p:nvGrpSpPr>
        <p:grpSpPr>
          <a:xfrm>
            <a:off x="5101594" y="4542888"/>
            <a:ext cx="4011959" cy="1188899"/>
            <a:chOff x="2434574" y="1606860"/>
            <a:chExt cx="4464819" cy="955365"/>
          </a:xfrm>
        </p:grpSpPr>
        <p:sp>
          <p:nvSpPr>
            <p:cNvPr id="223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Hexagon 223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2" name="TextBox 241"/>
          <p:cNvSpPr txBox="1"/>
          <p:nvPr/>
        </p:nvSpPr>
        <p:spPr>
          <a:xfrm>
            <a:off x="1011211" y="4742737"/>
            <a:ext cx="251002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Департамент спорта и туризма города Москвы</a:t>
            </a:r>
            <a:endParaRPr lang="en-US" sz="1600" i="1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5345086" y="2170750"/>
            <a:ext cx="2485293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Министерство спорта Республики Мордовия</a:t>
            </a:r>
            <a:endParaRPr lang="en-US" sz="1600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5345086" y="3495437"/>
            <a:ext cx="26254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Комитет ФКС Тверской области</a:t>
            </a:r>
            <a:endParaRPr lang="en-US" sz="1600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345086" y="4787633"/>
            <a:ext cx="2485293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Министерство ФКС Чувашской Республики</a:t>
            </a:r>
            <a:endParaRPr lang="en-US" sz="1600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426687" y="580182"/>
            <a:ext cx="8686867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Участники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федеральн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ых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 экспериментальных площадок в 2013-2014 гг.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792451" y="1097263"/>
            <a:ext cx="817251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99806" y="2324587"/>
            <a:ext cx="465744" cy="465744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99806" y="3616059"/>
            <a:ext cx="465744" cy="465744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99806" y="4904527"/>
            <a:ext cx="465744" cy="46574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82025" y="2331712"/>
            <a:ext cx="465744" cy="46574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82025" y="3566161"/>
            <a:ext cx="465744" cy="46574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82025" y="4937771"/>
            <a:ext cx="465744" cy="4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54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grpSp>
        <p:nvGrpSpPr>
          <p:cNvPr id="2" name="Group 63"/>
          <p:cNvGrpSpPr/>
          <p:nvPr/>
        </p:nvGrpSpPr>
        <p:grpSpPr>
          <a:xfrm rot="4066030" flipH="1">
            <a:off x="-220693" y="3199529"/>
            <a:ext cx="4006463" cy="1661973"/>
            <a:chOff x="2514600" y="4654550"/>
            <a:chExt cx="5400675" cy="2219325"/>
          </a:xfrm>
        </p:grpSpPr>
        <p:sp>
          <p:nvSpPr>
            <p:cNvPr id="123" name="Freeform 5"/>
            <p:cNvSpPr>
              <a:spLocks noEditPoints="1"/>
            </p:cNvSpPr>
            <p:nvPr/>
          </p:nvSpPr>
          <p:spPr bwMode="auto">
            <a:xfrm>
              <a:off x="3570288" y="4902200"/>
              <a:ext cx="3176588" cy="1265238"/>
            </a:xfrm>
            <a:custGeom>
              <a:avLst/>
              <a:gdLst>
                <a:gd name="T0" fmla="*/ 606 w 1213"/>
                <a:gd name="T1" fmla="*/ 0 h 483"/>
                <a:gd name="T2" fmla="*/ 0 w 1213"/>
                <a:gd name="T3" fmla="*/ 241 h 483"/>
                <a:gd name="T4" fmla="*/ 606 w 1213"/>
                <a:gd name="T5" fmla="*/ 483 h 483"/>
                <a:gd name="T6" fmla="*/ 1213 w 1213"/>
                <a:gd name="T7" fmla="*/ 241 h 483"/>
                <a:gd name="T8" fmla="*/ 606 w 1213"/>
                <a:gd name="T9" fmla="*/ 0 h 483"/>
                <a:gd name="T10" fmla="*/ 604 w 1213"/>
                <a:gd name="T11" fmla="*/ 383 h 483"/>
                <a:gd name="T12" fmla="*/ 148 w 1213"/>
                <a:gd name="T13" fmla="*/ 216 h 483"/>
                <a:gd name="T14" fmla="*/ 604 w 1213"/>
                <a:gd name="T15" fmla="*/ 49 h 483"/>
                <a:gd name="T16" fmla="*/ 1060 w 1213"/>
                <a:gd name="T17" fmla="*/ 216 h 483"/>
                <a:gd name="T18" fmla="*/ 604 w 1213"/>
                <a:gd name="T19" fmla="*/ 3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3" h="483">
                  <a:moveTo>
                    <a:pt x="606" y="0"/>
                  </a:moveTo>
                  <a:cubicBezTo>
                    <a:pt x="271" y="0"/>
                    <a:pt x="0" y="108"/>
                    <a:pt x="0" y="241"/>
                  </a:cubicBezTo>
                  <a:cubicBezTo>
                    <a:pt x="0" y="375"/>
                    <a:pt x="271" y="483"/>
                    <a:pt x="606" y="483"/>
                  </a:cubicBezTo>
                  <a:cubicBezTo>
                    <a:pt x="941" y="483"/>
                    <a:pt x="1213" y="375"/>
                    <a:pt x="1213" y="241"/>
                  </a:cubicBezTo>
                  <a:cubicBezTo>
                    <a:pt x="1213" y="108"/>
                    <a:pt x="941" y="0"/>
                    <a:pt x="606" y="0"/>
                  </a:cubicBezTo>
                  <a:close/>
                  <a:moveTo>
                    <a:pt x="604" y="383"/>
                  </a:moveTo>
                  <a:cubicBezTo>
                    <a:pt x="353" y="383"/>
                    <a:pt x="148" y="308"/>
                    <a:pt x="148" y="216"/>
                  </a:cubicBezTo>
                  <a:cubicBezTo>
                    <a:pt x="148" y="124"/>
                    <a:pt x="353" y="49"/>
                    <a:pt x="604" y="49"/>
                  </a:cubicBezTo>
                  <a:cubicBezTo>
                    <a:pt x="856" y="49"/>
                    <a:pt x="1060" y="124"/>
                    <a:pt x="1060" y="216"/>
                  </a:cubicBezTo>
                  <a:cubicBezTo>
                    <a:pt x="1060" y="308"/>
                    <a:pt x="856" y="383"/>
                    <a:pt x="604" y="3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2514600" y="4654550"/>
              <a:ext cx="5400675" cy="2219325"/>
            </a:xfrm>
            <a:custGeom>
              <a:avLst/>
              <a:gdLst>
                <a:gd name="T0" fmla="*/ 1031 w 2062"/>
                <a:gd name="T1" fmla="*/ 0 h 848"/>
                <a:gd name="T2" fmla="*/ 0 w 2062"/>
                <a:gd name="T3" fmla="*/ 401 h 848"/>
                <a:gd name="T4" fmla="*/ 1031 w 2062"/>
                <a:gd name="T5" fmla="*/ 848 h 848"/>
                <a:gd name="T6" fmla="*/ 2062 w 2062"/>
                <a:gd name="T7" fmla="*/ 401 h 848"/>
                <a:gd name="T8" fmla="*/ 1031 w 2062"/>
                <a:gd name="T9" fmla="*/ 0 h 848"/>
                <a:gd name="T10" fmla="*/ 1027 w 2062"/>
                <a:gd name="T11" fmla="*/ 663 h 848"/>
                <a:gd name="T12" fmla="*/ 253 w 2062"/>
                <a:gd name="T13" fmla="*/ 355 h 848"/>
                <a:gd name="T14" fmla="*/ 1027 w 2062"/>
                <a:gd name="T15" fmla="*/ 47 h 848"/>
                <a:gd name="T16" fmla="*/ 1802 w 2062"/>
                <a:gd name="T17" fmla="*/ 355 h 848"/>
                <a:gd name="T18" fmla="*/ 1027 w 2062"/>
                <a:gd name="T19" fmla="*/ 66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2" h="848">
                  <a:moveTo>
                    <a:pt x="1031" y="0"/>
                  </a:moveTo>
                  <a:cubicBezTo>
                    <a:pt x="461" y="0"/>
                    <a:pt x="0" y="182"/>
                    <a:pt x="0" y="401"/>
                  </a:cubicBezTo>
                  <a:cubicBezTo>
                    <a:pt x="0" y="648"/>
                    <a:pt x="461" y="848"/>
                    <a:pt x="1031" y="848"/>
                  </a:cubicBezTo>
                  <a:cubicBezTo>
                    <a:pt x="1600" y="848"/>
                    <a:pt x="2062" y="648"/>
                    <a:pt x="2062" y="401"/>
                  </a:cubicBezTo>
                  <a:cubicBezTo>
                    <a:pt x="2062" y="184"/>
                    <a:pt x="1600" y="0"/>
                    <a:pt x="1031" y="0"/>
                  </a:cubicBezTo>
                  <a:moveTo>
                    <a:pt x="1027" y="663"/>
                  </a:moveTo>
                  <a:cubicBezTo>
                    <a:pt x="600" y="663"/>
                    <a:pt x="253" y="511"/>
                    <a:pt x="253" y="355"/>
                  </a:cubicBezTo>
                  <a:cubicBezTo>
                    <a:pt x="253" y="185"/>
                    <a:pt x="600" y="47"/>
                    <a:pt x="1027" y="47"/>
                  </a:cubicBezTo>
                  <a:cubicBezTo>
                    <a:pt x="1455" y="47"/>
                    <a:pt x="1802" y="185"/>
                    <a:pt x="1802" y="355"/>
                  </a:cubicBezTo>
                  <a:cubicBezTo>
                    <a:pt x="1802" y="525"/>
                    <a:pt x="1455" y="663"/>
                    <a:pt x="1027" y="663"/>
                  </a:cubicBezTo>
                </a:path>
              </a:pathLst>
            </a:custGeom>
            <a:solidFill>
              <a:srgbClr val="EA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7"/>
            <p:cNvSpPr>
              <a:spLocks noChangeArrowheads="1"/>
            </p:cNvSpPr>
            <p:nvPr/>
          </p:nvSpPr>
          <p:spPr bwMode="auto">
            <a:xfrm>
              <a:off x="4381500" y="5168900"/>
              <a:ext cx="1603375" cy="5381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8"/>
            <p:cNvSpPr>
              <a:spLocks noChangeArrowheads="1"/>
            </p:cNvSpPr>
            <p:nvPr/>
          </p:nvSpPr>
          <p:spPr bwMode="auto">
            <a:xfrm>
              <a:off x="4751388" y="5272088"/>
              <a:ext cx="862013" cy="279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5"/>
          <p:cNvGrpSpPr/>
          <p:nvPr/>
        </p:nvGrpSpPr>
        <p:grpSpPr>
          <a:xfrm rot="755461">
            <a:off x="2152160" y="2007057"/>
            <a:ext cx="2302396" cy="2242184"/>
            <a:chOff x="3184134" y="1668832"/>
            <a:chExt cx="2829573" cy="2789238"/>
          </a:xfrm>
        </p:grpSpPr>
        <p:sp>
          <p:nvSpPr>
            <p:cNvPr id="167" name="Isosceles Triangle 166"/>
            <p:cNvSpPr/>
            <p:nvPr/>
          </p:nvSpPr>
          <p:spPr>
            <a:xfrm rot="13749213">
              <a:off x="3305765" y="4185851"/>
              <a:ext cx="77529" cy="32079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92"/>
            <p:cNvGrpSpPr>
              <a:grpSpLocks noChangeAspect="1"/>
            </p:cNvGrpSpPr>
            <p:nvPr/>
          </p:nvGrpSpPr>
          <p:grpSpPr bwMode="auto">
            <a:xfrm>
              <a:off x="3311781" y="1668832"/>
              <a:ext cx="2701926" cy="2789238"/>
              <a:chOff x="6253" y="-20"/>
              <a:chExt cx="1702" cy="1757"/>
            </a:xfrm>
          </p:grpSpPr>
          <p:sp>
            <p:nvSpPr>
              <p:cNvPr id="169" name="Freeform 294"/>
              <p:cNvSpPr>
                <a:spLocks/>
              </p:cNvSpPr>
              <p:nvPr/>
            </p:nvSpPr>
            <p:spPr bwMode="auto">
              <a:xfrm>
                <a:off x="6393" y="631"/>
                <a:ext cx="992" cy="928"/>
              </a:xfrm>
              <a:custGeom>
                <a:avLst/>
                <a:gdLst>
                  <a:gd name="T0" fmla="*/ 48 w 418"/>
                  <a:gd name="T1" fmla="*/ 391 h 391"/>
                  <a:gd name="T2" fmla="*/ 0 w 418"/>
                  <a:gd name="T3" fmla="*/ 335 h 391"/>
                  <a:gd name="T4" fmla="*/ 418 w 418"/>
                  <a:gd name="T5" fmla="*/ 0 h 391"/>
                  <a:gd name="T6" fmla="*/ 48 w 418"/>
                  <a:gd name="T7" fmla="*/ 39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391">
                    <a:moveTo>
                      <a:pt x="48" y="391"/>
                    </a:moveTo>
                    <a:cubicBezTo>
                      <a:pt x="23" y="377"/>
                      <a:pt x="11" y="356"/>
                      <a:pt x="0" y="335"/>
                    </a:cubicBezTo>
                    <a:cubicBezTo>
                      <a:pt x="418" y="0"/>
                      <a:pt x="418" y="0"/>
                      <a:pt x="418" y="0"/>
                    </a:cubicBezTo>
                    <a:lnTo>
                      <a:pt x="48" y="3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295"/>
              <p:cNvSpPr>
                <a:spLocks/>
              </p:cNvSpPr>
              <p:nvPr/>
            </p:nvSpPr>
            <p:spPr bwMode="auto">
              <a:xfrm>
                <a:off x="6979" y="631"/>
                <a:ext cx="582" cy="776"/>
              </a:xfrm>
              <a:custGeom>
                <a:avLst/>
                <a:gdLst>
                  <a:gd name="T0" fmla="*/ 0 w 245"/>
                  <a:gd name="T1" fmla="*/ 175 h 327"/>
                  <a:gd name="T2" fmla="*/ 171 w 245"/>
                  <a:gd name="T3" fmla="*/ 0 h 327"/>
                  <a:gd name="T4" fmla="*/ 0 w 245"/>
                  <a:gd name="T5" fmla="*/ 175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5" h="327">
                    <a:moveTo>
                      <a:pt x="0" y="175"/>
                    </a:moveTo>
                    <a:cubicBezTo>
                      <a:pt x="95" y="327"/>
                      <a:pt x="245" y="215"/>
                      <a:pt x="171" y="0"/>
                    </a:cubicBez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296"/>
              <p:cNvSpPr>
                <a:spLocks/>
              </p:cNvSpPr>
              <p:nvPr/>
            </p:nvSpPr>
            <p:spPr bwMode="auto">
              <a:xfrm>
                <a:off x="6548" y="329"/>
                <a:ext cx="837" cy="677"/>
              </a:xfrm>
              <a:custGeom>
                <a:avLst/>
                <a:gdLst>
                  <a:gd name="T0" fmla="*/ 162 w 353"/>
                  <a:gd name="T1" fmla="*/ 285 h 285"/>
                  <a:gd name="T2" fmla="*/ 353 w 353"/>
                  <a:gd name="T3" fmla="*/ 127 h 285"/>
                  <a:gd name="T4" fmla="*/ 162 w 353"/>
                  <a:gd name="T5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3" h="285">
                    <a:moveTo>
                      <a:pt x="162" y="285"/>
                    </a:moveTo>
                    <a:cubicBezTo>
                      <a:pt x="353" y="127"/>
                      <a:pt x="353" y="127"/>
                      <a:pt x="353" y="127"/>
                    </a:cubicBezTo>
                    <a:cubicBezTo>
                      <a:pt x="182" y="29"/>
                      <a:pt x="0" y="0"/>
                      <a:pt x="162" y="28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297"/>
              <p:cNvSpPr>
                <a:spLocks/>
              </p:cNvSpPr>
              <p:nvPr/>
            </p:nvSpPr>
            <p:spPr bwMode="auto">
              <a:xfrm>
                <a:off x="7167" y="-20"/>
                <a:ext cx="370" cy="651"/>
              </a:xfrm>
              <a:custGeom>
                <a:avLst/>
                <a:gdLst>
                  <a:gd name="T0" fmla="*/ 92 w 156"/>
                  <a:gd name="T1" fmla="*/ 274 h 274"/>
                  <a:gd name="T2" fmla="*/ 0 w 156"/>
                  <a:gd name="T3" fmla="*/ 229 h 274"/>
                  <a:gd name="T4" fmla="*/ 92 w 156"/>
                  <a:gd name="T5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" h="274">
                    <a:moveTo>
                      <a:pt x="92" y="274"/>
                    </a:moveTo>
                    <a:cubicBezTo>
                      <a:pt x="156" y="0"/>
                      <a:pt x="71" y="104"/>
                      <a:pt x="0" y="229"/>
                    </a:cubicBezTo>
                    <a:cubicBezTo>
                      <a:pt x="27" y="241"/>
                      <a:pt x="55" y="254"/>
                      <a:pt x="92" y="274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298"/>
              <p:cNvSpPr>
                <a:spLocks/>
              </p:cNvSpPr>
              <p:nvPr/>
            </p:nvSpPr>
            <p:spPr bwMode="auto">
              <a:xfrm>
                <a:off x="7385" y="628"/>
                <a:ext cx="570" cy="304"/>
              </a:xfrm>
              <a:custGeom>
                <a:avLst/>
                <a:gdLst>
                  <a:gd name="T0" fmla="*/ 0 w 240"/>
                  <a:gd name="T1" fmla="*/ 1 h 128"/>
                  <a:gd name="T2" fmla="*/ 19 w 240"/>
                  <a:gd name="T3" fmla="*/ 128 h 128"/>
                  <a:gd name="T4" fmla="*/ 0 w 240"/>
                  <a:gd name="T5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128">
                    <a:moveTo>
                      <a:pt x="0" y="1"/>
                    </a:moveTo>
                    <a:cubicBezTo>
                      <a:pt x="240" y="0"/>
                      <a:pt x="239" y="86"/>
                      <a:pt x="19" y="128"/>
                    </a:cubicBezTo>
                    <a:cubicBezTo>
                      <a:pt x="21" y="86"/>
                      <a:pt x="13" y="43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299"/>
              <p:cNvSpPr>
                <a:spLocks/>
              </p:cNvSpPr>
              <p:nvPr/>
            </p:nvSpPr>
            <p:spPr bwMode="auto">
              <a:xfrm>
                <a:off x="6253" y="1426"/>
                <a:ext cx="264" cy="311"/>
              </a:xfrm>
              <a:custGeom>
                <a:avLst/>
                <a:gdLst>
                  <a:gd name="T0" fmla="*/ 111 w 111"/>
                  <a:gd name="T1" fmla="*/ 52 h 131"/>
                  <a:gd name="T2" fmla="*/ 59 w 111"/>
                  <a:gd name="T3" fmla="*/ 0 h 131"/>
                  <a:gd name="T4" fmla="*/ 111 w 111"/>
                  <a:gd name="T5" fmla="*/ 5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131">
                    <a:moveTo>
                      <a:pt x="111" y="52"/>
                    </a:moveTo>
                    <a:cubicBezTo>
                      <a:pt x="30" y="131"/>
                      <a:pt x="0" y="41"/>
                      <a:pt x="59" y="0"/>
                    </a:cubicBezTo>
                    <a:cubicBezTo>
                      <a:pt x="70" y="23"/>
                      <a:pt x="85" y="39"/>
                      <a:pt x="111" y="5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76" name="Rounded Rectangle 175"/>
          <p:cNvSpPr/>
          <p:nvPr/>
        </p:nvSpPr>
        <p:spPr>
          <a:xfrm>
            <a:off x="4820268" y="1600733"/>
            <a:ext cx="622903" cy="63899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79" name="Rounded Rectangle 178"/>
          <p:cNvSpPr/>
          <p:nvPr/>
        </p:nvSpPr>
        <p:spPr>
          <a:xfrm>
            <a:off x="4808066" y="2403502"/>
            <a:ext cx="622903" cy="63899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4815839" y="3206271"/>
            <a:ext cx="622903" cy="63899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4815839" y="4009040"/>
            <a:ext cx="622903" cy="63899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5617056" y="1704785"/>
            <a:ext cx="33136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Отсутствие в Ленинградской области врачебно-физкультурной службы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5622718" y="2353666"/>
            <a:ext cx="345077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Дефицит специалистов, обеспечивающих научно-методическое, медико-биологическое и медицинское сопровождение подготовки спортивного резерва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5617053" y="3347149"/>
            <a:ext cx="345077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Отсутствие программы развития спортивной медицины субъекта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617053" y="3979430"/>
            <a:ext cx="305072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Не соответствие уровня внедрения программ научно-методического и медико-биологического обеспечения требуемым результатам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847695" y="57446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Федеральная экспериментальная площадка</a:t>
            </a:r>
            <a:endParaRPr lang="en-US" sz="2200" b="1" dirty="0">
              <a:solidFill>
                <a:schemeClr val="accent2"/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792451" y="1097263"/>
            <a:ext cx="817251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184"/>
          <p:cNvSpPr/>
          <p:nvPr/>
        </p:nvSpPr>
        <p:spPr>
          <a:xfrm>
            <a:off x="4808066" y="4811809"/>
            <a:ext cx="622903" cy="63899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17052" y="4957493"/>
            <a:ext cx="345077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Низкое качество медицинского обеспечения подготовки спортивного резерва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17053" y="1262001"/>
            <a:ext cx="34633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Проблемы требующие решения:</a:t>
            </a:r>
          </a:p>
        </p:txBody>
      </p:sp>
      <p:sp>
        <p:nvSpPr>
          <p:cNvPr id="37" name="Rounded Rectangle 184"/>
          <p:cNvSpPr/>
          <p:nvPr/>
        </p:nvSpPr>
        <p:spPr>
          <a:xfrm>
            <a:off x="4808066" y="5614578"/>
            <a:ext cx="622903" cy="63899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17052" y="5573089"/>
            <a:ext cx="345077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Отсутствие адекватного финансирования для реализации программ научно-методического, медико-биологического и медицинского обеспечения спортивной подготовки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31425" y="1675284"/>
            <a:ext cx="1917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31425" y="2509510"/>
            <a:ext cx="1917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31425" y="3305583"/>
            <a:ext cx="1917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31425" y="4113093"/>
            <a:ext cx="1917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31425" y="4915862"/>
            <a:ext cx="1917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31425" y="5718630"/>
            <a:ext cx="1917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420616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907373" y="4251967"/>
            <a:ext cx="6703081" cy="1093219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Разработать региональную модель научно-методического, медико-биологического и медицинского обеспечения подготовки спортивного резерва и координация внедрения данной стратегии в субъектах Российской Федерации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29841" y="3570279"/>
            <a:ext cx="1858144" cy="431499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Russia" pitchFamily="34" charset="0"/>
                <a:cs typeface="Russia" pitchFamily="34" charset="0"/>
              </a:rPr>
              <a:t>Цель проекта</a:t>
            </a:r>
            <a:endParaRPr lang="en-US" b="1" dirty="0">
              <a:solidFill>
                <a:schemeClr val="accent1"/>
              </a:solidFill>
              <a:latin typeface="Russia" pitchFamily="34" charset="0"/>
              <a:cs typeface="Russia" pitchFamily="34" charset="0"/>
            </a:endParaRPr>
          </a:p>
        </p:txBody>
      </p:sp>
      <p:pic>
        <p:nvPicPr>
          <p:cNvPr id="8" name="Рисунок 7" descr="ANP-30306041.jpg"/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16663" r="16663"/>
          <a:stretch>
            <a:fillRect/>
          </a:stretch>
        </p:blipFill>
        <p:spPr>
          <a:xfrm>
            <a:off x="4130032" y="928584"/>
            <a:ext cx="2257761" cy="2257761"/>
          </a:xfrm>
        </p:spPr>
      </p:pic>
      <p:cxnSp>
        <p:nvCxnSpPr>
          <p:cNvPr id="67" name="Straight Connector 66"/>
          <p:cNvCxnSpPr/>
          <p:nvPr/>
        </p:nvCxnSpPr>
        <p:spPr>
          <a:xfrm>
            <a:off x="3992873" y="4114805"/>
            <a:ext cx="267464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6"/>
          <p:cNvCxnSpPr/>
          <p:nvPr/>
        </p:nvCxnSpPr>
        <p:spPr>
          <a:xfrm>
            <a:off x="3992873" y="5486415"/>
            <a:ext cx="267464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263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93"/>
            <a:ext cx="9906000" cy="6857995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1911421" y="2287369"/>
            <a:ext cx="4261423" cy="86946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Провести анализ существующей системы научно-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методического и медико-биологического обеспечения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подготовки спортивного резерва в 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Ленинградской области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874847" y="3287657"/>
            <a:ext cx="3931204" cy="86946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Сформировать кластер заинтересованных органов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управления спортивной отраслью и системой 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здравоохранения, образовательными и 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научными организациями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906841" y="4365875"/>
            <a:ext cx="4234172" cy="6694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Разработать программы научно-методического,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медико-биологического и медицинского обеспечения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в зависимости от этапа спортивной подготовки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531859" y="3796225"/>
            <a:ext cx="3172985" cy="106952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Обосновать необходимость целевого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финансирования программ научно-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методического, медико-биологического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и медицинского обеспечения 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спортивного резерва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31859" y="2774250"/>
            <a:ext cx="2695290" cy="6694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Подготовить программу создания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врачебно-физкультурной службы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Ленинградской области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847695" y="57446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Федеральная экспериментальная площадка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792451" y="1097263"/>
            <a:ext cx="81725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 rot="16200000" flipH="1">
            <a:off x="1667486" y="2338062"/>
            <a:ext cx="3285514" cy="3285514"/>
          </a:xfrm>
          <a:prstGeom prst="bentConnector3">
            <a:avLst>
              <a:gd name="adj1" fmla="val 99854"/>
            </a:avLst>
          </a:prstGeom>
          <a:ln w="12700"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rot="5400000" flipH="1" flipV="1">
            <a:off x="3992873" y="3291840"/>
            <a:ext cx="3291867" cy="1371612"/>
          </a:xfrm>
          <a:prstGeom prst="bentConnector3">
            <a:avLst>
              <a:gd name="adj1" fmla="val 0"/>
            </a:avLst>
          </a:prstGeom>
          <a:ln w="12700"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571915" y="2658407"/>
            <a:ext cx="183600" cy="18288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/>
          </a:p>
        </p:txBody>
      </p:sp>
      <p:sp>
        <p:nvSpPr>
          <p:cNvPr id="15" name="Oval 14"/>
          <p:cNvSpPr/>
          <p:nvPr/>
        </p:nvSpPr>
        <p:spPr>
          <a:xfrm>
            <a:off x="1571915" y="3630952"/>
            <a:ext cx="183600" cy="18288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/>
          </a:p>
        </p:txBody>
      </p:sp>
      <p:sp>
        <p:nvSpPr>
          <p:cNvPr id="16" name="Oval 15"/>
          <p:cNvSpPr/>
          <p:nvPr/>
        </p:nvSpPr>
        <p:spPr>
          <a:xfrm>
            <a:off x="1571915" y="4603496"/>
            <a:ext cx="183600" cy="18288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/>
          </a:p>
        </p:txBody>
      </p:sp>
      <p:sp>
        <p:nvSpPr>
          <p:cNvPr id="25" name="Oval 24"/>
          <p:cNvSpPr/>
          <p:nvPr/>
        </p:nvSpPr>
        <p:spPr>
          <a:xfrm>
            <a:off x="6233878" y="4239547"/>
            <a:ext cx="183600" cy="182881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/>
          </a:p>
        </p:txBody>
      </p:sp>
      <p:sp>
        <p:nvSpPr>
          <p:cNvPr id="30" name="Oval 29"/>
          <p:cNvSpPr/>
          <p:nvPr/>
        </p:nvSpPr>
        <p:spPr>
          <a:xfrm>
            <a:off x="6233878" y="3017517"/>
            <a:ext cx="183600" cy="18288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/>
          </a:p>
        </p:txBody>
      </p:sp>
      <p:sp>
        <p:nvSpPr>
          <p:cNvPr id="23" name="TextBox 22"/>
          <p:cNvSpPr txBox="1"/>
          <p:nvPr/>
        </p:nvSpPr>
        <p:spPr>
          <a:xfrm>
            <a:off x="1874847" y="1891548"/>
            <a:ext cx="2621551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Основные задачи проекта: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21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5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grpSp>
        <p:nvGrpSpPr>
          <p:cNvPr id="2" name="Group 197"/>
          <p:cNvGrpSpPr/>
          <p:nvPr/>
        </p:nvGrpSpPr>
        <p:grpSpPr>
          <a:xfrm>
            <a:off x="792453" y="4542888"/>
            <a:ext cx="4011959" cy="1188899"/>
            <a:chOff x="2434574" y="1606860"/>
            <a:chExt cx="4464819" cy="955365"/>
          </a:xfrm>
        </p:grpSpPr>
        <p:sp>
          <p:nvSpPr>
            <p:cNvPr id="199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Hexagon 199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" name="Group 193"/>
          <p:cNvGrpSpPr/>
          <p:nvPr/>
        </p:nvGrpSpPr>
        <p:grpSpPr>
          <a:xfrm>
            <a:off x="792453" y="3254420"/>
            <a:ext cx="4011959" cy="1188899"/>
            <a:chOff x="2434574" y="1606860"/>
            <a:chExt cx="4464819" cy="955365"/>
          </a:xfrm>
        </p:grpSpPr>
        <p:sp>
          <p:nvSpPr>
            <p:cNvPr id="195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Hexagon 195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792453" y="1965953"/>
            <a:ext cx="4011959" cy="1188899"/>
            <a:chOff x="2434574" y="1606860"/>
            <a:chExt cx="4464819" cy="955365"/>
          </a:xfrm>
        </p:grpSpPr>
        <p:sp>
          <p:nvSpPr>
            <p:cNvPr id="185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13"/>
          <p:cNvGrpSpPr/>
          <p:nvPr/>
        </p:nvGrpSpPr>
        <p:grpSpPr>
          <a:xfrm>
            <a:off x="5101594" y="1965953"/>
            <a:ext cx="4011959" cy="1188899"/>
            <a:chOff x="2434574" y="1606860"/>
            <a:chExt cx="4464819" cy="955365"/>
          </a:xfrm>
        </p:grpSpPr>
        <p:sp>
          <p:nvSpPr>
            <p:cNvPr id="215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Hexagon 215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1011212" y="2081100"/>
            <a:ext cx="258614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Комитет по физической культуре и спорту Ленинградской области</a:t>
            </a:r>
            <a:endParaRPr lang="en-US" sz="1600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1007277" y="3256302"/>
            <a:ext cx="2581334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Федеральный центр подготовки спортивного резерва.</a:t>
            </a:r>
          </a:p>
          <a:p>
            <a:r>
              <a:rPr lang="ru-RU" sz="1600" i="1" dirty="0" err="1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Минспорта</a:t>
            </a:r>
            <a:r>
              <a:rPr lang="ru-RU" sz="1600" i="1" dirty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 России</a:t>
            </a:r>
            <a:endParaRPr lang="en-US" sz="1600" i="1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grpSp>
        <p:nvGrpSpPr>
          <p:cNvPr id="7" name="Group 217"/>
          <p:cNvGrpSpPr/>
          <p:nvPr/>
        </p:nvGrpSpPr>
        <p:grpSpPr>
          <a:xfrm>
            <a:off x="5101594" y="3254420"/>
            <a:ext cx="4011959" cy="1188899"/>
            <a:chOff x="2434574" y="1606860"/>
            <a:chExt cx="4464819" cy="955365"/>
          </a:xfrm>
        </p:grpSpPr>
        <p:sp>
          <p:nvSpPr>
            <p:cNvPr id="219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Hexagon 219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21"/>
          <p:cNvGrpSpPr/>
          <p:nvPr/>
        </p:nvGrpSpPr>
        <p:grpSpPr>
          <a:xfrm>
            <a:off x="5101594" y="4542888"/>
            <a:ext cx="4011959" cy="1188899"/>
            <a:chOff x="2434574" y="1606860"/>
            <a:chExt cx="4464819" cy="955365"/>
          </a:xfrm>
        </p:grpSpPr>
        <p:sp>
          <p:nvSpPr>
            <p:cNvPr id="223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Hexagon 223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2" name="TextBox 241"/>
          <p:cNvSpPr txBox="1"/>
          <p:nvPr/>
        </p:nvSpPr>
        <p:spPr>
          <a:xfrm>
            <a:off x="1011211" y="4554544"/>
            <a:ext cx="2510027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Федеральный научный центр физической культуры и спорта </a:t>
            </a:r>
            <a:r>
              <a:rPr lang="ru-RU" sz="1600" i="1" dirty="0" err="1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Минспорта</a:t>
            </a:r>
            <a:r>
              <a:rPr lang="ru-RU" sz="1600" i="1" dirty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 России</a:t>
            </a:r>
            <a:endParaRPr lang="en-US" sz="1600" i="1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5345086" y="2081100"/>
            <a:ext cx="2485293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Комитет по здравоохранению Ленинградской области</a:t>
            </a:r>
            <a:endParaRPr lang="en-US" sz="1600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5345086" y="3232894"/>
            <a:ext cx="2625456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Санкт-Петербургский государственный педиатрический медицинский университет Минздрава России</a:t>
            </a:r>
            <a:endParaRPr lang="en-US" sz="1400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345086" y="4554543"/>
            <a:ext cx="248529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Российская ассоциация спортивной медицины и реабилитации больных и инвалидов «РАСМИРБИ»</a:t>
            </a:r>
            <a:endParaRPr lang="en-US" sz="1600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804998" y="58018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Участники федеральной экспериментальной площадки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792451" y="1097263"/>
            <a:ext cx="817251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99806" y="2324587"/>
            <a:ext cx="465744" cy="465744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99806" y="3616059"/>
            <a:ext cx="465744" cy="465744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99806" y="4904527"/>
            <a:ext cx="465744" cy="4657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852" y="2312063"/>
            <a:ext cx="501410" cy="5014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440" y="3470005"/>
            <a:ext cx="662530" cy="66253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765" y="4913163"/>
            <a:ext cx="448472" cy="4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54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56"/>
            <a:ext cx="9906000" cy="68579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765688" y="2679683"/>
            <a:ext cx="756000" cy="75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65697" y="1712312"/>
            <a:ext cx="756001" cy="7559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765688" y="3647055"/>
            <a:ext cx="756000" cy="75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4"/>
          <p:cNvGrpSpPr>
            <a:grpSpLocks noChangeAspect="1"/>
          </p:cNvGrpSpPr>
          <p:nvPr/>
        </p:nvGrpSpPr>
        <p:grpSpPr bwMode="auto">
          <a:xfrm flipH="1" flipV="1">
            <a:off x="7342879" y="-2"/>
            <a:ext cx="3130947" cy="3844007"/>
            <a:chOff x="3668" y="2044"/>
            <a:chExt cx="2468" cy="250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7" name="Freeform 285"/>
            <p:cNvSpPr>
              <a:spLocks noEditPoints="1"/>
            </p:cNvSpPr>
            <p:nvPr/>
          </p:nvSpPr>
          <p:spPr bwMode="auto">
            <a:xfrm>
              <a:off x="4210" y="3120"/>
              <a:ext cx="917" cy="937"/>
            </a:xfrm>
            <a:custGeom>
              <a:avLst/>
              <a:gdLst>
                <a:gd name="T0" fmla="*/ 177 w 387"/>
                <a:gd name="T1" fmla="*/ 0 h 396"/>
                <a:gd name="T2" fmla="*/ 10 w 387"/>
                <a:gd name="T3" fmla="*/ 198 h 396"/>
                <a:gd name="T4" fmla="*/ 211 w 387"/>
                <a:gd name="T5" fmla="*/ 396 h 396"/>
                <a:gd name="T6" fmla="*/ 378 w 387"/>
                <a:gd name="T7" fmla="*/ 198 h 396"/>
                <a:gd name="T8" fmla="*/ 177 w 387"/>
                <a:gd name="T9" fmla="*/ 0 h 396"/>
                <a:gd name="T10" fmla="*/ 183 w 387"/>
                <a:gd name="T11" fmla="*/ 70 h 396"/>
                <a:gd name="T12" fmla="*/ 313 w 387"/>
                <a:gd name="T13" fmla="*/ 198 h 396"/>
                <a:gd name="T14" fmla="*/ 205 w 387"/>
                <a:gd name="T15" fmla="*/ 326 h 396"/>
                <a:gd name="T16" fmla="*/ 75 w 387"/>
                <a:gd name="T17" fmla="*/ 198 h 396"/>
                <a:gd name="T18" fmla="*/ 183 w 387"/>
                <a:gd name="T19" fmla="*/ 7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396">
                  <a:moveTo>
                    <a:pt x="177" y="0"/>
                  </a:moveTo>
                  <a:cubicBezTo>
                    <a:pt x="75" y="0"/>
                    <a:pt x="0" y="88"/>
                    <a:pt x="10" y="198"/>
                  </a:cubicBezTo>
                  <a:cubicBezTo>
                    <a:pt x="19" y="307"/>
                    <a:pt x="109" y="396"/>
                    <a:pt x="211" y="396"/>
                  </a:cubicBezTo>
                  <a:cubicBezTo>
                    <a:pt x="312" y="396"/>
                    <a:pt x="387" y="307"/>
                    <a:pt x="378" y="198"/>
                  </a:cubicBezTo>
                  <a:cubicBezTo>
                    <a:pt x="369" y="88"/>
                    <a:pt x="278" y="0"/>
                    <a:pt x="177" y="0"/>
                  </a:cubicBezTo>
                  <a:close/>
                  <a:moveTo>
                    <a:pt x="183" y="70"/>
                  </a:moveTo>
                  <a:cubicBezTo>
                    <a:pt x="248" y="70"/>
                    <a:pt x="307" y="127"/>
                    <a:pt x="313" y="198"/>
                  </a:cubicBezTo>
                  <a:cubicBezTo>
                    <a:pt x="319" y="269"/>
                    <a:pt x="270" y="326"/>
                    <a:pt x="205" y="326"/>
                  </a:cubicBezTo>
                  <a:cubicBezTo>
                    <a:pt x="139" y="326"/>
                    <a:pt x="81" y="269"/>
                    <a:pt x="75" y="198"/>
                  </a:cubicBezTo>
                  <a:cubicBezTo>
                    <a:pt x="69" y="127"/>
                    <a:pt x="117" y="70"/>
                    <a:pt x="18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6"/>
            <p:cNvSpPr>
              <a:spLocks/>
            </p:cNvSpPr>
            <p:nvPr/>
          </p:nvSpPr>
          <p:spPr bwMode="auto">
            <a:xfrm>
              <a:off x="4525" y="3439"/>
              <a:ext cx="289" cy="299"/>
            </a:xfrm>
            <a:custGeom>
              <a:avLst/>
              <a:gdLst>
                <a:gd name="T0" fmla="*/ 119 w 122"/>
                <a:gd name="T1" fmla="*/ 63 h 126"/>
                <a:gd name="T2" fmla="*/ 66 w 122"/>
                <a:gd name="T3" fmla="*/ 126 h 126"/>
                <a:gd name="T4" fmla="*/ 3 w 122"/>
                <a:gd name="T5" fmla="*/ 63 h 126"/>
                <a:gd name="T6" fmla="*/ 55 w 122"/>
                <a:gd name="T7" fmla="*/ 0 h 126"/>
                <a:gd name="T8" fmla="*/ 119 w 122"/>
                <a:gd name="T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6">
                  <a:moveTo>
                    <a:pt x="119" y="63"/>
                  </a:moveTo>
                  <a:cubicBezTo>
                    <a:pt x="122" y="98"/>
                    <a:pt x="98" y="126"/>
                    <a:pt x="66" y="126"/>
                  </a:cubicBezTo>
                  <a:cubicBezTo>
                    <a:pt x="34" y="126"/>
                    <a:pt x="6" y="98"/>
                    <a:pt x="3" y="63"/>
                  </a:cubicBezTo>
                  <a:cubicBezTo>
                    <a:pt x="0" y="28"/>
                    <a:pt x="23" y="0"/>
                    <a:pt x="55" y="0"/>
                  </a:cubicBezTo>
                  <a:cubicBezTo>
                    <a:pt x="88" y="0"/>
                    <a:pt x="116" y="28"/>
                    <a:pt x="119" y="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87"/>
            <p:cNvSpPr>
              <a:spLocks noEditPoints="1"/>
            </p:cNvSpPr>
            <p:nvPr/>
          </p:nvSpPr>
          <p:spPr bwMode="auto">
            <a:xfrm>
              <a:off x="3737" y="2634"/>
              <a:ext cx="1864" cy="1909"/>
            </a:xfrm>
            <a:custGeom>
              <a:avLst/>
              <a:gdLst>
                <a:gd name="T0" fmla="*/ 359 w 787"/>
                <a:gd name="T1" fmla="*/ 0 h 806"/>
                <a:gd name="T2" fmla="*/ 20 w 787"/>
                <a:gd name="T3" fmla="*/ 403 h 806"/>
                <a:gd name="T4" fmla="*/ 428 w 787"/>
                <a:gd name="T5" fmla="*/ 806 h 806"/>
                <a:gd name="T6" fmla="*/ 768 w 787"/>
                <a:gd name="T7" fmla="*/ 403 h 806"/>
                <a:gd name="T8" fmla="*/ 359 w 787"/>
                <a:gd name="T9" fmla="*/ 0 h 806"/>
                <a:gd name="T10" fmla="*/ 369 w 787"/>
                <a:gd name="T11" fmla="*/ 116 h 806"/>
                <a:gd name="T12" fmla="*/ 661 w 787"/>
                <a:gd name="T13" fmla="*/ 403 h 806"/>
                <a:gd name="T14" fmla="*/ 418 w 787"/>
                <a:gd name="T15" fmla="*/ 690 h 806"/>
                <a:gd name="T16" fmla="*/ 127 w 787"/>
                <a:gd name="T17" fmla="*/ 403 h 806"/>
                <a:gd name="T18" fmla="*/ 369 w 787"/>
                <a:gd name="T19" fmla="*/ 11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7" h="806">
                  <a:moveTo>
                    <a:pt x="359" y="0"/>
                  </a:moveTo>
                  <a:cubicBezTo>
                    <a:pt x="153" y="0"/>
                    <a:pt x="0" y="181"/>
                    <a:pt x="20" y="403"/>
                  </a:cubicBezTo>
                  <a:cubicBezTo>
                    <a:pt x="39" y="625"/>
                    <a:pt x="222" y="806"/>
                    <a:pt x="428" y="806"/>
                  </a:cubicBezTo>
                  <a:cubicBezTo>
                    <a:pt x="635" y="806"/>
                    <a:pt x="787" y="625"/>
                    <a:pt x="768" y="403"/>
                  </a:cubicBezTo>
                  <a:cubicBezTo>
                    <a:pt x="749" y="181"/>
                    <a:pt x="566" y="0"/>
                    <a:pt x="359" y="0"/>
                  </a:cubicBezTo>
                  <a:close/>
                  <a:moveTo>
                    <a:pt x="369" y="116"/>
                  </a:moveTo>
                  <a:cubicBezTo>
                    <a:pt x="517" y="116"/>
                    <a:pt x="647" y="244"/>
                    <a:pt x="661" y="403"/>
                  </a:cubicBezTo>
                  <a:cubicBezTo>
                    <a:pt x="674" y="562"/>
                    <a:pt x="566" y="690"/>
                    <a:pt x="418" y="690"/>
                  </a:cubicBezTo>
                  <a:cubicBezTo>
                    <a:pt x="271" y="690"/>
                    <a:pt x="140" y="562"/>
                    <a:pt x="127" y="403"/>
                  </a:cubicBezTo>
                  <a:cubicBezTo>
                    <a:pt x="113" y="244"/>
                    <a:pt x="222" y="116"/>
                    <a:pt x="369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8"/>
            <p:cNvSpPr>
              <a:spLocks noEditPoints="1"/>
            </p:cNvSpPr>
            <p:nvPr/>
          </p:nvSpPr>
          <p:spPr bwMode="auto">
            <a:xfrm>
              <a:off x="3668" y="2044"/>
              <a:ext cx="2468" cy="2506"/>
            </a:xfrm>
            <a:custGeom>
              <a:avLst/>
              <a:gdLst>
                <a:gd name="T0" fmla="*/ 367 w 1042"/>
                <a:gd name="T1" fmla="*/ 0 h 1058"/>
                <a:gd name="T2" fmla="*/ 0 w 1042"/>
                <a:gd name="T3" fmla="*/ 144 h 1058"/>
                <a:gd name="T4" fmla="*/ 0 w 1042"/>
                <a:gd name="T5" fmla="*/ 374 h 1058"/>
                <a:gd name="T6" fmla="*/ 379 w 1042"/>
                <a:gd name="T7" fmla="*/ 141 h 1058"/>
                <a:gd name="T8" fmla="*/ 898 w 1042"/>
                <a:gd name="T9" fmla="*/ 652 h 1058"/>
                <a:gd name="T10" fmla="*/ 746 w 1042"/>
                <a:gd name="T11" fmla="*/ 1058 h 1058"/>
                <a:gd name="T12" fmla="*/ 931 w 1042"/>
                <a:gd name="T13" fmla="*/ 1058 h 1058"/>
                <a:gd name="T14" fmla="*/ 1029 w 1042"/>
                <a:gd name="T15" fmla="*/ 652 h 1058"/>
                <a:gd name="T16" fmla="*/ 367 w 1042"/>
                <a:gd name="T17" fmla="*/ 0 h 1058"/>
                <a:gd name="T18" fmla="*/ 0 w 1042"/>
                <a:gd name="T19" fmla="*/ 847 h 1058"/>
                <a:gd name="T20" fmla="*/ 0 w 1042"/>
                <a:gd name="T21" fmla="*/ 1021 h 1058"/>
                <a:gd name="T22" fmla="*/ 36 w 1042"/>
                <a:gd name="T23" fmla="*/ 1058 h 1058"/>
                <a:gd name="T24" fmla="*/ 234 w 1042"/>
                <a:gd name="T25" fmla="*/ 1058 h 1058"/>
                <a:gd name="T26" fmla="*/ 169 w 1042"/>
                <a:gd name="T27" fmla="*/ 1058 h 1058"/>
                <a:gd name="T28" fmla="*/ 0 w 1042"/>
                <a:gd name="T29" fmla="*/ 847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2" h="1058">
                  <a:moveTo>
                    <a:pt x="367" y="0"/>
                  </a:moveTo>
                  <a:cubicBezTo>
                    <a:pt x="223" y="0"/>
                    <a:pt x="96" y="54"/>
                    <a:pt x="0" y="14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73" y="234"/>
                    <a:pt x="212" y="141"/>
                    <a:pt x="379" y="141"/>
                  </a:cubicBezTo>
                  <a:cubicBezTo>
                    <a:pt x="641" y="141"/>
                    <a:pt x="874" y="370"/>
                    <a:pt x="898" y="652"/>
                  </a:cubicBezTo>
                  <a:cubicBezTo>
                    <a:pt x="912" y="817"/>
                    <a:pt x="852" y="964"/>
                    <a:pt x="746" y="1058"/>
                  </a:cubicBezTo>
                  <a:cubicBezTo>
                    <a:pt x="931" y="1058"/>
                    <a:pt x="931" y="1058"/>
                    <a:pt x="931" y="1058"/>
                  </a:cubicBezTo>
                  <a:cubicBezTo>
                    <a:pt x="1004" y="946"/>
                    <a:pt x="1042" y="805"/>
                    <a:pt x="1029" y="652"/>
                  </a:cubicBezTo>
                  <a:cubicBezTo>
                    <a:pt x="998" y="292"/>
                    <a:pt x="701" y="0"/>
                    <a:pt x="367" y="0"/>
                  </a:cubicBezTo>
                  <a:close/>
                  <a:moveTo>
                    <a:pt x="0" y="847"/>
                  </a:moveTo>
                  <a:cubicBezTo>
                    <a:pt x="0" y="1021"/>
                    <a:pt x="0" y="1021"/>
                    <a:pt x="0" y="1021"/>
                  </a:cubicBezTo>
                  <a:cubicBezTo>
                    <a:pt x="12" y="1034"/>
                    <a:pt x="24" y="1045"/>
                    <a:pt x="36" y="1058"/>
                  </a:cubicBezTo>
                  <a:cubicBezTo>
                    <a:pt x="234" y="1058"/>
                    <a:pt x="234" y="1058"/>
                    <a:pt x="234" y="1058"/>
                  </a:cubicBezTo>
                  <a:cubicBezTo>
                    <a:pt x="169" y="1058"/>
                    <a:pt x="169" y="1058"/>
                    <a:pt x="169" y="1058"/>
                  </a:cubicBezTo>
                  <a:cubicBezTo>
                    <a:pt x="98" y="1003"/>
                    <a:pt x="39" y="931"/>
                    <a:pt x="0" y="8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>
          <a:xfrm rot="11982446">
            <a:off x="5942592" y="913117"/>
            <a:ext cx="2785930" cy="2772000"/>
            <a:chOff x="3224851" y="1668832"/>
            <a:chExt cx="2788856" cy="2789238"/>
          </a:xfrm>
        </p:grpSpPr>
        <p:sp>
          <p:nvSpPr>
            <p:cNvPr id="5" name="Isosceles Triangle 4"/>
            <p:cNvSpPr/>
            <p:nvPr/>
          </p:nvSpPr>
          <p:spPr>
            <a:xfrm rot="13718501">
              <a:off x="3326367" y="4156530"/>
              <a:ext cx="87754" cy="29078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92"/>
            <p:cNvGrpSpPr>
              <a:grpSpLocks noChangeAspect="1"/>
            </p:cNvGrpSpPr>
            <p:nvPr/>
          </p:nvGrpSpPr>
          <p:grpSpPr bwMode="auto">
            <a:xfrm>
              <a:off x="3311781" y="1668832"/>
              <a:ext cx="2701926" cy="2789238"/>
              <a:chOff x="6253" y="-20"/>
              <a:chExt cx="1702" cy="1757"/>
            </a:xfrm>
          </p:grpSpPr>
          <p:sp>
            <p:nvSpPr>
              <p:cNvPr id="117" name="Freeform 294"/>
              <p:cNvSpPr>
                <a:spLocks/>
              </p:cNvSpPr>
              <p:nvPr/>
            </p:nvSpPr>
            <p:spPr bwMode="auto">
              <a:xfrm>
                <a:off x="6393" y="631"/>
                <a:ext cx="992" cy="928"/>
              </a:xfrm>
              <a:custGeom>
                <a:avLst/>
                <a:gdLst>
                  <a:gd name="T0" fmla="*/ 48 w 418"/>
                  <a:gd name="T1" fmla="*/ 391 h 391"/>
                  <a:gd name="T2" fmla="*/ 0 w 418"/>
                  <a:gd name="T3" fmla="*/ 335 h 391"/>
                  <a:gd name="T4" fmla="*/ 418 w 418"/>
                  <a:gd name="T5" fmla="*/ 0 h 391"/>
                  <a:gd name="T6" fmla="*/ 48 w 418"/>
                  <a:gd name="T7" fmla="*/ 39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391">
                    <a:moveTo>
                      <a:pt x="48" y="391"/>
                    </a:moveTo>
                    <a:cubicBezTo>
                      <a:pt x="23" y="377"/>
                      <a:pt x="11" y="356"/>
                      <a:pt x="0" y="335"/>
                    </a:cubicBezTo>
                    <a:cubicBezTo>
                      <a:pt x="418" y="0"/>
                      <a:pt x="418" y="0"/>
                      <a:pt x="418" y="0"/>
                    </a:cubicBezTo>
                    <a:lnTo>
                      <a:pt x="48" y="3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95"/>
              <p:cNvSpPr>
                <a:spLocks/>
              </p:cNvSpPr>
              <p:nvPr/>
            </p:nvSpPr>
            <p:spPr bwMode="auto">
              <a:xfrm>
                <a:off x="6979" y="631"/>
                <a:ext cx="582" cy="776"/>
              </a:xfrm>
              <a:custGeom>
                <a:avLst/>
                <a:gdLst>
                  <a:gd name="T0" fmla="*/ 0 w 245"/>
                  <a:gd name="T1" fmla="*/ 175 h 327"/>
                  <a:gd name="T2" fmla="*/ 171 w 245"/>
                  <a:gd name="T3" fmla="*/ 0 h 327"/>
                  <a:gd name="T4" fmla="*/ 0 w 245"/>
                  <a:gd name="T5" fmla="*/ 175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5" h="327">
                    <a:moveTo>
                      <a:pt x="0" y="175"/>
                    </a:moveTo>
                    <a:cubicBezTo>
                      <a:pt x="95" y="327"/>
                      <a:pt x="245" y="215"/>
                      <a:pt x="171" y="0"/>
                    </a:cubicBez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96"/>
              <p:cNvSpPr>
                <a:spLocks/>
              </p:cNvSpPr>
              <p:nvPr/>
            </p:nvSpPr>
            <p:spPr bwMode="auto">
              <a:xfrm>
                <a:off x="6548" y="329"/>
                <a:ext cx="837" cy="677"/>
              </a:xfrm>
              <a:custGeom>
                <a:avLst/>
                <a:gdLst>
                  <a:gd name="T0" fmla="*/ 162 w 353"/>
                  <a:gd name="T1" fmla="*/ 285 h 285"/>
                  <a:gd name="T2" fmla="*/ 353 w 353"/>
                  <a:gd name="T3" fmla="*/ 127 h 285"/>
                  <a:gd name="T4" fmla="*/ 162 w 353"/>
                  <a:gd name="T5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3" h="285">
                    <a:moveTo>
                      <a:pt x="162" y="285"/>
                    </a:moveTo>
                    <a:cubicBezTo>
                      <a:pt x="353" y="127"/>
                      <a:pt x="353" y="127"/>
                      <a:pt x="353" y="127"/>
                    </a:cubicBezTo>
                    <a:cubicBezTo>
                      <a:pt x="182" y="29"/>
                      <a:pt x="0" y="0"/>
                      <a:pt x="162" y="28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97"/>
              <p:cNvSpPr>
                <a:spLocks/>
              </p:cNvSpPr>
              <p:nvPr/>
            </p:nvSpPr>
            <p:spPr bwMode="auto">
              <a:xfrm>
                <a:off x="7167" y="-20"/>
                <a:ext cx="370" cy="651"/>
              </a:xfrm>
              <a:custGeom>
                <a:avLst/>
                <a:gdLst>
                  <a:gd name="T0" fmla="*/ 92 w 156"/>
                  <a:gd name="T1" fmla="*/ 274 h 274"/>
                  <a:gd name="T2" fmla="*/ 0 w 156"/>
                  <a:gd name="T3" fmla="*/ 229 h 274"/>
                  <a:gd name="T4" fmla="*/ 92 w 156"/>
                  <a:gd name="T5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" h="274">
                    <a:moveTo>
                      <a:pt x="92" y="274"/>
                    </a:moveTo>
                    <a:cubicBezTo>
                      <a:pt x="156" y="0"/>
                      <a:pt x="71" y="104"/>
                      <a:pt x="0" y="229"/>
                    </a:cubicBezTo>
                    <a:cubicBezTo>
                      <a:pt x="27" y="241"/>
                      <a:pt x="55" y="254"/>
                      <a:pt x="92" y="274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98"/>
              <p:cNvSpPr>
                <a:spLocks/>
              </p:cNvSpPr>
              <p:nvPr/>
            </p:nvSpPr>
            <p:spPr bwMode="auto">
              <a:xfrm>
                <a:off x="7385" y="628"/>
                <a:ext cx="570" cy="304"/>
              </a:xfrm>
              <a:custGeom>
                <a:avLst/>
                <a:gdLst>
                  <a:gd name="T0" fmla="*/ 0 w 240"/>
                  <a:gd name="T1" fmla="*/ 1 h 128"/>
                  <a:gd name="T2" fmla="*/ 19 w 240"/>
                  <a:gd name="T3" fmla="*/ 128 h 128"/>
                  <a:gd name="T4" fmla="*/ 0 w 240"/>
                  <a:gd name="T5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128">
                    <a:moveTo>
                      <a:pt x="0" y="1"/>
                    </a:moveTo>
                    <a:cubicBezTo>
                      <a:pt x="240" y="0"/>
                      <a:pt x="239" y="86"/>
                      <a:pt x="19" y="128"/>
                    </a:cubicBezTo>
                    <a:cubicBezTo>
                      <a:pt x="21" y="86"/>
                      <a:pt x="13" y="43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99"/>
              <p:cNvSpPr>
                <a:spLocks/>
              </p:cNvSpPr>
              <p:nvPr/>
            </p:nvSpPr>
            <p:spPr bwMode="auto">
              <a:xfrm>
                <a:off x="6253" y="1426"/>
                <a:ext cx="264" cy="311"/>
              </a:xfrm>
              <a:custGeom>
                <a:avLst/>
                <a:gdLst>
                  <a:gd name="T0" fmla="*/ 111 w 111"/>
                  <a:gd name="T1" fmla="*/ 52 h 131"/>
                  <a:gd name="T2" fmla="*/ 59 w 111"/>
                  <a:gd name="T3" fmla="*/ 0 h 131"/>
                  <a:gd name="T4" fmla="*/ 111 w 111"/>
                  <a:gd name="T5" fmla="*/ 5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131">
                    <a:moveTo>
                      <a:pt x="111" y="52"/>
                    </a:moveTo>
                    <a:cubicBezTo>
                      <a:pt x="30" y="131"/>
                      <a:pt x="0" y="41"/>
                      <a:pt x="59" y="0"/>
                    </a:cubicBezTo>
                    <a:cubicBezTo>
                      <a:pt x="70" y="23"/>
                      <a:pt x="85" y="39"/>
                      <a:pt x="111" y="5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153"/>
          <p:cNvGrpSpPr>
            <a:grpSpLocks/>
          </p:cNvGrpSpPr>
          <p:nvPr/>
        </p:nvGrpSpPr>
        <p:grpSpPr>
          <a:xfrm rot="8723554">
            <a:off x="7641767" y="2458551"/>
            <a:ext cx="2360117" cy="2340000"/>
            <a:chOff x="3305519" y="1668832"/>
            <a:chExt cx="2708188" cy="2789238"/>
          </a:xfrm>
        </p:grpSpPr>
        <p:sp>
          <p:nvSpPr>
            <p:cNvPr id="155" name="Isosceles Triangle 154"/>
            <p:cNvSpPr/>
            <p:nvPr/>
          </p:nvSpPr>
          <p:spPr>
            <a:xfrm rot="13396878">
              <a:off x="3305519" y="4214864"/>
              <a:ext cx="112190" cy="22168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92"/>
            <p:cNvGrpSpPr>
              <a:grpSpLocks noChangeAspect="1"/>
            </p:cNvGrpSpPr>
            <p:nvPr/>
          </p:nvGrpSpPr>
          <p:grpSpPr bwMode="auto">
            <a:xfrm>
              <a:off x="3311781" y="1668832"/>
              <a:ext cx="2701926" cy="2789238"/>
              <a:chOff x="6253" y="-20"/>
              <a:chExt cx="1702" cy="1757"/>
            </a:xfrm>
          </p:grpSpPr>
          <p:sp>
            <p:nvSpPr>
              <p:cNvPr id="166" name="Freeform 294"/>
              <p:cNvSpPr>
                <a:spLocks/>
              </p:cNvSpPr>
              <p:nvPr/>
            </p:nvSpPr>
            <p:spPr bwMode="auto">
              <a:xfrm>
                <a:off x="6393" y="631"/>
                <a:ext cx="992" cy="928"/>
              </a:xfrm>
              <a:custGeom>
                <a:avLst/>
                <a:gdLst>
                  <a:gd name="T0" fmla="*/ 48 w 418"/>
                  <a:gd name="T1" fmla="*/ 391 h 391"/>
                  <a:gd name="T2" fmla="*/ 0 w 418"/>
                  <a:gd name="T3" fmla="*/ 335 h 391"/>
                  <a:gd name="T4" fmla="*/ 418 w 418"/>
                  <a:gd name="T5" fmla="*/ 0 h 391"/>
                  <a:gd name="T6" fmla="*/ 48 w 418"/>
                  <a:gd name="T7" fmla="*/ 39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391">
                    <a:moveTo>
                      <a:pt x="48" y="391"/>
                    </a:moveTo>
                    <a:cubicBezTo>
                      <a:pt x="23" y="377"/>
                      <a:pt x="11" y="356"/>
                      <a:pt x="0" y="335"/>
                    </a:cubicBezTo>
                    <a:cubicBezTo>
                      <a:pt x="418" y="0"/>
                      <a:pt x="418" y="0"/>
                      <a:pt x="418" y="0"/>
                    </a:cubicBezTo>
                    <a:lnTo>
                      <a:pt x="48" y="3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295"/>
              <p:cNvSpPr>
                <a:spLocks/>
              </p:cNvSpPr>
              <p:nvPr/>
            </p:nvSpPr>
            <p:spPr bwMode="auto">
              <a:xfrm>
                <a:off x="6979" y="631"/>
                <a:ext cx="582" cy="776"/>
              </a:xfrm>
              <a:custGeom>
                <a:avLst/>
                <a:gdLst>
                  <a:gd name="T0" fmla="*/ 0 w 245"/>
                  <a:gd name="T1" fmla="*/ 175 h 327"/>
                  <a:gd name="T2" fmla="*/ 171 w 245"/>
                  <a:gd name="T3" fmla="*/ 0 h 327"/>
                  <a:gd name="T4" fmla="*/ 0 w 245"/>
                  <a:gd name="T5" fmla="*/ 175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5" h="327">
                    <a:moveTo>
                      <a:pt x="0" y="175"/>
                    </a:moveTo>
                    <a:cubicBezTo>
                      <a:pt x="95" y="327"/>
                      <a:pt x="245" y="215"/>
                      <a:pt x="171" y="0"/>
                    </a:cubicBez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296"/>
              <p:cNvSpPr>
                <a:spLocks/>
              </p:cNvSpPr>
              <p:nvPr/>
            </p:nvSpPr>
            <p:spPr bwMode="auto">
              <a:xfrm>
                <a:off x="6548" y="329"/>
                <a:ext cx="837" cy="677"/>
              </a:xfrm>
              <a:custGeom>
                <a:avLst/>
                <a:gdLst>
                  <a:gd name="T0" fmla="*/ 162 w 353"/>
                  <a:gd name="T1" fmla="*/ 285 h 285"/>
                  <a:gd name="T2" fmla="*/ 353 w 353"/>
                  <a:gd name="T3" fmla="*/ 127 h 285"/>
                  <a:gd name="T4" fmla="*/ 162 w 353"/>
                  <a:gd name="T5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3" h="285">
                    <a:moveTo>
                      <a:pt x="162" y="285"/>
                    </a:moveTo>
                    <a:cubicBezTo>
                      <a:pt x="353" y="127"/>
                      <a:pt x="353" y="127"/>
                      <a:pt x="353" y="127"/>
                    </a:cubicBezTo>
                    <a:cubicBezTo>
                      <a:pt x="182" y="29"/>
                      <a:pt x="0" y="0"/>
                      <a:pt x="162" y="28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297"/>
              <p:cNvSpPr>
                <a:spLocks/>
              </p:cNvSpPr>
              <p:nvPr/>
            </p:nvSpPr>
            <p:spPr bwMode="auto">
              <a:xfrm>
                <a:off x="7167" y="-20"/>
                <a:ext cx="370" cy="651"/>
              </a:xfrm>
              <a:custGeom>
                <a:avLst/>
                <a:gdLst>
                  <a:gd name="T0" fmla="*/ 92 w 156"/>
                  <a:gd name="T1" fmla="*/ 274 h 274"/>
                  <a:gd name="T2" fmla="*/ 0 w 156"/>
                  <a:gd name="T3" fmla="*/ 229 h 274"/>
                  <a:gd name="T4" fmla="*/ 92 w 156"/>
                  <a:gd name="T5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" h="274">
                    <a:moveTo>
                      <a:pt x="92" y="274"/>
                    </a:moveTo>
                    <a:cubicBezTo>
                      <a:pt x="156" y="0"/>
                      <a:pt x="71" y="104"/>
                      <a:pt x="0" y="229"/>
                    </a:cubicBezTo>
                    <a:cubicBezTo>
                      <a:pt x="27" y="241"/>
                      <a:pt x="55" y="254"/>
                      <a:pt x="92" y="274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298"/>
              <p:cNvSpPr>
                <a:spLocks/>
              </p:cNvSpPr>
              <p:nvPr/>
            </p:nvSpPr>
            <p:spPr bwMode="auto">
              <a:xfrm>
                <a:off x="7385" y="628"/>
                <a:ext cx="570" cy="304"/>
              </a:xfrm>
              <a:custGeom>
                <a:avLst/>
                <a:gdLst>
                  <a:gd name="T0" fmla="*/ 0 w 240"/>
                  <a:gd name="T1" fmla="*/ 1 h 128"/>
                  <a:gd name="T2" fmla="*/ 19 w 240"/>
                  <a:gd name="T3" fmla="*/ 128 h 128"/>
                  <a:gd name="T4" fmla="*/ 0 w 240"/>
                  <a:gd name="T5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128">
                    <a:moveTo>
                      <a:pt x="0" y="1"/>
                    </a:moveTo>
                    <a:cubicBezTo>
                      <a:pt x="240" y="0"/>
                      <a:pt x="239" y="86"/>
                      <a:pt x="19" y="128"/>
                    </a:cubicBezTo>
                    <a:cubicBezTo>
                      <a:pt x="21" y="86"/>
                      <a:pt x="13" y="43"/>
                      <a:pt x="0" y="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299"/>
              <p:cNvSpPr>
                <a:spLocks/>
              </p:cNvSpPr>
              <p:nvPr/>
            </p:nvSpPr>
            <p:spPr bwMode="auto">
              <a:xfrm>
                <a:off x="6253" y="1426"/>
                <a:ext cx="264" cy="311"/>
              </a:xfrm>
              <a:custGeom>
                <a:avLst/>
                <a:gdLst>
                  <a:gd name="T0" fmla="*/ 111 w 111"/>
                  <a:gd name="T1" fmla="*/ 52 h 131"/>
                  <a:gd name="T2" fmla="*/ 59 w 111"/>
                  <a:gd name="T3" fmla="*/ 0 h 131"/>
                  <a:gd name="T4" fmla="*/ 111 w 111"/>
                  <a:gd name="T5" fmla="*/ 5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131">
                    <a:moveTo>
                      <a:pt x="111" y="52"/>
                    </a:moveTo>
                    <a:cubicBezTo>
                      <a:pt x="30" y="131"/>
                      <a:pt x="0" y="41"/>
                      <a:pt x="59" y="0"/>
                    </a:cubicBezTo>
                    <a:cubicBezTo>
                      <a:pt x="70" y="23"/>
                      <a:pt x="85" y="39"/>
                      <a:pt x="111" y="5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171"/>
          <p:cNvGrpSpPr>
            <a:grpSpLocks/>
          </p:cNvGrpSpPr>
          <p:nvPr/>
        </p:nvGrpSpPr>
        <p:grpSpPr>
          <a:xfrm rot="5945777">
            <a:off x="9021727" y="1572563"/>
            <a:ext cx="2160000" cy="2160000"/>
            <a:chOff x="3184134" y="1668832"/>
            <a:chExt cx="2829573" cy="2789238"/>
          </a:xfrm>
        </p:grpSpPr>
        <p:sp>
          <p:nvSpPr>
            <p:cNvPr id="173" name="Isosceles Triangle 172"/>
            <p:cNvSpPr/>
            <p:nvPr/>
          </p:nvSpPr>
          <p:spPr>
            <a:xfrm rot="13749213">
              <a:off x="3305765" y="4185851"/>
              <a:ext cx="77529" cy="32079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292"/>
            <p:cNvGrpSpPr>
              <a:grpSpLocks noChangeAspect="1"/>
            </p:cNvGrpSpPr>
            <p:nvPr/>
          </p:nvGrpSpPr>
          <p:grpSpPr bwMode="auto">
            <a:xfrm>
              <a:off x="3311781" y="1668832"/>
              <a:ext cx="2701926" cy="2789238"/>
              <a:chOff x="6253" y="-20"/>
              <a:chExt cx="1702" cy="1757"/>
            </a:xfrm>
          </p:grpSpPr>
          <p:sp>
            <p:nvSpPr>
              <p:cNvPr id="175" name="Freeform 294"/>
              <p:cNvSpPr>
                <a:spLocks/>
              </p:cNvSpPr>
              <p:nvPr/>
            </p:nvSpPr>
            <p:spPr bwMode="auto">
              <a:xfrm>
                <a:off x="6393" y="631"/>
                <a:ext cx="992" cy="928"/>
              </a:xfrm>
              <a:custGeom>
                <a:avLst/>
                <a:gdLst>
                  <a:gd name="T0" fmla="*/ 48 w 418"/>
                  <a:gd name="T1" fmla="*/ 391 h 391"/>
                  <a:gd name="T2" fmla="*/ 0 w 418"/>
                  <a:gd name="T3" fmla="*/ 335 h 391"/>
                  <a:gd name="T4" fmla="*/ 418 w 418"/>
                  <a:gd name="T5" fmla="*/ 0 h 391"/>
                  <a:gd name="T6" fmla="*/ 48 w 418"/>
                  <a:gd name="T7" fmla="*/ 39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391">
                    <a:moveTo>
                      <a:pt x="48" y="391"/>
                    </a:moveTo>
                    <a:cubicBezTo>
                      <a:pt x="23" y="377"/>
                      <a:pt x="11" y="356"/>
                      <a:pt x="0" y="335"/>
                    </a:cubicBezTo>
                    <a:cubicBezTo>
                      <a:pt x="418" y="0"/>
                      <a:pt x="418" y="0"/>
                      <a:pt x="418" y="0"/>
                    </a:cubicBezTo>
                    <a:lnTo>
                      <a:pt x="48" y="39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295"/>
              <p:cNvSpPr>
                <a:spLocks/>
              </p:cNvSpPr>
              <p:nvPr/>
            </p:nvSpPr>
            <p:spPr bwMode="auto">
              <a:xfrm>
                <a:off x="6979" y="631"/>
                <a:ext cx="582" cy="776"/>
              </a:xfrm>
              <a:custGeom>
                <a:avLst/>
                <a:gdLst>
                  <a:gd name="T0" fmla="*/ 0 w 245"/>
                  <a:gd name="T1" fmla="*/ 175 h 327"/>
                  <a:gd name="T2" fmla="*/ 171 w 245"/>
                  <a:gd name="T3" fmla="*/ 0 h 327"/>
                  <a:gd name="T4" fmla="*/ 0 w 245"/>
                  <a:gd name="T5" fmla="*/ 175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5" h="327">
                    <a:moveTo>
                      <a:pt x="0" y="175"/>
                    </a:moveTo>
                    <a:cubicBezTo>
                      <a:pt x="95" y="327"/>
                      <a:pt x="245" y="215"/>
                      <a:pt x="171" y="0"/>
                    </a:cubicBez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296"/>
              <p:cNvSpPr>
                <a:spLocks/>
              </p:cNvSpPr>
              <p:nvPr/>
            </p:nvSpPr>
            <p:spPr bwMode="auto">
              <a:xfrm>
                <a:off x="6548" y="329"/>
                <a:ext cx="837" cy="677"/>
              </a:xfrm>
              <a:custGeom>
                <a:avLst/>
                <a:gdLst>
                  <a:gd name="T0" fmla="*/ 162 w 353"/>
                  <a:gd name="T1" fmla="*/ 285 h 285"/>
                  <a:gd name="T2" fmla="*/ 353 w 353"/>
                  <a:gd name="T3" fmla="*/ 127 h 285"/>
                  <a:gd name="T4" fmla="*/ 162 w 353"/>
                  <a:gd name="T5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3" h="285">
                    <a:moveTo>
                      <a:pt x="162" y="285"/>
                    </a:moveTo>
                    <a:cubicBezTo>
                      <a:pt x="353" y="127"/>
                      <a:pt x="353" y="127"/>
                      <a:pt x="353" y="127"/>
                    </a:cubicBezTo>
                    <a:cubicBezTo>
                      <a:pt x="182" y="29"/>
                      <a:pt x="0" y="0"/>
                      <a:pt x="162" y="28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297"/>
              <p:cNvSpPr>
                <a:spLocks/>
              </p:cNvSpPr>
              <p:nvPr/>
            </p:nvSpPr>
            <p:spPr bwMode="auto">
              <a:xfrm>
                <a:off x="7167" y="-20"/>
                <a:ext cx="370" cy="651"/>
              </a:xfrm>
              <a:custGeom>
                <a:avLst/>
                <a:gdLst>
                  <a:gd name="T0" fmla="*/ 92 w 156"/>
                  <a:gd name="T1" fmla="*/ 274 h 274"/>
                  <a:gd name="T2" fmla="*/ 0 w 156"/>
                  <a:gd name="T3" fmla="*/ 229 h 274"/>
                  <a:gd name="T4" fmla="*/ 92 w 156"/>
                  <a:gd name="T5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" h="274">
                    <a:moveTo>
                      <a:pt x="92" y="274"/>
                    </a:moveTo>
                    <a:cubicBezTo>
                      <a:pt x="156" y="0"/>
                      <a:pt x="71" y="104"/>
                      <a:pt x="0" y="229"/>
                    </a:cubicBezTo>
                    <a:cubicBezTo>
                      <a:pt x="27" y="241"/>
                      <a:pt x="55" y="254"/>
                      <a:pt x="92" y="27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298"/>
              <p:cNvSpPr>
                <a:spLocks/>
              </p:cNvSpPr>
              <p:nvPr/>
            </p:nvSpPr>
            <p:spPr bwMode="auto">
              <a:xfrm>
                <a:off x="7385" y="628"/>
                <a:ext cx="570" cy="304"/>
              </a:xfrm>
              <a:custGeom>
                <a:avLst/>
                <a:gdLst>
                  <a:gd name="T0" fmla="*/ 0 w 240"/>
                  <a:gd name="T1" fmla="*/ 1 h 128"/>
                  <a:gd name="T2" fmla="*/ 19 w 240"/>
                  <a:gd name="T3" fmla="*/ 128 h 128"/>
                  <a:gd name="T4" fmla="*/ 0 w 240"/>
                  <a:gd name="T5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128">
                    <a:moveTo>
                      <a:pt x="0" y="1"/>
                    </a:moveTo>
                    <a:cubicBezTo>
                      <a:pt x="240" y="0"/>
                      <a:pt x="239" y="86"/>
                      <a:pt x="19" y="128"/>
                    </a:cubicBezTo>
                    <a:cubicBezTo>
                      <a:pt x="21" y="86"/>
                      <a:pt x="13" y="43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299"/>
              <p:cNvSpPr>
                <a:spLocks/>
              </p:cNvSpPr>
              <p:nvPr/>
            </p:nvSpPr>
            <p:spPr bwMode="auto">
              <a:xfrm>
                <a:off x="6253" y="1426"/>
                <a:ext cx="264" cy="311"/>
              </a:xfrm>
              <a:custGeom>
                <a:avLst/>
                <a:gdLst>
                  <a:gd name="T0" fmla="*/ 111 w 111"/>
                  <a:gd name="T1" fmla="*/ 52 h 131"/>
                  <a:gd name="T2" fmla="*/ 59 w 111"/>
                  <a:gd name="T3" fmla="*/ 0 h 131"/>
                  <a:gd name="T4" fmla="*/ 111 w 111"/>
                  <a:gd name="T5" fmla="*/ 5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131">
                    <a:moveTo>
                      <a:pt x="111" y="52"/>
                    </a:moveTo>
                    <a:cubicBezTo>
                      <a:pt x="30" y="131"/>
                      <a:pt x="0" y="41"/>
                      <a:pt x="59" y="0"/>
                    </a:cubicBezTo>
                    <a:cubicBezTo>
                      <a:pt x="70" y="23"/>
                      <a:pt x="85" y="39"/>
                      <a:pt x="111" y="5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82" name="TextBox 181"/>
          <p:cNvSpPr txBox="1"/>
          <p:nvPr/>
        </p:nvSpPr>
        <p:spPr>
          <a:xfrm>
            <a:off x="1679531" y="1655744"/>
            <a:ext cx="446874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Создана кластерная система реализации программ научно-методического, медико-биологического и медицинского обеспечения подготовки спортивного резерва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804998" y="58018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Федеральная экспериментальная площадка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792451" y="1097263"/>
            <a:ext cx="817251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79"/>
          <p:cNvGrpSpPr/>
          <p:nvPr/>
        </p:nvGrpSpPr>
        <p:grpSpPr>
          <a:xfrm>
            <a:off x="765688" y="4614427"/>
            <a:ext cx="756000" cy="756000"/>
            <a:chOff x="2740258" y="2700313"/>
            <a:chExt cx="586746" cy="586746"/>
          </a:xfrm>
          <a:solidFill>
            <a:schemeClr val="accent5"/>
          </a:solidFill>
        </p:grpSpPr>
        <p:sp>
          <p:nvSpPr>
            <p:cNvPr id="93" name="Oval 80"/>
            <p:cNvSpPr/>
            <p:nvPr/>
          </p:nvSpPr>
          <p:spPr>
            <a:xfrm>
              <a:off x="2740258" y="2700313"/>
              <a:ext cx="586746" cy="5867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351"/>
            <p:cNvSpPr>
              <a:spLocks noEditPoints="1"/>
            </p:cNvSpPr>
            <p:nvPr/>
          </p:nvSpPr>
          <p:spPr bwMode="auto">
            <a:xfrm>
              <a:off x="2847135" y="2810617"/>
              <a:ext cx="371232" cy="371233"/>
            </a:xfrm>
            <a:custGeom>
              <a:avLst/>
              <a:gdLst/>
              <a:ahLst/>
              <a:cxnLst>
                <a:cxn ang="0">
                  <a:pos x="41" y="19"/>
                </a:cxn>
                <a:cxn ang="0">
                  <a:pos x="46" y="18"/>
                </a:cxn>
                <a:cxn ang="0">
                  <a:pos x="42" y="7"/>
                </a:cxn>
                <a:cxn ang="0">
                  <a:pos x="37" y="7"/>
                </a:cxn>
                <a:cxn ang="0">
                  <a:pos x="55" y="3"/>
                </a:cxn>
                <a:cxn ang="0">
                  <a:pos x="58" y="15"/>
                </a:cxn>
                <a:cxn ang="0">
                  <a:pos x="63" y="12"/>
                </a:cxn>
                <a:cxn ang="0">
                  <a:pos x="60" y="0"/>
                </a:cxn>
                <a:cxn ang="0">
                  <a:pos x="55" y="3"/>
                </a:cxn>
                <a:cxn ang="0">
                  <a:pos x="73" y="13"/>
                </a:cxn>
                <a:cxn ang="0">
                  <a:pos x="77" y="17"/>
                </a:cxn>
                <a:cxn ang="0">
                  <a:pos x="82" y="5"/>
                </a:cxn>
                <a:cxn ang="0">
                  <a:pos x="78" y="2"/>
                </a:cxn>
                <a:cxn ang="0">
                  <a:pos x="94" y="12"/>
                </a:cxn>
                <a:cxn ang="0">
                  <a:pos x="88" y="22"/>
                </a:cxn>
                <a:cxn ang="0">
                  <a:pos x="94" y="24"/>
                </a:cxn>
                <a:cxn ang="0">
                  <a:pos x="100" y="13"/>
                </a:cxn>
                <a:cxn ang="0">
                  <a:pos x="94" y="12"/>
                </a:cxn>
                <a:cxn ang="0">
                  <a:pos x="100" y="31"/>
                </a:cxn>
                <a:cxn ang="0">
                  <a:pos x="101" y="37"/>
                </a:cxn>
                <a:cxn ang="0">
                  <a:pos x="112" y="33"/>
                </a:cxn>
                <a:cxn ang="0">
                  <a:pos x="112" y="27"/>
                </a:cxn>
                <a:cxn ang="0">
                  <a:pos x="117" y="46"/>
                </a:cxn>
                <a:cxn ang="0">
                  <a:pos x="105" y="49"/>
                </a:cxn>
                <a:cxn ang="0">
                  <a:pos x="107" y="54"/>
                </a:cxn>
                <a:cxn ang="0">
                  <a:pos x="119" y="50"/>
                </a:cxn>
                <a:cxn ang="0">
                  <a:pos x="117" y="46"/>
                </a:cxn>
                <a:cxn ang="0">
                  <a:pos x="104" y="66"/>
                </a:cxn>
                <a:cxn ang="0">
                  <a:pos x="23" y="50"/>
                </a:cxn>
                <a:cxn ang="0">
                  <a:pos x="31" y="49"/>
                </a:cxn>
                <a:cxn ang="0">
                  <a:pos x="21" y="21"/>
                </a:cxn>
                <a:cxn ang="0">
                  <a:pos x="2" y="44"/>
                </a:cxn>
                <a:cxn ang="0">
                  <a:pos x="50" y="110"/>
                </a:cxn>
                <a:cxn ang="0">
                  <a:pos x="119" y="66"/>
                </a:cxn>
                <a:cxn ang="0">
                  <a:pos x="108" y="61"/>
                </a:cxn>
                <a:cxn ang="0">
                  <a:pos x="78" y="64"/>
                </a:cxn>
                <a:cxn ang="0">
                  <a:pos x="78" y="51"/>
                </a:cxn>
                <a:cxn ang="0">
                  <a:pos x="77" y="54"/>
                </a:cxn>
                <a:cxn ang="0">
                  <a:pos x="69" y="64"/>
                </a:cxn>
                <a:cxn ang="0">
                  <a:pos x="64" y="65"/>
                </a:cxn>
                <a:cxn ang="0">
                  <a:pos x="83" y="46"/>
                </a:cxn>
                <a:cxn ang="0">
                  <a:pos x="88" y="64"/>
                </a:cxn>
                <a:cxn ang="0">
                  <a:pos x="83" y="69"/>
                </a:cxn>
                <a:cxn ang="0">
                  <a:pos x="78" y="77"/>
                </a:cxn>
                <a:cxn ang="0">
                  <a:pos x="64" y="69"/>
                </a:cxn>
                <a:cxn ang="0">
                  <a:pos x="40" y="74"/>
                </a:cxn>
                <a:cxn ang="0">
                  <a:pos x="49" y="50"/>
                </a:cxn>
                <a:cxn ang="0">
                  <a:pos x="40" y="51"/>
                </a:cxn>
                <a:cxn ang="0">
                  <a:pos x="60" y="54"/>
                </a:cxn>
                <a:cxn ang="0">
                  <a:pos x="60" y="72"/>
                </a:cxn>
                <a:cxn ang="0">
                  <a:pos x="40" y="77"/>
                </a:cxn>
              </a:cxnLst>
              <a:rect l="0" t="0" r="r" b="b"/>
              <a:pathLst>
                <a:path w="119" h="118">
                  <a:moveTo>
                    <a:pt x="36" y="10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20"/>
                    <a:pt x="42" y="20"/>
                    <a:pt x="43" y="20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7" y="17"/>
                    <a:pt x="47" y="1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0" y="5"/>
                    <a:pt x="39" y="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8"/>
                    <a:pt x="35" y="9"/>
                    <a:pt x="36" y="10"/>
                  </a:cubicBezTo>
                  <a:moveTo>
                    <a:pt x="55" y="3"/>
                  </a:move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7" y="15"/>
                    <a:pt x="58" y="15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4"/>
                    <a:pt x="63" y="13"/>
                    <a:pt x="63" y="1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1" y="0"/>
                    <a:pt x="60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6" y="1"/>
                    <a:pt x="55" y="2"/>
                    <a:pt x="55" y="3"/>
                  </a:cubicBezTo>
                  <a:moveTo>
                    <a:pt x="76" y="3"/>
                  </a:moveTo>
                  <a:cubicBezTo>
                    <a:pt x="73" y="13"/>
                    <a:pt x="73" y="13"/>
                    <a:pt x="73" y="13"/>
                  </a:cubicBezTo>
                  <a:cubicBezTo>
                    <a:pt x="72" y="14"/>
                    <a:pt x="73" y="15"/>
                    <a:pt x="74" y="16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8" y="17"/>
                    <a:pt x="79" y="16"/>
                    <a:pt x="80" y="1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3" y="4"/>
                    <a:pt x="82" y="3"/>
                    <a:pt x="81" y="3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7" y="2"/>
                    <a:pt x="76" y="2"/>
                    <a:pt x="76" y="3"/>
                  </a:cubicBezTo>
                  <a:moveTo>
                    <a:pt x="94" y="12"/>
                  </a:moveTo>
                  <a:cubicBezTo>
                    <a:pt x="88" y="20"/>
                    <a:pt x="88" y="20"/>
                    <a:pt x="88" y="20"/>
                  </a:cubicBezTo>
                  <a:cubicBezTo>
                    <a:pt x="87" y="21"/>
                    <a:pt x="88" y="22"/>
                    <a:pt x="88" y="22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2" y="25"/>
                    <a:pt x="93" y="25"/>
                    <a:pt x="94" y="24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1" y="15"/>
                    <a:pt x="101" y="14"/>
                    <a:pt x="100" y="13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5" y="11"/>
                    <a:pt x="94" y="12"/>
                  </a:cubicBezTo>
                  <a:moveTo>
                    <a:pt x="109" y="26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99" y="32"/>
                    <a:pt x="99" y="33"/>
                    <a:pt x="99" y="34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8"/>
                    <a:pt x="102" y="38"/>
                    <a:pt x="103" y="38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3" y="32"/>
                    <a:pt x="114" y="31"/>
                    <a:pt x="113" y="30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1" y="26"/>
                    <a:pt x="110" y="26"/>
                    <a:pt x="109" y="26"/>
                  </a:cubicBezTo>
                  <a:moveTo>
                    <a:pt x="117" y="46"/>
                  </a:moveTo>
                  <a:cubicBezTo>
                    <a:pt x="106" y="47"/>
                    <a:pt x="106" y="47"/>
                    <a:pt x="106" y="47"/>
                  </a:cubicBezTo>
                  <a:cubicBezTo>
                    <a:pt x="105" y="47"/>
                    <a:pt x="105" y="48"/>
                    <a:pt x="105" y="49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3"/>
                    <a:pt x="106" y="54"/>
                    <a:pt x="107" y="54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9" y="52"/>
                    <a:pt x="119" y="51"/>
                    <a:pt x="119" y="50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8" y="45"/>
                    <a:pt x="117" y="46"/>
                  </a:cubicBezTo>
                  <a:moveTo>
                    <a:pt x="105" y="62"/>
                  </a:moveTo>
                  <a:cubicBezTo>
                    <a:pt x="104" y="66"/>
                    <a:pt x="104" y="66"/>
                    <a:pt x="104" y="66"/>
                  </a:cubicBezTo>
                  <a:cubicBezTo>
                    <a:pt x="98" y="88"/>
                    <a:pt x="76" y="102"/>
                    <a:pt x="54" y="96"/>
                  </a:cubicBezTo>
                  <a:cubicBezTo>
                    <a:pt x="33" y="91"/>
                    <a:pt x="19" y="71"/>
                    <a:pt x="23" y="5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2" y="51"/>
                    <a:pt x="31" y="49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2" y="20"/>
                    <a:pt x="21" y="2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1" y="44"/>
                    <a:pt x="2" y="4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4" y="74"/>
                    <a:pt x="21" y="102"/>
                    <a:pt x="50" y="110"/>
                  </a:cubicBezTo>
                  <a:cubicBezTo>
                    <a:pt x="79" y="118"/>
                    <a:pt x="109" y="99"/>
                    <a:pt x="118" y="70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65"/>
                    <a:pt x="118" y="64"/>
                    <a:pt x="117" y="64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7" y="61"/>
                    <a:pt x="106" y="61"/>
                    <a:pt x="105" y="62"/>
                  </a:cubicBezTo>
                  <a:moveTo>
                    <a:pt x="78" y="64"/>
                  </a:moveTo>
                  <a:cubicBezTo>
                    <a:pt x="78" y="54"/>
                    <a:pt x="78" y="54"/>
                    <a:pt x="78" y="54"/>
                  </a:cubicBezTo>
                  <a:cubicBezTo>
                    <a:pt x="78" y="53"/>
                    <a:pt x="78" y="51"/>
                    <a:pt x="78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1"/>
                    <a:pt x="77" y="53"/>
                    <a:pt x="77" y="5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lnTo>
                    <a:pt x="78" y="64"/>
                  </a:lnTo>
                  <a:close/>
                  <a:moveTo>
                    <a:pt x="64" y="65"/>
                  </a:moveTo>
                  <a:cubicBezTo>
                    <a:pt x="77" y="46"/>
                    <a:pt x="77" y="46"/>
                    <a:pt x="77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64" y="69"/>
                    <a:pt x="64" y="69"/>
                    <a:pt x="64" y="69"/>
                  </a:cubicBezTo>
                  <a:lnTo>
                    <a:pt x="64" y="65"/>
                  </a:lnTo>
                  <a:close/>
                  <a:moveTo>
                    <a:pt x="40" y="74"/>
                  </a:moveTo>
                  <a:cubicBezTo>
                    <a:pt x="40" y="63"/>
                    <a:pt x="54" y="61"/>
                    <a:pt x="54" y="55"/>
                  </a:cubicBezTo>
                  <a:cubicBezTo>
                    <a:pt x="54" y="52"/>
                    <a:pt x="52" y="50"/>
                    <a:pt x="49" y="50"/>
                  </a:cubicBezTo>
                  <a:cubicBezTo>
                    <a:pt x="46" y="50"/>
                    <a:pt x="44" y="54"/>
                    <a:pt x="44" y="54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2" y="45"/>
                    <a:pt x="50" y="45"/>
                  </a:cubicBezTo>
                  <a:cubicBezTo>
                    <a:pt x="55" y="45"/>
                    <a:pt x="60" y="48"/>
                    <a:pt x="60" y="54"/>
                  </a:cubicBezTo>
                  <a:cubicBezTo>
                    <a:pt x="60" y="64"/>
                    <a:pt x="46" y="66"/>
                    <a:pt x="46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6"/>
                    <a:pt x="40" y="75"/>
                    <a:pt x="40" y="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79"/>
          <p:cNvGrpSpPr/>
          <p:nvPr/>
        </p:nvGrpSpPr>
        <p:grpSpPr>
          <a:xfrm>
            <a:off x="765688" y="5581799"/>
            <a:ext cx="756000" cy="756000"/>
            <a:chOff x="2740258" y="2700313"/>
            <a:chExt cx="586746" cy="586746"/>
          </a:xfrm>
          <a:solidFill>
            <a:schemeClr val="accent6"/>
          </a:solidFill>
        </p:grpSpPr>
        <p:sp>
          <p:nvSpPr>
            <p:cNvPr id="96" name="Oval 80"/>
            <p:cNvSpPr/>
            <p:nvPr/>
          </p:nvSpPr>
          <p:spPr>
            <a:xfrm>
              <a:off x="2740258" y="2700313"/>
              <a:ext cx="586746" cy="5867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351"/>
            <p:cNvSpPr>
              <a:spLocks noEditPoints="1"/>
            </p:cNvSpPr>
            <p:nvPr/>
          </p:nvSpPr>
          <p:spPr bwMode="auto">
            <a:xfrm>
              <a:off x="2847135" y="2810617"/>
              <a:ext cx="371232" cy="371233"/>
            </a:xfrm>
            <a:custGeom>
              <a:avLst/>
              <a:gdLst/>
              <a:ahLst/>
              <a:cxnLst>
                <a:cxn ang="0">
                  <a:pos x="41" y="19"/>
                </a:cxn>
                <a:cxn ang="0">
                  <a:pos x="46" y="18"/>
                </a:cxn>
                <a:cxn ang="0">
                  <a:pos x="42" y="7"/>
                </a:cxn>
                <a:cxn ang="0">
                  <a:pos x="37" y="7"/>
                </a:cxn>
                <a:cxn ang="0">
                  <a:pos x="55" y="3"/>
                </a:cxn>
                <a:cxn ang="0">
                  <a:pos x="58" y="15"/>
                </a:cxn>
                <a:cxn ang="0">
                  <a:pos x="63" y="12"/>
                </a:cxn>
                <a:cxn ang="0">
                  <a:pos x="60" y="0"/>
                </a:cxn>
                <a:cxn ang="0">
                  <a:pos x="55" y="3"/>
                </a:cxn>
                <a:cxn ang="0">
                  <a:pos x="73" y="13"/>
                </a:cxn>
                <a:cxn ang="0">
                  <a:pos x="77" y="17"/>
                </a:cxn>
                <a:cxn ang="0">
                  <a:pos x="82" y="5"/>
                </a:cxn>
                <a:cxn ang="0">
                  <a:pos x="78" y="2"/>
                </a:cxn>
                <a:cxn ang="0">
                  <a:pos x="94" y="12"/>
                </a:cxn>
                <a:cxn ang="0">
                  <a:pos x="88" y="22"/>
                </a:cxn>
                <a:cxn ang="0">
                  <a:pos x="94" y="24"/>
                </a:cxn>
                <a:cxn ang="0">
                  <a:pos x="100" y="13"/>
                </a:cxn>
                <a:cxn ang="0">
                  <a:pos x="94" y="12"/>
                </a:cxn>
                <a:cxn ang="0">
                  <a:pos x="100" y="31"/>
                </a:cxn>
                <a:cxn ang="0">
                  <a:pos x="101" y="37"/>
                </a:cxn>
                <a:cxn ang="0">
                  <a:pos x="112" y="33"/>
                </a:cxn>
                <a:cxn ang="0">
                  <a:pos x="112" y="27"/>
                </a:cxn>
                <a:cxn ang="0">
                  <a:pos x="117" y="46"/>
                </a:cxn>
                <a:cxn ang="0">
                  <a:pos x="105" y="49"/>
                </a:cxn>
                <a:cxn ang="0">
                  <a:pos x="107" y="54"/>
                </a:cxn>
                <a:cxn ang="0">
                  <a:pos x="119" y="50"/>
                </a:cxn>
                <a:cxn ang="0">
                  <a:pos x="117" y="46"/>
                </a:cxn>
                <a:cxn ang="0">
                  <a:pos x="104" y="66"/>
                </a:cxn>
                <a:cxn ang="0">
                  <a:pos x="23" y="50"/>
                </a:cxn>
                <a:cxn ang="0">
                  <a:pos x="31" y="49"/>
                </a:cxn>
                <a:cxn ang="0">
                  <a:pos x="21" y="21"/>
                </a:cxn>
                <a:cxn ang="0">
                  <a:pos x="2" y="44"/>
                </a:cxn>
                <a:cxn ang="0">
                  <a:pos x="50" y="110"/>
                </a:cxn>
                <a:cxn ang="0">
                  <a:pos x="119" y="66"/>
                </a:cxn>
                <a:cxn ang="0">
                  <a:pos x="108" y="61"/>
                </a:cxn>
                <a:cxn ang="0">
                  <a:pos x="78" y="64"/>
                </a:cxn>
                <a:cxn ang="0">
                  <a:pos x="78" y="51"/>
                </a:cxn>
                <a:cxn ang="0">
                  <a:pos x="77" y="54"/>
                </a:cxn>
                <a:cxn ang="0">
                  <a:pos x="69" y="64"/>
                </a:cxn>
                <a:cxn ang="0">
                  <a:pos x="64" y="65"/>
                </a:cxn>
                <a:cxn ang="0">
                  <a:pos x="83" y="46"/>
                </a:cxn>
                <a:cxn ang="0">
                  <a:pos x="88" y="64"/>
                </a:cxn>
                <a:cxn ang="0">
                  <a:pos x="83" y="69"/>
                </a:cxn>
                <a:cxn ang="0">
                  <a:pos x="78" y="77"/>
                </a:cxn>
                <a:cxn ang="0">
                  <a:pos x="64" y="69"/>
                </a:cxn>
                <a:cxn ang="0">
                  <a:pos x="40" y="74"/>
                </a:cxn>
                <a:cxn ang="0">
                  <a:pos x="49" y="50"/>
                </a:cxn>
                <a:cxn ang="0">
                  <a:pos x="40" y="51"/>
                </a:cxn>
                <a:cxn ang="0">
                  <a:pos x="60" y="54"/>
                </a:cxn>
                <a:cxn ang="0">
                  <a:pos x="60" y="72"/>
                </a:cxn>
                <a:cxn ang="0">
                  <a:pos x="40" y="77"/>
                </a:cxn>
              </a:cxnLst>
              <a:rect l="0" t="0" r="r" b="b"/>
              <a:pathLst>
                <a:path w="119" h="118">
                  <a:moveTo>
                    <a:pt x="36" y="10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20"/>
                    <a:pt x="42" y="20"/>
                    <a:pt x="43" y="20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7" y="17"/>
                    <a:pt x="47" y="1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0" y="5"/>
                    <a:pt x="39" y="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8"/>
                    <a:pt x="35" y="9"/>
                    <a:pt x="36" y="10"/>
                  </a:cubicBezTo>
                  <a:moveTo>
                    <a:pt x="55" y="3"/>
                  </a:move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7" y="15"/>
                    <a:pt x="58" y="15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4"/>
                    <a:pt x="63" y="13"/>
                    <a:pt x="63" y="1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1" y="0"/>
                    <a:pt x="60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6" y="1"/>
                    <a:pt x="55" y="2"/>
                    <a:pt x="55" y="3"/>
                  </a:cubicBezTo>
                  <a:moveTo>
                    <a:pt x="76" y="3"/>
                  </a:moveTo>
                  <a:cubicBezTo>
                    <a:pt x="73" y="13"/>
                    <a:pt x="73" y="13"/>
                    <a:pt x="73" y="13"/>
                  </a:cubicBezTo>
                  <a:cubicBezTo>
                    <a:pt x="72" y="14"/>
                    <a:pt x="73" y="15"/>
                    <a:pt x="74" y="16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8" y="17"/>
                    <a:pt x="79" y="16"/>
                    <a:pt x="80" y="1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3" y="4"/>
                    <a:pt x="82" y="3"/>
                    <a:pt x="81" y="3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7" y="2"/>
                    <a:pt x="76" y="2"/>
                    <a:pt x="76" y="3"/>
                  </a:cubicBezTo>
                  <a:moveTo>
                    <a:pt x="94" y="12"/>
                  </a:moveTo>
                  <a:cubicBezTo>
                    <a:pt x="88" y="20"/>
                    <a:pt x="88" y="20"/>
                    <a:pt x="88" y="20"/>
                  </a:cubicBezTo>
                  <a:cubicBezTo>
                    <a:pt x="87" y="21"/>
                    <a:pt x="88" y="22"/>
                    <a:pt x="88" y="22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2" y="25"/>
                    <a:pt x="93" y="25"/>
                    <a:pt x="94" y="24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1" y="15"/>
                    <a:pt x="101" y="14"/>
                    <a:pt x="100" y="13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5" y="11"/>
                    <a:pt x="94" y="12"/>
                  </a:cubicBezTo>
                  <a:moveTo>
                    <a:pt x="109" y="26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99" y="32"/>
                    <a:pt x="99" y="33"/>
                    <a:pt x="99" y="34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8"/>
                    <a:pt x="102" y="38"/>
                    <a:pt x="103" y="38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3" y="32"/>
                    <a:pt x="114" y="31"/>
                    <a:pt x="113" y="30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1" y="26"/>
                    <a:pt x="110" y="26"/>
                    <a:pt x="109" y="26"/>
                  </a:cubicBezTo>
                  <a:moveTo>
                    <a:pt x="117" y="46"/>
                  </a:moveTo>
                  <a:cubicBezTo>
                    <a:pt x="106" y="47"/>
                    <a:pt x="106" y="47"/>
                    <a:pt x="106" y="47"/>
                  </a:cubicBezTo>
                  <a:cubicBezTo>
                    <a:pt x="105" y="47"/>
                    <a:pt x="105" y="48"/>
                    <a:pt x="105" y="49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3"/>
                    <a:pt x="106" y="54"/>
                    <a:pt x="107" y="54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9" y="52"/>
                    <a:pt x="119" y="51"/>
                    <a:pt x="119" y="50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8" y="45"/>
                    <a:pt x="117" y="46"/>
                  </a:cubicBezTo>
                  <a:moveTo>
                    <a:pt x="105" y="62"/>
                  </a:moveTo>
                  <a:cubicBezTo>
                    <a:pt x="104" y="66"/>
                    <a:pt x="104" y="66"/>
                    <a:pt x="104" y="66"/>
                  </a:cubicBezTo>
                  <a:cubicBezTo>
                    <a:pt x="98" y="88"/>
                    <a:pt x="76" y="102"/>
                    <a:pt x="54" y="96"/>
                  </a:cubicBezTo>
                  <a:cubicBezTo>
                    <a:pt x="33" y="91"/>
                    <a:pt x="19" y="71"/>
                    <a:pt x="23" y="5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2" y="51"/>
                    <a:pt x="31" y="49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2" y="20"/>
                    <a:pt x="21" y="2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1" y="44"/>
                    <a:pt x="2" y="4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4" y="74"/>
                    <a:pt x="21" y="102"/>
                    <a:pt x="50" y="110"/>
                  </a:cubicBezTo>
                  <a:cubicBezTo>
                    <a:pt x="79" y="118"/>
                    <a:pt x="109" y="99"/>
                    <a:pt x="118" y="70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65"/>
                    <a:pt x="118" y="64"/>
                    <a:pt x="117" y="64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7" y="61"/>
                    <a:pt x="106" y="61"/>
                    <a:pt x="105" y="62"/>
                  </a:cubicBezTo>
                  <a:moveTo>
                    <a:pt x="78" y="64"/>
                  </a:moveTo>
                  <a:cubicBezTo>
                    <a:pt x="78" y="54"/>
                    <a:pt x="78" y="54"/>
                    <a:pt x="78" y="54"/>
                  </a:cubicBezTo>
                  <a:cubicBezTo>
                    <a:pt x="78" y="53"/>
                    <a:pt x="78" y="51"/>
                    <a:pt x="78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1"/>
                    <a:pt x="77" y="53"/>
                    <a:pt x="77" y="5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lnTo>
                    <a:pt x="78" y="64"/>
                  </a:lnTo>
                  <a:close/>
                  <a:moveTo>
                    <a:pt x="64" y="65"/>
                  </a:moveTo>
                  <a:cubicBezTo>
                    <a:pt x="77" y="46"/>
                    <a:pt x="77" y="46"/>
                    <a:pt x="77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64" y="69"/>
                    <a:pt x="64" y="69"/>
                    <a:pt x="64" y="69"/>
                  </a:cubicBezTo>
                  <a:lnTo>
                    <a:pt x="64" y="65"/>
                  </a:lnTo>
                  <a:close/>
                  <a:moveTo>
                    <a:pt x="40" y="74"/>
                  </a:moveTo>
                  <a:cubicBezTo>
                    <a:pt x="40" y="63"/>
                    <a:pt x="54" y="61"/>
                    <a:pt x="54" y="55"/>
                  </a:cubicBezTo>
                  <a:cubicBezTo>
                    <a:pt x="54" y="52"/>
                    <a:pt x="52" y="50"/>
                    <a:pt x="49" y="50"/>
                  </a:cubicBezTo>
                  <a:cubicBezTo>
                    <a:pt x="46" y="50"/>
                    <a:pt x="44" y="54"/>
                    <a:pt x="44" y="54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2" y="45"/>
                    <a:pt x="50" y="45"/>
                  </a:cubicBezTo>
                  <a:cubicBezTo>
                    <a:pt x="55" y="45"/>
                    <a:pt x="60" y="48"/>
                    <a:pt x="60" y="54"/>
                  </a:cubicBezTo>
                  <a:cubicBezTo>
                    <a:pt x="60" y="64"/>
                    <a:pt x="46" y="66"/>
                    <a:pt x="46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6"/>
                    <a:pt x="40" y="75"/>
                    <a:pt x="40" y="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1679531" y="2673127"/>
            <a:ext cx="446874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Разработаны программы научно-методического, медико-биологического и медицинского обеспечения для всех типов организаций спортивной подготовки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79531" y="3809611"/>
            <a:ext cx="44687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Создана и внедрена врачебно-физкультурная служба Ленинградской области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672998" y="4561540"/>
            <a:ext cx="446874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В учреждениях спортивной подготовки образованы подразделения отвечающие за внедрение программ научно-методического и медико-биологического обеспечения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672997" y="5528912"/>
            <a:ext cx="446874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Подготовлено обоснование создания факультета спортивной медицины на базе Санкт-петербургского государственного педиатрического медицинского университета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672998" y="1315491"/>
            <a:ext cx="39570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Ожидаемые результаты: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50" y="1859127"/>
            <a:ext cx="455008" cy="4550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503" y="2856225"/>
            <a:ext cx="438466" cy="438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426" y="3806344"/>
            <a:ext cx="475308" cy="4753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111" y="5713334"/>
            <a:ext cx="441488" cy="4414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599" y="4769047"/>
            <a:ext cx="451166" cy="4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48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sp>
        <p:nvSpPr>
          <p:cNvPr id="66" name="Chevron 65"/>
          <p:cNvSpPr/>
          <p:nvPr/>
        </p:nvSpPr>
        <p:spPr>
          <a:xfrm>
            <a:off x="-1" y="4876046"/>
            <a:ext cx="1992856" cy="609600"/>
          </a:xfrm>
          <a:prstGeom prst="chevron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-1" y="3916609"/>
            <a:ext cx="1568451" cy="599183"/>
          </a:xfrm>
          <a:prstGeom prst="chevr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-1" y="2954669"/>
            <a:ext cx="1985964" cy="609600"/>
          </a:xfrm>
          <a:prstGeom prst="chevron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" name="Chevron 68"/>
          <p:cNvSpPr/>
          <p:nvPr/>
        </p:nvSpPr>
        <p:spPr>
          <a:xfrm>
            <a:off x="4763" y="2005965"/>
            <a:ext cx="1898650" cy="603885"/>
          </a:xfrm>
          <a:prstGeom prst="chevron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" name="Chevron 70"/>
          <p:cNvSpPr/>
          <p:nvPr/>
        </p:nvSpPr>
        <p:spPr>
          <a:xfrm>
            <a:off x="8430422" y="2956561"/>
            <a:ext cx="1475581" cy="609600"/>
          </a:xfrm>
          <a:prstGeom prst="chevron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Chevron 73"/>
          <p:cNvSpPr/>
          <p:nvPr/>
        </p:nvSpPr>
        <p:spPr>
          <a:xfrm>
            <a:off x="7677150" y="3916688"/>
            <a:ext cx="2228850" cy="609600"/>
          </a:xfrm>
          <a:prstGeom prst="chevron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Chevron 76"/>
          <p:cNvSpPr/>
          <p:nvPr/>
        </p:nvSpPr>
        <p:spPr>
          <a:xfrm>
            <a:off x="8007350" y="1998781"/>
            <a:ext cx="1898650" cy="609600"/>
          </a:xfrm>
          <a:prstGeom prst="chevron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3" name="Chevron 82"/>
          <p:cNvSpPr/>
          <p:nvPr/>
        </p:nvSpPr>
        <p:spPr>
          <a:xfrm>
            <a:off x="8420100" y="4876815"/>
            <a:ext cx="1485900" cy="609600"/>
          </a:xfrm>
          <a:prstGeom prst="chevron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Chevron 85"/>
          <p:cNvSpPr/>
          <p:nvPr/>
        </p:nvSpPr>
        <p:spPr>
          <a:xfrm>
            <a:off x="908050" y="3916688"/>
            <a:ext cx="2228850" cy="6096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9" name="Chevron 88"/>
          <p:cNvSpPr/>
          <p:nvPr/>
        </p:nvSpPr>
        <p:spPr>
          <a:xfrm>
            <a:off x="1238250" y="1998781"/>
            <a:ext cx="1898650" cy="6096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1661322" y="2956561"/>
            <a:ext cx="1475581" cy="6096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1651000" y="4876815"/>
            <a:ext cx="1485900" cy="60960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384552" y="1920229"/>
            <a:ext cx="4585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Поручение Президента Российской Федерации от 11.05.2016:</a:t>
            </a:r>
            <a:endParaRPr lang="en-US" sz="1200" u="sng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Разработать и утвердить Концепцию подготовки спортивного резерва в Российской федерации до 2025 года и план мероприятий по её реализации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384553" y="2796501"/>
            <a:ext cx="4997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Утвердить стандарт медицинского обеспечения лиц, проходящих спортивную подготовку, включающий систематический медицинский контроль, с учетом вида спорта, этапа спортивной подготовки и обеспечить его исполнение всеми организациями, осуществляющими спортивную подготовку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384553" y="3820566"/>
            <a:ext cx="4284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Необходимость реализации Приказа </a:t>
            </a:r>
            <a:r>
              <a:rPr lang="ru-RU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Минспорта</a:t>
            </a:r>
            <a:r>
              <a:rPr lang="ru-RU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 России №999 от 30.10.2015 г.: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«Требования к обеспечению подготовки спортивного резерва для спортивных сборных команд РФ»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384552" y="4840084"/>
            <a:ext cx="4723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Поручение Президента Российской Федерации от 6.11.2012г. О восстановлении системы врачебно- физкультурных диспансеров в субъектах Российской Федерации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804998" y="58018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Актуальность проекта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92451" y="1097263"/>
            <a:ext cx="81725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 descr="up-arr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41" y="2041496"/>
            <a:ext cx="548644" cy="548644"/>
          </a:xfrm>
          <a:prstGeom prst="rect">
            <a:avLst/>
          </a:prstGeom>
        </p:spPr>
      </p:pic>
      <p:pic>
        <p:nvPicPr>
          <p:cNvPr id="38" name="Рисунок 37" descr="up-arr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41" y="2971145"/>
            <a:ext cx="548644" cy="548644"/>
          </a:xfrm>
          <a:prstGeom prst="rect">
            <a:avLst/>
          </a:prstGeom>
        </p:spPr>
      </p:pic>
      <p:pic>
        <p:nvPicPr>
          <p:cNvPr id="39" name="Рисунок 38" descr="up-arr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41" y="3936914"/>
            <a:ext cx="548644" cy="548644"/>
          </a:xfrm>
          <a:prstGeom prst="rect">
            <a:avLst/>
          </a:prstGeom>
        </p:spPr>
      </p:pic>
      <p:pic>
        <p:nvPicPr>
          <p:cNvPr id="40" name="Рисунок 39" descr="up-arr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41" y="4913553"/>
            <a:ext cx="548644" cy="5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305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kmxzja3iUP8.jp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871" r="187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19232E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4530" tIns="107265" rIns="214530" bIns="107265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12494" y="4114807"/>
            <a:ext cx="5486438" cy="140099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в соответствии с приказом №999 Министерства  спорта РФ научно-методическое, медицинское и медико-биологическое обеспечение подготовки спортивного резерва проводится на всех этапах и во всех организациях спортивной подготовки, которые должны стать заказчиками этих услуг, в том числе для учреждений и подразделений спортивной медицины.</a:t>
            </a:r>
            <a:endParaRPr lang="en-US" sz="1400" dirty="0">
              <a:solidFill>
                <a:schemeClr val="bg1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1" name="Rectangle 30"/>
          <p:cNvSpPr/>
          <p:nvPr/>
        </p:nvSpPr>
        <p:spPr>
          <a:xfrm>
            <a:off x="1182346" y="-7550"/>
            <a:ext cx="59905" cy="3665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2" name="Rectangle 21"/>
          <p:cNvSpPr/>
          <p:nvPr/>
        </p:nvSpPr>
        <p:spPr>
          <a:xfrm flipH="1">
            <a:off x="6324610" y="5342845"/>
            <a:ext cx="78183" cy="303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85149" y="3589940"/>
            <a:ext cx="1877380" cy="662332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3600" b="1" dirty="0">
                <a:solidFill>
                  <a:schemeClr val="accent4"/>
                </a:solidFill>
                <a:latin typeface="Russia" pitchFamily="34" charset="0"/>
                <a:ea typeface="Roboto" panose="02000000000000000000" pitchFamily="2" charset="0"/>
                <a:cs typeface="Russia" pitchFamily="34" charset="0"/>
              </a:rPr>
              <a:t>ВЫВОД:</a:t>
            </a:r>
            <a:endParaRPr lang="en-US" sz="3600" b="1" dirty="0">
              <a:solidFill>
                <a:schemeClr val="accent4"/>
              </a:solidFill>
              <a:latin typeface="Russia" pitchFamily="34" charset="0"/>
              <a:ea typeface="Roboto" panose="02000000000000000000" pitchFamily="2" charset="0"/>
              <a:cs typeface="Russ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90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 advAuto="500"/>
      <p:bldP spid="11" grpId="0" animBg="1"/>
      <p:bldP spid="12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M 02_ colored_Version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2C3F50"/>
      </a:accent6>
      <a:hlink>
        <a:srgbClr val="0563C1"/>
      </a:hlink>
      <a:folHlink>
        <a:srgbClr val="954F72"/>
      </a:folHlink>
    </a:clrScheme>
    <a:fontScheme name="Lato">
      <a:majorFont>
        <a:latin typeface="Lato"/>
        <a:ea typeface=""/>
        <a:cs typeface="Lato"/>
      </a:majorFont>
      <a:minorFont>
        <a:latin typeface="Lato"/>
        <a:ea typeface=""/>
        <a:cs typeface="Lato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185113</TotalTime>
  <Words>1022</Words>
  <Application>Microsoft Office PowerPoint</Application>
  <PresentationFormat>Лист A4 (210x297 мм)</PresentationFormat>
  <Paragraphs>185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Участники подготовки спортивного резерва в Российской Федерации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user 5 floor</cp:lastModifiedBy>
  <cp:revision>1116</cp:revision>
  <dcterms:created xsi:type="dcterms:W3CDTF">2015-03-05T18:03:25Z</dcterms:created>
  <dcterms:modified xsi:type="dcterms:W3CDTF">2017-02-20T12:38:22Z</dcterms:modified>
</cp:coreProperties>
</file>